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Instrument Sans SemiBold"/>
      <p:regular r:id="rId15"/>
      <p:bold r:id="rId16"/>
      <p:italic r:id="rId17"/>
      <p:boldItalic r:id="rId18"/>
    </p:embeddedFont>
    <p:embeddedFont>
      <p:font typeface="Instrument Sans Medium"/>
      <p:regular r:id="rId19"/>
      <p:bold r:id="rId20"/>
      <p:italic r:id="rId21"/>
      <p:boldItalic r:id="rId22"/>
    </p:embeddedFont>
    <p:embeddedFont>
      <p:font typeface="Instrument Sans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2WgDUs+pcwXO3h8xIZTEIUDWh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strumentSansMedium-bold.fntdata"/><Relationship Id="rId22" Type="http://schemas.openxmlformats.org/officeDocument/2006/relationships/font" Target="fonts/InstrumentSansMedium-boldItalic.fntdata"/><Relationship Id="rId21" Type="http://schemas.openxmlformats.org/officeDocument/2006/relationships/font" Target="fonts/InstrumentSansMedium-italic.fntdata"/><Relationship Id="rId24" Type="http://schemas.openxmlformats.org/officeDocument/2006/relationships/font" Target="fonts/InstrumentSans-boldItalic.fntdata"/><Relationship Id="rId23" Type="http://schemas.openxmlformats.org/officeDocument/2006/relationships/font" Target="fonts/Instrumen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InstrumentSans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InstrumentSansSemiBold-italic.fntdata"/><Relationship Id="rId16" Type="http://schemas.openxmlformats.org/officeDocument/2006/relationships/font" Target="fonts/InstrumentSansSemiBold-bold.fntdata"/><Relationship Id="rId19" Type="http://schemas.openxmlformats.org/officeDocument/2006/relationships/font" Target="fonts/InstrumentSansMedium-regular.fntdata"/><Relationship Id="rId18" Type="http://schemas.openxmlformats.org/officeDocument/2006/relationships/font" Target="fonts/Instrument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" name="Google Shape;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" name="Google Shape;1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" name="Google Shape;2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SVoXX1s2GLUCrDQBKVrcdulyLayP-WLp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I_O38h5q_hkV3mtTh3T9klidIdJH0S5k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hyperlink" Target="http://drive.google.com/file/d/1ayN8ldGhjCsKMJ_9XO6ELVXhVfEYv32n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hyperlink" Target="http://drive.google.com/file/d/1gzV8Az34VSDPWKEC__tsBw4kYDOucEZk/view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zjdbYR3TNPQkGpHCkN-m047pGiU7mSXI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hyperlink" Target="http://drive.google.com/file/d/1u4HxI3_atvqBuopl6VTUfthDrvaZgw7t/view" TargetMode="External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exJBiX8AhqymephkLVCMmvkm6T04zKP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f261ze0i2s9EsDlo-vNUS2DKUKEwaWS4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hyperlink" Target="http://drive.google.com/file/d/1bHU_BAp-iG32de8fUYzBsLC1h3qAGPps/view" TargetMode="External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://drive.google.com/file/d/1zJdjhxK_uoYLGD9Y2ShYV61iPCi33e-e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" name="Google Shape;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/>
          <p:nvPr/>
        </p:nvSpPr>
        <p:spPr>
          <a:xfrm>
            <a:off x="793790" y="2719983"/>
            <a:ext cx="705492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Enhancing the Transit App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93790" y="3768923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This presentation explores how to improve urban transportation information services. The goal is to enhance the user experience and provide more convenient and efficient travel options.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70040" y="5112782"/>
            <a:ext cx="1744147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Team 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" title="slide1final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793790" y="2609374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Questions?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793790" y="3658314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We welcome your questions and feedback.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Contact our team to learn more about our project, collaborate, or provide valuable input.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793790" y="5257324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Transforming urban transportation, one app at a time.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0" title="Slide 10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3245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/>
          <p:nvPr/>
        </p:nvSpPr>
        <p:spPr>
          <a:xfrm>
            <a:off x="744260" y="584716"/>
            <a:ext cx="6028849" cy="66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01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150"/>
              <a:buFont typeface="Instrument Sans SemiBold"/>
              <a:buNone/>
            </a:pPr>
            <a:r>
              <a:rPr lang="en-US" sz="41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Current App Limitations</a:t>
            </a:r>
            <a:endParaRPr sz="4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44260" y="1568172"/>
            <a:ext cx="3721418" cy="2933462"/>
          </a:xfrm>
          <a:prstGeom prst="roundRect">
            <a:avLst>
              <a:gd fmla="val 3045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964525" y="1788438"/>
            <a:ext cx="2658070" cy="332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050"/>
              <a:buFont typeface="Instrument Sans SemiBold"/>
              <a:buNone/>
            </a:pPr>
            <a:r>
              <a:rPr lang="en-US" sz="20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Offline Access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964525" y="2248257"/>
            <a:ext cx="3280886" cy="1700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650"/>
              <a:buFont typeface="Instrument Sans Medium"/>
              <a:buNone/>
            </a:pPr>
            <a:r>
              <a:rPr lang="en-US" sz="16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Limited offline access means the app is useless during periods of unreliable connectivity, such as on trains or in underground stations.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4678323" y="1568172"/>
            <a:ext cx="3721418" cy="2933462"/>
          </a:xfrm>
          <a:prstGeom prst="roundRect">
            <a:avLst>
              <a:gd fmla="val 3045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898588" y="1788438"/>
            <a:ext cx="3280886" cy="664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050"/>
              <a:buFont typeface="Instrument Sans SemiBold"/>
              <a:buNone/>
            </a:pPr>
            <a:r>
              <a:rPr lang="en-US" sz="20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Multimodal Transportation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4898588" y="2580561"/>
            <a:ext cx="3280886" cy="1700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650"/>
              <a:buFont typeface="Instrument Sans Medium"/>
              <a:buNone/>
            </a:pPr>
            <a:r>
              <a:rPr lang="en-US" sz="16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lacks support for multimodal trips involving walking, cycling, or ride-sharing, limiting its usefulness for complex journeys.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744260" y="4714280"/>
            <a:ext cx="3721418" cy="2933462"/>
          </a:xfrm>
          <a:prstGeom prst="roundRect">
            <a:avLst>
              <a:gd fmla="val 3045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64525" y="4934545"/>
            <a:ext cx="3280886" cy="664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050"/>
              <a:buFont typeface="Instrument Sans SemiBold"/>
              <a:buNone/>
            </a:pPr>
            <a:r>
              <a:rPr lang="en-US" sz="20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Real-Time Crowd Information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964525" y="5726668"/>
            <a:ext cx="3280886" cy="1700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650"/>
              <a:buFont typeface="Instrument Sans Medium"/>
              <a:buNone/>
            </a:pPr>
            <a:r>
              <a:rPr lang="en-US" sz="16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Absence of real-time crowd information makes it difficult for users to gauge wait times, leading to potential delays and frustration.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678323" y="4714280"/>
            <a:ext cx="3721418" cy="2933462"/>
          </a:xfrm>
          <a:prstGeom prst="roundRect">
            <a:avLst>
              <a:gd fmla="val 3045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898588" y="4934545"/>
            <a:ext cx="3006685" cy="332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050"/>
              <a:buFont typeface="Instrument Sans SemiBold"/>
              <a:buNone/>
            </a:pPr>
            <a:r>
              <a:rPr lang="en-US" sz="20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Station and Stop Details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4898588" y="5394365"/>
            <a:ext cx="3280886" cy="1700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650"/>
              <a:buFont typeface="Instrument Sans Medium"/>
              <a:buNone/>
            </a:pPr>
            <a:r>
              <a:rPr lang="en-US" sz="16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Insufficient station and stop details, like accessibility information, can be a major barrier for passengers with disabilities or special needs.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" title="slide2final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39460" cy="43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793809" y="1025950"/>
            <a:ext cx="11642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Research Methodology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793790" y="2089132"/>
            <a:ext cx="13042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Understanding the needs of our users was critical in designing this project. While we completed a comparative analysis, we recommend additional research methods to gather more comprehensive insights in future iterations.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3169325"/>
            <a:ext cx="2152055" cy="13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3999428" y="3757970"/>
            <a:ext cx="109776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5272092" y="3199764"/>
            <a:ext cx="2898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Comparative Analysis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5272106" y="3634150"/>
            <a:ext cx="842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We studied similar transit apps and their features to identify strengths, weaknesses, and opportunities for improvement.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5187077" y="4489371"/>
            <a:ext cx="8592860" cy="15240"/>
          </a:xfrm>
          <a:prstGeom prst="roundRect">
            <a:avLst>
              <a:gd fmla="val 625116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81" y="4532948"/>
            <a:ext cx="4304109" cy="13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3975378" y="4959668"/>
            <a:ext cx="15787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6433304" y="4584700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User Surveys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433298" y="5019088"/>
            <a:ext cx="7516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Conducting surveys would help gather feedback on the limitations and desired features of existing apps.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263164" y="5852993"/>
            <a:ext cx="7516773" cy="15240"/>
          </a:xfrm>
          <a:prstGeom prst="roundRect">
            <a:avLst>
              <a:gd fmla="val 625116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94" y="5896570"/>
            <a:ext cx="6456164" cy="13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3972163" y="6323290"/>
            <a:ext cx="16418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7509272" y="6063859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Focus Groups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7509272" y="6506653"/>
            <a:ext cx="5751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Conducting surveys would help gather feedback on the limitations and desired features of existing apps.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 title="slide3final.wa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7355919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732115" y="575191"/>
            <a:ext cx="9130308" cy="653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100"/>
              <a:buFont typeface="Instrument Sans SemiBold"/>
              <a:buNone/>
            </a:pPr>
            <a:r>
              <a:rPr lang="en-US" sz="410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Proposed Enhanced Features (Part 1)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15" y="1647349"/>
            <a:ext cx="6426160" cy="39715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732115" y="5880378"/>
            <a:ext cx="2614970" cy="326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050"/>
              <a:buFont typeface="Instrument Sans SemiBold"/>
              <a:buNone/>
            </a:pPr>
            <a:r>
              <a:rPr lang="en-US" sz="20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Offline Accessibility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732115" y="6332696"/>
            <a:ext cx="6426160" cy="133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600"/>
              <a:buFont typeface="Instrument Sans Medium"/>
              <a:buNone/>
            </a:pPr>
            <a:r>
              <a:rPr lang="en-US" sz="160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Downloadable route maps and schedules allow access to information even without internet connection. This is especially helpful for urban commuters who may experience intermittent connectivity on public transportation.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005" y="1647349"/>
            <a:ext cx="6426279" cy="39716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7472005" y="5880497"/>
            <a:ext cx="4189333" cy="326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050"/>
              <a:buFont typeface="Instrument Sans SemiBold"/>
              <a:buNone/>
            </a:pPr>
            <a:r>
              <a:rPr lang="en-US" sz="20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Multi-Modal Transport Integration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472005" y="6332815"/>
            <a:ext cx="6426279" cy="133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600"/>
              <a:buFont typeface="Instrument Sans Medium"/>
              <a:buNone/>
            </a:pPr>
            <a:r>
              <a:rPr lang="en-US" sz="160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will offer a comprehensive trip planning experience by integrating multiple transportation options, such as buses, trains, shuttles, and rideshares. Users can compare different options to find the most convenient and cost-effective route.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4" title="Slide 4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520925" cy="5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4451390" y="1686520"/>
            <a:ext cx="93852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Proposed Enhanced Features (Continued)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390" y="344424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4451390" y="4238030"/>
            <a:ext cx="391132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Real-Time Crowd Information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4451390" y="4728448"/>
            <a:ext cx="452247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will display real-time updates on vehicle occupancy. Users will be aware of crowding levels, allowing for better planning and avoiding discomfort.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2" name="Google Shape;11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4021" y="344424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/>
          <p:nvPr/>
        </p:nvSpPr>
        <p:spPr>
          <a:xfrm>
            <a:off x="9314021" y="4238030"/>
            <a:ext cx="377023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Detailed Station Information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9314021" y="4728448"/>
            <a:ext cx="4522589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will provide comprehensive amenities information, accessibility features, and real-time service updates. Users can make informed decisions and plan their trips with ease.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 title="Slide 5.wa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0" y="6695343"/>
            <a:ext cx="739750" cy="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793790" y="2256473"/>
            <a:ext cx="654462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Key Innovative Additions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793790" y="3532227"/>
            <a:ext cx="426874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Personalization and Community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will offer customizable notifications, integrating local event information.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Users can earn points through a gamified reward system and participate in a community support forum.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Accessibility Focus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prioritizes accessibility with detailed information for users with disabilities.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It will be designed with inclusive principles, ensuring an enjoyable and user-friendly experience for all.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 title="slide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21454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691991" y="543639"/>
            <a:ext cx="8197810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3850"/>
              <a:buFont typeface="Instrument Sans SemiBold"/>
              <a:buNone/>
            </a:pPr>
            <a:r>
              <a:rPr lang="en-US" sz="38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Technical Implementation Timeline</a:t>
            </a:r>
            <a:endParaRPr sz="3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7303770" y="1556980"/>
            <a:ext cx="22860" cy="6129218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6423660" y="1990368"/>
            <a:ext cx="691991" cy="22860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7092791" y="1779389"/>
            <a:ext cx="444818" cy="444818"/>
          </a:xfrm>
          <a:prstGeom prst="roundRect">
            <a:avLst>
              <a:gd fmla="val 18669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257812" y="1853446"/>
            <a:ext cx="114776" cy="29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300"/>
              <a:buFont typeface="Instrument Sans SemiBold"/>
              <a:buNone/>
            </a:pPr>
            <a:r>
              <a:rPr lang="en-US" sz="23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3756422" y="1754624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00"/>
              <a:buFont typeface="Instrument Sans SemiBold"/>
              <a:buNone/>
            </a:pPr>
            <a:r>
              <a:rPr lang="en-US" sz="19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Week 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91991" y="2182177"/>
            <a:ext cx="5535811" cy="632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Gather user feedback and insights to understand current needs and pain points.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7514749" y="2978825"/>
            <a:ext cx="691991" cy="22860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7092791" y="2767846"/>
            <a:ext cx="444818" cy="444818"/>
          </a:xfrm>
          <a:prstGeom prst="roundRect">
            <a:avLst>
              <a:gd fmla="val 18669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7232571" y="2841903"/>
            <a:ext cx="165140" cy="29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300"/>
              <a:buFont typeface="Instrument Sans SemiBold"/>
              <a:buNone/>
            </a:pPr>
            <a:r>
              <a:rPr lang="en-US" sz="23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8402598" y="2743081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00"/>
              <a:buFont typeface="Instrument Sans SemiBold"/>
              <a:buNone/>
            </a:pPr>
            <a:r>
              <a:rPr lang="en-US" sz="19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Week 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402598" y="3170634"/>
            <a:ext cx="5535811" cy="632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Prioritize the proposed features based on their impact and feasibility.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6423660" y="3868460"/>
            <a:ext cx="691991" cy="22860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7092791" y="3657481"/>
            <a:ext cx="444818" cy="444818"/>
          </a:xfrm>
          <a:prstGeom prst="roundRect">
            <a:avLst>
              <a:gd fmla="val 18669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7229356" y="3731538"/>
            <a:ext cx="171688" cy="29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300"/>
              <a:buFont typeface="Instrument Sans SemiBold"/>
              <a:buNone/>
            </a:pPr>
            <a:r>
              <a:rPr lang="en-US" sz="23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3756422" y="3632716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00"/>
              <a:buFont typeface="Instrument Sans SemiBold"/>
              <a:buNone/>
            </a:pPr>
            <a:r>
              <a:rPr lang="en-US" sz="19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Week 3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91991" y="4060269"/>
            <a:ext cx="5535811" cy="632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Begin development of the core features, ensuring a robust and user-friendly design.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7514749" y="4758214"/>
            <a:ext cx="691991" cy="22860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7092791" y="4547235"/>
            <a:ext cx="444818" cy="444818"/>
          </a:xfrm>
          <a:prstGeom prst="roundRect">
            <a:avLst>
              <a:gd fmla="val 18669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7223998" y="4621292"/>
            <a:ext cx="182404" cy="29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300"/>
              <a:buFont typeface="Instrument Sans SemiBold"/>
              <a:buNone/>
            </a:pPr>
            <a:r>
              <a:rPr lang="en-US" sz="23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4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8402598" y="4522470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00"/>
              <a:buFont typeface="Instrument Sans SemiBold"/>
              <a:buNone/>
            </a:pPr>
            <a:r>
              <a:rPr lang="en-US" sz="19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Week 4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8402598" y="4950023"/>
            <a:ext cx="5535811" cy="632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Conduct thorough usability testing to identify and address potential issues.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423660" y="5647968"/>
            <a:ext cx="691991" cy="22860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092791" y="5436989"/>
            <a:ext cx="444818" cy="444818"/>
          </a:xfrm>
          <a:prstGeom prst="roundRect">
            <a:avLst>
              <a:gd fmla="val 18669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228999" y="5511046"/>
            <a:ext cx="172283" cy="29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300"/>
              <a:buFont typeface="Instrument Sans SemiBold"/>
              <a:buNone/>
            </a:pPr>
            <a:r>
              <a:rPr lang="en-US" sz="23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5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3756422" y="5412224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00"/>
              <a:buFont typeface="Instrument Sans SemiBold"/>
              <a:buNone/>
            </a:pPr>
            <a:r>
              <a:rPr lang="en-US" sz="19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Week 5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91991" y="5839778"/>
            <a:ext cx="5535811" cy="632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Refine the application based on testing feedback and make necessary adjustments.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7514749" y="6537722"/>
            <a:ext cx="691991" cy="22860"/>
          </a:xfrm>
          <a:prstGeom prst="roundRect">
            <a:avLst>
              <a:gd fmla="val 363264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7092791" y="6326743"/>
            <a:ext cx="444818" cy="444818"/>
          </a:xfrm>
          <a:prstGeom prst="roundRect">
            <a:avLst>
              <a:gd fmla="val 18669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7223998" y="6400800"/>
            <a:ext cx="182404" cy="29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300"/>
              <a:buFont typeface="Instrument Sans SemiBold"/>
              <a:buNone/>
            </a:pPr>
            <a:r>
              <a:rPr lang="en-US" sz="23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6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8402598" y="6301978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00"/>
              <a:buFont typeface="Instrument Sans SemiBold"/>
              <a:buNone/>
            </a:pPr>
            <a:r>
              <a:rPr lang="en-US" sz="19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Week 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8402598" y="6729532"/>
            <a:ext cx="5535811" cy="632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Launch the enhanced transit app and promote it to the University of Maryland community.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 title="slide7final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5275" y="4342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700683" y="710446"/>
            <a:ext cx="5005149" cy="62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3900"/>
              <a:buFont typeface="Instrument Sans SemiBold"/>
              <a:buNone/>
            </a:pPr>
            <a:r>
              <a:rPr lang="en-US" sz="390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Expected Impact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683" y="1636395"/>
            <a:ext cx="500420" cy="500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700683" y="2336959"/>
            <a:ext cx="3165158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50"/>
              <a:buFont typeface="Instrument Sans SemiBold"/>
              <a:buNone/>
            </a:pPr>
            <a:r>
              <a:rPr lang="en-US" sz="19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Enhanced User Experience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700683" y="2769751"/>
            <a:ext cx="9571434" cy="320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Users will navigate transit systems more efficiently. The app will be easier to use and more informative.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7" name="Google Shape;17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683" y="3690699"/>
            <a:ext cx="500420" cy="500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700683" y="4391263"/>
            <a:ext cx="2502575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50"/>
              <a:buFont typeface="Instrument Sans SemiBold"/>
              <a:buNone/>
            </a:pPr>
            <a:r>
              <a:rPr lang="en-US" sz="19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Increased Ridership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700683" y="4824055"/>
            <a:ext cx="9571434" cy="640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The app will provide a convenient and efficient way for commuters to access transportation options. More people will use public transportation.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0" name="Google Shape;18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683" y="6065401"/>
            <a:ext cx="500420" cy="5004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700683" y="6765965"/>
            <a:ext cx="2502575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950"/>
              <a:buFont typeface="Instrument Sans SemiBold"/>
              <a:buNone/>
            </a:pPr>
            <a:r>
              <a:rPr lang="en-US" sz="195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Urban Mobility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700683" y="7198757"/>
            <a:ext cx="9571434" cy="320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550"/>
              <a:buFont typeface="Instrument Sans Medium"/>
              <a:buNone/>
            </a:pPr>
            <a:r>
              <a:rPr lang="en-US" sz="15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Improving public transportation access can help reduce traffic congestion and improve air quality.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8" title="slide8-proj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2694" y="581563"/>
            <a:ext cx="883450" cy="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/>
          <p:nvPr/>
        </p:nvSpPr>
        <p:spPr>
          <a:xfrm>
            <a:off x="793790" y="151030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lang="en-US" sz="4450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Project Repository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90" y="2587640"/>
            <a:ext cx="4120752" cy="254674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1008065" y="5502950"/>
            <a:ext cx="3611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lang="en-US" sz="2200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Open Source Collaboration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1008065" y="5993368"/>
            <a:ext cx="4120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Access project materials on GitHub. Scan the QR code on the right to </a:t>
            </a: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access</a:t>
            </a:r>
            <a:r>
              <a:rPr lang="en-US" sz="1750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our repository.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550" y="597800"/>
            <a:ext cx="7212224" cy="72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 title="side9-proj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230" y="1501829"/>
            <a:ext cx="725700" cy="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2024-12-09T02:21:30Z</dcterms:created>
  <dc:creator>PptxGenJS</dc:creator>
</cp:coreProperties>
</file>