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2" r:id="rId7"/>
    <p:sldId id="261" r:id="rId8"/>
    <p:sldId id="263" r:id="rId9"/>
    <p:sldId id="266" r:id="rId10"/>
    <p:sldId id="267" r:id="rId11"/>
    <p:sldId id="264"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54" d="100"/>
          <a:sy n="54" d="100"/>
        </p:scale>
        <p:origin x="78"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6/24/2018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artinfowler.com/articles/microservices.html" TargetMode="External"/><Relationship Id="rId7" Type="http://schemas.openxmlformats.org/officeDocument/2006/relationships/hyperlink" Target="https://www.nginx.com/blog/deploying-microservices/" TargetMode="External"/><Relationship Id="rId2" Type="http://schemas.openxmlformats.org/officeDocument/2006/relationships/hyperlink" Target="https://cloudacademy.com/blog/microservices-architecture-challenge-advantage-drawback/" TargetMode="External"/><Relationship Id="rId1" Type="http://schemas.openxmlformats.org/officeDocument/2006/relationships/slideLayout" Target="../slideLayouts/slideLayout2.xml"/><Relationship Id="rId6" Type="http://schemas.openxmlformats.org/officeDocument/2006/relationships/hyperlink" Target="http://microservices.io/patterns/apigateway.html" TargetMode="External"/><Relationship Id="rId5" Type="http://schemas.openxmlformats.org/officeDocument/2006/relationships/hyperlink" Target="https://thenewstack.io/deploying-microservices-doesnt-have-to-be-a-pie-fight/" TargetMode="External"/><Relationship Id="rId4" Type="http://schemas.openxmlformats.org/officeDocument/2006/relationships/hyperlink" Target="https://docs.microsoft.com/en-us/azure/architecture/microservices/gatewa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Microservices</a:t>
            </a:r>
            <a:endParaRPr lang="en-US" dirty="0"/>
          </a:p>
        </p:txBody>
      </p:sp>
      <p:sp>
        <p:nvSpPr>
          <p:cNvPr id="3" name="Subtitle 2"/>
          <p:cNvSpPr>
            <a:spLocks noGrp="1"/>
          </p:cNvSpPr>
          <p:nvPr>
            <p:ph type="subTitle" idx="1"/>
          </p:nvPr>
        </p:nvSpPr>
        <p:spPr/>
        <p:txBody>
          <a:bodyPr/>
          <a:lstStyle/>
          <a:p>
            <a:r>
              <a:rPr lang="en-US" dirty="0" smtClean="0"/>
              <a:t>Johnny Vanderhorst</a:t>
            </a:r>
          </a:p>
          <a:p>
            <a:r>
              <a:rPr lang="en-US" dirty="0" smtClean="0"/>
              <a:t>Web420</a:t>
            </a:r>
          </a:p>
          <a:p>
            <a:r>
              <a:rPr lang="en-US" dirty="0" smtClean="0"/>
              <a:t>Bellevue university</a:t>
            </a:r>
            <a:endParaRPr lang="en-US" dirty="0"/>
          </a:p>
        </p:txBody>
      </p:sp>
    </p:spTree>
    <p:extLst>
      <p:ext uri="{BB962C8B-B14F-4D97-AF65-F5344CB8AC3E}">
        <p14:creationId xmlns:p14="http://schemas.microsoft.com/office/powerpoint/2010/main" val="973393799"/>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deployment</a:t>
            </a:r>
            <a:endParaRPr lang="en-US" dirty="0"/>
          </a:p>
        </p:txBody>
      </p:sp>
      <p:sp>
        <p:nvSpPr>
          <p:cNvPr id="3" name="Content Placeholder 2"/>
          <p:cNvSpPr>
            <a:spLocks noGrp="1"/>
          </p:cNvSpPr>
          <p:nvPr>
            <p:ph idx="1"/>
          </p:nvPr>
        </p:nvSpPr>
        <p:spPr/>
        <p:txBody>
          <a:bodyPr/>
          <a:lstStyle/>
          <a:p>
            <a:pPr marL="0" indent="0">
              <a:buNone/>
            </a:pPr>
            <a:r>
              <a:rPr lang="en-US" dirty="0"/>
              <a:t>Key Areas of </a:t>
            </a:r>
            <a:r>
              <a:rPr lang="en-US" dirty="0" err="1"/>
              <a:t>Microservice</a:t>
            </a:r>
            <a:r>
              <a:rPr lang="en-US" dirty="0"/>
              <a:t> Deployment</a:t>
            </a:r>
          </a:p>
          <a:p>
            <a:r>
              <a:rPr lang="en-US" dirty="0"/>
              <a:t>Ensure infrastructure is in place for the rollout. Load balancers, monitoring systems, orchestration and administration systems, and security products all must be ready to go before even rolling out service one. </a:t>
            </a:r>
          </a:p>
          <a:p>
            <a:r>
              <a:rPr lang="en-US" dirty="0"/>
              <a:t>Select a container operating system. The lack of dependencies among </a:t>
            </a:r>
            <a:r>
              <a:rPr lang="en-US" dirty="0" smtClean="0"/>
              <a:t>today’s </a:t>
            </a:r>
            <a:r>
              <a:rPr lang="en-US" dirty="0"/>
              <a:t>popular container OS will allow for further customization which will allow it to be hosted in any environment and quick testing. </a:t>
            </a:r>
          </a:p>
          <a:p>
            <a:r>
              <a:rPr lang="en-US" dirty="0"/>
              <a:t>Orchestrate deployment</a:t>
            </a:r>
          </a:p>
          <a:p>
            <a:pPr marL="0" indent="0">
              <a:buNone/>
            </a:pPr>
            <a:endParaRPr lang="en-US" dirty="0"/>
          </a:p>
        </p:txBody>
      </p:sp>
    </p:spTree>
    <p:extLst>
      <p:ext uri="{BB962C8B-B14F-4D97-AF65-F5344CB8AC3E}">
        <p14:creationId xmlns:p14="http://schemas.microsoft.com/office/powerpoint/2010/main" val="2130559713"/>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t>
            </a:r>
            <a:r>
              <a:rPr lang="en-US" dirty="0" err="1" smtClean="0"/>
              <a:t>microservices</a:t>
            </a:r>
            <a:endParaRPr lang="en-US" dirty="0"/>
          </a:p>
        </p:txBody>
      </p:sp>
      <p:sp>
        <p:nvSpPr>
          <p:cNvPr id="3" name="Content Placeholder 2"/>
          <p:cNvSpPr>
            <a:spLocks noGrp="1"/>
          </p:cNvSpPr>
          <p:nvPr>
            <p:ph idx="1"/>
          </p:nvPr>
        </p:nvSpPr>
        <p:spPr/>
        <p:txBody>
          <a:bodyPr/>
          <a:lstStyle/>
          <a:p>
            <a:r>
              <a:rPr lang="en-US" dirty="0" smtClean="0"/>
              <a:t>One </a:t>
            </a:r>
            <a:r>
              <a:rPr lang="en-US" dirty="0"/>
              <a:t>of the major benefits of </a:t>
            </a:r>
            <a:r>
              <a:rPr lang="en-US" dirty="0" err="1"/>
              <a:t>microservices</a:t>
            </a:r>
            <a:r>
              <a:rPr lang="en-US" dirty="0"/>
              <a:t> is the ability to scale each service independently. </a:t>
            </a:r>
          </a:p>
          <a:p>
            <a:r>
              <a:rPr lang="en-US" dirty="0"/>
              <a:t>Demand may surge for one component of an app or a certain subset of data and a </a:t>
            </a:r>
            <a:r>
              <a:rPr lang="en-US" dirty="0" err="1"/>
              <a:t>microservices</a:t>
            </a:r>
            <a:r>
              <a:rPr lang="en-US" dirty="0"/>
              <a:t> architecture enables you to scale only the app components impacted, rather than the entire application and underlying infrastructure. </a:t>
            </a:r>
          </a:p>
        </p:txBody>
      </p:sp>
    </p:spTree>
    <p:extLst>
      <p:ext uri="{BB962C8B-B14F-4D97-AF65-F5344CB8AC3E}">
        <p14:creationId xmlns:p14="http://schemas.microsoft.com/office/powerpoint/2010/main" val="3395288632"/>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Badola, </a:t>
            </a:r>
            <a:r>
              <a:rPr lang="en-US" dirty="0" err="1"/>
              <a:t>Vineet</a:t>
            </a:r>
            <a:r>
              <a:rPr lang="en-US" dirty="0"/>
              <a:t>. (2015). Microservices is a way of breaking large software projects into loosely coupled modules, which communicate with each other through simple APIs. Retrieved from </a:t>
            </a:r>
            <a:r>
              <a:rPr lang="en-US" dirty="0">
                <a:hlinkClick r:id="rId2"/>
              </a:rPr>
              <a:t>https://cloudacademy.com/blog/microservices-architecture-challenge-advantage-drawback</a:t>
            </a:r>
            <a:r>
              <a:rPr lang="en-US" dirty="0" smtClean="0">
                <a:hlinkClick r:id="rId2"/>
              </a:rPr>
              <a:t>/</a:t>
            </a:r>
            <a:endParaRPr lang="en-US" dirty="0" smtClean="0"/>
          </a:p>
          <a:p>
            <a:r>
              <a:rPr lang="en-US" dirty="0" smtClean="0"/>
              <a:t>Fowler, M. &amp; Lewis, J. (2014). Microservices: A Definition of this New Architectural Term. </a:t>
            </a:r>
            <a:r>
              <a:rPr lang="en-US" dirty="0"/>
              <a:t>Retrieved from </a:t>
            </a:r>
            <a:r>
              <a:rPr lang="en-US" dirty="0">
                <a:hlinkClick r:id="rId3"/>
              </a:rPr>
              <a:t>https://</a:t>
            </a:r>
            <a:r>
              <a:rPr lang="en-US" dirty="0" smtClean="0">
                <a:hlinkClick r:id="rId3"/>
              </a:rPr>
              <a:t>www.martinfowler.com/articles/microservices.html</a:t>
            </a:r>
            <a:endParaRPr lang="en-US" dirty="0" smtClean="0"/>
          </a:p>
          <a:p>
            <a:r>
              <a:rPr lang="en-US" dirty="0" smtClean="0"/>
              <a:t>Garcia, C &amp; Wasson, M. </a:t>
            </a:r>
            <a:r>
              <a:rPr lang="en-US" dirty="0"/>
              <a:t>(2017). Designing </a:t>
            </a:r>
            <a:r>
              <a:rPr lang="en-US" dirty="0" smtClean="0"/>
              <a:t>Microservices</a:t>
            </a:r>
            <a:r>
              <a:rPr lang="en-US" dirty="0"/>
              <a:t>: API </a:t>
            </a:r>
            <a:r>
              <a:rPr lang="en-US" dirty="0" smtClean="0"/>
              <a:t>gateways. </a:t>
            </a:r>
            <a:r>
              <a:rPr lang="en-US" dirty="0"/>
              <a:t>Retrieved from </a:t>
            </a:r>
            <a:r>
              <a:rPr lang="en-US" dirty="0">
                <a:hlinkClick r:id="rId4"/>
              </a:rPr>
              <a:t>https://</a:t>
            </a:r>
            <a:r>
              <a:rPr lang="en-US" dirty="0" smtClean="0">
                <a:hlinkClick r:id="rId4"/>
              </a:rPr>
              <a:t>docs.microsoft.com/en-us/azure/architecture/microservices/gateway</a:t>
            </a:r>
            <a:endParaRPr lang="en-US" dirty="0" smtClean="0"/>
          </a:p>
          <a:p>
            <a:r>
              <a:rPr lang="en-US" dirty="0"/>
              <a:t>Handy, Alex. (2018). Deploying Microservices Doesn’t Have to Be a Pie Fight. </a:t>
            </a:r>
            <a:r>
              <a:rPr lang="en-US" dirty="0" smtClean="0"/>
              <a:t>Retrieved </a:t>
            </a:r>
            <a:r>
              <a:rPr lang="en-US" dirty="0"/>
              <a:t>from </a:t>
            </a:r>
            <a:r>
              <a:rPr lang="en-US" dirty="0">
                <a:hlinkClick r:id="rId5"/>
              </a:rPr>
              <a:t>https://thenewstack.io/deploying-microservices-doesnt-have-to-be-a-pie-fight</a:t>
            </a:r>
            <a:r>
              <a:rPr lang="en-US" dirty="0" smtClean="0">
                <a:hlinkClick r:id="rId5"/>
              </a:rPr>
              <a:t>/</a:t>
            </a:r>
            <a:endParaRPr lang="en-US" dirty="0" smtClean="0"/>
          </a:p>
          <a:p>
            <a:r>
              <a:rPr lang="en-US" dirty="0" smtClean="0"/>
              <a:t>Richardson, Chris. </a:t>
            </a:r>
            <a:r>
              <a:rPr lang="en-US" dirty="0"/>
              <a:t>(n.d.). Pattern: API Gateway / Backend for </a:t>
            </a:r>
            <a:r>
              <a:rPr lang="en-US" dirty="0" smtClean="0"/>
              <a:t>Front-End. </a:t>
            </a:r>
            <a:r>
              <a:rPr lang="en-US" dirty="0"/>
              <a:t>Retrieved from </a:t>
            </a:r>
            <a:r>
              <a:rPr lang="en-US" dirty="0">
                <a:hlinkClick r:id="rId6"/>
              </a:rPr>
              <a:t>http://</a:t>
            </a:r>
            <a:r>
              <a:rPr lang="en-US" dirty="0" smtClean="0">
                <a:hlinkClick r:id="rId6"/>
              </a:rPr>
              <a:t>microservices.io/patterns/apigateway.html</a:t>
            </a:r>
            <a:endParaRPr lang="en-US" dirty="0" smtClean="0"/>
          </a:p>
          <a:p>
            <a:r>
              <a:rPr lang="en-US" dirty="0" smtClean="0"/>
              <a:t>Richardson, Chris. </a:t>
            </a:r>
            <a:r>
              <a:rPr lang="en-US" dirty="0"/>
              <a:t>(2016). Choosing a Microservices Deployment </a:t>
            </a:r>
            <a:r>
              <a:rPr lang="en-US" dirty="0" smtClean="0"/>
              <a:t>Strategy. </a:t>
            </a:r>
            <a:r>
              <a:rPr lang="en-US" dirty="0"/>
              <a:t>Retrieved from </a:t>
            </a:r>
            <a:r>
              <a:rPr lang="en-US" dirty="0">
                <a:hlinkClick r:id="rId7"/>
              </a:rPr>
              <a:t>https://www.nginx.com/blog/deploying-microservices</a:t>
            </a:r>
            <a:r>
              <a:rPr lang="en-US" dirty="0" smtClean="0">
                <a:hlinkClick r:id="rId7"/>
              </a:rPr>
              <a:t>/</a:t>
            </a:r>
            <a:endParaRPr lang="en-US" dirty="0" smtClean="0"/>
          </a:p>
          <a:p>
            <a:endParaRPr lang="en-US" dirty="0"/>
          </a:p>
        </p:txBody>
      </p:sp>
    </p:spTree>
    <p:extLst>
      <p:ext uri="{BB962C8B-B14F-4D97-AF65-F5344CB8AC3E}">
        <p14:creationId xmlns:p14="http://schemas.microsoft.com/office/powerpoint/2010/main" val="3529745864"/>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Microservices</a:t>
            </a:r>
          </a:p>
        </p:txBody>
      </p:sp>
      <p:sp>
        <p:nvSpPr>
          <p:cNvPr id="3" name="Content Placeholder 2"/>
          <p:cNvSpPr>
            <a:spLocks noGrp="1"/>
          </p:cNvSpPr>
          <p:nvPr>
            <p:ph idx="1"/>
          </p:nvPr>
        </p:nvSpPr>
        <p:spPr/>
        <p:txBody>
          <a:bodyPr/>
          <a:lstStyle/>
          <a:p>
            <a:r>
              <a:rPr lang="en-US" dirty="0"/>
              <a:t>Microservices are a loosely coupled collection of services that form an application. </a:t>
            </a:r>
          </a:p>
          <a:p>
            <a:r>
              <a:rPr lang="en-US" dirty="0"/>
              <a:t>Microservices are services/applications that perform a single task or have a single responsibility. </a:t>
            </a:r>
          </a:p>
          <a:p>
            <a:r>
              <a:rPr lang="en-US" dirty="0"/>
              <a:t>Microservices can be deployed, scaled and tested independently. </a:t>
            </a:r>
          </a:p>
          <a:p>
            <a:r>
              <a:rPr lang="en-US" dirty="0"/>
              <a:t>Microservices allow for continuous delivery/deployment of large complex applications</a:t>
            </a:r>
            <a:r>
              <a:rPr lang="en-US" dirty="0" smtClean="0"/>
              <a:t>.</a:t>
            </a:r>
            <a:endParaRPr lang="en-US" dirty="0"/>
          </a:p>
        </p:txBody>
      </p:sp>
    </p:spTree>
    <p:extLst>
      <p:ext uri="{BB962C8B-B14F-4D97-AF65-F5344CB8AC3E}">
        <p14:creationId xmlns:p14="http://schemas.microsoft.com/office/powerpoint/2010/main" val="1851981875"/>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gateway </a:t>
            </a:r>
          </a:p>
        </p:txBody>
      </p:sp>
      <p:sp>
        <p:nvSpPr>
          <p:cNvPr id="3" name="Content Placeholder 2"/>
          <p:cNvSpPr>
            <a:spLocks noGrp="1"/>
          </p:cNvSpPr>
          <p:nvPr>
            <p:ph idx="1"/>
          </p:nvPr>
        </p:nvSpPr>
        <p:spPr/>
        <p:txBody>
          <a:bodyPr/>
          <a:lstStyle/>
          <a:p>
            <a:pPr marL="0" indent="0">
              <a:buNone/>
            </a:pPr>
            <a:r>
              <a:rPr lang="en-US" dirty="0"/>
              <a:t>Large applications that use a </a:t>
            </a:r>
            <a:r>
              <a:rPr lang="en-US" dirty="0" err="1"/>
              <a:t>microservice</a:t>
            </a:r>
            <a:r>
              <a:rPr lang="en-US" dirty="0"/>
              <a:t> architecture has data spread across many services. When a request is sent the application must fetch information from all these different services to return the requested results. API Gateways help to solve this issue by providing a single point of entry. </a:t>
            </a:r>
          </a:p>
        </p:txBody>
      </p:sp>
    </p:spTree>
    <p:extLst>
      <p:ext uri="{BB962C8B-B14F-4D97-AF65-F5344CB8AC3E}">
        <p14:creationId xmlns:p14="http://schemas.microsoft.com/office/powerpoint/2010/main" val="1973372845"/>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gateway </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API gateways sit between clients and services. All requests go through the API gateway first. It is responsible for request routing, composition and protocol translation. API gateways decouple clients from services, eliminating the exposure of services directly to the clients. API gateways perform other tasks besides routing requests from clients to services: </a:t>
            </a:r>
          </a:p>
          <a:p>
            <a:r>
              <a:rPr lang="en-US" dirty="0" smtClean="0"/>
              <a:t>Authentication</a:t>
            </a:r>
            <a:endParaRPr lang="en-US" dirty="0"/>
          </a:p>
          <a:p>
            <a:r>
              <a:rPr lang="en-US" dirty="0" smtClean="0"/>
              <a:t>SSL termination</a:t>
            </a:r>
            <a:endParaRPr lang="en-US" dirty="0"/>
          </a:p>
          <a:p>
            <a:r>
              <a:rPr lang="en-US" dirty="0" smtClean="0"/>
              <a:t>Rate </a:t>
            </a:r>
            <a:r>
              <a:rPr lang="en-US" dirty="0"/>
              <a:t>limiting</a:t>
            </a:r>
          </a:p>
          <a:p>
            <a:r>
              <a:rPr lang="en-US" dirty="0" smtClean="0"/>
              <a:t>IP </a:t>
            </a:r>
            <a:r>
              <a:rPr lang="en-US" dirty="0"/>
              <a:t>whitelisting</a:t>
            </a:r>
          </a:p>
          <a:p>
            <a:r>
              <a:rPr lang="en-US" dirty="0" smtClean="0"/>
              <a:t>Logging </a:t>
            </a:r>
            <a:r>
              <a:rPr lang="en-US" dirty="0"/>
              <a:t>and monitoring</a:t>
            </a:r>
          </a:p>
          <a:p>
            <a:r>
              <a:rPr lang="en-US" dirty="0" smtClean="0"/>
              <a:t>Response </a:t>
            </a:r>
            <a:r>
              <a:rPr lang="en-US" dirty="0"/>
              <a:t>caching</a:t>
            </a:r>
          </a:p>
          <a:p>
            <a:r>
              <a:rPr lang="en-US" dirty="0" smtClean="0"/>
              <a:t>Web </a:t>
            </a:r>
            <a:r>
              <a:rPr lang="en-US" dirty="0"/>
              <a:t>application firewall</a:t>
            </a:r>
          </a:p>
          <a:p>
            <a:r>
              <a:rPr lang="en-US" dirty="0" smtClean="0"/>
              <a:t>Servicing </a:t>
            </a:r>
            <a:r>
              <a:rPr lang="en-US" dirty="0"/>
              <a:t>static content</a:t>
            </a:r>
          </a:p>
          <a:p>
            <a:pPr marL="0" indent="0">
              <a:buNone/>
            </a:pPr>
            <a:endParaRPr lang="en-US" dirty="0"/>
          </a:p>
        </p:txBody>
      </p:sp>
    </p:spTree>
    <p:extLst>
      <p:ext uri="{BB962C8B-B14F-4D97-AF65-F5344CB8AC3E}">
        <p14:creationId xmlns:p14="http://schemas.microsoft.com/office/powerpoint/2010/main" val="3534910031"/>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gateway </a:t>
            </a:r>
          </a:p>
        </p:txBody>
      </p:sp>
      <p:sp>
        <p:nvSpPr>
          <p:cNvPr id="5" name="Rectangle 4"/>
          <p:cNvSpPr/>
          <p:nvPr/>
        </p:nvSpPr>
        <p:spPr>
          <a:xfrm>
            <a:off x="1093690" y="1882588"/>
            <a:ext cx="9902826" cy="476922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4242" y="2284273"/>
            <a:ext cx="8273122" cy="4075278"/>
          </a:xfrm>
        </p:spPr>
      </p:pic>
      <p:sp>
        <p:nvSpPr>
          <p:cNvPr id="6" name="TextBox 5"/>
          <p:cNvSpPr txBox="1"/>
          <p:nvPr/>
        </p:nvSpPr>
        <p:spPr>
          <a:xfrm>
            <a:off x="1398490" y="1934125"/>
            <a:ext cx="5367867" cy="369332"/>
          </a:xfrm>
          <a:prstGeom prst="rect">
            <a:avLst/>
          </a:prstGeom>
          <a:noFill/>
        </p:spPr>
        <p:txBody>
          <a:bodyPr wrap="square" rtlCol="0">
            <a:spAutoFit/>
          </a:bodyPr>
          <a:lstStyle/>
          <a:p>
            <a:r>
              <a:rPr lang="en-US" dirty="0" smtClean="0">
                <a:solidFill>
                  <a:schemeClr val="bg1"/>
                </a:solidFill>
              </a:rPr>
              <a:t>API Gateway example:</a:t>
            </a:r>
            <a:endParaRPr lang="en-US" dirty="0">
              <a:solidFill>
                <a:schemeClr val="bg1"/>
              </a:solidFill>
            </a:endParaRPr>
          </a:p>
        </p:txBody>
      </p:sp>
      <p:sp>
        <p:nvSpPr>
          <p:cNvPr id="8" name="TextBox 7"/>
          <p:cNvSpPr txBox="1"/>
          <p:nvPr/>
        </p:nvSpPr>
        <p:spPr>
          <a:xfrm>
            <a:off x="2770090" y="6331736"/>
            <a:ext cx="8812807" cy="246221"/>
          </a:xfrm>
          <a:prstGeom prst="rect">
            <a:avLst/>
          </a:prstGeom>
          <a:noFill/>
        </p:spPr>
        <p:txBody>
          <a:bodyPr wrap="square" rtlCol="0">
            <a:spAutoFit/>
          </a:bodyPr>
          <a:lstStyle/>
          <a:p>
            <a:r>
              <a:rPr lang="en-US" sz="1000" dirty="0">
                <a:solidFill>
                  <a:schemeClr val="bg1"/>
                </a:solidFill>
              </a:rPr>
              <a:t>Garcia, C &amp; Wasson, M. (2017). Designing Microservices: API gateways. </a:t>
            </a:r>
          </a:p>
        </p:txBody>
      </p:sp>
    </p:spTree>
    <p:extLst>
      <p:ext uri="{BB962C8B-B14F-4D97-AF65-F5344CB8AC3E}">
        <p14:creationId xmlns:p14="http://schemas.microsoft.com/office/powerpoint/2010/main" val="3267066660"/>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advantages</a:t>
            </a:r>
            <a:endParaRPr lang="en-US" dirty="0"/>
          </a:p>
        </p:txBody>
      </p:sp>
      <p:sp>
        <p:nvSpPr>
          <p:cNvPr id="3" name="Content Placeholder 2"/>
          <p:cNvSpPr>
            <a:spLocks noGrp="1"/>
          </p:cNvSpPr>
          <p:nvPr>
            <p:ph idx="1"/>
          </p:nvPr>
        </p:nvSpPr>
        <p:spPr/>
        <p:txBody>
          <a:bodyPr/>
          <a:lstStyle/>
          <a:p>
            <a:r>
              <a:rPr lang="en-US" dirty="0"/>
              <a:t>Improves fault isolation</a:t>
            </a:r>
          </a:p>
          <a:p>
            <a:r>
              <a:rPr lang="en-US" dirty="0"/>
              <a:t>Eliminates long-term commitment to single technology stacks</a:t>
            </a:r>
          </a:p>
          <a:p>
            <a:r>
              <a:rPr lang="en-US" dirty="0"/>
              <a:t>Easier to understand</a:t>
            </a:r>
          </a:p>
          <a:p>
            <a:endParaRPr lang="en-US" dirty="0"/>
          </a:p>
        </p:txBody>
      </p:sp>
    </p:spTree>
    <p:extLst>
      <p:ext uri="{BB962C8B-B14F-4D97-AF65-F5344CB8AC3E}">
        <p14:creationId xmlns:p14="http://schemas.microsoft.com/office/powerpoint/2010/main" val="3300655834"/>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Microservices </a:t>
            </a:r>
            <a:r>
              <a:rPr lang="en-US" dirty="0" smtClean="0"/>
              <a:t>disadvantages</a:t>
            </a:r>
            <a:endParaRPr lang="en-US" dirty="0"/>
          </a:p>
        </p:txBody>
      </p:sp>
      <p:sp>
        <p:nvSpPr>
          <p:cNvPr id="3" name="Content Placeholder 2"/>
          <p:cNvSpPr>
            <a:spLocks noGrp="1"/>
          </p:cNvSpPr>
          <p:nvPr>
            <p:ph idx="1"/>
          </p:nvPr>
        </p:nvSpPr>
        <p:spPr/>
        <p:txBody>
          <a:bodyPr/>
          <a:lstStyle/>
          <a:p>
            <a:r>
              <a:rPr lang="en-US" dirty="0"/>
              <a:t>Complexity of developing distributed system</a:t>
            </a:r>
          </a:p>
          <a:p>
            <a:r>
              <a:rPr lang="en-US" dirty="0"/>
              <a:t>Multiple databases and transaction management</a:t>
            </a:r>
          </a:p>
          <a:p>
            <a:r>
              <a:rPr lang="en-US" dirty="0"/>
              <a:t>Cumbersome testing</a:t>
            </a:r>
          </a:p>
          <a:p>
            <a:r>
              <a:rPr lang="en-US" dirty="0"/>
              <a:t>Complexity of deployment</a:t>
            </a:r>
          </a:p>
          <a:p>
            <a:endParaRPr lang="en-US" dirty="0"/>
          </a:p>
        </p:txBody>
      </p:sp>
    </p:spTree>
    <p:extLst>
      <p:ext uri="{BB962C8B-B14F-4D97-AF65-F5344CB8AC3E}">
        <p14:creationId xmlns:p14="http://schemas.microsoft.com/office/powerpoint/2010/main" val="3291700907"/>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deployment</a:t>
            </a:r>
            <a:endParaRPr lang="en-US" dirty="0"/>
          </a:p>
        </p:txBody>
      </p:sp>
      <p:sp>
        <p:nvSpPr>
          <p:cNvPr id="3" name="Content Placeholder 2"/>
          <p:cNvSpPr>
            <a:spLocks noGrp="1"/>
          </p:cNvSpPr>
          <p:nvPr>
            <p:ph idx="1"/>
          </p:nvPr>
        </p:nvSpPr>
        <p:spPr/>
        <p:txBody>
          <a:bodyPr/>
          <a:lstStyle/>
          <a:p>
            <a:pPr marL="0" indent="0">
              <a:buNone/>
            </a:pPr>
            <a:r>
              <a:rPr lang="en-US" dirty="0"/>
              <a:t>Deploying </a:t>
            </a:r>
            <a:r>
              <a:rPr lang="en-US" dirty="0" err="1"/>
              <a:t>microservices</a:t>
            </a:r>
            <a:r>
              <a:rPr lang="en-US" dirty="0"/>
              <a:t> does present some challenges. The </a:t>
            </a:r>
            <a:r>
              <a:rPr lang="en-US" dirty="0" err="1"/>
              <a:t>microservce</a:t>
            </a:r>
            <a:r>
              <a:rPr lang="en-US" dirty="0"/>
              <a:t> architect consists of many services that can be written in a variety of languages and frameworks. Each service will have its own specific deployment, resource, scaling and management requirements. One of the key benefits of a </a:t>
            </a:r>
            <a:r>
              <a:rPr lang="en-US" dirty="0" err="1"/>
              <a:t>microservice</a:t>
            </a:r>
            <a:r>
              <a:rPr lang="en-US" dirty="0"/>
              <a:t> architecture is its speed of development and efficiency, deployment must also be fast, reliable and cost-effective. </a:t>
            </a:r>
          </a:p>
        </p:txBody>
      </p:sp>
    </p:spTree>
    <p:extLst>
      <p:ext uri="{BB962C8B-B14F-4D97-AF65-F5344CB8AC3E}">
        <p14:creationId xmlns:p14="http://schemas.microsoft.com/office/powerpoint/2010/main" val="3222077726"/>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deployment</a:t>
            </a:r>
            <a:endParaRPr lang="en-US" dirty="0"/>
          </a:p>
        </p:txBody>
      </p:sp>
      <p:sp>
        <p:nvSpPr>
          <p:cNvPr id="3" name="Content Placeholder 2"/>
          <p:cNvSpPr>
            <a:spLocks noGrp="1"/>
          </p:cNvSpPr>
          <p:nvPr>
            <p:ph idx="1"/>
          </p:nvPr>
        </p:nvSpPr>
        <p:spPr/>
        <p:txBody>
          <a:bodyPr/>
          <a:lstStyle/>
          <a:p>
            <a:pPr marL="0" indent="0">
              <a:buNone/>
            </a:pPr>
            <a:r>
              <a:rPr lang="en-US" dirty="0"/>
              <a:t>There are a few approaches to </a:t>
            </a:r>
            <a:r>
              <a:rPr lang="en-US" dirty="0" err="1"/>
              <a:t>microservice</a:t>
            </a:r>
            <a:r>
              <a:rPr lang="en-US" dirty="0"/>
              <a:t> </a:t>
            </a:r>
            <a:r>
              <a:rPr lang="en-US" dirty="0" smtClean="0"/>
              <a:t>deployment:</a:t>
            </a:r>
            <a:endParaRPr lang="en-US" dirty="0"/>
          </a:p>
          <a:p>
            <a:r>
              <a:rPr lang="en-US" dirty="0"/>
              <a:t>Multiple Service Instances per Host Pattern - provision one or more physical or virtual hosts and run multiple service instances on each one.</a:t>
            </a:r>
          </a:p>
          <a:p>
            <a:r>
              <a:rPr lang="en-US" dirty="0"/>
              <a:t>Service Instance per Host Pattern - package each service as a virtual machine (VM) image.</a:t>
            </a:r>
          </a:p>
          <a:p>
            <a:r>
              <a:rPr lang="en-US" dirty="0"/>
              <a:t>Service Instance per Container Pattern - each service instance runs in its own container.</a:t>
            </a:r>
          </a:p>
          <a:p>
            <a:r>
              <a:rPr lang="en-US" dirty="0" err="1"/>
              <a:t>Serverless</a:t>
            </a:r>
            <a:r>
              <a:rPr lang="en-US" dirty="0"/>
              <a:t> Deployment </a:t>
            </a:r>
          </a:p>
          <a:p>
            <a:pPr marL="0" indent="0">
              <a:buNone/>
            </a:pPr>
            <a:endParaRPr lang="en-US" dirty="0"/>
          </a:p>
        </p:txBody>
      </p:sp>
    </p:spTree>
    <p:extLst>
      <p:ext uri="{BB962C8B-B14F-4D97-AF65-F5344CB8AC3E}">
        <p14:creationId xmlns:p14="http://schemas.microsoft.com/office/powerpoint/2010/main" val="3734781760"/>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56</TotalTime>
  <Words>665</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Microservices</vt:lpstr>
      <vt:lpstr>Microservices</vt:lpstr>
      <vt:lpstr>API gateway </vt:lpstr>
      <vt:lpstr>API gateway </vt:lpstr>
      <vt:lpstr>API gateway </vt:lpstr>
      <vt:lpstr>Microservices advantages</vt:lpstr>
      <vt:lpstr>Microservices disadvantages</vt:lpstr>
      <vt:lpstr>Microservices deployment</vt:lpstr>
      <vt:lpstr>Microservices deployment</vt:lpstr>
      <vt:lpstr>Microservices deployment</vt:lpstr>
      <vt:lpstr>Scaling microservices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Johnny Vanderhorst</dc:creator>
  <cp:lastModifiedBy>Johnny Vanderhorst</cp:lastModifiedBy>
  <cp:revision>8</cp:revision>
  <dcterms:created xsi:type="dcterms:W3CDTF">2018-06-24T16:43:47Z</dcterms:created>
  <dcterms:modified xsi:type="dcterms:W3CDTF">2018-06-24T17:40:21Z</dcterms:modified>
</cp:coreProperties>
</file>