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71" r:id="rId5"/>
    <p:sldId id="265" r:id="rId6"/>
    <p:sldId id="273" r:id="rId7"/>
    <p:sldId id="263" r:id="rId8"/>
    <p:sldId id="261" r:id="rId9"/>
    <p:sldId id="272" r:id="rId10"/>
    <p:sldId id="262" r:id="rId11"/>
    <p:sldId id="264" r:id="rId12"/>
    <p:sldId id="267" r:id="rId13"/>
    <p:sldId id="266" r:id="rId14"/>
    <p:sldId id="268" r:id="rId15"/>
    <p:sldId id="269" r:id="rId16"/>
    <p:sldId id="270"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28" autoAdjust="0"/>
    <p:restoredTop sz="58104" autoAdjust="0"/>
  </p:normalViewPr>
  <p:slideViewPr>
    <p:cSldViewPr snapToGrid="0">
      <p:cViewPr>
        <p:scale>
          <a:sx n="100" d="100"/>
          <a:sy n="100" d="100"/>
        </p:scale>
        <p:origin x="-1984" y="480"/>
      </p:cViewPr>
      <p:guideLst>
        <p:guide orient="horz" pos="2160"/>
        <p:guide pos="29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22149176"/>
        <c:axId val="-2121828680"/>
      </c:scatterChart>
      <c:valAx>
        <c:axId val="-2122149176"/>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1828680"/>
        <c:crosses val="autoZero"/>
        <c:crossBetween val="midCat"/>
        <c:majorUnit val="1.0"/>
        <c:minorUnit val="0.2"/>
      </c:valAx>
      <c:valAx>
        <c:axId val="-2121828680"/>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2149176"/>
        <c:crosses val="autoZero"/>
        <c:crossBetween val="midCat"/>
        <c:majorUnit val="1.0"/>
        <c:minorUnit val="0.1"/>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Sheet1!$G$1:$G$5</c:f>
              <c:numCache>
                <c:formatCode>General</c:formatCode>
                <c:ptCount val="5"/>
                <c:pt idx="0">
                  <c:v>0.0</c:v>
                </c:pt>
                <c:pt idx="1">
                  <c:v>1.0</c:v>
                </c:pt>
                <c:pt idx="2">
                  <c:v>2.0</c:v>
                </c:pt>
                <c:pt idx="3">
                  <c:v>3.0</c:v>
                </c:pt>
                <c:pt idx="4">
                  <c:v>1.0</c:v>
                </c:pt>
              </c:numCache>
            </c:numRef>
          </c:xVal>
          <c:yVal>
            <c:numRef>
              <c:f>Sheet1!$H$1:$H$5</c:f>
              <c:numCache>
                <c:formatCode>General</c:formatCode>
                <c:ptCount val="5"/>
                <c:pt idx="0">
                  <c:v>0.0</c:v>
                </c:pt>
                <c:pt idx="1">
                  <c:v>1.0</c:v>
                </c:pt>
                <c:pt idx="2">
                  <c:v>2.0</c:v>
                </c:pt>
                <c:pt idx="3">
                  <c:v>1.0</c:v>
                </c:pt>
                <c:pt idx="4">
                  <c:v>4.0</c:v>
                </c:pt>
              </c:numCache>
            </c:numRef>
          </c:yVal>
          <c:smooth val="0"/>
        </c:ser>
        <c:dLbls>
          <c:showLegendKey val="0"/>
          <c:showVal val="0"/>
          <c:showCatName val="0"/>
          <c:showSerName val="0"/>
          <c:showPercent val="0"/>
          <c:showBubbleSize val="0"/>
        </c:dLbls>
        <c:axId val="-2121709736"/>
        <c:axId val="-2121702536"/>
      </c:scatterChart>
      <c:valAx>
        <c:axId val="-2121709736"/>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1702536"/>
        <c:crosses val="autoZero"/>
        <c:crossBetween val="midCat"/>
        <c:majorUnit val="1.0"/>
        <c:minorUnit val="0.2"/>
      </c:valAx>
      <c:valAx>
        <c:axId val="-2121702536"/>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1709736"/>
        <c:crosses val="autoZero"/>
        <c:crossBetween val="midCat"/>
        <c:majorUnit val="1.0"/>
        <c:minorUnit val="0.1"/>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Sheet1!$J$1:$J$5</c:f>
              <c:numCache>
                <c:formatCode>General</c:formatCode>
                <c:ptCount val="5"/>
                <c:pt idx="0">
                  <c:v>0.0</c:v>
                </c:pt>
                <c:pt idx="1">
                  <c:v>1.0</c:v>
                </c:pt>
                <c:pt idx="2">
                  <c:v>2.0</c:v>
                </c:pt>
                <c:pt idx="3">
                  <c:v>3.0</c:v>
                </c:pt>
                <c:pt idx="4">
                  <c:v>2.0</c:v>
                </c:pt>
              </c:numCache>
            </c:numRef>
          </c:xVal>
          <c:yVal>
            <c:numRef>
              <c:f>Sheet1!$K$1:$K$5</c:f>
              <c:numCache>
                <c:formatCode>General</c:formatCode>
                <c:ptCount val="5"/>
                <c:pt idx="0">
                  <c:v>3.0</c:v>
                </c:pt>
                <c:pt idx="1">
                  <c:v>2.0</c:v>
                </c:pt>
                <c:pt idx="2">
                  <c:v>1.0</c:v>
                </c:pt>
                <c:pt idx="3">
                  <c:v>0.0</c:v>
                </c:pt>
                <c:pt idx="4">
                  <c:v>3.0</c:v>
                </c:pt>
              </c:numCache>
            </c:numRef>
          </c:yVal>
          <c:smooth val="0"/>
        </c:ser>
        <c:dLbls>
          <c:showLegendKey val="0"/>
          <c:showVal val="0"/>
          <c:showCatName val="0"/>
          <c:showSerName val="0"/>
          <c:showPercent val="0"/>
          <c:showBubbleSize val="0"/>
        </c:dLbls>
        <c:axId val="-2122020776"/>
        <c:axId val="-2129592328"/>
      </c:scatterChart>
      <c:valAx>
        <c:axId val="-2122020776"/>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9592328"/>
        <c:crosses val="autoZero"/>
        <c:crossBetween val="midCat"/>
        <c:majorUnit val="1.0"/>
        <c:minorUnit val="0.2"/>
      </c:valAx>
      <c:valAx>
        <c:axId val="-2129592328"/>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2020776"/>
        <c:crosses val="autoZero"/>
        <c:crossBetween val="midCat"/>
        <c:majorUnit val="1.0"/>
        <c:minorUnit val="0.1"/>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21748984"/>
        <c:axId val="-2122170568"/>
      </c:scatterChart>
      <c:valAx>
        <c:axId val="-2121748984"/>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2170568"/>
        <c:crosses val="autoZero"/>
        <c:crossBetween val="midCat"/>
        <c:majorUnit val="1.0"/>
        <c:minorUnit val="0.2"/>
      </c:valAx>
      <c:valAx>
        <c:axId val="-2122170568"/>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1748984"/>
        <c:crosses val="autoZero"/>
        <c:crossBetween val="midCat"/>
        <c:majorUnit val="1.0"/>
        <c:minorUnit val="0.1"/>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Sheet1!$A$1:$A$3</c:f>
              <c:numCache>
                <c:formatCode>General</c:formatCode>
                <c:ptCount val="3"/>
                <c:pt idx="0">
                  <c:v>0.0</c:v>
                </c:pt>
                <c:pt idx="1">
                  <c:v>1.7</c:v>
                </c:pt>
                <c:pt idx="2">
                  <c:v>2.8</c:v>
                </c:pt>
              </c:numCache>
            </c:numRef>
          </c:xVal>
          <c:yVal>
            <c:numRef>
              <c:f>Sheet1!$B$1:$B$3</c:f>
              <c:numCache>
                <c:formatCode>General</c:formatCode>
                <c:ptCount val="3"/>
                <c:pt idx="0">
                  <c:v>0.0</c:v>
                </c:pt>
                <c:pt idx="1">
                  <c:v>3.5</c:v>
                </c:pt>
                <c:pt idx="2">
                  <c:v>0.6</c:v>
                </c:pt>
              </c:numCache>
            </c:numRef>
          </c:yVal>
          <c:smooth val="0"/>
        </c:ser>
        <c:dLbls>
          <c:showLegendKey val="0"/>
          <c:showVal val="0"/>
          <c:showCatName val="0"/>
          <c:showSerName val="0"/>
          <c:showPercent val="0"/>
          <c:showBubbleSize val="0"/>
        </c:dLbls>
        <c:axId val="-2121692728"/>
        <c:axId val="-2121831032"/>
      </c:scatterChart>
      <c:valAx>
        <c:axId val="-2121692728"/>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1831032"/>
        <c:crosses val="autoZero"/>
        <c:crossBetween val="midCat"/>
        <c:majorUnit val="1.0"/>
        <c:minorUnit val="0.2"/>
      </c:valAx>
      <c:valAx>
        <c:axId val="-2121831032"/>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1692728"/>
        <c:crosses val="autoZero"/>
        <c:crossBetween val="midCat"/>
        <c:majorUnit val="1.0"/>
        <c:minorUnit val="0.1"/>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22206568"/>
        <c:axId val="-2122052984"/>
      </c:scatterChart>
      <c:valAx>
        <c:axId val="-2122206568"/>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2052984"/>
        <c:crosses val="autoZero"/>
        <c:crossBetween val="midCat"/>
        <c:majorUnit val="1.0"/>
        <c:minorUnit val="0.2"/>
      </c:valAx>
      <c:valAx>
        <c:axId val="-2122052984"/>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2206568"/>
        <c:crosses val="autoZero"/>
        <c:crossBetween val="midCat"/>
        <c:majorUnit val="1.0"/>
        <c:minorUnit val="0.1"/>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v>Source Error</c:v>
          </c:tx>
          <c:invertIfNegative val="0"/>
          <c:val>
            <c:numRef>
              <c:f>Sheet1!$H$20:$H$26</c:f>
              <c:numCache>
                <c:formatCode>General</c:formatCode>
                <c:ptCount val="7"/>
                <c:pt idx="0">
                  <c:v>0.2</c:v>
                </c:pt>
                <c:pt idx="1">
                  <c:v>0.3</c:v>
                </c:pt>
                <c:pt idx="2">
                  <c:v>0.3</c:v>
                </c:pt>
                <c:pt idx="3">
                  <c:v>0.1</c:v>
                </c:pt>
                <c:pt idx="4">
                  <c:v>3.4</c:v>
                </c:pt>
                <c:pt idx="5">
                  <c:v>1.9</c:v>
                </c:pt>
                <c:pt idx="6">
                  <c:v>1.9</c:v>
                </c:pt>
              </c:numCache>
            </c:numRef>
          </c:val>
        </c:ser>
        <c:ser>
          <c:idx val="1"/>
          <c:order val="1"/>
          <c:tx>
            <c:v>Axial Location Error</c:v>
          </c:tx>
          <c:invertIfNegative val="0"/>
          <c:val>
            <c:numRef>
              <c:f>Sheet1!$H$20:$H$26</c:f>
              <c:numCache>
                <c:formatCode>General</c:formatCode>
                <c:ptCount val="7"/>
                <c:pt idx="0">
                  <c:v>0.2</c:v>
                </c:pt>
                <c:pt idx="1">
                  <c:v>0.3</c:v>
                </c:pt>
                <c:pt idx="2">
                  <c:v>0.3</c:v>
                </c:pt>
                <c:pt idx="3">
                  <c:v>0.1</c:v>
                </c:pt>
                <c:pt idx="4">
                  <c:v>3.4</c:v>
                </c:pt>
                <c:pt idx="5">
                  <c:v>1.9</c:v>
                </c:pt>
                <c:pt idx="6">
                  <c:v>1.9</c:v>
                </c:pt>
              </c:numCache>
            </c:numRef>
          </c:val>
        </c:ser>
        <c:ser>
          <c:idx val="2"/>
          <c:order val="2"/>
          <c:tx>
            <c:v>Perp. Location Error</c:v>
          </c:tx>
          <c:invertIfNegative val="0"/>
          <c:val>
            <c:numRef>
              <c:f>Sheet1!$I$20:$I$26</c:f>
              <c:numCache>
                <c:formatCode>General</c:formatCode>
                <c:ptCount val="7"/>
                <c:pt idx="0">
                  <c:v>0.0</c:v>
                </c:pt>
                <c:pt idx="1">
                  <c:v>10.0</c:v>
                </c:pt>
                <c:pt idx="2">
                  <c:v>0.0</c:v>
                </c:pt>
                <c:pt idx="3">
                  <c:v>10.0</c:v>
                </c:pt>
                <c:pt idx="4">
                  <c:v>0.0</c:v>
                </c:pt>
                <c:pt idx="5">
                  <c:v>0.0</c:v>
                </c:pt>
                <c:pt idx="6">
                  <c:v>1.3</c:v>
                </c:pt>
              </c:numCache>
            </c:numRef>
          </c:val>
        </c:ser>
        <c:dLbls>
          <c:showLegendKey val="0"/>
          <c:showVal val="0"/>
          <c:showCatName val="0"/>
          <c:showSerName val="0"/>
          <c:showPercent val="0"/>
          <c:showBubbleSize val="0"/>
        </c:dLbls>
        <c:gapWidth val="150"/>
        <c:overlap val="100"/>
        <c:axId val="-2121597784"/>
        <c:axId val="-2116060312"/>
      </c:barChart>
      <c:catAx>
        <c:axId val="-2121597784"/>
        <c:scaling>
          <c:orientation val="minMax"/>
        </c:scaling>
        <c:delete val="0"/>
        <c:axPos val="b"/>
        <c:title>
          <c:tx>
            <c:rich>
              <a:bodyPr/>
              <a:lstStyle/>
              <a:p>
                <a:pPr>
                  <a:defRPr/>
                </a:pPr>
                <a:r>
                  <a:rPr lang="en-US" dirty="0" smtClean="0"/>
                  <a:t>Unique</a:t>
                </a:r>
                <a:r>
                  <a:rPr lang="en-US" baseline="0" dirty="0" smtClean="0"/>
                  <a:t> Random Cases</a:t>
                </a:r>
                <a:endParaRPr lang="en-US" dirty="0"/>
              </a:p>
            </c:rich>
          </c:tx>
          <c:layout/>
          <c:overlay val="0"/>
        </c:title>
        <c:numFmt formatCode="General" sourceLinked="1"/>
        <c:majorTickMark val="out"/>
        <c:minorTickMark val="none"/>
        <c:tickLblPos val="nextTo"/>
        <c:crossAx val="-2116060312"/>
        <c:crosses val="autoZero"/>
        <c:auto val="1"/>
        <c:lblAlgn val="ctr"/>
        <c:lblOffset val="100"/>
        <c:noMultiLvlLbl val="0"/>
      </c:catAx>
      <c:valAx>
        <c:axId val="-2116060312"/>
        <c:scaling>
          <c:orientation val="minMax"/>
        </c:scaling>
        <c:delete val="0"/>
        <c:axPos val="l"/>
        <c:majorGridlines/>
        <c:title>
          <c:tx>
            <c:rich>
              <a:bodyPr rot="-5400000" vert="horz"/>
              <a:lstStyle/>
              <a:p>
                <a:pPr>
                  <a:defRPr/>
                </a:pPr>
                <a:r>
                  <a:rPr lang="en-US" dirty="0" smtClean="0"/>
                  <a:t>Error (%)</a:t>
                </a:r>
                <a:endParaRPr lang="en-US" dirty="0"/>
              </a:p>
            </c:rich>
          </c:tx>
          <c:layout/>
          <c:overlay val="0"/>
        </c:title>
        <c:numFmt formatCode="General" sourceLinked="1"/>
        <c:majorTickMark val="out"/>
        <c:minorTickMark val="none"/>
        <c:tickLblPos val="nextTo"/>
        <c:crossAx val="-2121597784"/>
        <c:crosses val="autoZero"/>
        <c:crossBetween val="between"/>
      </c:valAx>
    </c:plotArea>
    <c:legend>
      <c:legendPos val="r"/>
      <c:layout>
        <c:manualLayout>
          <c:xMode val="edge"/>
          <c:yMode val="edge"/>
          <c:x val="0.651307414698163"/>
          <c:y val="0.24884842519685"/>
          <c:w val="0.237581583552056"/>
          <c:h val="0.446747594050744"/>
        </c:manualLayou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v>Source Strength Error</c:v>
          </c:tx>
          <c:invertIfNegative val="0"/>
          <c:val>
            <c:numRef>
              <c:f>Sheet1!$J$20:$J$26</c:f>
              <c:numCache>
                <c:formatCode>General</c:formatCode>
                <c:ptCount val="7"/>
                <c:pt idx="0">
                  <c:v>0.12</c:v>
                </c:pt>
                <c:pt idx="1">
                  <c:v>0.12</c:v>
                </c:pt>
                <c:pt idx="2">
                  <c:v>0.09</c:v>
                </c:pt>
                <c:pt idx="3">
                  <c:v>0.07</c:v>
                </c:pt>
                <c:pt idx="4">
                  <c:v>0.53</c:v>
                </c:pt>
                <c:pt idx="5">
                  <c:v>0.15</c:v>
                </c:pt>
                <c:pt idx="6">
                  <c:v>0.53</c:v>
                </c:pt>
              </c:numCache>
            </c:numRef>
          </c:val>
        </c:ser>
        <c:ser>
          <c:idx val="1"/>
          <c:order val="1"/>
          <c:tx>
            <c:v>Axial Location Error</c:v>
          </c:tx>
          <c:invertIfNegative val="0"/>
          <c:val>
            <c:numRef>
              <c:f>Sheet1!$K$20:$K$26</c:f>
              <c:numCache>
                <c:formatCode>General</c:formatCode>
                <c:ptCount val="7"/>
                <c:pt idx="0">
                  <c:v>0.1</c:v>
                </c:pt>
                <c:pt idx="1">
                  <c:v>0.1</c:v>
                </c:pt>
                <c:pt idx="2">
                  <c:v>0.1</c:v>
                </c:pt>
                <c:pt idx="3">
                  <c:v>0.1</c:v>
                </c:pt>
                <c:pt idx="4">
                  <c:v>0.0</c:v>
                </c:pt>
                <c:pt idx="5">
                  <c:v>0.0</c:v>
                </c:pt>
                <c:pt idx="6">
                  <c:v>0.0</c:v>
                </c:pt>
              </c:numCache>
            </c:numRef>
          </c:val>
        </c:ser>
        <c:ser>
          <c:idx val="2"/>
          <c:order val="2"/>
          <c:tx>
            <c:v>Perp. Location Error</c:v>
          </c:tx>
          <c:invertIfNegative val="0"/>
          <c:val>
            <c:numRef>
              <c:f>Sheet1!$L$20:$L$26</c:f>
              <c:numCache>
                <c:formatCode>General</c:formatCode>
                <c:ptCount val="7"/>
                <c:pt idx="0">
                  <c:v>0.0</c:v>
                </c:pt>
                <c:pt idx="1">
                  <c:v>0.0</c:v>
                </c:pt>
                <c:pt idx="2">
                  <c:v>0.0</c:v>
                </c:pt>
                <c:pt idx="3">
                  <c:v>0.0</c:v>
                </c:pt>
                <c:pt idx="4">
                  <c:v>0.0</c:v>
                </c:pt>
                <c:pt idx="5">
                  <c:v>0.0</c:v>
                </c:pt>
                <c:pt idx="6">
                  <c:v>0.0</c:v>
                </c:pt>
              </c:numCache>
            </c:numRef>
          </c:val>
        </c:ser>
        <c:dLbls>
          <c:showLegendKey val="0"/>
          <c:showVal val="0"/>
          <c:showCatName val="0"/>
          <c:showSerName val="0"/>
          <c:showPercent val="0"/>
          <c:showBubbleSize val="0"/>
        </c:dLbls>
        <c:gapWidth val="150"/>
        <c:overlap val="100"/>
        <c:axId val="-2116131768"/>
        <c:axId val="-2116135432"/>
      </c:barChart>
      <c:catAx>
        <c:axId val="-2116131768"/>
        <c:scaling>
          <c:orientation val="minMax"/>
        </c:scaling>
        <c:delete val="0"/>
        <c:axPos val="b"/>
        <c:title>
          <c:tx>
            <c:rich>
              <a:bodyPr/>
              <a:lstStyle/>
              <a:p>
                <a:pPr>
                  <a:defRPr/>
                </a:pPr>
                <a:r>
                  <a:rPr lang="en-US" dirty="0" smtClean="0"/>
                  <a:t>Unique</a:t>
                </a:r>
                <a:r>
                  <a:rPr lang="en-US" baseline="0" dirty="0" smtClean="0"/>
                  <a:t> Random Cases</a:t>
                </a:r>
                <a:endParaRPr lang="en-US" dirty="0"/>
              </a:p>
            </c:rich>
          </c:tx>
          <c:layout/>
          <c:overlay val="0"/>
        </c:title>
        <c:majorTickMark val="out"/>
        <c:minorTickMark val="none"/>
        <c:tickLblPos val="nextTo"/>
        <c:crossAx val="-2116135432"/>
        <c:crosses val="autoZero"/>
        <c:auto val="1"/>
        <c:lblAlgn val="ctr"/>
        <c:lblOffset val="100"/>
        <c:noMultiLvlLbl val="0"/>
      </c:catAx>
      <c:valAx>
        <c:axId val="-2116135432"/>
        <c:scaling>
          <c:orientation val="minMax"/>
        </c:scaling>
        <c:delete val="0"/>
        <c:axPos val="l"/>
        <c:majorGridlines/>
        <c:title>
          <c:tx>
            <c:rich>
              <a:bodyPr rot="-5400000" vert="horz"/>
              <a:lstStyle/>
              <a:p>
                <a:pPr>
                  <a:defRPr/>
                </a:pPr>
                <a:r>
                  <a:rPr lang="en-US" dirty="0" smtClean="0"/>
                  <a:t>Error</a:t>
                </a:r>
                <a:r>
                  <a:rPr lang="en-US" baseline="0" dirty="0" smtClean="0"/>
                  <a:t> (%)</a:t>
                </a:r>
                <a:endParaRPr lang="en-US" dirty="0"/>
              </a:p>
            </c:rich>
          </c:tx>
          <c:layout/>
          <c:overlay val="0"/>
        </c:title>
        <c:numFmt formatCode="General" sourceLinked="1"/>
        <c:majorTickMark val="out"/>
        <c:minorTickMark val="none"/>
        <c:tickLblPos val="nextTo"/>
        <c:crossAx val="-2116131768"/>
        <c:crosses val="autoZero"/>
        <c:crossBetween val="between"/>
      </c:valAx>
    </c:plotArea>
    <c:legend>
      <c:legendPos val="r"/>
      <c:layout>
        <c:manualLayout>
          <c:xMode val="edge"/>
          <c:yMode val="edge"/>
          <c:x val="0.657460903324584"/>
          <c:y val="0.249629538495188"/>
          <c:w val="0.256428040244969"/>
          <c:h val="0.445184820647419"/>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A67228-FA70-AC45-9C2A-70122997CD9C}" type="doc">
      <dgm:prSet loTypeId="urn:microsoft.com/office/officeart/2005/8/layout/process1" loCatId="" qsTypeId="urn:microsoft.com/office/officeart/2005/8/quickstyle/simple1" qsCatId="simple" csTypeId="urn:microsoft.com/office/officeart/2005/8/colors/accent1_2" csCatId="accent1" phldr="1"/>
      <dgm:spPr/>
    </dgm:pt>
    <dgm:pt modelId="{ECFE516F-FA5C-8642-8330-1939E448A02D}" type="pres">
      <dgm:prSet presAssocID="{9FA67228-FA70-AC45-9C2A-70122997CD9C}" presName="Name0" presStyleCnt="0">
        <dgm:presLayoutVars>
          <dgm:dir/>
          <dgm:resizeHandles val="exact"/>
        </dgm:presLayoutVars>
      </dgm:prSet>
      <dgm:spPr/>
    </dgm:pt>
  </dgm:ptLst>
  <dgm:cxnLst>
    <dgm:cxn modelId="{825B8888-CC22-724C-999C-33933F0A7120}" type="presOf" srcId="{9FA67228-FA70-AC45-9C2A-70122997CD9C}" destId="{ECFE516F-FA5C-8642-8330-1939E448A02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C463B9-C2C8-D944-B905-CB8F9E08418F}" type="datetimeFigureOut">
              <a:rPr lang="en-US" smtClean="0"/>
              <a:pPr/>
              <a:t>11/23/13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1FE66-D7AD-C44B-B07F-5EB5C4CDE7FB}" type="slidenum">
              <a:rPr lang="en-US" smtClean="0"/>
              <a:pPr/>
              <a:t>‹#›</a:t>
            </a:fld>
            <a:endParaRPr lang="en-US"/>
          </a:p>
        </p:txBody>
      </p:sp>
    </p:spTree>
    <p:extLst>
      <p:ext uri="{BB962C8B-B14F-4D97-AF65-F5344CB8AC3E}">
        <p14:creationId xmlns:p14="http://schemas.microsoft.com/office/powerpoint/2010/main" val="8765472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started with an inverse solution strategy which worked fairly well, but we realized it had some limitations and issues.  This talk covers one of our attempts to increase the methods capabilities.  </a:t>
            </a:r>
            <a:endParaRPr lang="en-US" baseline="0" dirty="0" smtClean="0"/>
          </a:p>
          <a:p>
            <a:endParaRPr lang="en-US" baseline="0" dirty="0" smtClean="0"/>
          </a:p>
          <a:p>
            <a:r>
              <a:rPr lang="en-US" baseline="0" dirty="0" smtClean="0"/>
              <a:t>So </a:t>
            </a:r>
            <a:r>
              <a:rPr lang="en-US" baseline="0" dirty="0" smtClean="0"/>
              <a:t>what is an inverse problem?</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a:t>
            </a:fld>
            <a:endParaRPr lang="en-US"/>
          </a:p>
        </p:txBody>
      </p:sp>
    </p:spTree>
    <p:extLst>
      <p:ext uri="{BB962C8B-B14F-4D97-AF65-F5344CB8AC3E}">
        <p14:creationId xmlns:p14="http://schemas.microsoft.com/office/powerpoint/2010/main" val="319171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where is the opportunity</a:t>
            </a:r>
            <a:r>
              <a:rPr lang="en-US" baseline="0" dirty="0" smtClean="0"/>
              <a:t> for optimization?  </a:t>
            </a:r>
            <a:endParaRPr lang="en-US" baseline="0" dirty="0" smtClean="0"/>
          </a:p>
          <a:p>
            <a:r>
              <a:rPr lang="en-US" dirty="0" smtClean="0"/>
              <a:t>The </a:t>
            </a:r>
            <a:r>
              <a:rPr lang="en-US" dirty="0" smtClean="0"/>
              <a:t>“search shape” we originally used had</a:t>
            </a:r>
            <a:r>
              <a:rPr lang="en-US" baseline="0" dirty="0" smtClean="0"/>
              <a:t> no physical bearing on the underlying problem. </a:t>
            </a:r>
            <a:endParaRPr lang="en-US" baseline="0" dirty="0" smtClean="0"/>
          </a:p>
          <a:p>
            <a:r>
              <a:rPr lang="en-US" baseline="0" dirty="0" smtClean="0"/>
              <a:t>Physical </a:t>
            </a:r>
            <a:r>
              <a:rPr lang="en-US" baseline="0" dirty="0" smtClean="0"/>
              <a:t>intuition makes you think you need at least some resolution in both axial and perpendicular directions, but other than that there </a:t>
            </a:r>
            <a:r>
              <a:rPr lang="en-US" baseline="0" dirty="0" smtClean="0"/>
              <a:t>are not any real indicators what should be chosen.</a:t>
            </a:r>
          </a:p>
          <a:p>
            <a:endParaRPr lang="en-US" baseline="0" dirty="0" smtClean="0"/>
          </a:p>
          <a:p>
            <a:r>
              <a:rPr lang="en-US" baseline="0" dirty="0" smtClean="0"/>
              <a:t>Possibly one of the other options shown here.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10</a:t>
            </a:fld>
            <a:endParaRPr lang="en-US"/>
          </a:p>
        </p:txBody>
      </p:sp>
    </p:spTree>
    <p:extLst>
      <p:ext uri="{BB962C8B-B14F-4D97-AF65-F5344CB8AC3E}">
        <p14:creationId xmlns:p14="http://schemas.microsoft.com/office/powerpoint/2010/main" val="374907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is possible</a:t>
            </a:r>
            <a:r>
              <a:rPr lang="en-US" baseline="0" dirty="0" smtClean="0"/>
              <a:t> to optimize for one condition the real goal is to have the best possible search shape for all conditions.</a:t>
            </a:r>
          </a:p>
          <a:p>
            <a:endParaRPr lang="en-US" baseline="0" dirty="0" smtClean="0"/>
          </a:p>
          <a:p>
            <a:r>
              <a:rPr lang="en-US" baseline="0" dirty="0" smtClean="0"/>
              <a:t>The optimization process covers a wide range of parameters, free stream velocity, Source strength, and location of acquired samples within the domain.</a:t>
            </a:r>
          </a:p>
          <a:p>
            <a:endParaRPr lang="en-US" baseline="0" dirty="0" smtClean="0"/>
          </a:p>
          <a:p>
            <a:r>
              <a:rPr lang="en-US" baseline="0" dirty="0" smtClean="0"/>
              <a:t>We checked every possibility from our range of parameters and selected the “search shape” which maximize the gradient towards the correct solution.</a:t>
            </a:r>
          </a:p>
          <a:p>
            <a:endParaRPr lang="en-US" baseline="0" dirty="0" smtClean="0"/>
          </a:p>
          <a:p>
            <a:r>
              <a:rPr lang="en-US" baseline="0" dirty="0" smtClean="0"/>
              <a:t>The range of parameters are  </a:t>
            </a:r>
            <a:r>
              <a:rPr lang="en-US" baseline="0" dirty="0" smtClean="0"/>
              <a:t>free stream velocity 0</a:t>
            </a:r>
            <a:r>
              <a:rPr lang="en-US" baseline="0" dirty="0" smtClean="0"/>
              <a:t>-1m/s </a:t>
            </a:r>
            <a:r>
              <a:rPr lang="en-US" baseline="0" dirty="0" smtClean="0"/>
              <a:t>  source strength </a:t>
            </a:r>
            <a:r>
              <a:rPr lang="en-US" baseline="0" dirty="0" smtClean="0"/>
              <a:t>350-450  </a:t>
            </a:r>
            <a:r>
              <a:rPr lang="en-US" baseline="0" dirty="0" smtClean="0"/>
              <a:t>perpendicular location </a:t>
            </a:r>
            <a:r>
              <a:rPr lang="en-US" baseline="0" dirty="0" smtClean="0"/>
              <a:t>0 – 10mm  </a:t>
            </a:r>
            <a:r>
              <a:rPr lang="en-US" baseline="0" dirty="0" smtClean="0"/>
              <a:t>and lastly axial locations </a:t>
            </a:r>
            <a:r>
              <a:rPr lang="en-US" baseline="0" dirty="0" smtClean="0"/>
              <a:t>0-150mm  </a:t>
            </a:r>
            <a:endParaRPr lang="en-US" baseline="0" dirty="0" smtClean="0"/>
          </a:p>
          <a:p>
            <a:endParaRPr lang="en-US" baseline="0" dirty="0" smtClean="0"/>
          </a:p>
          <a:p>
            <a:r>
              <a:rPr lang="en-US" baseline="0" dirty="0" smtClean="0"/>
              <a:t>which total 1050 </a:t>
            </a:r>
            <a:r>
              <a:rPr lang="en-US" baseline="0" dirty="0" smtClean="0"/>
              <a:t>combinations.</a:t>
            </a:r>
          </a:p>
          <a:p>
            <a:endParaRPr lang="en-US" baseline="0" dirty="0" smtClean="0"/>
          </a:p>
          <a:p>
            <a:r>
              <a:rPr lang="en-US" dirty="0" smtClean="0"/>
              <a:t>These parameters were</a:t>
            </a:r>
            <a:r>
              <a:rPr lang="en-US" baseline="0" dirty="0" smtClean="0"/>
              <a:t> selected to cover the range possible </a:t>
            </a:r>
            <a:r>
              <a:rPr lang="en-US" baseline="0" dirty="0" smtClean="0"/>
              <a:t>for </a:t>
            </a:r>
            <a:r>
              <a:rPr lang="en-US" baseline="0" dirty="0" smtClean="0"/>
              <a:t>the experiment.  (1m/s max due to material –thermal limitations.  Any faster and the plume gets blown so thin its difficult to measure.  Any hotter and the wind tunnel melts)</a:t>
            </a:r>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11</a:t>
            </a:fld>
            <a:endParaRPr lang="en-US"/>
          </a:p>
        </p:txBody>
      </p:sp>
    </p:spTree>
    <p:extLst>
      <p:ext uri="{BB962C8B-B14F-4D97-AF65-F5344CB8AC3E}">
        <p14:creationId xmlns:p14="http://schemas.microsoft.com/office/powerpoint/2010/main" val="378929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of all of this optimization is that we started with an L shape with 5 total samples, and resulted with 3 samples in the odd shape shown on the right.  </a:t>
            </a:r>
            <a:endParaRPr lang="en-US" baseline="0" dirty="0" smtClean="0"/>
          </a:p>
          <a:p>
            <a:r>
              <a:rPr lang="en-US" baseline="0" dirty="0" smtClean="0"/>
              <a:t>This </a:t>
            </a:r>
            <a:r>
              <a:rPr lang="en-US" baseline="0" dirty="0" smtClean="0"/>
              <a:t>is an average of all of the parameter sets from the optimization.  </a:t>
            </a:r>
            <a:endParaRPr lang="en-US" baseline="0" dirty="0" smtClean="0"/>
          </a:p>
          <a:p>
            <a:r>
              <a:rPr lang="en-US" baseline="0" dirty="0" smtClean="0"/>
              <a:t>The </a:t>
            </a:r>
            <a:r>
              <a:rPr lang="en-US" baseline="0" dirty="0" smtClean="0"/>
              <a:t>number of samples were reduced to 3 since the error associated with the source strength prediction was below the experimental error (+-2K) even at 3 points.</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12</a:t>
            </a:fld>
            <a:endParaRPr lang="en-US"/>
          </a:p>
        </p:txBody>
      </p:sp>
    </p:spTree>
    <p:extLst>
      <p:ext uri="{BB962C8B-B14F-4D97-AF65-F5344CB8AC3E}">
        <p14:creationId xmlns:p14="http://schemas.microsoft.com/office/powerpoint/2010/main" val="124130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one point </a:t>
            </a:r>
            <a:r>
              <a:rPr lang="en-US" baseline="0" dirty="0" smtClean="0"/>
              <a:t>error map shown previously will </a:t>
            </a:r>
            <a:r>
              <a:rPr lang="en-US" baseline="0" dirty="0" smtClean="0"/>
              <a:t>be the same since one point in a relative shape is always just one point and the results will always be the same.</a:t>
            </a:r>
          </a:p>
          <a:p>
            <a:endParaRPr lang="en-US" baseline="0" dirty="0" smtClean="0"/>
          </a:p>
          <a:p>
            <a:r>
              <a:rPr lang="en-US" baseline="0" dirty="0" smtClean="0"/>
              <a:t>The error map shown </a:t>
            </a:r>
            <a:r>
              <a:rPr lang="en-US" baseline="0" dirty="0" smtClean="0"/>
              <a:t>on the right with </a:t>
            </a:r>
            <a:r>
              <a:rPr lang="en-US" baseline="0" dirty="0" smtClean="0"/>
              <a:t>the new optimized search shape results in a dramatic decrease in the possible solutions even with 2 sample points.</a:t>
            </a:r>
          </a:p>
          <a:p>
            <a:endParaRPr lang="en-US" baseline="0" dirty="0" smtClean="0"/>
          </a:p>
          <a:p>
            <a:r>
              <a:rPr lang="en-US" baseline="0" dirty="0" smtClean="0"/>
              <a:t>With 3 sample points the number of possible solutions reduces to one relatively quickly converging solution.</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13</a:t>
            </a:fld>
            <a:endParaRPr lang="en-US"/>
          </a:p>
        </p:txBody>
      </p:sp>
    </p:spTree>
    <p:extLst>
      <p:ext uri="{BB962C8B-B14F-4D97-AF65-F5344CB8AC3E}">
        <p14:creationId xmlns:p14="http://schemas.microsoft.com/office/powerpoint/2010/main" val="192403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two graphs demonstrate the difference between the </a:t>
            </a:r>
            <a:r>
              <a:rPr lang="en-US" baseline="0" dirty="0" smtClean="0"/>
              <a:t>before </a:t>
            </a:r>
            <a:r>
              <a:rPr lang="en-US" baseline="0" dirty="0" smtClean="0"/>
              <a:t>and after </a:t>
            </a:r>
            <a:r>
              <a:rPr lang="en-US" baseline="0" dirty="0" smtClean="0"/>
              <a:t>optimized </a:t>
            </a:r>
            <a:r>
              <a:rPr lang="en-US" baseline="0" dirty="0" smtClean="0"/>
              <a:t>search shape.</a:t>
            </a:r>
          </a:p>
          <a:p>
            <a:endParaRPr lang="en-US" baseline="0" dirty="0" smtClean="0"/>
          </a:p>
          <a:p>
            <a:r>
              <a:rPr lang="en-US" baseline="0" dirty="0" smtClean="0"/>
              <a:t>These unique cases quite nicely </a:t>
            </a:r>
            <a:r>
              <a:rPr lang="en-US" baseline="0" dirty="0" smtClean="0"/>
              <a:t>show </a:t>
            </a:r>
            <a:r>
              <a:rPr lang="en-US" baseline="0" dirty="0" smtClean="0"/>
              <a:t>the problem with the original search shape.  </a:t>
            </a:r>
            <a:endParaRPr lang="en-US" baseline="0" dirty="0" smtClean="0"/>
          </a:p>
          <a:p>
            <a:r>
              <a:rPr lang="en-US" baseline="0" dirty="0" smtClean="0"/>
              <a:t>Samples </a:t>
            </a:r>
            <a:r>
              <a:rPr lang="en-US" baseline="0" dirty="0" smtClean="0"/>
              <a:t>2 and 4 show a large error in the perpendicular direction which infers that the converged answer was not the correct answer, but one of the close alternatives.  5, 6, and 7 are a more typical result from </a:t>
            </a:r>
            <a:r>
              <a:rPr lang="en-US" baseline="0" dirty="0" smtClean="0"/>
              <a:t>the original search shape.</a:t>
            </a:r>
          </a:p>
          <a:p>
            <a:endParaRPr lang="en-US" baseline="0" dirty="0" smtClean="0"/>
          </a:p>
          <a:p>
            <a:r>
              <a:rPr lang="en-US" baseline="0" dirty="0" smtClean="0"/>
              <a:t>Notice the scale of the two plots  a maximum of 12% versus a maximum of 0.6%</a:t>
            </a:r>
          </a:p>
          <a:p>
            <a:endParaRPr lang="en-US" baseline="0" dirty="0" smtClean="0"/>
          </a:p>
          <a:p>
            <a:r>
              <a:rPr lang="en-US" baseline="0" dirty="0" smtClean="0"/>
              <a:t>Overall these results </a:t>
            </a:r>
            <a:r>
              <a:rPr lang="en-US" baseline="0" dirty="0" smtClean="0"/>
              <a:t>show that </a:t>
            </a:r>
            <a:r>
              <a:rPr lang="en-US" baseline="0" dirty="0" smtClean="0"/>
              <a:t>the optimized search shape is more consistent with predicting the correct solution of the inverse problem.</a:t>
            </a:r>
          </a:p>
        </p:txBody>
      </p:sp>
      <p:sp>
        <p:nvSpPr>
          <p:cNvPr id="4" name="Slide Number Placeholder 3"/>
          <p:cNvSpPr>
            <a:spLocks noGrp="1"/>
          </p:cNvSpPr>
          <p:nvPr>
            <p:ph type="sldNum" sz="quarter" idx="10"/>
          </p:nvPr>
        </p:nvSpPr>
        <p:spPr/>
        <p:txBody>
          <a:bodyPr/>
          <a:lstStyle/>
          <a:p>
            <a:fld id="{F661FE66-D7AD-C44B-B07F-5EB5C4CDE7FB}" type="slidenum">
              <a:rPr lang="en-US" smtClean="0"/>
              <a:pPr/>
              <a:t>14</a:t>
            </a:fld>
            <a:endParaRPr lang="en-US"/>
          </a:p>
        </p:txBody>
      </p:sp>
    </p:spTree>
    <p:extLst>
      <p:ext uri="{BB962C8B-B14F-4D97-AF65-F5344CB8AC3E}">
        <p14:creationId xmlns:p14="http://schemas.microsoft.com/office/powerpoint/2010/main" val="347563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inverse solution strategy was already a capable and useful tool for solving inverse convection problems.  </a:t>
            </a:r>
            <a:endParaRPr lang="en-US" baseline="0" dirty="0" smtClean="0"/>
          </a:p>
          <a:p>
            <a:r>
              <a:rPr lang="en-US" baseline="0" dirty="0" smtClean="0"/>
              <a:t>After </a:t>
            </a:r>
            <a:r>
              <a:rPr lang="en-US" baseline="0" dirty="0" smtClean="0"/>
              <a:t>the optimization the accuracy was significantly increased while decreasing the possibility of the false solutions.  The optimization also reduced the required number of samples from 5 to 3.</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15</a:t>
            </a:fld>
            <a:endParaRPr lang="en-US"/>
          </a:p>
        </p:txBody>
      </p:sp>
    </p:spTree>
    <p:extLst>
      <p:ext uri="{BB962C8B-B14F-4D97-AF65-F5344CB8AC3E}">
        <p14:creationId xmlns:p14="http://schemas.microsoft.com/office/powerpoint/2010/main" val="742014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16</a:t>
            </a:fld>
            <a:endParaRPr lang="en-US"/>
          </a:p>
        </p:txBody>
      </p:sp>
    </p:spTree>
    <p:extLst>
      <p:ext uri="{BB962C8B-B14F-4D97-AF65-F5344CB8AC3E}">
        <p14:creationId xmlns:p14="http://schemas.microsoft.com/office/powerpoint/2010/main" val="228401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a:t>
            </a:r>
            <a:r>
              <a:rPr lang="en-US" baseline="0" dirty="0" smtClean="0"/>
              <a:t> is an example of what a normal forward problem is…  We start with boundaries and solve for the entire domain solved for.</a:t>
            </a:r>
          </a:p>
          <a:p>
            <a:endParaRPr lang="en-US" baseline="0" dirty="0" smtClean="0"/>
          </a:p>
          <a:p>
            <a:r>
              <a:rPr lang="en-US" baseline="0" dirty="0" smtClean="0"/>
              <a:t>The bottom is an example of what what an inverse problem is… Start with a few select data points within the domain and solve for the entire domain.</a:t>
            </a:r>
          </a:p>
          <a:p>
            <a:endParaRPr lang="en-US" baseline="0" dirty="0" smtClean="0"/>
          </a:p>
          <a:p>
            <a:r>
              <a:rPr lang="en-US" baseline="0" dirty="0" smtClean="0"/>
              <a:t>The typical inverse problem has an infinite number of possible solutions.  The key is limiting the number of possible solutions to a range small enough to no longer matter which is the correct solution</a:t>
            </a:r>
          </a:p>
        </p:txBody>
      </p:sp>
      <p:sp>
        <p:nvSpPr>
          <p:cNvPr id="4" name="Slide Number Placeholder 3"/>
          <p:cNvSpPr>
            <a:spLocks noGrp="1"/>
          </p:cNvSpPr>
          <p:nvPr>
            <p:ph type="sldNum" sz="quarter" idx="10"/>
          </p:nvPr>
        </p:nvSpPr>
        <p:spPr/>
        <p:txBody>
          <a:bodyPr/>
          <a:lstStyle/>
          <a:p>
            <a:fld id="{F661FE66-D7AD-C44B-B07F-5EB5C4CDE7FB}" type="slidenum">
              <a:rPr lang="en-US" smtClean="0"/>
              <a:pPr/>
              <a:t>2</a:t>
            </a:fld>
            <a:endParaRPr lang="en-US"/>
          </a:p>
        </p:txBody>
      </p:sp>
    </p:spTree>
    <p:extLst>
      <p:ext uri="{BB962C8B-B14F-4D97-AF65-F5344CB8AC3E}">
        <p14:creationId xmlns:p14="http://schemas.microsoft.com/office/powerpoint/2010/main" val="76297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inverse</a:t>
            </a:r>
            <a:r>
              <a:rPr lang="en-US" baseline="0" dirty="0" smtClean="0"/>
              <a:t> </a:t>
            </a:r>
            <a:r>
              <a:rPr lang="en-US" dirty="0" smtClean="0"/>
              <a:t>problem we are going to discuss</a:t>
            </a:r>
            <a:r>
              <a:rPr lang="en-US" baseline="0" dirty="0" smtClean="0"/>
              <a:t> today is a plume in a crosswind.  We wish to determine the plume source temperature and plume source location utilizing only a few sampled locations down stream.</a:t>
            </a:r>
          </a:p>
          <a:p>
            <a:endParaRPr lang="en-US" baseline="0" dirty="0" smtClean="0"/>
          </a:p>
          <a:p>
            <a:r>
              <a:rPr lang="en-US" baseline="0" dirty="0" smtClean="0"/>
              <a:t>This is a figure and picture of the experimental apparatus and the numerical domain.</a:t>
            </a:r>
          </a:p>
          <a:p>
            <a:endParaRPr lang="en-US" baseline="0" dirty="0" smtClean="0"/>
          </a:p>
          <a:p>
            <a:r>
              <a:rPr lang="en-US" baseline="0" dirty="0" smtClean="0"/>
              <a:t>----The </a:t>
            </a:r>
            <a:r>
              <a:rPr lang="en-US" baseline="0" dirty="0" smtClean="0"/>
              <a:t>wind tunnel can produce velocities up to 5.0m/s</a:t>
            </a:r>
          </a:p>
          <a:p>
            <a:endParaRPr lang="en-US" baseline="0" dirty="0" smtClean="0"/>
          </a:p>
          <a:p>
            <a:r>
              <a:rPr lang="en-US" baseline="0" dirty="0" smtClean="0"/>
              <a:t>----Heater </a:t>
            </a:r>
            <a:r>
              <a:rPr lang="en-US" baseline="0" dirty="0" smtClean="0"/>
              <a:t>is flush mounted in a ceramic base.  Capabilities to have two simultaneous plumes.</a:t>
            </a:r>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3</a:t>
            </a:fld>
            <a:endParaRPr lang="en-US"/>
          </a:p>
        </p:txBody>
      </p:sp>
    </p:spTree>
    <p:extLst>
      <p:ext uri="{BB962C8B-B14F-4D97-AF65-F5344CB8AC3E}">
        <p14:creationId xmlns:p14="http://schemas.microsoft.com/office/powerpoint/2010/main" val="42169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an inverse plume in a crosswind?</a:t>
            </a:r>
          </a:p>
          <a:p>
            <a:endParaRPr lang="en-US" dirty="0" smtClean="0"/>
          </a:p>
          <a:p>
            <a:r>
              <a:rPr lang="en-US" dirty="0" smtClean="0"/>
              <a:t>Extensions</a:t>
            </a:r>
            <a:r>
              <a:rPr lang="en-US" baseline="0" dirty="0" smtClean="0"/>
              <a:t> </a:t>
            </a:r>
            <a:r>
              <a:rPr lang="en-US" baseline="0" dirty="0" smtClean="0"/>
              <a:t>of this topic include a jet in a crosswind such as smoke stacks and a plume with no crosswind such as a fire in a room.</a:t>
            </a:r>
          </a:p>
          <a:p>
            <a:endParaRPr lang="en-US" baseline="0" dirty="0" smtClean="0"/>
          </a:p>
          <a:p>
            <a:r>
              <a:rPr lang="en-US" baseline="0" dirty="0" smtClean="0"/>
              <a:t>How can the inverse be useful?  Potentially in many ways such </a:t>
            </a:r>
            <a:r>
              <a:rPr lang="en-US" baseline="0" dirty="0" smtClean="0"/>
              <a:t>as</a:t>
            </a:r>
          </a:p>
          <a:p>
            <a:r>
              <a:rPr lang="en-US" baseline="0" dirty="0" smtClean="0"/>
              <a:t>Differentiating </a:t>
            </a:r>
            <a:r>
              <a:rPr lang="en-US" baseline="0" dirty="0" smtClean="0"/>
              <a:t>which electronic component is outputting the most heat with a minimal of sensors.</a:t>
            </a:r>
          </a:p>
          <a:p>
            <a:r>
              <a:rPr lang="en-US" baseline="0" dirty="0" smtClean="0"/>
              <a:t>Remote determination of toxic fume release rate of a volcano.  (Kilauea)</a:t>
            </a:r>
          </a:p>
          <a:p>
            <a:r>
              <a:rPr lang="en-US" baseline="0" dirty="0" smtClean="0"/>
              <a:t>Fires in urban environment such as rooms and buildings.</a:t>
            </a:r>
          </a:p>
        </p:txBody>
      </p:sp>
      <p:sp>
        <p:nvSpPr>
          <p:cNvPr id="4" name="Slide Number Placeholder 3"/>
          <p:cNvSpPr>
            <a:spLocks noGrp="1"/>
          </p:cNvSpPr>
          <p:nvPr>
            <p:ph type="sldNum" sz="quarter" idx="10"/>
          </p:nvPr>
        </p:nvSpPr>
        <p:spPr/>
        <p:txBody>
          <a:bodyPr/>
          <a:lstStyle/>
          <a:p>
            <a:fld id="{F661FE66-D7AD-C44B-B07F-5EB5C4CDE7FB}" type="slidenum">
              <a:rPr lang="en-US" smtClean="0"/>
              <a:pPr/>
              <a:t>4</a:t>
            </a:fld>
            <a:endParaRPr lang="en-US"/>
          </a:p>
        </p:txBody>
      </p:sp>
    </p:spTree>
    <p:extLst>
      <p:ext uri="{BB962C8B-B14F-4D97-AF65-F5344CB8AC3E}">
        <p14:creationId xmlns:p14="http://schemas.microsoft.com/office/powerpoint/2010/main" val="31439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contour plot of the</a:t>
            </a:r>
            <a:r>
              <a:rPr lang="en-US" baseline="0" dirty="0" smtClean="0"/>
              <a:t> typical thermal plume generated.</a:t>
            </a:r>
            <a:endParaRPr lang="en-US" dirty="0" smtClean="0"/>
          </a:p>
          <a:p>
            <a:endParaRPr lang="en-US" dirty="0" smtClean="0"/>
          </a:p>
          <a:p>
            <a:r>
              <a:rPr lang="en-US" dirty="0" smtClean="0"/>
              <a:t>We used</a:t>
            </a:r>
            <a:r>
              <a:rPr lang="en-US" baseline="0" dirty="0" smtClean="0"/>
              <a:t> Fluent from </a:t>
            </a:r>
            <a:r>
              <a:rPr lang="en-US" baseline="0" dirty="0" err="1" smtClean="0"/>
              <a:t>Ansys</a:t>
            </a:r>
            <a:r>
              <a:rPr lang="en-US" baseline="0" dirty="0" smtClean="0"/>
              <a:t> workbench version 13.  Comparisons with experimental results show the domain is indeed turbulent.</a:t>
            </a:r>
            <a:endParaRPr lang="en-US" dirty="0" smtClean="0"/>
          </a:p>
          <a:p>
            <a:endParaRPr lang="en-US" dirty="0" smtClean="0"/>
          </a:p>
          <a:p>
            <a:r>
              <a:rPr lang="en-US" dirty="0" smtClean="0"/>
              <a:t>------This </a:t>
            </a:r>
            <a:r>
              <a:rPr lang="en-US" dirty="0" smtClean="0"/>
              <a:t>is U=0.6m/s  and T = 425K</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5</a:t>
            </a:fld>
            <a:endParaRPr lang="en-US"/>
          </a:p>
        </p:txBody>
      </p:sp>
    </p:spTree>
    <p:extLst>
      <p:ext uri="{BB962C8B-B14F-4D97-AF65-F5344CB8AC3E}">
        <p14:creationId xmlns:p14="http://schemas.microsoft.com/office/powerpoint/2010/main" val="423730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solution strategy discussed shortly requires the experimental and numerical results to correlate well for the strategy to function properly with experimental data.  </a:t>
            </a:r>
            <a:endParaRPr lang="en-US" baseline="0" dirty="0" smtClean="0"/>
          </a:p>
          <a:p>
            <a:r>
              <a:rPr lang="en-US" baseline="0" dirty="0" smtClean="0"/>
              <a:t>These </a:t>
            </a:r>
            <a:r>
              <a:rPr lang="en-US" baseline="0" dirty="0" smtClean="0"/>
              <a:t>two graphs show the correlation between the experimental and numerical results at two locations. </a:t>
            </a:r>
            <a:endParaRPr lang="en-US" baseline="0" dirty="0" smtClean="0"/>
          </a:p>
          <a:p>
            <a:r>
              <a:rPr lang="en-US" baseline="0" dirty="0" smtClean="0"/>
              <a:t>-----The </a:t>
            </a:r>
            <a:r>
              <a:rPr lang="en-US" baseline="0" dirty="0" smtClean="0"/>
              <a:t>error here is less than 5% everywhere and deemed acceptable.</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6</a:t>
            </a:fld>
            <a:endParaRPr lang="en-US"/>
          </a:p>
        </p:txBody>
      </p:sp>
    </p:spTree>
    <p:extLst>
      <p:ext uri="{BB962C8B-B14F-4D97-AF65-F5344CB8AC3E}">
        <p14:creationId xmlns:p14="http://schemas.microsoft.com/office/powerpoint/2010/main" val="193825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will discuss the inverse solution strategy: </a:t>
            </a:r>
            <a:r>
              <a:rPr lang="en-US" dirty="0" smtClean="0"/>
              <a:t>We start with acknowledging that the</a:t>
            </a:r>
            <a:r>
              <a:rPr lang="en-US" baseline="0" dirty="0" smtClean="0"/>
              <a:t> l</a:t>
            </a:r>
            <a:r>
              <a:rPr lang="en-US" dirty="0" smtClean="0"/>
              <a:t>ocal</a:t>
            </a:r>
            <a:r>
              <a:rPr lang="en-US" baseline="0" dirty="0" smtClean="0"/>
              <a:t> static temperature is linearly related to source output, </a:t>
            </a:r>
            <a:r>
              <a:rPr lang="en-US" baseline="0" dirty="0" smtClean="0"/>
              <a:t>either constant </a:t>
            </a:r>
            <a:r>
              <a:rPr lang="en-US" baseline="0" dirty="0" smtClean="0"/>
              <a:t>temperature or constant heat flux.  These plots are </a:t>
            </a:r>
            <a:r>
              <a:rPr lang="en-US" baseline="0" dirty="0" smtClean="0"/>
              <a:t>just one location example, but the results are similar everywhere</a:t>
            </a:r>
          </a:p>
          <a:p>
            <a:endParaRPr lang="en-US" baseline="0" dirty="0" smtClean="0"/>
          </a:p>
          <a:p>
            <a:r>
              <a:rPr lang="en-US" baseline="0" dirty="0" smtClean="0"/>
              <a:t>---Location is axial 50mm downstream and perpendicular 4mm above the heater</a:t>
            </a:r>
            <a:endParaRPr lang="en-US" baseline="0" dirty="0" smtClean="0"/>
          </a:p>
          <a:p>
            <a:endParaRPr lang="en-US" baseline="0" dirty="0" smtClean="0"/>
          </a:p>
          <a:p>
            <a:r>
              <a:rPr lang="en-US" baseline="0" dirty="0" smtClean="0"/>
              <a:t>It </a:t>
            </a:r>
            <a:r>
              <a:rPr lang="en-US" baseline="0" dirty="0" smtClean="0"/>
              <a:t>is linear because we neglect the variations in density and buoyancy effects in the energy equation.</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7</a:t>
            </a:fld>
            <a:endParaRPr lang="en-US"/>
          </a:p>
        </p:txBody>
      </p:sp>
    </p:spTree>
    <p:extLst>
      <p:ext uri="{BB962C8B-B14F-4D97-AF65-F5344CB8AC3E}">
        <p14:creationId xmlns:p14="http://schemas.microsoft.com/office/powerpoint/2010/main" val="199955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methodology used.  We start by acquiring the limited samples within the domain.  Then simulate the domain spanning the </a:t>
            </a:r>
            <a:r>
              <a:rPr lang="en-US" baseline="0" dirty="0" smtClean="0"/>
              <a:t>thermal region of interest.  </a:t>
            </a:r>
            <a:r>
              <a:rPr lang="en-US" baseline="0" dirty="0" smtClean="0"/>
              <a:t>So we can then calculate the linear functions m and b.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Because</a:t>
            </a:r>
            <a:r>
              <a:rPr lang="en-US" baseline="0" dirty="0" smtClean="0"/>
              <a:t> the linear functions m and b are functions of the axial and perpendicular directions we “try” to apply a known pattern of data sampling or “search shape” to resolve both the source strength and source location.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accomplished by searching the domain for the location where the search shape has the minimum error between sampled points.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then calculate the source strength from this, and then redo the minimization with the “known” source strength and with a new set of acquired data.  From here the source location can be determined.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Lastly, we can calculate the new source strength which should be closer to the correct source strength the original predicted one.</a:t>
            </a:r>
            <a:endParaRPr lang="en-US" dirty="0" smtClean="0"/>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8</a:t>
            </a:fld>
            <a:endParaRPr lang="en-US"/>
          </a:p>
        </p:txBody>
      </p:sp>
    </p:spTree>
    <p:extLst>
      <p:ext uri="{BB962C8B-B14F-4D97-AF65-F5344CB8AC3E}">
        <p14:creationId xmlns:p14="http://schemas.microsoft.com/office/powerpoint/2010/main" val="82962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sample of the “search shape</a:t>
            </a:r>
            <a:r>
              <a:rPr lang="en-US" dirty="0" smtClean="0"/>
              <a:t>”     </a:t>
            </a:r>
            <a:r>
              <a:rPr lang="en-US" dirty="0" smtClean="0"/>
              <a:t>we first attempted to use</a:t>
            </a:r>
            <a:r>
              <a:rPr lang="en-US" baseline="0" dirty="0" smtClean="0"/>
              <a:t>, which worked fairly well.</a:t>
            </a:r>
            <a:endParaRPr lang="en-US" dirty="0" smtClean="0"/>
          </a:p>
          <a:p>
            <a:r>
              <a:rPr lang="en-US" dirty="0" smtClean="0"/>
              <a:t>The following graphs</a:t>
            </a:r>
            <a:r>
              <a:rPr lang="en-US" baseline="0" dirty="0" smtClean="0"/>
              <a:t> are the percent error associated with an incorrect result and effectively the gradient of convergence of the solution.  </a:t>
            </a:r>
          </a:p>
          <a:p>
            <a:endParaRPr lang="en-US" baseline="0" dirty="0" smtClean="0"/>
          </a:p>
          <a:p>
            <a:r>
              <a:rPr lang="en-US" baseline="0" dirty="0" smtClean="0"/>
              <a:t>------These </a:t>
            </a:r>
            <a:r>
              <a:rPr lang="en-US" baseline="0" dirty="0" smtClean="0"/>
              <a:t>are examples from Source Temp at 425K  Free stream velocity of 0.6m/s and location of (100mm, 2mm)</a:t>
            </a:r>
            <a:endParaRPr lang="en-US" dirty="0" smtClean="0"/>
          </a:p>
          <a:p>
            <a:endParaRPr lang="en-US" dirty="0" smtClean="0"/>
          </a:p>
          <a:p>
            <a:r>
              <a:rPr lang="en-US" dirty="0" smtClean="0"/>
              <a:t>Using one point from the domain</a:t>
            </a:r>
            <a:r>
              <a:rPr lang="en-US" baseline="0" dirty="0" smtClean="0"/>
              <a:t> </a:t>
            </a:r>
            <a:r>
              <a:rPr lang="en-US" dirty="0" smtClean="0"/>
              <a:t>there</a:t>
            </a:r>
            <a:r>
              <a:rPr lang="en-US" baseline="0" dirty="0" smtClean="0"/>
              <a:t> are several distinct slowly converging solutions possible.</a:t>
            </a:r>
          </a:p>
          <a:p>
            <a:r>
              <a:rPr lang="en-US" baseline="0" dirty="0" smtClean="0"/>
              <a:t>Using two points does not result in a significant increase in convergence or narrowing the possible solutions (even if we transpose points 2 and 3)</a:t>
            </a:r>
          </a:p>
          <a:p>
            <a:r>
              <a:rPr lang="en-US" baseline="0" dirty="0" smtClean="0"/>
              <a:t>Three points does significantly increase the convergence, but still results in a possibility of multiple solutions.</a:t>
            </a:r>
          </a:p>
          <a:p>
            <a:endParaRPr lang="en-US" baseline="0" dirty="0" smtClean="0"/>
          </a:p>
          <a:p>
            <a:r>
              <a:rPr lang="en-US" baseline="0" dirty="0" smtClean="0"/>
              <a:t>Turns out that if we increase the number of points to 5 we get a high rate of convergence and usually one possible solution  (a graph of this will show nothing its so small)</a:t>
            </a:r>
          </a:p>
        </p:txBody>
      </p:sp>
      <p:sp>
        <p:nvSpPr>
          <p:cNvPr id="4" name="Slide Number Placeholder 3"/>
          <p:cNvSpPr>
            <a:spLocks noGrp="1"/>
          </p:cNvSpPr>
          <p:nvPr>
            <p:ph type="sldNum" sz="quarter" idx="10"/>
          </p:nvPr>
        </p:nvSpPr>
        <p:spPr/>
        <p:txBody>
          <a:bodyPr/>
          <a:lstStyle/>
          <a:p>
            <a:fld id="{F661FE66-D7AD-C44B-B07F-5EB5C4CDE7FB}" type="slidenum">
              <a:rPr lang="en-US" smtClean="0"/>
              <a:pPr/>
              <a:t>9</a:t>
            </a:fld>
            <a:endParaRPr lang="en-US"/>
          </a:p>
        </p:txBody>
      </p:sp>
    </p:spTree>
    <p:extLst>
      <p:ext uri="{BB962C8B-B14F-4D97-AF65-F5344CB8AC3E}">
        <p14:creationId xmlns:p14="http://schemas.microsoft.com/office/powerpoint/2010/main" val="159228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RU_Cove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RU_SIG_ST_PMS186_100K.eps"/>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6875" y="352425"/>
            <a:ext cx="2832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smtClean="0"/>
              <a:t>Click to edit Master subtitle style</a:t>
            </a:r>
            <a:endParaRPr lang="en-US" dirty="0"/>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258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RU_ppt_top.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RU_LOGOTYPE_PMS186.eps"/>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7350" y="142875"/>
            <a:ext cx="14303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94F06B10-230A-2842-997C-D8605B527737}" type="slidenum">
              <a:rPr lang="en-US"/>
              <a:pPr>
                <a:defRPr/>
              </a:pPr>
              <a:t>‹#›</a:t>
            </a:fld>
            <a:endParaRPr lang="en-US"/>
          </a:p>
        </p:txBody>
      </p:sp>
      <p:sp>
        <p:nvSpPr>
          <p:cNvPr id="2" name="Text Box 9"/>
          <p:cNvSpPr txBox="1">
            <a:spLocks noChangeArrowheads="1"/>
          </p:cNvSpPr>
          <p:nvPr/>
        </p:nvSpPr>
        <p:spPr bwMode="auto">
          <a:xfrm>
            <a:off x="457200" y="6248400"/>
            <a:ext cx="3327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eaLnBrk="1" hangingPunct="1">
              <a:spcBef>
                <a:spcPct val="50000"/>
              </a:spcBef>
              <a:defRPr/>
            </a:pPr>
            <a:r>
              <a:rPr lang="en-US" sz="1400" dirty="0" smtClean="0">
                <a:solidFill>
                  <a:srgbClr val="5F5F5F"/>
                </a:solidFill>
              </a:rPr>
              <a:t>Joseph</a:t>
            </a:r>
            <a:r>
              <a:rPr lang="en-US" sz="1400" baseline="0" dirty="0" smtClean="0">
                <a:solidFill>
                  <a:srgbClr val="5F5F5F"/>
                </a:solidFill>
              </a:rPr>
              <a:t> </a:t>
            </a:r>
            <a:r>
              <a:rPr lang="en-US" sz="1400" baseline="0" dirty="0" err="1" smtClean="0">
                <a:solidFill>
                  <a:srgbClr val="5F5F5F"/>
                </a:solidFill>
              </a:rPr>
              <a:t>VanderVeer</a:t>
            </a:r>
            <a:r>
              <a:rPr lang="en-US" sz="1400" baseline="0" dirty="0" smtClean="0">
                <a:solidFill>
                  <a:srgbClr val="5F5F5F"/>
                </a:solidFill>
              </a:rPr>
              <a:t> and </a:t>
            </a:r>
            <a:r>
              <a:rPr lang="en-US" sz="1400" baseline="0" dirty="0" err="1" smtClean="0">
                <a:solidFill>
                  <a:srgbClr val="5F5F5F"/>
                </a:solidFill>
              </a:rPr>
              <a:t>Yogesh</a:t>
            </a:r>
            <a:r>
              <a:rPr lang="en-US" sz="1400" baseline="0" dirty="0" smtClean="0">
                <a:solidFill>
                  <a:srgbClr val="5F5F5F"/>
                </a:solidFill>
              </a:rPr>
              <a:t> </a:t>
            </a:r>
            <a:r>
              <a:rPr lang="en-US" sz="1400" baseline="0" dirty="0" err="1" smtClean="0">
                <a:solidFill>
                  <a:srgbClr val="5F5F5F"/>
                </a:solidFill>
              </a:rPr>
              <a:t>Jaluria</a:t>
            </a:r>
            <a:endParaRPr lang="en-US" sz="1400" dirty="0" smtClean="0">
              <a:solidFill>
                <a:srgbClr val="5F5F5F"/>
              </a:solidFill>
            </a:endParaRPr>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smtClean="0">
              <a:solidFill>
                <a:schemeClr val="bg1"/>
              </a:solidFill>
            </a:endParaRPr>
          </a:p>
        </p:txBody>
      </p:sp>
      <p:sp>
        <p:nvSpPr>
          <p:cNvPr id="1033" name="Rectangle 7"/>
          <p:cNvSpPr>
            <a:spLocks noChangeArrowheads="1"/>
          </p:cNvSpPr>
          <p:nvPr/>
        </p:nvSpPr>
        <p:spPr bwMode="auto">
          <a:xfrm>
            <a:off x="4075887" y="125413"/>
            <a:ext cx="46474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kern="1200" dirty="0" smtClean="0">
                <a:solidFill>
                  <a:schemeClr val="tx1"/>
                </a:solidFill>
                <a:effectLst/>
                <a:latin typeface="Arial" charset="0"/>
                <a:ea typeface="ヒラギノ角ゴ Pro W3" charset="0"/>
                <a:cs typeface="ヒラギノ角ゴ Pro W3" charset="0"/>
              </a:rPr>
              <a:t>Optimization of an Inverse Convection Solution Strategy</a:t>
            </a:r>
            <a:r>
              <a:rPr lang="en-US" sz="1400" dirty="0" smtClean="0">
                <a:effectLst/>
              </a:rPr>
              <a:t> </a:t>
            </a:r>
            <a:endParaRPr lang="en-US" sz="1400" dirty="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chart" Target="../charts/chart5.xml"/><Relationship Id="rId9"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85800" y="1470025"/>
            <a:ext cx="7772400" cy="1470025"/>
          </a:xfrm>
        </p:spPr>
        <p:txBody>
          <a:bodyPr/>
          <a:lstStyle/>
          <a:p>
            <a:r>
              <a:rPr lang="en-US" sz="3200" dirty="0"/>
              <a:t>Optimization of an Inverse Convection Solution Strategy </a:t>
            </a:r>
            <a:endParaRPr lang="en-US" sz="3200" dirty="0">
              <a:latin typeface="Arial" charset="0"/>
            </a:endParaRPr>
          </a:p>
        </p:txBody>
      </p:sp>
      <p:sp>
        <p:nvSpPr>
          <p:cNvPr id="13314" name="Rectangle 3"/>
          <p:cNvSpPr>
            <a:spLocks noGrp="1" noChangeArrowheads="1"/>
          </p:cNvSpPr>
          <p:nvPr>
            <p:ph type="subTitle" idx="1"/>
          </p:nvPr>
        </p:nvSpPr>
        <p:spPr>
          <a:xfrm>
            <a:off x="1371600" y="5067300"/>
            <a:ext cx="6400800" cy="1358900"/>
          </a:xfrm>
        </p:spPr>
        <p:txBody>
          <a:bodyPr/>
          <a:lstStyle/>
          <a:p>
            <a:pPr eaLnBrk="1" hangingPunct="1"/>
            <a:r>
              <a:rPr lang="en-US" sz="1400" dirty="0" smtClean="0">
                <a:latin typeface="Arial" charset="0"/>
              </a:rPr>
              <a:t>Presented by Joseph </a:t>
            </a:r>
            <a:r>
              <a:rPr lang="en-US" sz="1400" dirty="0" err="1" smtClean="0">
                <a:latin typeface="Arial" charset="0"/>
              </a:rPr>
              <a:t>VanderVeer</a:t>
            </a:r>
            <a:endParaRPr lang="en-US" sz="1400" dirty="0" smtClean="0">
              <a:latin typeface="Arial" charset="0"/>
            </a:endParaRPr>
          </a:p>
          <a:p>
            <a:pPr eaLnBrk="1" hangingPunct="1"/>
            <a:r>
              <a:rPr lang="en-US" sz="1400" dirty="0" smtClean="0">
                <a:latin typeface="Arial" charset="0"/>
              </a:rPr>
              <a:t>Sunday November 24, 2013</a:t>
            </a:r>
            <a:endParaRPr lang="en-US" sz="1400" dirty="0">
              <a:latin typeface="Arial" charset="0"/>
            </a:endParaRPr>
          </a:p>
        </p:txBody>
      </p:sp>
      <p:sp>
        <p:nvSpPr>
          <p:cNvPr id="2" name="TextBox 1"/>
          <p:cNvSpPr txBox="1"/>
          <p:nvPr/>
        </p:nvSpPr>
        <p:spPr>
          <a:xfrm>
            <a:off x="3124200" y="2782669"/>
            <a:ext cx="2895600" cy="646331"/>
          </a:xfrm>
          <a:prstGeom prst="rect">
            <a:avLst/>
          </a:prstGeom>
          <a:noFill/>
        </p:spPr>
        <p:txBody>
          <a:bodyPr wrap="square" rtlCol="0">
            <a:spAutoFit/>
          </a:bodyPr>
          <a:lstStyle/>
          <a:p>
            <a:r>
              <a:rPr lang="en-US" sz="1800" dirty="0" smtClean="0"/>
              <a:t>Joseph </a:t>
            </a:r>
            <a:r>
              <a:rPr lang="en-US" sz="1800" dirty="0" err="1" smtClean="0"/>
              <a:t>VanderVeer</a:t>
            </a:r>
            <a:r>
              <a:rPr lang="en-US" sz="1800" dirty="0" smtClean="0"/>
              <a:t> and </a:t>
            </a:r>
            <a:r>
              <a:rPr lang="en-US" sz="1800" dirty="0" err="1" smtClean="0"/>
              <a:t>Yogesh</a:t>
            </a:r>
            <a:r>
              <a:rPr lang="en-US" sz="1800" dirty="0" smtClean="0"/>
              <a:t> </a:t>
            </a:r>
            <a:r>
              <a:rPr lang="en-US" sz="1800" dirty="0" err="1" smtClean="0"/>
              <a:t>Jaluria</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opportunity for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9519706"/>
              </p:ext>
            </p:extLst>
          </p:nvPr>
        </p:nvGraphicFramePr>
        <p:xfrm>
          <a:off x="5448300" y="1371600"/>
          <a:ext cx="22860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737422977"/>
              </p:ext>
            </p:extLst>
          </p:nvPr>
        </p:nvGraphicFramePr>
        <p:xfrm>
          <a:off x="5448300" y="4216400"/>
          <a:ext cx="22860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781815417"/>
              </p:ext>
            </p:extLst>
          </p:nvPr>
        </p:nvGraphicFramePr>
        <p:xfrm>
          <a:off x="393700" y="2209800"/>
          <a:ext cx="3200400" cy="320040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p:cNvSpPr txBox="1"/>
          <p:nvPr/>
        </p:nvSpPr>
        <p:spPr>
          <a:xfrm>
            <a:off x="1231900" y="2501900"/>
            <a:ext cx="1535847" cy="461665"/>
          </a:xfrm>
          <a:prstGeom prst="rect">
            <a:avLst/>
          </a:prstGeom>
          <a:noFill/>
        </p:spPr>
        <p:txBody>
          <a:bodyPr wrap="none" rtlCol="0">
            <a:spAutoFit/>
          </a:bodyPr>
          <a:lstStyle/>
          <a:p>
            <a:r>
              <a:rPr lang="en-US" dirty="0" smtClean="0"/>
              <a:t>Why this?</a:t>
            </a:r>
            <a:endParaRPr lang="en-US" dirty="0"/>
          </a:p>
        </p:txBody>
      </p:sp>
      <p:sp>
        <p:nvSpPr>
          <p:cNvPr id="8" name="Right Arrow 7"/>
          <p:cNvSpPr/>
          <p:nvPr/>
        </p:nvSpPr>
        <p:spPr>
          <a:xfrm>
            <a:off x="3962400" y="3429000"/>
            <a:ext cx="939800" cy="762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30800" y="3619500"/>
            <a:ext cx="3209282" cy="461665"/>
          </a:xfrm>
          <a:prstGeom prst="rect">
            <a:avLst/>
          </a:prstGeom>
          <a:noFill/>
        </p:spPr>
        <p:txBody>
          <a:bodyPr wrap="none" rtlCol="0">
            <a:spAutoFit/>
          </a:bodyPr>
          <a:lstStyle/>
          <a:p>
            <a:r>
              <a:rPr lang="en-US" dirty="0" smtClean="0"/>
              <a:t>And not one of these?</a:t>
            </a:r>
            <a:endParaRPr lang="en-US" dirty="0"/>
          </a:p>
        </p:txBody>
      </p:sp>
      <p:cxnSp>
        <p:nvCxnSpPr>
          <p:cNvPr id="11" name="Straight Arrow Connector 10"/>
          <p:cNvCxnSpPr>
            <a:endCxn id="4" idx="1"/>
          </p:cNvCxnSpPr>
          <p:nvPr/>
        </p:nvCxnSpPr>
        <p:spPr>
          <a:xfrm flipV="1">
            <a:off x="5041900" y="2514600"/>
            <a:ext cx="406400"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1"/>
          </p:cNvCxnSpPr>
          <p:nvPr/>
        </p:nvCxnSpPr>
        <p:spPr>
          <a:xfrm>
            <a:off x="5041900" y="3924300"/>
            <a:ext cx="406400" cy="1435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9243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optimization methodology</a:t>
            </a:r>
            <a:endParaRPr lang="en-US" dirty="0"/>
          </a:p>
        </p:txBody>
      </p:sp>
      <p:pic>
        <p:nvPicPr>
          <p:cNvPr id="6" name="Content Placeholder 5" descr="optimumflowchart.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 b="1"/>
          <a:stretch/>
        </p:blipFill>
        <p:spPr>
          <a:xfrm>
            <a:off x="4356100" y="1584978"/>
            <a:ext cx="4572000" cy="3688043"/>
          </a:xfrm>
        </p:spPr>
      </p:pic>
      <p:pic>
        <p:nvPicPr>
          <p:cNvPr id="7" name="Picture 6" descr="OptimumEq.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00" y="2616200"/>
            <a:ext cx="4108161" cy="546100"/>
          </a:xfrm>
          <a:prstGeom prst="rect">
            <a:avLst/>
          </a:prstGeom>
        </p:spPr>
      </p:pic>
      <p:pic>
        <p:nvPicPr>
          <p:cNvPr id="9" name="Picture 8" descr="Optimumerro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700" y="3606800"/>
            <a:ext cx="1889759" cy="548640"/>
          </a:xfrm>
          <a:prstGeom prst="rect">
            <a:avLst/>
          </a:prstGeom>
        </p:spPr>
      </p:pic>
    </p:spTree>
    <p:extLst>
      <p:ext uri="{BB962C8B-B14F-4D97-AF65-F5344CB8AC3E}">
        <p14:creationId xmlns:p14="http://schemas.microsoft.com/office/powerpoint/2010/main" val="9515465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the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4150751"/>
              </p:ext>
            </p:extLst>
          </p:nvPr>
        </p:nvGraphicFramePr>
        <p:xfrm>
          <a:off x="457200" y="1524000"/>
          <a:ext cx="8229600" cy="300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hart 10"/>
          <p:cNvGraphicFramePr>
            <a:graphicFrameLocks/>
          </p:cNvGraphicFramePr>
          <p:nvPr>
            <p:extLst>
              <p:ext uri="{D42A27DB-BD31-4B8C-83A1-F6EECF244321}">
                <p14:modId xmlns:p14="http://schemas.microsoft.com/office/powerpoint/2010/main" val="2162091049"/>
              </p:ext>
            </p:extLst>
          </p:nvPr>
        </p:nvGraphicFramePr>
        <p:xfrm>
          <a:off x="5130800" y="1638300"/>
          <a:ext cx="3657600" cy="36576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1"/>
          <p:cNvGraphicFramePr>
            <a:graphicFrameLocks/>
          </p:cNvGraphicFramePr>
          <p:nvPr>
            <p:extLst>
              <p:ext uri="{D42A27DB-BD31-4B8C-83A1-F6EECF244321}">
                <p14:modId xmlns:p14="http://schemas.microsoft.com/office/powerpoint/2010/main" val="2395799016"/>
              </p:ext>
            </p:extLst>
          </p:nvPr>
        </p:nvGraphicFramePr>
        <p:xfrm>
          <a:off x="342900" y="1638300"/>
          <a:ext cx="3657600" cy="3657600"/>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12"/>
          <p:cNvSpPr txBox="1"/>
          <p:nvPr/>
        </p:nvSpPr>
        <p:spPr>
          <a:xfrm>
            <a:off x="2451100" y="2159000"/>
            <a:ext cx="1612900" cy="461665"/>
          </a:xfrm>
          <a:prstGeom prst="rect">
            <a:avLst/>
          </a:prstGeom>
          <a:noFill/>
        </p:spPr>
        <p:txBody>
          <a:bodyPr wrap="square" rtlCol="0">
            <a:spAutoFit/>
          </a:bodyPr>
          <a:lstStyle/>
          <a:p>
            <a:r>
              <a:rPr lang="en-US" dirty="0" smtClean="0"/>
              <a:t>Before</a:t>
            </a:r>
            <a:endParaRPr lang="en-US" dirty="0"/>
          </a:p>
        </p:txBody>
      </p:sp>
      <p:sp>
        <p:nvSpPr>
          <p:cNvPr id="14" name="TextBox 13"/>
          <p:cNvSpPr txBox="1"/>
          <p:nvPr/>
        </p:nvSpPr>
        <p:spPr>
          <a:xfrm>
            <a:off x="7162800" y="2159000"/>
            <a:ext cx="1371600" cy="461665"/>
          </a:xfrm>
          <a:prstGeom prst="rect">
            <a:avLst/>
          </a:prstGeom>
          <a:noFill/>
        </p:spPr>
        <p:txBody>
          <a:bodyPr wrap="square" rtlCol="0">
            <a:spAutoFit/>
          </a:bodyPr>
          <a:lstStyle/>
          <a:p>
            <a:r>
              <a:rPr lang="en-US" dirty="0" smtClean="0"/>
              <a:t>After</a:t>
            </a:r>
            <a:endParaRPr lang="en-US" dirty="0"/>
          </a:p>
        </p:txBody>
      </p:sp>
      <p:sp>
        <p:nvSpPr>
          <p:cNvPr id="15" name="Right Arrow 14"/>
          <p:cNvSpPr/>
          <p:nvPr/>
        </p:nvSpPr>
        <p:spPr>
          <a:xfrm>
            <a:off x="4038600" y="3155950"/>
            <a:ext cx="1066800" cy="6223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1995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reeptma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887" y="3956050"/>
            <a:ext cx="1712026" cy="2286000"/>
          </a:xfrm>
          <a:prstGeom prst="rect">
            <a:avLst/>
          </a:prstGeom>
        </p:spPr>
      </p:pic>
      <p:sp>
        <p:nvSpPr>
          <p:cNvPr id="2" name="Title 1"/>
          <p:cNvSpPr>
            <a:spLocks noGrp="1"/>
          </p:cNvSpPr>
          <p:nvPr>
            <p:ph type="title"/>
          </p:nvPr>
        </p:nvSpPr>
        <p:spPr/>
        <p:txBody>
          <a:bodyPr/>
          <a:lstStyle/>
          <a:p>
            <a:r>
              <a:rPr lang="en-US" dirty="0" smtClean="0"/>
              <a:t>Results of the optimization (cont’d)</a:t>
            </a:r>
            <a:endParaRPr lang="en-US" dirty="0"/>
          </a:p>
        </p:txBody>
      </p:sp>
      <p:pic>
        <p:nvPicPr>
          <p:cNvPr id="4" name="Content Placeholder 3" descr="twoptoptimum.png"/>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t="1" b="1"/>
          <a:stretch/>
        </p:blipFill>
        <p:spPr>
          <a:xfrm>
            <a:off x="6527801" y="1159551"/>
            <a:ext cx="2078223" cy="2743200"/>
          </a:xfrm>
        </p:spPr>
      </p:pic>
      <p:pic>
        <p:nvPicPr>
          <p:cNvPr id="5" name="Picture 4" descr="threeptoptimu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1" y="3848100"/>
            <a:ext cx="2060343" cy="2743200"/>
          </a:xfrm>
          <a:prstGeom prst="rect">
            <a:avLst/>
          </a:prstGeom>
        </p:spPr>
      </p:pic>
      <p:sp>
        <p:nvSpPr>
          <p:cNvPr id="6" name="TextBox 5"/>
          <p:cNvSpPr txBox="1"/>
          <p:nvPr/>
        </p:nvSpPr>
        <p:spPr>
          <a:xfrm>
            <a:off x="228600" y="2413000"/>
            <a:ext cx="1690036" cy="461665"/>
          </a:xfrm>
          <a:prstGeom prst="rect">
            <a:avLst/>
          </a:prstGeom>
          <a:noFill/>
        </p:spPr>
        <p:txBody>
          <a:bodyPr wrap="none" rtlCol="0">
            <a:spAutoFit/>
          </a:bodyPr>
          <a:lstStyle/>
          <a:p>
            <a:r>
              <a:rPr lang="en-US" dirty="0" smtClean="0"/>
              <a:t>Two Points</a:t>
            </a:r>
            <a:endParaRPr lang="en-US" dirty="0"/>
          </a:p>
        </p:txBody>
      </p:sp>
      <p:sp>
        <p:nvSpPr>
          <p:cNvPr id="7" name="TextBox 6"/>
          <p:cNvSpPr txBox="1"/>
          <p:nvPr/>
        </p:nvSpPr>
        <p:spPr>
          <a:xfrm>
            <a:off x="228600" y="4876800"/>
            <a:ext cx="1929585" cy="461665"/>
          </a:xfrm>
          <a:prstGeom prst="rect">
            <a:avLst/>
          </a:prstGeom>
          <a:noFill/>
        </p:spPr>
        <p:txBody>
          <a:bodyPr wrap="none" rtlCol="0">
            <a:spAutoFit/>
          </a:bodyPr>
          <a:lstStyle/>
          <a:p>
            <a:r>
              <a:rPr lang="en-US" dirty="0" smtClean="0"/>
              <a:t>Three Points</a:t>
            </a:r>
            <a:endParaRPr lang="en-US" dirty="0"/>
          </a:p>
        </p:txBody>
      </p:sp>
      <p:pic>
        <p:nvPicPr>
          <p:cNvPr id="8" name="Picture 7" descr="twoptmap.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2496" y="1536700"/>
            <a:ext cx="1734207" cy="2286000"/>
          </a:xfrm>
          <a:prstGeom prst="rect">
            <a:avLst/>
          </a:prstGeom>
        </p:spPr>
      </p:pic>
      <p:sp>
        <p:nvSpPr>
          <p:cNvPr id="10" name="Right Arrow 9"/>
          <p:cNvSpPr/>
          <p:nvPr/>
        </p:nvSpPr>
        <p:spPr>
          <a:xfrm>
            <a:off x="4572000" y="2298700"/>
            <a:ext cx="889000" cy="698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4572000" y="4762500"/>
            <a:ext cx="889000" cy="698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1592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r>
              <a:rPr lang="en-US" baseline="0" dirty="0" smtClean="0"/>
              <a:t> from the solution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0714431"/>
              </p:ext>
            </p:extLst>
          </p:nvPr>
        </p:nvGraphicFramePr>
        <p:xfrm>
          <a:off x="228600" y="2070100"/>
          <a:ext cx="45720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2419062735"/>
              </p:ext>
            </p:extLst>
          </p:nvPr>
        </p:nvGraphicFramePr>
        <p:xfrm>
          <a:off x="4749800" y="2057400"/>
          <a:ext cx="45720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558800" y="1536700"/>
            <a:ext cx="2993127" cy="461665"/>
          </a:xfrm>
          <a:prstGeom prst="rect">
            <a:avLst/>
          </a:prstGeom>
          <a:noFill/>
        </p:spPr>
        <p:txBody>
          <a:bodyPr wrap="none" rtlCol="0">
            <a:spAutoFit/>
          </a:bodyPr>
          <a:lstStyle/>
          <a:p>
            <a:r>
              <a:rPr lang="en-US" dirty="0" smtClean="0"/>
              <a:t>Original Shape Error</a:t>
            </a:r>
            <a:endParaRPr lang="en-US" dirty="0"/>
          </a:p>
        </p:txBody>
      </p:sp>
      <p:sp>
        <p:nvSpPr>
          <p:cNvPr id="7" name="TextBox 6"/>
          <p:cNvSpPr txBox="1"/>
          <p:nvPr/>
        </p:nvSpPr>
        <p:spPr>
          <a:xfrm>
            <a:off x="5003800" y="1524000"/>
            <a:ext cx="3315030" cy="461665"/>
          </a:xfrm>
          <a:prstGeom prst="rect">
            <a:avLst/>
          </a:prstGeom>
          <a:noFill/>
        </p:spPr>
        <p:txBody>
          <a:bodyPr wrap="none" rtlCol="0">
            <a:spAutoFit/>
          </a:bodyPr>
          <a:lstStyle/>
          <a:p>
            <a:r>
              <a:rPr lang="en-US" dirty="0" smtClean="0"/>
              <a:t>Optimized Shape Error</a:t>
            </a:r>
            <a:endParaRPr lang="en-US" dirty="0"/>
          </a:p>
        </p:txBody>
      </p:sp>
      <p:sp>
        <p:nvSpPr>
          <p:cNvPr id="9" name="Oval 8"/>
          <p:cNvSpPr/>
          <p:nvPr/>
        </p:nvSpPr>
        <p:spPr>
          <a:xfrm>
            <a:off x="482600" y="2108200"/>
            <a:ext cx="419100" cy="2794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5016500" y="2082800"/>
            <a:ext cx="419100" cy="2794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325957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20700" y="1828800"/>
            <a:ext cx="8229600" cy="4533900"/>
          </a:xfrm>
        </p:spPr>
        <p:txBody>
          <a:bodyPr/>
          <a:lstStyle/>
          <a:p>
            <a:pPr marL="0" indent="0">
              <a:buNone/>
            </a:pPr>
            <a:r>
              <a:rPr lang="en-US" sz="2800" dirty="0" smtClean="0"/>
              <a:t>Optimization results in </a:t>
            </a:r>
          </a:p>
          <a:p>
            <a:pPr lvl="1"/>
            <a:r>
              <a:rPr lang="en-US" sz="2400" dirty="0"/>
              <a:t>a</a:t>
            </a:r>
            <a:r>
              <a:rPr lang="en-US" sz="2400" dirty="0" smtClean="0"/>
              <a:t> significant reduction of possible solutions</a:t>
            </a:r>
          </a:p>
          <a:p>
            <a:pPr lvl="1"/>
            <a:r>
              <a:rPr lang="en-US" sz="2400" dirty="0" smtClean="0"/>
              <a:t>an increase in convergence gradient</a:t>
            </a:r>
          </a:p>
          <a:p>
            <a:pPr lvl="1"/>
            <a:r>
              <a:rPr lang="en-US" sz="2400" dirty="0"/>
              <a:t>a</a:t>
            </a:r>
            <a:r>
              <a:rPr lang="en-US" sz="2400" dirty="0" smtClean="0"/>
              <a:t> decrease in solution error from the typical 5% to less than 0.5%</a:t>
            </a:r>
          </a:p>
          <a:p>
            <a:pPr lvl="1"/>
            <a:r>
              <a:rPr lang="en-US" sz="2400" dirty="0" smtClean="0"/>
              <a:t>a decrease of required samples from 5 to 3</a:t>
            </a:r>
            <a:endParaRPr lang="en-US" sz="2400" dirty="0"/>
          </a:p>
          <a:p>
            <a:pPr marL="0" indent="0">
              <a:buNone/>
            </a:pPr>
            <a:r>
              <a:rPr lang="en-US" sz="2800" dirty="0" smtClean="0"/>
              <a:t>Overall the inverse solution strategy is now more capable, but still requires work such as expansion into the 3</a:t>
            </a:r>
            <a:r>
              <a:rPr lang="en-US" sz="2800" baseline="30000" dirty="0" smtClean="0"/>
              <a:t>rd</a:t>
            </a:r>
            <a:r>
              <a:rPr lang="en-US" sz="2800" dirty="0" smtClean="0"/>
              <a:t> dimension and </a:t>
            </a:r>
            <a:r>
              <a:rPr lang="en-US" sz="2800" smtClean="0"/>
              <a:t>transient solutions.</a:t>
            </a:r>
            <a:endParaRPr lang="en-US" sz="2800" dirty="0" smtClean="0"/>
          </a:p>
        </p:txBody>
      </p:sp>
    </p:spTree>
    <p:extLst>
      <p:ext uri="{BB962C8B-B14F-4D97-AF65-F5344CB8AC3E}">
        <p14:creationId xmlns:p14="http://schemas.microsoft.com/office/powerpoint/2010/main" val="883282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3187700" y="1866900"/>
            <a:ext cx="2768600" cy="622300"/>
          </a:xfrm>
        </p:spPr>
        <p:txBody>
          <a:bodyPr/>
          <a:lstStyle/>
          <a:p>
            <a:pPr marL="0" indent="0">
              <a:buNone/>
            </a:pPr>
            <a:r>
              <a:rPr lang="en-US" sz="4000" dirty="0" smtClean="0"/>
              <a:t>Questions?</a:t>
            </a:r>
            <a:endParaRPr lang="en-US" sz="4000" dirty="0"/>
          </a:p>
        </p:txBody>
      </p:sp>
    </p:spTree>
    <p:extLst>
      <p:ext uri="{BB962C8B-B14F-4D97-AF65-F5344CB8AC3E}">
        <p14:creationId xmlns:p14="http://schemas.microsoft.com/office/powerpoint/2010/main" val="4340707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t>i</a:t>
            </a:r>
            <a:r>
              <a:rPr lang="en-US" dirty="0" smtClean="0"/>
              <a:t>nverse problem?</a:t>
            </a:r>
            <a:endParaRPr lang="en-US" dirty="0"/>
          </a:p>
        </p:txBody>
      </p:sp>
      <p:grpSp>
        <p:nvGrpSpPr>
          <p:cNvPr id="7" name="Group 6"/>
          <p:cNvGrpSpPr/>
          <p:nvPr/>
        </p:nvGrpSpPr>
        <p:grpSpPr>
          <a:xfrm>
            <a:off x="1390650" y="1924047"/>
            <a:ext cx="6742091" cy="1495424"/>
            <a:chOff x="1409700" y="1705521"/>
            <a:chExt cx="6742091" cy="1676400"/>
          </a:xfrm>
        </p:grpSpPr>
        <p:sp>
          <p:nvSpPr>
            <p:cNvPr id="8" name="Freeform 7"/>
            <p:cNvSpPr/>
            <p:nvPr/>
          </p:nvSpPr>
          <p:spPr>
            <a:xfrm>
              <a:off x="1409700" y="2196699"/>
              <a:ext cx="1619250" cy="1014384"/>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w="38100" cmpd="sng">
              <a:solidFill>
                <a:schemeClr val="tx1"/>
              </a:solidFill>
              <a:prstDash val="solid"/>
            </a:ln>
          </p:spPr>
          <p:style>
            <a:lnRef idx="2">
              <a:schemeClr val="dk1"/>
            </a:lnRef>
            <a:fillRef idx="1">
              <a:schemeClr val="lt1"/>
            </a:fillRef>
            <a:effectRef idx="0">
              <a:schemeClr val="dk1"/>
            </a:effectRef>
            <a:fontRef idx="minor">
              <a:schemeClr val="dk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endParaRPr lang="en-US" sz="6500" kern="1200"/>
            </a:p>
          </p:txBody>
        </p:sp>
        <p:sp>
          <p:nvSpPr>
            <p:cNvPr id="9" name="Freeform 8"/>
            <p:cNvSpPr/>
            <p:nvPr/>
          </p:nvSpPr>
          <p:spPr>
            <a:xfrm>
              <a:off x="4229233" y="1937170"/>
              <a:ext cx="726664" cy="850059"/>
            </a:xfrm>
            <a:custGeom>
              <a:avLst/>
              <a:gdLst>
                <a:gd name="connsiteX0" fmla="*/ 0 w 726664"/>
                <a:gd name="connsiteY0" fmla="*/ 170012 h 850059"/>
                <a:gd name="connsiteX1" fmla="*/ 363332 w 726664"/>
                <a:gd name="connsiteY1" fmla="*/ 170012 h 850059"/>
                <a:gd name="connsiteX2" fmla="*/ 363332 w 726664"/>
                <a:gd name="connsiteY2" fmla="*/ 0 h 850059"/>
                <a:gd name="connsiteX3" fmla="*/ 726664 w 726664"/>
                <a:gd name="connsiteY3" fmla="*/ 425030 h 850059"/>
                <a:gd name="connsiteX4" fmla="*/ 363332 w 726664"/>
                <a:gd name="connsiteY4" fmla="*/ 850059 h 850059"/>
                <a:gd name="connsiteX5" fmla="*/ 363332 w 726664"/>
                <a:gd name="connsiteY5" fmla="*/ 680047 h 850059"/>
                <a:gd name="connsiteX6" fmla="*/ 0 w 726664"/>
                <a:gd name="connsiteY6" fmla="*/ 680047 h 850059"/>
                <a:gd name="connsiteX7" fmla="*/ 0 w 726664"/>
                <a:gd name="connsiteY7" fmla="*/ 170012 h 8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64" h="850059">
                  <a:moveTo>
                    <a:pt x="0" y="170012"/>
                  </a:moveTo>
                  <a:lnTo>
                    <a:pt x="363332" y="170012"/>
                  </a:lnTo>
                  <a:lnTo>
                    <a:pt x="363332" y="0"/>
                  </a:lnTo>
                  <a:lnTo>
                    <a:pt x="726664" y="425030"/>
                  </a:lnTo>
                  <a:lnTo>
                    <a:pt x="363332" y="850059"/>
                  </a:lnTo>
                  <a:lnTo>
                    <a:pt x="363332" y="680047"/>
                  </a:lnTo>
                  <a:lnTo>
                    <a:pt x="0" y="680047"/>
                  </a:lnTo>
                  <a:lnTo>
                    <a:pt x="0" y="170012"/>
                  </a:lnTo>
                  <a:close/>
                </a:path>
              </a:pathLst>
            </a:custGeom>
            <a:ln>
              <a:solidFill>
                <a:schemeClr val="tx1"/>
              </a:solidFill>
              <a:prstDash val="solid"/>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70012" rIns="217999" bIns="170012" numCol="1" spcCol="1270" anchor="ctr" anchorCtr="0">
              <a:noAutofit/>
            </a:bodyPr>
            <a:lstStyle/>
            <a:p>
              <a:pPr lvl="0" algn="ctr" defTabSz="1600200">
                <a:lnSpc>
                  <a:spcPct val="90000"/>
                </a:lnSpc>
                <a:spcBef>
                  <a:spcPct val="0"/>
                </a:spcBef>
                <a:spcAft>
                  <a:spcPct val="35000"/>
                </a:spcAft>
              </a:pPr>
              <a:endParaRPr lang="en-US" sz="3600" kern="1200"/>
            </a:p>
          </p:txBody>
        </p:sp>
        <p:sp>
          <p:nvSpPr>
            <p:cNvPr id="10" name="Freeform 9"/>
            <p:cNvSpPr/>
            <p:nvPr/>
          </p:nvSpPr>
          <p:spPr>
            <a:xfrm>
              <a:off x="6181724" y="1705521"/>
              <a:ext cx="1970067" cy="1676400"/>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a:solidFill>
                <a:schemeClr val="tx1"/>
              </a:solidFill>
              <a:prstDash val="soli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endParaRPr lang="en-US" sz="6500" kern="1200"/>
            </a:p>
          </p:txBody>
        </p:sp>
      </p:grpSp>
      <p:grpSp>
        <p:nvGrpSpPr>
          <p:cNvPr id="12" name="Group 11"/>
          <p:cNvGrpSpPr/>
          <p:nvPr/>
        </p:nvGrpSpPr>
        <p:grpSpPr>
          <a:xfrm>
            <a:off x="1200149" y="4095750"/>
            <a:ext cx="6343651" cy="1371600"/>
            <a:chOff x="1206499" y="1524000"/>
            <a:chExt cx="6343651" cy="1676400"/>
          </a:xfrm>
        </p:grpSpPr>
        <p:sp>
          <p:nvSpPr>
            <p:cNvPr id="13" name="Freeform 12"/>
            <p:cNvSpPr/>
            <p:nvPr/>
          </p:nvSpPr>
          <p:spPr>
            <a:xfrm>
              <a:off x="1206499" y="1524000"/>
              <a:ext cx="2679967" cy="1676400"/>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w="38100" cmpd="sng">
              <a:solidFill>
                <a:srgbClr val="FFFFFF"/>
              </a:solidFill>
              <a:prstDash val="solid"/>
            </a:ln>
          </p:spPr>
          <p:style>
            <a:lnRef idx="2">
              <a:schemeClr val="dk1"/>
            </a:lnRef>
            <a:fillRef idx="1">
              <a:schemeClr val="lt1"/>
            </a:fillRef>
            <a:effectRef idx="0">
              <a:schemeClr val="dk1"/>
            </a:effectRef>
            <a:fontRef idx="minor">
              <a:schemeClr val="dk1"/>
            </a:fontRef>
          </p:style>
          <p:txBody>
            <a:bodyPr spcFirstLastPara="0" vert="horz" wrap="square" lIns="296750" tIns="296750" rIns="296750" bIns="296750" numCol="1" spcCol="1270" anchor="ctr" anchorCtr="0">
              <a:noAutofit/>
            </a:bodyPr>
            <a:lstStyle/>
            <a:p>
              <a:pPr lvl="0" defTabSz="2889250">
                <a:lnSpc>
                  <a:spcPct val="90000"/>
                </a:lnSpc>
                <a:spcBef>
                  <a:spcPct val="0"/>
                </a:spcBef>
                <a:spcAft>
                  <a:spcPts val="0"/>
                </a:spcAft>
              </a:pPr>
              <a:r>
                <a:rPr lang="en-US" sz="3600" b="1"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a:t>
              </a:r>
            </a:p>
            <a:p>
              <a:pPr lvl="0" defTabSz="2889250">
                <a:lnSpc>
                  <a:spcPct val="90000"/>
                </a:lnSpc>
                <a:spcBef>
                  <a:spcPct val="0"/>
                </a:spcBef>
                <a:spcAft>
                  <a:spcPts val="0"/>
                </a:spcAft>
              </a:pPr>
              <a:r>
                <a:rPr lang="en-US" sz="3600" b="1" kern="1200"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a:t>
              </a:r>
            </a:p>
            <a:p>
              <a:pPr lvl="0" defTabSz="2889250">
                <a:lnSpc>
                  <a:spcPct val="90000"/>
                </a:lnSpc>
                <a:spcBef>
                  <a:spcPct val="0"/>
                </a:spcBef>
                <a:spcAft>
                  <a:spcPts val="0"/>
                </a:spcAft>
              </a:pPr>
              <a:r>
                <a:rPr lang="en-US" sz="3600" b="1"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   .   .</a:t>
              </a:r>
              <a:endParaRPr lang="en-US" sz="3600" b="1" kern="1200"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endParaRPr>
            </a:p>
          </p:txBody>
        </p:sp>
        <p:sp>
          <p:nvSpPr>
            <p:cNvPr id="14" name="Freeform 13"/>
            <p:cNvSpPr/>
            <p:nvPr/>
          </p:nvSpPr>
          <p:spPr>
            <a:xfrm>
              <a:off x="4229233" y="1937170"/>
              <a:ext cx="726664" cy="850059"/>
            </a:xfrm>
            <a:custGeom>
              <a:avLst/>
              <a:gdLst>
                <a:gd name="connsiteX0" fmla="*/ 0 w 726664"/>
                <a:gd name="connsiteY0" fmla="*/ 170012 h 850059"/>
                <a:gd name="connsiteX1" fmla="*/ 363332 w 726664"/>
                <a:gd name="connsiteY1" fmla="*/ 170012 h 850059"/>
                <a:gd name="connsiteX2" fmla="*/ 363332 w 726664"/>
                <a:gd name="connsiteY2" fmla="*/ 0 h 850059"/>
                <a:gd name="connsiteX3" fmla="*/ 726664 w 726664"/>
                <a:gd name="connsiteY3" fmla="*/ 425030 h 850059"/>
                <a:gd name="connsiteX4" fmla="*/ 363332 w 726664"/>
                <a:gd name="connsiteY4" fmla="*/ 850059 h 850059"/>
                <a:gd name="connsiteX5" fmla="*/ 363332 w 726664"/>
                <a:gd name="connsiteY5" fmla="*/ 680047 h 850059"/>
                <a:gd name="connsiteX6" fmla="*/ 0 w 726664"/>
                <a:gd name="connsiteY6" fmla="*/ 680047 h 850059"/>
                <a:gd name="connsiteX7" fmla="*/ 0 w 726664"/>
                <a:gd name="connsiteY7" fmla="*/ 170012 h 8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64" h="850059">
                  <a:moveTo>
                    <a:pt x="0" y="170012"/>
                  </a:moveTo>
                  <a:lnTo>
                    <a:pt x="363332" y="170012"/>
                  </a:lnTo>
                  <a:lnTo>
                    <a:pt x="363332" y="0"/>
                  </a:lnTo>
                  <a:lnTo>
                    <a:pt x="726664" y="425030"/>
                  </a:lnTo>
                  <a:lnTo>
                    <a:pt x="363332" y="850059"/>
                  </a:lnTo>
                  <a:lnTo>
                    <a:pt x="363332" y="680047"/>
                  </a:lnTo>
                  <a:lnTo>
                    <a:pt x="0" y="680047"/>
                  </a:lnTo>
                  <a:lnTo>
                    <a:pt x="0" y="170012"/>
                  </a:lnTo>
                  <a:close/>
                </a:path>
              </a:pathLst>
            </a:custGeom>
            <a:ln>
              <a:solidFill>
                <a:schemeClr val="tx1"/>
              </a:solidFill>
              <a:prstDash val="solid"/>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70012" rIns="217999" bIns="170012" numCol="1" spcCol="1270" anchor="ctr" anchorCtr="0">
              <a:noAutofit/>
            </a:bodyPr>
            <a:lstStyle/>
            <a:p>
              <a:pPr lvl="0" algn="ctr" defTabSz="1600200">
                <a:lnSpc>
                  <a:spcPct val="90000"/>
                </a:lnSpc>
                <a:spcBef>
                  <a:spcPct val="0"/>
                </a:spcBef>
                <a:spcAft>
                  <a:spcPct val="35000"/>
                </a:spcAft>
              </a:pPr>
              <a:endParaRPr lang="en-US" sz="3600" kern="1200"/>
            </a:p>
          </p:txBody>
        </p:sp>
        <p:sp>
          <p:nvSpPr>
            <p:cNvPr id="15" name="Freeform 14"/>
            <p:cNvSpPr/>
            <p:nvPr/>
          </p:nvSpPr>
          <p:spPr>
            <a:xfrm>
              <a:off x="6026149" y="1861607"/>
              <a:ext cx="1524001" cy="1338792"/>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a:solidFill>
                <a:schemeClr val="tx1"/>
              </a:solidFill>
              <a:prstDash val="soli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r>
                <a:rPr lang="en-US" sz="9600" kern="1200" dirty="0" smtClean="0">
                  <a:solidFill>
                    <a:srgbClr val="000000"/>
                  </a:solidFill>
                </a:rPr>
                <a:t>∞</a:t>
              </a:r>
              <a:endParaRPr lang="en-US" sz="9600" kern="1200" dirty="0">
                <a:solidFill>
                  <a:srgbClr val="000000"/>
                </a:solidFill>
              </a:endParaRPr>
            </a:p>
          </p:txBody>
        </p:sp>
      </p:grpSp>
      <p:pic>
        <p:nvPicPr>
          <p:cNvPr id="17" name="Picture 16" descr="example.png"/>
          <p:cNvPicPr>
            <a:picLocks noChangeAspect="1"/>
          </p:cNvPicPr>
          <p:nvPr/>
        </p:nvPicPr>
        <p:blipFill>
          <a:blip r:embed="rId3" cstate="print"/>
          <a:stretch>
            <a:fillRect/>
          </a:stretch>
        </p:blipFill>
        <p:spPr>
          <a:xfrm>
            <a:off x="5505784" y="1514726"/>
            <a:ext cx="2657141" cy="1992856"/>
          </a:xfrm>
          <a:prstGeom prst="rect">
            <a:avLst/>
          </a:prstGeom>
        </p:spPr>
      </p:pic>
      <p:pic>
        <p:nvPicPr>
          <p:cNvPr id="19" name="Picture 18" descr="Problem.png"/>
          <p:cNvPicPr>
            <a:picLocks noChangeAspect="1"/>
          </p:cNvPicPr>
          <p:nvPr/>
        </p:nvPicPr>
        <p:blipFill>
          <a:blip r:embed="rId4" cstate="print"/>
          <a:stretch>
            <a:fillRect/>
          </a:stretch>
        </p:blipFill>
        <p:spPr>
          <a:xfrm>
            <a:off x="904682" y="1476209"/>
            <a:ext cx="2410018" cy="2077602"/>
          </a:xfrm>
          <a:prstGeom prst="rect">
            <a:avLst/>
          </a:prstGeom>
        </p:spPr>
      </p:pic>
      <p:sp>
        <p:nvSpPr>
          <p:cNvPr id="16" name="TextBox 15"/>
          <p:cNvSpPr txBox="1"/>
          <p:nvPr/>
        </p:nvSpPr>
        <p:spPr>
          <a:xfrm>
            <a:off x="809625" y="3752850"/>
            <a:ext cx="2427268" cy="461665"/>
          </a:xfrm>
          <a:prstGeom prst="rect">
            <a:avLst/>
          </a:prstGeom>
          <a:noFill/>
        </p:spPr>
        <p:txBody>
          <a:bodyPr wrap="none" rtlCol="0">
            <a:spAutoFit/>
          </a:bodyPr>
          <a:lstStyle/>
          <a:p>
            <a:r>
              <a:rPr lang="en-US" dirty="0" smtClean="0"/>
              <a:t>Inverse Problem</a:t>
            </a:r>
            <a:endParaRPr lang="en-US" dirty="0"/>
          </a:p>
        </p:txBody>
      </p:sp>
      <p:sp>
        <p:nvSpPr>
          <p:cNvPr id="11" name="TextBox 10"/>
          <p:cNvSpPr txBox="1"/>
          <p:nvPr/>
        </p:nvSpPr>
        <p:spPr>
          <a:xfrm>
            <a:off x="790575" y="1200150"/>
            <a:ext cx="2547492" cy="461665"/>
          </a:xfrm>
          <a:prstGeom prst="rect">
            <a:avLst/>
          </a:prstGeom>
          <a:noFill/>
        </p:spPr>
        <p:txBody>
          <a:bodyPr wrap="none" rtlCol="0">
            <a:spAutoFit/>
          </a:bodyPr>
          <a:lstStyle/>
          <a:p>
            <a:r>
              <a:rPr lang="en-US" dirty="0" smtClean="0"/>
              <a:t>Forward Problem</a:t>
            </a:r>
            <a:endParaRPr lang="en-US" dirty="0"/>
          </a:p>
        </p:txBody>
      </p:sp>
      <p:pic>
        <p:nvPicPr>
          <p:cNvPr id="21" name="Picture 20" descr="example.png"/>
          <p:cNvPicPr>
            <a:picLocks noChangeAspect="1"/>
          </p:cNvPicPr>
          <p:nvPr/>
        </p:nvPicPr>
        <p:blipFill>
          <a:blip r:embed="rId3" cstate="print"/>
          <a:stretch>
            <a:fillRect/>
          </a:stretch>
        </p:blipFill>
        <p:spPr>
          <a:xfrm>
            <a:off x="5486734" y="3810251"/>
            <a:ext cx="2657141" cy="1992856"/>
          </a:xfrm>
          <a:prstGeom prst="rect">
            <a:avLst/>
          </a:prstGeom>
        </p:spPr>
      </p:pic>
      <p:pic>
        <p:nvPicPr>
          <p:cNvPr id="22" name="Picture 21" descr="ProblemI.png"/>
          <p:cNvPicPr>
            <a:picLocks noChangeAspect="1"/>
          </p:cNvPicPr>
          <p:nvPr/>
        </p:nvPicPr>
        <p:blipFill>
          <a:blip r:embed="rId5" cstate="print"/>
          <a:stretch>
            <a:fillRect/>
          </a:stretch>
        </p:blipFill>
        <p:spPr>
          <a:xfrm>
            <a:off x="1790760" y="4457727"/>
            <a:ext cx="971429" cy="438095"/>
          </a:xfrm>
          <a:prstGeom prst="rect">
            <a:avLst/>
          </a:prstGeom>
        </p:spPr>
      </p:pic>
    </p:spTree>
    <p:extLst>
      <p:ext uri="{BB962C8B-B14F-4D97-AF65-F5344CB8AC3E}">
        <p14:creationId xmlns:p14="http://schemas.microsoft.com/office/powerpoint/2010/main" val="20969881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i</a:t>
            </a:r>
            <a:r>
              <a:rPr lang="en-US" dirty="0" smtClean="0"/>
              <a:t>nverse </a:t>
            </a:r>
            <a:r>
              <a:rPr lang="en-US" dirty="0"/>
              <a:t>p</a:t>
            </a:r>
            <a:r>
              <a:rPr lang="en-US" dirty="0" smtClean="0"/>
              <a:t>roblem: Plume in a crosswind</a:t>
            </a:r>
            <a:endParaRPr lang="en-US" dirty="0"/>
          </a:p>
        </p:txBody>
      </p:sp>
      <p:pic>
        <p:nvPicPr>
          <p:cNvPr id="4" name="Content Placeholder 3" descr="windtunnelphysical.jpg"/>
          <p:cNvPicPr>
            <a:picLocks noGrp="1" noChangeAspect="1"/>
          </p:cNvPicPr>
          <p:nvPr>
            <p:ph idx="1"/>
          </p:nvPr>
        </p:nvPicPr>
        <p:blipFill>
          <a:blip r:embed="rId3" cstate="print">
            <a:extLst>
              <a:ext uri="{28A0092B-C50C-407E-A947-70E740481C1C}">
                <a14:useLocalDpi xmlns:a14="http://schemas.microsoft.com/office/drawing/2010/main" val="0"/>
              </a:ext>
            </a:extLst>
          </a:blip>
          <a:srcRect l="10900" r="10900"/>
          <a:stretch>
            <a:fillRect/>
          </a:stretch>
        </p:blipFill>
        <p:spPr>
          <a:xfrm>
            <a:off x="2235200" y="3815584"/>
            <a:ext cx="4254500" cy="2343915"/>
          </a:xfrm>
        </p:spPr>
      </p:pic>
      <p:pic>
        <p:nvPicPr>
          <p:cNvPr id="1027" name="Picture 3" descr="C:\Users\Joe\Google Drive\APS13\Windtunnel.jpg"/>
          <p:cNvPicPr>
            <a:picLocks noChangeAspect="1" noChangeArrowheads="1"/>
          </p:cNvPicPr>
          <p:nvPr/>
        </p:nvPicPr>
        <p:blipFill>
          <a:blip r:embed="rId4" cstate="print"/>
          <a:srcRect/>
          <a:stretch>
            <a:fillRect/>
          </a:stretch>
        </p:blipFill>
        <p:spPr bwMode="auto">
          <a:xfrm>
            <a:off x="309562" y="1470025"/>
            <a:ext cx="8543148" cy="2705100"/>
          </a:xfrm>
          <a:prstGeom prst="rect">
            <a:avLst/>
          </a:prstGeom>
          <a:noFill/>
        </p:spPr>
      </p:pic>
    </p:spTree>
    <p:extLst>
      <p:ext uri="{BB962C8B-B14F-4D97-AF65-F5344CB8AC3E}">
        <p14:creationId xmlns:p14="http://schemas.microsoft.com/office/powerpoint/2010/main" val="40818430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 inverse plume in a crosswind?</a:t>
            </a:r>
            <a:endParaRPr lang="en-US" dirty="0"/>
          </a:p>
        </p:txBody>
      </p:sp>
      <p:pic>
        <p:nvPicPr>
          <p:cNvPr id="4" name="Content Placeholder 3" descr="heatsink.jpeg"/>
          <p:cNvPicPr>
            <a:picLocks noGrp="1" noChangeAspect="1"/>
          </p:cNvPicPr>
          <p:nvPr>
            <p:ph idx="1"/>
          </p:nvPr>
        </p:nvPicPr>
        <p:blipFill>
          <a:blip r:embed="rId3" cstate="print">
            <a:extLst>
              <a:ext uri="{28A0092B-C50C-407E-A947-70E740481C1C}">
                <a14:useLocalDpi xmlns:a14="http://schemas.microsoft.com/office/drawing/2010/main" val="0"/>
              </a:ext>
            </a:extLst>
          </a:blip>
          <a:srcRect t="22454" b="22454"/>
          <a:stretch>
            <a:fillRect/>
          </a:stretch>
        </p:blipFill>
        <p:spPr>
          <a:xfrm>
            <a:off x="660400" y="1574800"/>
            <a:ext cx="2535731" cy="1397000"/>
          </a:xfrm>
        </p:spPr>
      </p:pic>
      <p:pic>
        <p:nvPicPr>
          <p:cNvPr id="5" name="Picture 4" descr="Kilauea.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1619" y="1549400"/>
            <a:ext cx="1967696" cy="1727200"/>
          </a:xfrm>
          <a:prstGeom prst="rect">
            <a:avLst/>
          </a:prstGeom>
        </p:spPr>
      </p:pic>
      <p:pic>
        <p:nvPicPr>
          <p:cNvPr id="6" name="Picture 5" descr="stack.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200" y="4178300"/>
            <a:ext cx="2374900" cy="1580388"/>
          </a:xfrm>
          <a:prstGeom prst="rect">
            <a:avLst/>
          </a:prstGeom>
        </p:spPr>
      </p:pic>
      <p:pic>
        <p:nvPicPr>
          <p:cNvPr id="7" name="Picture 6" descr="fire.jpe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1300" y="4343400"/>
            <a:ext cx="1400257" cy="1524000"/>
          </a:xfrm>
          <a:prstGeom prst="rect">
            <a:avLst/>
          </a:prstGeom>
        </p:spPr>
      </p:pic>
      <p:sp>
        <p:nvSpPr>
          <p:cNvPr id="8" name="TextBox 7"/>
          <p:cNvSpPr txBox="1"/>
          <p:nvPr/>
        </p:nvSpPr>
        <p:spPr>
          <a:xfrm>
            <a:off x="2362200" y="2952402"/>
            <a:ext cx="4419600" cy="1384995"/>
          </a:xfrm>
          <a:prstGeom prst="rect">
            <a:avLst/>
          </a:prstGeom>
          <a:noFill/>
        </p:spPr>
        <p:txBody>
          <a:bodyPr wrap="square" rtlCol="0">
            <a:spAutoFit/>
          </a:bodyPr>
          <a:lstStyle/>
          <a:p>
            <a:pPr algn="ctr"/>
            <a:r>
              <a:rPr lang="en-US" sz="2000" dirty="0" smtClean="0"/>
              <a:t>Thermal management</a:t>
            </a:r>
          </a:p>
          <a:p>
            <a:pPr algn="ctr"/>
            <a:r>
              <a:rPr lang="en-US" sz="2000" dirty="0" smtClean="0"/>
              <a:t>Environmental flows</a:t>
            </a:r>
          </a:p>
          <a:p>
            <a:pPr algn="ctr"/>
            <a:r>
              <a:rPr lang="en-US" sz="2000" dirty="0" smtClean="0"/>
              <a:t>Fires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thermal profile</a:t>
            </a:r>
            <a:endParaRPr lang="en-US" dirty="0"/>
          </a:p>
        </p:txBody>
      </p:sp>
      <p:pic>
        <p:nvPicPr>
          <p:cNvPr id="4" name="Content Placeholder 3" descr="TemperatureContour.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 r="-1"/>
          <a:stretch/>
        </p:blipFill>
        <p:spPr>
          <a:xfrm>
            <a:off x="-1073150" y="2668805"/>
            <a:ext cx="11131550" cy="1499011"/>
          </a:xfrm>
        </p:spPr>
      </p:pic>
    </p:spTree>
    <p:extLst>
      <p:ext uri="{BB962C8B-B14F-4D97-AF65-F5344CB8AC3E}">
        <p14:creationId xmlns:p14="http://schemas.microsoft.com/office/powerpoint/2010/main" val="36377240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 experimental results</a:t>
            </a:r>
            <a:endParaRPr lang="en-US" dirty="0"/>
          </a:p>
        </p:txBody>
      </p:sp>
      <p:pic>
        <p:nvPicPr>
          <p:cNvPr id="4" name="Content Placeholder 3" descr="simexp.png"/>
          <p:cNvPicPr>
            <a:picLocks noGrp="1" noChangeAspect="1"/>
          </p:cNvPicPr>
          <p:nvPr>
            <p:ph idx="1"/>
          </p:nvPr>
        </p:nvPicPr>
        <p:blipFill>
          <a:blip r:embed="rId3" cstate="print"/>
          <a:stretch>
            <a:fillRect/>
          </a:stretch>
        </p:blipFill>
        <p:spPr>
          <a:xfrm>
            <a:off x="786037" y="1900427"/>
            <a:ext cx="3590476" cy="3038095"/>
          </a:xfrm>
        </p:spPr>
      </p:pic>
      <p:pic>
        <p:nvPicPr>
          <p:cNvPr id="6" name="Picture 5" descr="simexp2.png"/>
          <p:cNvPicPr>
            <a:picLocks noChangeAspect="1"/>
          </p:cNvPicPr>
          <p:nvPr/>
        </p:nvPicPr>
        <p:blipFill>
          <a:blip r:embed="rId4" cstate="print"/>
          <a:stretch>
            <a:fillRect/>
          </a:stretch>
        </p:blipFill>
        <p:spPr>
          <a:xfrm>
            <a:off x="4700817" y="1867090"/>
            <a:ext cx="3685715" cy="304761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a:t>
            </a:r>
            <a:endParaRPr lang="en-US" dirty="0"/>
          </a:p>
        </p:txBody>
      </p:sp>
      <p:pic>
        <p:nvPicPr>
          <p:cNvPr id="4" name="Content Placeholder 3" descr="linear.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9" b="9"/>
          <a:stretch/>
        </p:blipFill>
        <p:spPr>
          <a:xfrm>
            <a:off x="533400" y="2509512"/>
            <a:ext cx="3556000" cy="3413775"/>
          </a:xfrm>
        </p:spPr>
      </p:pic>
      <p:pic>
        <p:nvPicPr>
          <p:cNvPr id="5" name="Picture 4" descr="heatflux.pn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864100" y="2506472"/>
            <a:ext cx="3668573" cy="3419856"/>
          </a:xfrm>
          <a:prstGeom prst="rect">
            <a:avLst/>
          </a:prstGeom>
        </p:spPr>
      </p:pic>
      <p:sp>
        <p:nvSpPr>
          <p:cNvPr id="6" name="TextBox 5"/>
          <p:cNvSpPr txBox="1"/>
          <p:nvPr/>
        </p:nvSpPr>
        <p:spPr>
          <a:xfrm>
            <a:off x="1308101" y="1536700"/>
            <a:ext cx="2463800" cy="830997"/>
          </a:xfrm>
          <a:prstGeom prst="rect">
            <a:avLst/>
          </a:prstGeom>
          <a:noFill/>
        </p:spPr>
        <p:txBody>
          <a:bodyPr wrap="square" rtlCol="0">
            <a:spAutoFit/>
          </a:bodyPr>
          <a:lstStyle/>
          <a:p>
            <a:r>
              <a:rPr lang="en-US" dirty="0" smtClean="0"/>
              <a:t>Constant source temperature</a:t>
            </a:r>
            <a:endParaRPr lang="en-US" dirty="0"/>
          </a:p>
        </p:txBody>
      </p:sp>
      <p:sp>
        <p:nvSpPr>
          <p:cNvPr id="7" name="TextBox 6"/>
          <p:cNvSpPr txBox="1"/>
          <p:nvPr/>
        </p:nvSpPr>
        <p:spPr>
          <a:xfrm>
            <a:off x="5676900" y="1536700"/>
            <a:ext cx="2489200" cy="830997"/>
          </a:xfrm>
          <a:prstGeom prst="rect">
            <a:avLst/>
          </a:prstGeom>
          <a:noFill/>
        </p:spPr>
        <p:txBody>
          <a:bodyPr wrap="square" rtlCol="0">
            <a:spAutoFit/>
          </a:bodyPr>
          <a:lstStyle/>
          <a:p>
            <a:r>
              <a:rPr lang="en-US" dirty="0" smtClean="0"/>
              <a:t>Constant source heat flux</a:t>
            </a:r>
            <a:endParaRPr lang="en-US" dirty="0"/>
          </a:p>
        </p:txBody>
      </p:sp>
    </p:spTree>
    <p:extLst>
      <p:ext uri="{BB962C8B-B14F-4D97-AF65-F5344CB8AC3E}">
        <p14:creationId xmlns:p14="http://schemas.microsoft.com/office/powerpoint/2010/main" val="2263545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 (cont’d)</a:t>
            </a:r>
            <a:endParaRPr lang="en-US" dirty="0"/>
          </a:p>
        </p:txBody>
      </p:sp>
      <p:pic>
        <p:nvPicPr>
          <p:cNvPr id="9" name="Content Placeholder 8" descr="SolutionFlowChart.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1" b="11"/>
          <a:stretch/>
        </p:blipFill>
        <p:spPr>
          <a:xfrm>
            <a:off x="4965700" y="838770"/>
            <a:ext cx="3840480" cy="5180460"/>
          </a:xfrm>
        </p:spPr>
      </p:pic>
      <p:pic>
        <p:nvPicPr>
          <p:cNvPr id="13" name="Picture 12" descr="Fequatio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00" y="2349500"/>
            <a:ext cx="4432300" cy="1079500"/>
          </a:xfrm>
          <a:prstGeom prst="rect">
            <a:avLst/>
          </a:prstGeom>
        </p:spPr>
      </p:pic>
      <p:pic>
        <p:nvPicPr>
          <p:cNvPr id="14" name="Picture 13" descr="FmodEquati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700" y="3784600"/>
            <a:ext cx="3721100" cy="1130300"/>
          </a:xfrm>
          <a:prstGeom prst="rect">
            <a:avLst/>
          </a:prstGeom>
        </p:spPr>
      </p:pic>
    </p:spTree>
    <p:extLst>
      <p:ext uri="{BB962C8B-B14F-4D97-AF65-F5344CB8AC3E}">
        <p14:creationId xmlns:p14="http://schemas.microsoft.com/office/powerpoint/2010/main" val="26404556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 (cont’d)</a:t>
            </a:r>
            <a:endParaRPr lang="en-US" dirty="0"/>
          </a:p>
        </p:txBody>
      </p:sp>
      <p:pic>
        <p:nvPicPr>
          <p:cNvPr id="4" name="Content Placeholder 3" descr="onePTmap.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0" b="-20"/>
          <a:stretch/>
        </p:blipFill>
        <p:spPr>
          <a:xfrm>
            <a:off x="3784600" y="1948858"/>
            <a:ext cx="2298700" cy="2960284"/>
          </a:xfrm>
        </p:spPr>
      </p:pic>
      <p:pic>
        <p:nvPicPr>
          <p:cNvPr id="5" name="Picture 4" descr="twoptma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4800" y="685800"/>
            <a:ext cx="2235200" cy="2946400"/>
          </a:xfrm>
          <a:prstGeom prst="rect">
            <a:avLst/>
          </a:prstGeom>
        </p:spPr>
      </p:pic>
      <p:pic>
        <p:nvPicPr>
          <p:cNvPr id="6" name="Picture 5" descr="threeptmap.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2100" y="3600450"/>
            <a:ext cx="2197100" cy="2933700"/>
          </a:xfrm>
          <a:prstGeom prst="rect">
            <a:avLst/>
          </a:prstGeom>
        </p:spPr>
      </p:pic>
      <p:sp>
        <p:nvSpPr>
          <p:cNvPr id="7" name="TextBox 6"/>
          <p:cNvSpPr txBox="1"/>
          <p:nvPr/>
        </p:nvSpPr>
        <p:spPr>
          <a:xfrm>
            <a:off x="4356100" y="1485900"/>
            <a:ext cx="1556836" cy="461665"/>
          </a:xfrm>
          <a:prstGeom prst="rect">
            <a:avLst/>
          </a:prstGeom>
          <a:noFill/>
        </p:spPr>
        <p:txBody>
          <a:bodyPr wrap="none" rtlCol="0">
            <a:spAutoFit/>
          </a:bodyPr>
          <a:lstStyle/>
          <a:p>
            <a:r>
              <a:rPr lang="en-US" dirty="0" smtClean="0"/>
              <a:t>One Point</a:t>
            </a:r>
            <a:endParaRPr lang="en-US" dirty="0"/>
          </a:p>
        </p:txBody>
      </p:sp>
      <p:sp>
        <p:nvSpPr>
          <p:cNvPr id="8" name="TextBox 7"/>
          <p:cNvSpPr txBox="1"/>
          <p:nvPr/>
        </p:nvSpPr>
        <p:spPr>
          <a:xfrm>
            <a:off x="7086600" y="660400"/>
            <a:ext cx="1690036" cy="461665"/>
          </a:xfrm>
          <a:prstGeom prst="rect">
            <a:avLst/>
          </a:prstGeom>
          <a:noFill/>
        </p:spPr>
        <p:txBody>
          <a:bodyPr wrap="none" rtlCol="0">
            <a:spAutoFit/>
          </a:bodyPr>
          <a:lstStyle/>
          <a:p>
            <a:r>
              <a:rPr lang="en-US" dirty="0" smtClean="0"/>
              <a:t>Two Points</a:t>
            </a:r>
            <a:endParaRPr lang="en-US" dirty="0"/>
          </a:p>
        </p:txBody>
      </p:sp>
      <p:sp>
        <p:nvSpPr>
          <p:cNvPr id="9" name="TextBox 8"/>
          <p:cNvSpPr txBox="1"/>
          <p:nvPr/>
        </p:nvSpPr>
        <p:spPr>
          <a:xfrm>
            <a:off x="7035800" y="3581400"/>
            <a:ext cx="1929585" cy="461665"/>
          </a:xfrm>
          <a:prstGeom prst="rect">
            <a:avLst/>
          </a:prstGeom>
          <a:noFill/>
        </p:spPr>
        <p:txBody>
          <a:bodyPr wrap="none" rtlCol="0">
            <a:spAutoFit/>
          </a:bodyPr>
          <a:lstStyle/>
          <a:p>
            <a:r>
              <a:rPr lang="en-US" dirty="0" smtClean="0"/>
              <a:t>Three Points</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089467759"/>
              </p:ext>
            </p:extLst>
          </p:nvPr>
        </p:nvGraphicFramePr>
        <p:xfrm>
          <a:off x="393700" y="1936750"/>
          <a:ext cx="3073400" cy="298450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p:cNvSpPr txBox="1"/>
          <p:nvPr/>
        </p:nvSpPr>
        <p:spPr>
          <a:xfrm>
            <a:off x="368300" y="5143500"/>
            <a:ext cx="1142861" cy="461665"/>
          </a:xfrm>
          <a:prstGeom prst="rect">
            <a:avLst/>
          </a:prstGeom>
          <a:noFill/>
        </p:spPr>
        <p:txBody>
          <a:bodyPr wrap="none" rtlCol="0">
            <a:spAutoFit/>
          </a:bodyPr>
          <a:lstStyle/>
          <a:p>
            <a:r>
              <a:rPr lang="en-US" dirty="0" smtClean="0"/>
              <a:t>Point 1</a:t>
            </a:r>
            <a:endParaRPr lang="en-US" dirty="0"/>
          </a:p>
        </p:txBody>
      </p:sp>
      <p:sp>
        <p:nvSpPr>
          <p:cNvPr id="12" name="TextBox 11"/>
          <p:cNvSpPr txBox="1"/>
          <p:nvPr/>
        </p:nvSpPr>
        <p:spPr>
          <a:xfrm>
            <a:off x="1511300" y="5156200"/>
            <a:ext cx="1142861" cy="461665"/>
          </a:xfrm>
          <a:prstGeom prst="rect">
            <a:avLst/>
          </a:prstGeom>
          <a:noFill/>
        </p:spPr>
        <p:txBody>
          <a:bodyPr wrap="none" rtlCol="0">
            <a:spAutoFit/>
          </a:bodyPr>
          <a:lstStyle/>
          <a:p>
            <a:r>
              <a:rPr lang="en-US" dirty="0" smtClean="0"/>
              <a:t>Point 2</a:t>
            </a:r>
            <a:endParaRPr lang="en-US" dirty="0"/>
          </a:p>
        </p:txBody>
      </p:sp>
      <p:sp>
        <p:nvSpPr>
          <p:cNvPr id="13" name="TextBox 12"/>
          <p:cNvSpPr txBox="1"/>
          <p:nvPr/>
        </p:nvSpPr>
        <p:spPr>
          <a:xfrm>
            <a:off x="2070100" y="2967335"/>
            <a:ext cx="1142861" cy="461665"/>
          </a:xfrm>
          <a:prstGeom prst="rect">
            <a:avLst/>
          </a:prstGeom>
          <a:noFill/>
        </p:spPr>
        <p:txBody>
          <a:bodyPr wrap="none" rtlCol="0">
            <a:spAutoFit/>
          </a:bodyPr>
          <a:lstStyle/>
          <a:p>
            <a:r>
              <a:rPr lang="en-US" dirty="0" smtClean="0"/>
              <a:t>Point 3</a:t>
            </a:r>
            <a:endParaRPr lang="en-US" dirty="0"/>
          </a:p>
        </p:txBody>
      </p:sp>
      <p:sp>
        <p:nvSpPr>
          <p:cNvPr id="14" name="TextBox 13"/>
          <p:cNvSpPr txBox="1"/>
          <p:nvPr/>
        </p:nvSpPr>
        <p:spPr>
          <a:xfrm>
            <a:off x="2705100" y="5143500"/>
            <a:ext cx="1142861" cy="461665"/>
          </a:xfrm>
          <a:prstGeom prst="rect">
            <a:avLst/>
          </a:prstGeom>
          <a:noFill/>
        </p:spPr>
        <p:txBody>
          <a:bodyPr wrap="none" rtlCol="0">
            <a:spAutoFit/>
          </a:bodyPr>
          <a:lstStyle/>
          <a:p>
            <a:r>
              <a:rPr lang="en-US" dirty="0" smtClean="0"/>
              <a:t>Point 4</a:t>
            </a:r>
            <a:endParaRPr lang="en-US" dirty="0"/>
          </a:p>
        </p:txBody>
      </p:sp>
      <p:sp>
        <p:nvSpPr>
          <p:cNvPr id="15" name="TextBox 14"/>
          <p:cNvSpPr txBox="1"/>
          <p:nvPr/>
        </p:nvSpPr>
        <p:spPr>
          <a:xfrm>
            <a:off x="1206500" y="2349500"/>
            <a:ext cx="1142861" cy="461665"/>
          </a:xfrm>
          <a:prstGeom prst="rect">
            <a:avLst/>
          </a:prstGeom>
          <a:noFill/>
        </p:spPr>
        <p:txBody>
          <a:bodyPr wrap="none" rtlCol="0">
            <a:spAutoFit/>
          </a:bodyPr>
          <a:lstStyle/>
          <a:p>
            <a:r>
              <a:rPr lang="en-US" dirty="0" smtClean="0"/>
              <a:t>Point 5</a:t>
            </a:r>
            <a:endParaRPr lang="en-US" dirty="0"/>
          </a:p>
        </p:txBody>
      </p:sp>
      <p:cxnSp>
        <p:nvCxnSpPr>
          <p:cNvPr id="19" name="Straight Arrow Connector 18"/>
          <p:cNvCxnSpPr/>
          <p:nvPr/>
        </p:nvCxnSpPr>
        <p:spPr>
          <a:xfrm flipH="1">
            <a:off x="1054100" y="2794000"/>
            <a:ext cx="381000" cy="52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079500" y="3263900"/>
            <a:ext cx="9525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749300" y="4546600"/>
            <a:ext cx="16510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1524000" y="4775200"/>
            <a:ext cx="190500" cy="35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2324100" y="4775200"/>
            <a:ext cx="698500" cy="393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77900" y="1485900"/>
            <a:ext cx="2347067" cy="461665"/>
          </a:xfrm>
          <a:prstGeom prst="rect">
            <a:avLst/>
          </a:prstGeom>
          <a:noFill/>
        </p:spPr>
        <p:txBody>
          <a:bodyPr wrap="none" rtlCol="0">
            <a:spAutoFit/>
          </a:bodyPr>
          <a:lstStyle/>
          <a:p>
            <a:r>
              <a:rPr lang="en-US" dirty="0" smtClean="0"/>
              <a:t>“Search Shape”</a:t>
            </a:r>
            <a:endParaRPr lang="en-US" dirty="0"/>
          </a:p>
        </p:txBody>
      </p:sp>
    </p:spTree>
    <p:extLst>
      <p:ext uri="{BB962C8B-B14F-4D97-AF65-F5344CB8AC3E}">
        <p14:creationId xmlns:p14="http://schemas.microsoft.com/office/powerpoint/2010/main" val="29308246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U_Template_White_Arial_B">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RU_Template_White_Arial_B.potx</Template>
  <TotalTime>15195</TotalTime>
  <Words>1698</Words>
  <Application>Microsoft Macintosh PowerPoint</Application>
  <PresentationFormat>On-screen Show (4:3)</PresentationFormat>
  <Paragraphs>175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RU_Template_White_Arial_B</vt:lpstr>
      <vt:lpstr>Optimization of an Inverse Convection Solution Strategy </vt:lpstr>
      <vt:lpstr>What is an inverse problem?</vt:lpstr>
      <vt:lpstr>Our inverse problem: Plume in a crosswind</vt:lpstr>
      <vt:lpstr>Why an inverse plume in a crosswind?</vt:lpstr>
      <vt:lpstr>Typical thermal profile</vt:lpstr>
      <vt:lpstr>Numerical – experimental results</vt:lpstr>
      <vt:lpstr>Solution strategy</vt:lpstr>
      <vt:lpstr>Solution strategy (cont’d)</vt:lpstr>
      <vt:lpstr>Solution strategy (cont’d)</vt:lpstr>
      <vt:lpstr>Where is the opportunity for optimization?</vt:lpstr>
      <vt:lpstr>Inverse optimization methodology</vt:lpstr>
      <vt:lpstr>Results of the optimization</vt:lpstr>
      <vt:lpstr>Results of the optimization (cont’d)</vt:lpstr>
      <vt:lpstr>Results from the solution strategy</vt:lpstr>
      <vt:lpstr>Conclusions</vt:lpstr>
      <vt:lpstr>Thank you</vt:lpstr>
    </vt:vector>
  </TitlesOfParts>
  <Manager/>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dc:title>
  <dc:subject/>
  <dc:creator>eburris</dc:creator>
  <cp:keywords/>
  <dc:description/>
  <cp:lastModifiedBy>Joe</cp:lastModifiedBy>
  <cp:revision>103</cp:revision>
  <dcterms:created xsi:type="dcterms:W3CDTF">2012-05-15T15:26:04Z</dcterms:created>
  <dcterms:modified xsi:type="dcterms:W3CDTF">2013-11-24T12:17:41Z</dcterms:modified>
  <cp:category/>
</cp:coreProperties>
</file>