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a4bced2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a4bced2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a4bced2f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a4bced2f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a4bced2f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a4bced2f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a4bced2f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a4bced2f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a4bced2f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a4bced2f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aad92704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aad92704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a4bced2f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a4bced2f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a4bced2f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a4bced2f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Kuw8YjSbKd4" TargetMode="External"/><Relationship Id="rId4" Type="http://schemas.openxmlformats.org/officeDocument/2006/relationships/image" Target="../media/image6.jpg"/><Relationship Id="rId5" Type="http://schemas.openxmlformats.org/officeDocument/2006/relationships/hyperlink" Target="http://www.youtube.com/watch?v=i7vJ2UFbeXA" TargetMode="External"/><Relationship Id="rId6" Type="http://schemas.openxmlformats.org/officeDocument/2006/relationships/image" Target="../media/image2.jpg"/><Relationship Id="rId7" Type="http://schemas.openxmlformats.org/officeDocument/2006/relationships/hyperlink" Target="http://www.youtube.com/watch?v=usfiAsWR4qU" TargetMode="External"/><Relationship Id="rId8"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220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Composer Project</a:t>
            </a:r>
            <a:endParaRPr/>
          </a:p>
        </p:txBody>
      </p:sp>
      <p:sp>
        <p:nvSpPr>
          <p:cNvPr id="55" name="Google Shape;55;p13"/>
          <p:cNvSpPr txBox="1"/>
          <p:nvPr>
            <p:ph idx="1" type="subTitle"/>
          </p:nvPr>
        </p:nvSpPr>
        <p:spPr>
          <a:xfrm>
            <a:off x="311700" y="12267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FFFFFF"/>
                </a:solidFill>
              </a:rPr>
              <a:t>George Frideric Handel (1685-1759)</a:t>
            </a:r>
            <a:endParaRPr sz="2200">
              <a:solidFill>
                <a:srgbClr val="FFFFFF"/>
              </a:solidFill>
            </a:endParaRPr>
          </a:p>
        </p:txBody>
      </p:sp>
      <p:pic>
        <p:nvPicPr>
          <p:cNvPr id="56" name="Google Shape;56;p13"/>
          <p:cNvPicPr preferRelativeResize="0"/>
          <p:nvPr/>
        </p:nvPicPr>
        <p:blipFill>
          <a:blip r:embed="rId3">
            <a:alphaModFix/>
          </a:blip>
          <a:stretch>
            <a:fillRect/>
          </a:stretch>
        </p:blipFill>
        <p:spPr>
          <a:xfrm>
            <a:off x="3256838" y="1958950"/>
            <a:ext cx="2630328" cy="28193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651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3600"/>
              <a:t>Early Music Education</a:t>
            </a:r>
            <a:endParaRPr sz="360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chemeClr val="dk1"/>
                </a:solidFill>
              </a:rPr>
              <a:t>George</a:t>
            </a:r>
            <a:r>
              <a:rPr lang="en" sz="2000">
                <a:solidFill>
                  <a:schemeClr val="dk1"/>
                </a:solidFill>
              </a:rPr>
              <a:t> Frideric Handel is known for being the most famous composer in Europe. </a:t>
            </a:r>
            <a:r>
              <a:rPr lang="en" sz="2000">
                <a:solidFill>
                  <a:schemeClr val="dk1"/>
                </a:solidFill>
              </a:rPr>
              <a:t>Growing</a:t>
            </a:r>
            <a:r>
              <a:rPr lang="en" sz="2000">
                <a:solidFill>
                  <a:schemeClr val="dk1"/>
                </a:solidFill>
              </a:rPr>
              <a:t> up, his father had demanded that he </a:t>
            </a:r>
            <a:r>
              <a:rPr lang="en" sz="2000">
                <a:solidFill>
                  <a:schemeClr val="dk1"/>
                </a:solidFill>
              </a:rPr>
              <a:t>pursued a trade in laws. Though this was  what his father’s wanted for him, Handel, slowly grew toward the interest in music. </a:t>
            </a:r>
            <a:r>
              <a:rPr lang="en" sz="2000">
                <a:solidFill>
                  <a:schemeClr val="dk1"/>
                </a:solidFill>
              </a:rPr>
              <a:t>At age eighteen, Handel pursued his </a:t>
            </a:r>
            <a:r>
              <a:rPr lang="en" sz="2000">
                <a:solidFill>
                  <a:schemeClr val="dk1"/>
                </a:solidFill>
              </a:rPr>
              <a:t>music education in Italy. He was educated at University of Halle </a:t>
            </a:r>
            <a:r>
              <a:rPr lang="en" sz="1900">
                <a:solidFill>
                  <a:srgbClr val="FFFFFF"/>
                </a:solidFill>
              </a:rPr>
              <a:t>(Editors, 2020)</a:t>
            </a:r>
            <a:r>
              <a:rPr lang="en" sz="2000">
                <a:solidFill>
                  <a:schemeClr val="dk1"/>
                </a:solidFill>
              </a:rPr>
              <a:t>. After ten years in Italy, Handel returned to Germany and accepted a music director position for the Elector of Hanover. (Wright, Listening to Western Music, Chapter 9).</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lang="en"/>
              <a:t>Influencing Factors Leading To Music Profession</a:t>
            </a:r>
            <a:endParaRPr/>
          </a:p>
        </p:txBody>
      </p:sp>
      <p:sp>
        <p:nvSpPr>
          <p:cNvPr id="68" name="Google Shape;68;p15"/>
          <p:cNvSpPr txBox="1"/>
          <p:nvPr>
            <p:ph idx="1" type="body"/>
          </p:nvPr>
        </p:nvSpPr>
        <p:spPr>
          <a:xfrm>
            <a:off x="311700" y="11926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900">
                <a:solidFill>
                  <a:srgbClr val="FFFFFF"/>
                </a:solidFill>
              </a:rPr>
              <a:t>Handel’s father was not supportive in his passion in music. His mother, </a:t>
            </a:r>
            <a:r>
              <a:rPr lang="en" sz="1900">
                <a:solidFill>
                  <a:srgbClr val="FFFFFF"/>
                </a:solidFill>
              </a:rPr>
              <a:t>however</a:t>
            </a:r>
            <a:r>
              <a:rPr lang="en" sz="1900">
                <a:solidFill>
                  <a:srgbClr val="FFFFFF"/>
                </a:solidFill>
              </a:rPr>
              <a:t>, </a:t>
            </a:r>
            <a:r>
              <a:rPr lang="en" sz="1900">
                <a:solidFill>
                  <a:srgbClr val="FFFFFF"/>
                </a:solidFill>
              </a:rPr>
              <a:t>supported </a:t>
            </a:r>
            <a:r>
              <a:rPr lang="en" sz="1900">
                <a:solidFill>
                  <a:srgbClr val="FFFFFF"/>
                </a:solidFill>
              </a:rPr>
              <a:t>and encouraged him. With her </a:t>
            </a:r>
            <a:r>
              <a:rPr lang="en" sz="1900">
                <a:solidFill>
                  <a:srgbClr val="FFFFFF"/>
                </a:solidFill>
              </a:rPr>
              <a:t>encouragement</a:t>
            </a:r>
            <a:r>
              <a:rPr lang="en" sz="1900">
                <a:solidFill>
                  <a:srgbClr val="FFFFFF"/>
                </a:solidFill>
              </a:rPr>
              <a:t>, Handel took advantage of this. At a young age, Handel was given the opportunity to played organ for the Ducks Court in Weissenfels. There, Handel met composer and organist Frederic Wilhelm Zachow. Zahow wanted Handel to be his pupil after see how talented he was. Handel </a:t>
            </a:r>
            <a:r>
              <a:rPr lang="en" sz="1900">
                <a:solidFill>
                  <a:srgbClr val="FFFFFF"/>
                </a:solidFill>
              </a:rPr>
              <a:t>mastered</a:t>
            </a:r>
            <a:r>
              <a:rPr lang="en" sz="1900">
                <a:solidFill>
                  <a:srgbClr val="FFFFFF"/>
                </a:solidFill>
              </a:rPr>
              <a:t> </a:t>
            </a:r>
            <a:r>
              <a:rPr lang="en" sz="1900">
                <a:solidFill>
                  <a:srgbClr val="FFFFFF"/>
                </a:solidFill>
              </a:rPr>
              <a:t>composing</a:t>
            </a:r>
            <a:r>
              <a:rPr lang="en" sz="1900">
                <a:solidFill>
                  <a:srgbClr val="FFFFFF"/>
                </a:solidFill>
              </a:rPr>
              <a:t> for the organ, the oboe, and </a:t>
            </a:r>
            <a:r>
              <a:rPr lang="en" sz="1900">
                <a:solidFill>
                  <a:srgbClr val="FFFFFF"/>
                </a:solidFill>
              </a:rPr>
              <a:t>violin</a:t>
            </a:r>
            <a:r>
              <a:rPr lang="en" sz="1900">
                <a:solidFill>
                  <a:srgbClr val="FFFFFF"/>
                </a:solidFill>
              </a:rPr>
              <a:t> by the age of ten. From the age of eleven to seventeen, Handel composed church cantatas and chamber music. Though Handel did </a:t>
            </a:r>
            <a:r>
              <a:rPr lang="en" sz="1900">
                <a:solidFill>
                  <a:srgbClr val="FFFFFF"/>
                </a:solidFill>
              </a:rPr>
              <a:t>study</a:t>
            </a:r>
            <a:r>
              <a:rPr lang="en" sz="1900">
                <a:solidFill>
                  <a:srgbClr val="FFFFFF"/>
                </a:solidFill>
              </a:rPr>
              <a:t> into law as his father insistenced, eventually, at age eighteen, Handel completely </a:t>
            </a:r>
            <a:r>
              <a:rPr lang="en" sz="1900">
                <a:solidFill>
                  <a:srgbClr val="FFFFFF"/>
                </a:solidFill>
              </a:rPr>
              <a:t>committed</a:t>
            </a:r>
            <a:r>
              <a:rPr lang="en" sz="1900">
                <a:solidFill>
                  <a:srgbClr val="FFFFFF"/>
                </a:solidFill>
              </a:rPr>
              <a:t> to music. He accepted a violinist’s role at Hamburg Opera’s Goose Market Theater in which his earned his income by teaching music lessons. (Editors, 2020)</a:t>
            </a:r>
            <a:endParaRPr sz="19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lang="en"/>
              <a:t>Last Contribution Made to Music</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FFFFFF"/>
                </a:solidFill>
              </a:rPr>
              <a:t>From 1732 and continuing for two decades, Handel wrote nearly twenty oratorios. This all took place a decade early before his death in 1759. His last contribution made to music was in the composition of </a:t>
            </a:r>
            <a:r>
              <a:rPr i="1" lang="en" sz="2000">
                <a:solidFill>
                  <a:srgbClr val="FFFFFF"/>
                </a:solidFill>
              </a:rPr>
              <a:t>Messiah. </a:t>
            </a:r>
            <a:r>
              <a:rPr lang="en" sz="2000">
                <a:solidFill>
                  <a:srgbClr val="FFFFFF"/>
                </a:solidFill>
              </a:rPr>
              <a:t>It was first performed in Dublin, Ireland as part of a </a:t>
            </a:r>
            <a:r>
              <a:rPr lang="en" sz="2000">
                <a:solidFill>
                  <a:srgbClr val="FFFFFF"/>
                </a:solidFill>
              </a:rPr>
              <a:t>charity</a:t>
            </a:r>
            <a:r>
              <a:rPr lang="en" sz="2000">
                <a:solidFill>
                  <a:srgbClr val="FFFFFF"/>
                </a:solidFill>
              </a:rPr>
              <a:t> benefit 1742. By 1750, he made minor </a:t>
            </a:r>
            <a:r>
              <a:rPr lang="en" sz="2000">
                <a:solidFill>
                  <a:srgbClr val="FFFFFF"/>
                </a:solidFill>
              </a:rPr>
              <a:t>alterations</a:t>
            </a:r>
            <a:r>
              <a:rPr lang="en" sz="2000">
                <a:solidFill>
                  <a:srgbClr val="FFFFFF"/>
                </a:solidFill>
              </a:rPr>
              <a:t> and again performed it in Covent Garden </a:t>
            </a:r>
            <a:r>
              <a:rPr lang="en" sz="2000">
                <a:solidFill>
                  <a:srgbClr val="FFFFFF"/>
                </a:solidFill>
              </a:rPr>
              <a:t>Theater, London. This time it was performed in the chapel of the Foundling Hospital, an orphanage in London. This generated great profit for charity. </a:t>
            </a:r>
            <a:r>
              <a:rPr lang="en"/>
              <a:t> </a:t>
            </a:r>
            <a:r>
              <a:rPr lang="en" sz="2000">
                <a:solidFill>
                  <a:schemeClr val="dk1"/>
                </a:solidFill>
              </a:rPr>
              <a:t>(Wright, Listening to Western Music, Chapter 9).</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Examples Of Handel’s Work</a:t>
            </a:r>
            <a:endParaRPr/>
          </a:p>
        </p:txBody>
      </p:sp>
      <p:sp>
        <p:nvSpPr>
          <p:cNvPr id="80" name="Google Shape;80;p17"/>
          <p:cNvSpPr txBox="1"/>
          <p:nvPr>
            <p:ph idx="1" type="body"/>
          </p:nvPr>
        </p:nvSpPr>
        <p:spPr>
          <a:xfrm>
            <a:off x="311700" y="11424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descr="Read Before Watching:&#10;&#10;Due to the unexpected success of my first &quot;Best of Beethoven and Tchaikovsky&quot; vid (see link below to watch) I have decided to make another classical style/ Baroque era music vid. Again, same warning as my last two vids.&#10;&#10;Link: http://www.youtube.com/watch?v=4RWcNC32UEA&#10;&#10;Thanks and, as always, leave your comments and ratings." id="81" name="Google Shape;81;p17" title="George Frideric Handel's - Water Music">
            <a:hlinkClick r:id="rId3"/>
          </p:cNvPr>
          <p:cNvPicPr preferRelativeResize="0"/>
          <p:nvPr/>
        </p:nvPicPr>
        <p:blipFill>
          <a:blip r:embed="rId4">
            <a:alphaModFix/>
          </a:blip>
          <a:stretch>
            <a:fillRect/>
          </a:stretch>
        </p:blipFill>
        <p:spPr>
          <a:xfrm>
            <a:off x="212100" y="2509850"/>
            <a:ext cx="2603993" cy="1953000"/>
          </a:xfrm>
          <a:prstGeom prst="rect">
            <a:avLst/>
          </a:prstGeom>
          <a:noFill/>
          <a:ln>
            <a:noFill/>
          </a:ln>
        </p:spPr>
      </p:pic>
      <p:sp>
        <p:nvSpPr>
          <p:cNvPr id="82" name="Google Shape;82;p17"/>
          <p:cNvSpPr txBox="1"/>
          <p:nvPr/>
        </p:nvSpPr>
        <p:spPr>
          <a:xfrm>
            <a:off x="311700" y="1937150"/>
            <a:ext cx="274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Water Music (1717)</a:t>
            </a:r>
            <a:endParaRPr sz="1800">
              <a:solidFill>
                <a:srgbClr val="FFFFFF"/>
              </a:solidFill>
            </a:endParaRPr>
          </a:p>
        </p:txBody>
      </p:sp>
      <p:sp>
        <p:nvSpPr>
          <p:cNvPr id="83" name="Google Shape;83;p17"/>
          <p:cNvSpPr txBox="1"/>
          <p:nvPr/>
        </p:nvSpPr>
        <p:spPr>
          <a:xfrm>
            <a:off x="5698500" y="1798550"/>
            <a:ext cx="3486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Music for the Royal Fireworks (1749)</a:t>
            </a:r>
            <a:endParaRPr>
              <a:solidFill>
                <a:srgbClr val="FFFFFF"/>
              </a:solidFill>
            </a:endParaRPr>
          </a:p>
        </p:txBody>
      </p:sp>
      <p:sp>
        <p:nvSpPr>
          <p:cNvPr id="84" name="Google Shape;84;p17"/>
          <p:cNvSpPr txBox="1"/>
          <p:nvPr/>
        </p:nvSpPr>
        <p:spPr>
          <a:xfrm>
            <a:off x="3184675" y="1937150"/>
            <a:ext cx="260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Messiah (1741)</a:t>
            </a:r>
            <a:endParaRPr>
              <a:solidFill>
                <a:srgbClr val="FFFFFF"/>
              </a:solidFill>
            </a:endParaRPr>
          </a:p>
        </p:txBody>
      </p:sp>
      <p:pic>
        <p:nvPicPr>
          <p:cNvPr descr="George Frideric Handel's &quot;Music for the Royal Fireworks&quot; (1749), composed at the behest of King George II of Great Britain for the great fireworks display celebrating the signing of the peace of Aix-la-Chapelle, which concluded the War of the Austrian Succession on October 18, 1748. &#10;&#10;0:00 Ouverture&#10;8:24 Bourrée&#10;9:55 La paix&#10;13:42 La Réjouissance&#10;17:25 Minuet I &amp; II&#10;&#10;(Performed by the English Chamber Orchestra, conducted by Raymond Leppard.)&#10;&#10;The terms of the treaty were largely negotiated between the Kingdom of Great Britain and the Kingdom of France, with the other powers, chief among them Austria, Prussia and Spain, following their lead. The treaty affirmed the right of Austrian Empress Maria Theresa to the Habsburg thrones and recognized the gains of the rising Kingdom of Prussia, which had, with France and Spain, opposed the Habsburg monarchy and Great Britain. Although the position of Britain in the struggle was arguably less than paramount, it was decided that a great public fireworks celebration should be conducted to commemorate the peace. Handel composed his &quot;Music for the Royal Fireworks&quot; after being commissioned to provide &quot;suitable music&quot; for this celebration, to be held on April 27, 1749 in London in Green Park, by St. James's.&#10;&#10;The &quot;Music for the Royal Fireworks&quot; was first performed publicly six days before the great fireworks display, on April 21, 1749, when a full rehearsal of the music was held at Vauxhall Gardens. However, Handel himself objected to this performance. It is assumed his objection was due to logistics, but was more due to his promise to repeat the music for a charity concert at the Foundling Hospital four weeks after the main display. The Vauxhall performance was publicly advertised, and would thus be widely attended, so Handel feared it would lessen interest in subsequent performances. &#10;&#10;At any rate, over twelve thousand people, each paying two shillings and six pence, rushed en-masse for the Vauxhall rehearsal, causing a three-hour traffic jam. The Westminster Bridge was closed for subsidence repairs, so London Bridge was severely overcrowded. Carriages were forced across with great inconvenience, and there were reports of scuffles among the footmen. The rehearsal itself was accompanied by an 18 cannon salute, conducted with powder that had been delivered in a batch of 36 pounds.&#10;&#10;Against George II's wishes, Handel insisted upon including strings in the orchestra for the main celebration. Renowned designer Florentine Servandoni was summoned to construct what was dubbed an enormous  &quot;machine&quot; as the centerpiece. A great wood and canvas structure measuring over 400 feet long and 100 feet high, it was constructed in the manner of  &quot;a magnificent Doric Temple&quot; and executed in the trompe-l'oeil style. It was complete with a triumphal arch topped with a grand Sun, bearing the latin epigraph &quot;VIVAT REX&quot; in letters of &quot;bright fire&quot; which were to burn for five hours. The structure featured impressive side pavilions and elaborate decoration. &#10;&#10;On the great day, the King and his entourage toured the &quot;machine,&quot; presenting purses to its operatives while the entire band played, commencing at 6 o'clock. The beginning of the fireworks display went well enough, as &quot;The Gentleman's Magazine&quot; vol. 19 (April, 1749), describes:&#10;&#10;&quot;At half an hour after eight, the works were begun by a single rocket from before the library, then the cannon within the chevaux de frize were fired...101 pieces of cannon placed on Constitution-hill, were discharged; after which a great number of rockets of different sorts, balloons, &amp;c. were discharged, to surprising perfection.&quot;&#10;&#10;However, catastrophe ensued when the great &quot;machine&quot; misfired and burst into intense flame. The left pavilion of the structure was most affected, and according to the &quot;Description II&quot; of the celebration, published afterwards, the contrivance &quot;burnt with great Fury.&quot; Two of the arches smoldered to the ground, and the whole building was only saved when carpenters cast away another two arches and fire engines were brought in to suppress the flames. The stress was apparently great, because another misfortune followed when Florentine Servandoni threw a tantrum and drew his sword on Charles Frederick, Comptroller of the event. Servandoni was imprisoned but released the next day after tendering his apologies. In the end, the great sun, &quot;32 feet in Diameter,&quot; the literal high-light of the arrangement, survived the disaster to fulfill expectations.&#10;&#10;Handel's orchestration begins with an Overture suited for the royal progress across St. James's park, the middle portion of which relaxes and turns toward B minor. Then, a Bourrée for woodwind and string follows, moving into a siciliano entitled &quot;La Paix,&quot; which splendidly reflects the eighteenth-century view of peace as a country pastorale. The piece then moves to the brilliant and varied &quot;Réjouissance,&quot; and finally, is concluded with two Minuets, finishing off the music in an august atmosphere." id="85" name="Google Shape;85;p17" title="George Frideric Handel - Music for the Royal Fireworks">
            <a:hlinkClick r:id="rId5"/>
          </p:cNvPr>
          <p:cNvPicPr preferRelativeResize="0"/>
          <p:nvPr/>
        </p:nvPicPr>
        <p:blipFill>
          <a:blip r:embed="rId6">
            <a:alphaModFix/>
          </a:blip>
          <a:stretch>
            <a:fillRect/>
          </a:stretch>
        </p:blipFill>
        <p:spPr>
          <a:xfrm>
            <a:off x="6245450" y="2509850"/>
            <a:ext cx="2742300" cy="1953000"/>
          </a:xfrm>
          <a:prstGeom prst="rect">
            <a:avLst/>
          </a:prstGeom>
          <a:noFill/>
          <a:ln>
            <a:noFill/>
          </a:ln>
        </p:spPr>
      </p:pic>
      <p:pic>
        <p:nvPicPr>
          <p:cNvPr descr="Georg Friedrich Händel - Oratorio - Messiah, HWV 56 &#10;Part 2, No. 44 Chorus &#10;Hallelujah Chorus &#10;Performed by The English Concert &amp; Choir &#10; &#10;Hallelujah, for the Lord God Omnipotent reigneth, Hallelujah! &#10;The Kingdom of this world is become the Kingdom of our Lord and of his Christ, and he shall reign for ever and ever, Hallelujah! &#10;King of Kings, and Lord of Lords, and he shall reign for ever and ever, Hallelujah! &#10;(Revelation 19:6; 11:15; 19:16) &#10;Directed from the harpsichord by Trevor Pinnock &#10;Remember: to watch in stereo quality, just add &amp;fmt=18 to the link." id="86" name="Google Shape;86;p17" title="Händel Messiah - Hallelujah Chorus">
            <a:hlinkClick r:id="rId7"/>
          </p:cNvPr>
          <p:cNvPicPr preferRelativeResize="0"/>
          <p:nvPr/>
        </p:nvPicPr>
        <p:blipFill>
          <a:blip r:embed="rId8">
            <a:alphaModFix/>
          </a:blip>
          <a:stretch>
            <a:fillRect/>
          </a:stretch>
        </p:blipFill>
        <p:spPr>
          <a:xfrm>
            <a:off x="3184675" y="2509845"/>
            <a:ext cx="2604000" cy="19530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51425"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Fun Facts About </a:t>
            </a:r>
            <a:r>
              <a:rPr lang="en">
                <a:solidFill>
                  <a:srgbClr val="FFFFFF"/>
                </a:solidFill>
              </a:rPr>
              <a:t>George Frideric Handel</a:t>
            </a:r>
            <a:endParaRPr>
              <a:solidFill>
                <a:srgbClr val="FFFFFF"/>
              </a:solidFill>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chemeClr val="dk1"/>
                </a:solidFill>
              </a:rPr>
              <a:t>Handel was born in February 23, 1685. It’s the same year as Johann Sebastian Bach. Since Handel’s father was not a big fan in his musical interest, Handel had to sneak into the attic to cultivate his skill often, and in secret. By early 1700, after believing that he would be successful in his trade, Handel formed an opera company, the Royal Academy of Music, and served as composer, director and producer. However, by 1728, the company went bankrupt. This however did not stop him from writing operas, which continued to 1740. (Wright, Listening to Western Music, Chapter 9).</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More </a:t>
            </a:r>
            <a:r>
              <a:rPr lang="en"/>
              <a:t>Fun Facts About </a:t>
            </a:r>
            <a:r>
              <a:rPr lang="en">
                <a:solidFill>
                  <a:srgbClr val="FFFFFF"/>
                </a:solidFill>
              </a:rPr>
              <a:t>George Frideric Handel</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chemeClr val="dk1"/>
                </a:solidFill>
              </a:rPr>
              <a:t>During Handel’s performance of Messiah “Hallelujah”, King George II rose to his feet in admiration, and therefore establishing the tradition of the audience standing for the “Hallelujah” chorus.  </a:t>
            </a:r>
            <a:r>
              <a:rPr lang="en" sz="2000">
                <a:solidFill>
                  <a:srgbClr val="FFFFFF"/>
                </a:solidFill>
              </a:rPr>
              <a:t>Handel is without a doubt the finest composer for chorus who ever lived. </a:t>
            </a:r>
            <a:r>
              <a:rPr lang="en" sz="2000">
                <a:solidFill>
                  <a:schemeClr val="dk1"/>
                </a:solidFill>
              </a:rPr>
              <a:t>At Handel death, he left an estate of E20,000 (equivalent of $5.5 million today). More than 3,000 people attend his funeral in Westminster Abbey on April 20, 1759. (Wright, Listening to Western Music, Chapter 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Pictures of Composer</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p:txBody>
      </p:sp>
      <p:sp>
        <p:nvSpPr>
          <p:cNvPr id="105" name="Google Shape;105;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6439400" y="1189500"/>
            <a:ext cx="2533801" cy="3233101"/>
          </a:xfrm>
          <a:prstGeom prst="rect">
            <a:avLst/>
          </a:prstGeom>
          <a:noFill/>
          <a:ln>
            <a:noFill/>
          </a:ln>
        </p:spPr>
      </p:pic>
      <p:pic>
        <p:nvPicPr>
          <p:cNvPr id="107" name="Google Shape;107;p20"/>
          <p:cNvPicPr preferRelativeResize="0"/>
          <p:nvPr/>
        </p:nvPicPr>
        <p:blipFill>
          <a:blip r:embed="rId4">
            <a:alphaModFix/>
          </a:blip>
          <a:stretch>
            <a:fillRect/>
          </a:stretch>
        </p:blipFill>
        <p:spPr>
          <a:xfrm>
            <a:off x="432000" y="1181525"/>
            <a:ext cx="2419350" cy="3233100"/>
          </a:xfrm>
          <a:prstGeom prst="rect">
            <a:avLst/>
          </a:prstGeom>
          <a:noFill/>
          <a:ln>
            <a:noFill/>
          </a:ln>
        </p:spPr>
      </p:pic>
      <p:pic>
        <p:nvPicPr>
          <p:cNvPr id="108" name="Google Shape;108;p20"/>
          <p:cNvPicPr preferRelativeResize="0"/>
          <p:nvPr/>
        </p:nvPicPr>
        <p:blipFill>
          <a:blip r:embed="rId5">
            <a:alphaModFix/>
          </a:blip>
          <a:stretch>
            <a:fillRect/>
          </a:stretch>
        </p:blipFill>
        <p:spPr>
          <a:xfrm>
            <a:off x="3212952" y="1152475"/>
            <a:ext cx="2929175" cy="329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Craig Wright, Listening to Western Music (Eighth Edition), Yale University,  2020.</a:t>
            </a:r>
            <a:endParaRPr>
              <a:solidFill>
                <a:srgbClr val="FFFFFF"/>
              </a:solidFill>
            </a:endParaRPr>
          </a:p>
          <a:p>
            <a:pPr indent="0" lvl="0" marL="0" rtl="0" algn="l">
              <a:spcBef>
                <a:spcPts val="1200"/>
              </a:spcBef>
              <a:spcAft>
                <a:spcPts val="0"/>
              </a:spcAft>
              <a:buNone/>
            </a:pPr>
            <a:r>
              <a:rPr lang="en">
                <a:solidFill>
                  <a:srgbClr val="FFFFFF"/>
                </a:solidFill>
              </a:rPr>
              <a:t>Editors, B. (2021, March 25). </a:t>
            </a:r>
            <a:r>
              <a:rPr i="1" lang="en">
                <a:solidFill>
                  <a:srgbClr val="FFFFFF"/>
                </a:solidFill>
              </a:rPr>
              <a:t>George Frideric Handel Biography</a:t>
            </a:r>
            <a:r>
              <a:rPr lang="en">
                <a:solidFill>
                  <a:srgbClr val="FFFFFF"/>
                </a:solidFill>
              </a:rPr>
              <a:t>. Retrieved from The Biography.com website: https://www.biography.com/musician/george-handel</a:t>
            </a:r>
            <a:endParaRPr>
              <a:solidFill>
                <a:srgbClr val="FFFFFF"/>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