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notesSlides/notesSlide1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7" r:id="rId3"/>
    <p:sldId id="356" r:id="rId4"/>
    <p:sldId id="355" r:id="rId5"/>
    <p:sldId id="268" r:id="rId6"/>
    <p:sldId id="270" r:id="rId7"/>
    <p:sldId id="277" r:id="rId8"/>
    <p:sldId id="281" r:id="rId9"/>
    <p:sldId id="282" r:id="rId10"/>
    <p:sldId id="283" r:id="rId11"/>
    <p:sldId id="284" r:id="rId12"/>
    <p:sldId id="417" r:id="rId13"/>
    <p:sldId id="292" r:id="rId14"/>
    <p:sldId id="340" r:id="rId15"/>
    <p:sldId id="290" r:id="rId16"/>
    <p:sldId id="343" r:id="rId17"/>
    <p:sldId id="360" r:id="rId18"/>
    <p:sldId id="344" r:id="rId19"/>
    <p:sldId id="297" r:id="rId20"/>
    <p:sldId id="41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66"/>
    <a:srgbClr val="008000"/>
    <a:srgbClr val="46C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6" autoAdjust="0"/>
    <p:restoredTop sz="98972" autoAdjust="0"/>
  </p:normalViewPr>
  <p:slideViewPr>
    <p:cSldViewPr snapToGrid="0" snapToObjects="1">
      <p:cViewPr varScale="1">
        <p:scale>
          <a:sx n="59" d="100"/>
          <a:sy n="5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D218-4864-BF4A-8197-3B5C02F082AB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56C4-93CA-6F45-8285-A4EDDA82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B00E-7775-EA43-9D42-C3FF1B1ED141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7A0E2-BEB7-9343-8A89-BAE1510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Put all </a:t>
            </a:r>
            <a:r>
              <a:rPr lang="en-US" baseline="0" dirty="0" err="1" smtClean="0"/>
              <a:t>initialisation</a:t>
            </a:r>
            <a:r>
              <a:rPr lang="en-US" baseline="0" dirty="0" smtClean="0"/>
              <a:t> together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notes using #: you’ll even yourself what you did after a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3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why is forward Euler solution</a:t>
            </a:r>
            <a:r>
              <a:rPr lang="en-GB" baseline="0" dirty="0" smtClean="0"/>
              <a:t> perfect and backward Euler not? </a:t>
            </a:r>
          </a:p>
          <a:p>
            <a:r>
              <a:rPr lang="en-GB" baseline="0" dirty="0" smtClean="0"/>
              <a:t>Backward Euler is not straight line, so derivative is varying continuously in time</a:t>
            </a:r>
          </a:p>
          <a:p>
            <a:r>
              <a:rPr lang="en-GB" baseline="0" dirty="0" smtClean="0"/>
              <a:t>Our approach was simply assuming that derivative valid at old time point is valid throughout entire following </a:t>
            </a:r>
            <a:r>
              <a:rPr lang="en-GB" baseline="0" dirty="0" err="1" smtClean="0"/>
              <a:t>timestep</a:t>
            </a:r>
            <a:r>
              <a:rPr lang="en-GB" baseline="0" dirty="0" smtClean="0"/>
              <a:t>, but this is only an approximation.</a:t>
            </a:r>
          </a:p>
          <a:p>
            <a:r>
              <a:rPr lang="en-GB" baseline="0" dirty="0" smtClean="0"/>
              <a:t>More formally, you can regard this as a truncated Taylor series: </a:t>
            </a:r>
            <a:r>
              <a:rPr lang="en-GB" baseline="0" dirty="0" smtClean="0"/>
              <a:t>…</a:t>
            </a:r>
          </a:p>
          <a:p>
            <a:r>
              <a:rPr lang="en-GB" baseline="0" dirty="0" smtClean="0"/>
              <a:t>You could include higher order terms in solution, but we won’t: too complex</a:t>
            </a:r>
          </a:p>
          <a:p>
            <a:r>
              <a:rPr lang="en-GB" baseline="0" dirty="0" smtClean="0"/>
              <a:t>Instead, we’ll simply take small steps (again: brute force)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But</a:t>
            </a:r>
            <a:r>
              <a:rPr lang="en-GB" baseline="0" dirty="0" smtClean="0"/>
              <a:t> there is a limit to the amount of brute force available, and taking large </a:t>
            </a:r>
            <a:r>
              <a:rPr lang="en-GB" baseline="0" dirty="0" err="1" smtClean="0"/>
              <a:t>tsteps</a:t>
            </a:r>
            <a:r>
              <a:rPr lang="en-GB" baseline="0" dirty="0" smtClean="0"/>
              <a:t> is better (especially in 3D). there are other clever ways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Sofar</a:t>
            </a:r>
            <a:r>
              <a:rPr lang="en-GB" baseline="0" dirty="0" smtClean="0"/>
              <a:t> we took </a:t>
            </a:r>
            <a:r>
              <a:rPr lang="en-GB" baseline="0" dirty="0" err="1" smtClean="0"/>
              <a:t>Vold</a:t>
            </a:r>
            <a:r>
              <a:rPr lang="en-GB" baseline="0" dirty="0" smtClean="0"/>
              <a:t>, but mathematically, we can take </a:t>
            </a:r>
            <a:r>
              <a:rPr lang="en-GB" baseline="0" dirty="0" err="1" smtClean="0"/>
              <a:t>Vnew</a:t>
            </a:r>
            <a:r>
              <a:rPr lang="en-GB" baseline="0" dirty="0" smtClean="0"/>
              <a:t>:</a:t>
            </a:r>
            <a:endParaRPr lang="en-GB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I’ll leave it up to you to</a:t>
            </a:r>
            <a:r>
              <a:rPr lang="en-GB" baseline="0" dirty="0" smtClean="0"/>
              <a:t> find out what are the (dis)advantages of using these schemes.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5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I plan to use</a:t>
            </a:r>
            <a:r>
              <a:rPr lang="en-GB" baseline="0" dirty="0" smtClean="0"/>
              <a:t> combination of short lectures like this one, interrupted by short exercises (</a:t>
            </a:r>
            <a:r>
              <a:rPr lang="en-GB" baseline="0" dirty="0" err="1" smtClean="0"/>
              <a:t>pen+paper</a:t>
            </a:r>
            <a:r>
              <a:rPr lang="en-GB" baseline="0" dirty="0" smtClean="0"/>
              <a:t> or computer-based) and longer </a:t>
            </a:r>
            <a:r>
              <a:rPr lang="en-GB" baseline="0" dirty="0" err="1" smtClean="0"/>
              <a:t>practicals</a:t>
            </a:r>
            <a:r>
              <a:rPr lang="en-GB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Computer cannot easily integrate: best to simply take old solution,</a:t>
            </a:r>
            <a:r>
              <a:rPr lang="en-GB" baseline="0" dirty="0" smtClean="0"/>
              <a:t> and calculate new solution at small </a:t>
            </a:r>
            <a:r>
              <a:rPr lang="en-GB" baseline="0" dirty="0" err="1" smtClean="0"/>
              <a:t>dt</a:t>
            </a:r>
            <a:r>
              <a:rPr lang="en-GB" baseline="0" dirty="0" smtClean="0"/>
              <a:t> away from that, and repeat that over and over again (not smart, but brute force approach).</a:t>
            </a:r>
          </a:p>
          <a:p>
            <a:pPr eaLnBrk="1" hangingPunct="1"/>
            <a:r>
              <a:rPr lang="en-GB" dirty="0" smtClean="0"/>
              <a:t>Discretize in time</a:t>
            </a:r>
            <a:r>
              <a:rPr lang="en-GB" baseline="0" dirty="0" smtClean="0"/>
              <a:t>: it=0,1,2,3 (DRAW continuous solution and discretize in time): helps to define DV and </a:t>
            </a:r>
            <a:r>
              <a:rPr lang="en-GB" baseline="0" dirty="0" err="1" smtClean="0"/>
              <a:t>Dt</a:t>
            </a:r>
            <a:endParaRPr lang="en-GB" dirty="0" smtClean="0"/>
          </a:p>
          <a:p>
            <a:endParaRPr lang="en-US" dirty="0" smtClean="0"/>
          </a:p>
          <a:p>
            <a:pPr eaLnBrk="1" hangingPunct="1"/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example so simple that it is not easy to appreciate the purpose of a numerical model …</a:t>
            </a:r>
          </a:p>
          <a:p>
            <a:r>
              <a:rPr lang="en-US" dirty="0" smtClean="0"/>
              <a:t>Describing physics of draining bath tub in mathematical </a:t>
            </a:r>
            <a:r>
              <a:rPr lang="en-US" dirty="0" err="1" smtClean="0"/>
              <a:t>eqn</a:t>
            </a:r>
            <a:r>
              <a:rPr lang="en-US" dirty="0" smtClean="0"/>
              <a:t>: unclear how</a:t>
            </a:r>
            <a:r>
              <a:rPr lang="en-US" baseline="0" dirty="0" smtClean="0"/>
              <a:t> large sink is, probably changes over time</a:t>
            </a:r>
          </a:p>
          <a:p>
            <a:r>
              <a:rPr lang="en-US" baseline="0" dirty="0" smtClean="0"/>
              <a:t>Assumption, that speed of draining depends on pressure at drain, i.e. volume of water in bath (DRAW)</a:t>
            </a:r>
            <a:endParaRPr lang="en-US" dirty="0" smtClean="0"/>
          </a:p>
          <a:p>
            <a:r>
              <a:rPr lang="en-US" dirty="0" smtClean="0"/>
              <a:t>So ODE (explain) is a possible solution, but contains</a:t>
            </a:r>
            <a:r>
              <a:rPr lang="en-US" baseline="0" dirty="0" smtClean="0"/>
              <a:t> an important </a:t>
            </a:r>
            <a:r>
              <a:rPr lang="en-US" dirty="0" smtClean="0"/>
              <a:t>model assumption,</a:t>
            </a:r>
            <a:r>
              <a:rPr lang="en-US" baseline="0" dirty="0" smtClean="0"/>
              <a:t> we’ll come back to that later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Now we start to see an</a:t>
            </a:r>
            <a:r>
              <a:rPr lang="en-GB" baseline="0" dirty="0" smtClean="0"/>
              <a:t> advantage of using a numerical model over an analytical model: it doesn’t matter how complicated the </a:t>
            </a:r>
            <a:r>
              <a:rPr lang="en-GB" baseline="0" dirty="0" err="1" smtClean="0"/>
              <a:t>eqn</a:t>
            </a:r>
            <a:r>
              <a:rPr lang="en-GB" baseline="0" dirty="0" smtClean="0"/>
              <a:t> becomes, the solution method remains simple (whereas analytical solution gets more and more complex). </a:t>
            </a:r>
          </a:p>
          <a:p>
            <a:pPr eaLnBrk="1" hangingPunct="1"/>
            <a:r>
              <a:rPr lang="en-GB" baseline="0" dirty="0" smtClean="0"/>
              <a:t>Numerical models isn’t for those who are good in maths, it is a solution for those who are NOT so good in maths…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2880" indent="-182880">
              <a:buFont typeface="Wingdings" charset="2"/>
              <a:buChar char="q"/>
              <a:defRPr/>
            </a:lvl1pPr>
            <a:lvl2pPr marL="457200" indent="-182880">
              <a:buFont typeface="Wingdings" charset="2"/>
              <a:buChar char="q"/>
              <a:defRPr/>
            </a:lvl2pPr>
            <a:lvl3pPr marL="731520" indent="-182880">
              <a:buFont typeface="Wingdings" charset="2"/>
              <a:buChar char="q"/>
              <a:defRPr/>
            </a:lvl3pPr>
            <a:lvl4pPr marL="1005840" indent="-182880">
              <a:buFont typeface="Wingdings" charset="2"/>
              <a:buChar char="q"/>
              <a:defRPr/>
            </a:lvl4pPr>
            <a:lvl5pPr marL="1188720" indent="-137160">
              <a:buFont typeface="Wingdings" charset="2"/>
              <a:buChar char="q"/>
              <a:defRPr/>
            </a:lvl5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3165" y="18288"/>
            <a:ext cx="48234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5452" y="6380661"/>
            <a:ext cx="3725299" cy="401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767" r:id="rId12"/>
    <p:sldLayoutId id="2147483769" r:id="rId13"/>
    <p:sldLayoutId id="2147483786" r:id="rId14"/>
    <p:sldLayoutId id="2147483791" r:id="rId15"/>
    <p:sldLayoutId id="2147483793" r:id="rId16"/>
    <p:sldLayoutId id="2147483800" r:id="rId17"/>
    <p:sldLayoutId id="2147483804" r:id="rId18"/>
    <p:sldLayoutId id="2147483805" r:id="rId19"/>
    <p:sldLayoutId id="2147483806" r:id="rId20"/>
    <p:sldLayoutId id="2147483807" r:id="rId21"/>
    <p:sldLayoutId id="2147483813" r:id="rId22"/>
    <p:sldLayoutId id="2147483815" r:id="rId23"/>
    <p:sldLayoutId id="2147483820" r:id="rId2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q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36.emf"/><Relationship Id="rId10" Type="http://schemas.openxmlformats.org/officeDocument/2006/relationships/oleObject" Target="../embeddings/oleObject19.bin"/><Relationship Id="rId11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40.emf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4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5.emf"/><Relationship Id="rId8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emf"/><Relationship Id="rId6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419" y="1447899"/>
            <a:ext cx="8305582" cy="410354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      </a:t>
            </a:r>
            <a:r>
              <a:rPr lang="en-US" sz="4800" dirty="0" err="1" smtClean="0">
                <a:solidFill>
                  <a:srgbClr val="008000"/>
                </a:solidFill>
              </a:rPr>
              <a:t>modelling</a:t>
            </a:r>
            <a:r>
              <a:rPr lang="en-US" sz="4800" dirty="0" smtClean="0">
                <a:solidFill>
                  <a:srgbClr val="008000"/>
                </a:solidFill>
              </a:rPr>
              <a:t> workshop</a:t>
            </a:r>
            <a:br>
              <a:rPr lang="en-US" sz="48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>Days 2+3: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Introduction to numerical </a:t>
            </a:r>
            <a:r>
              <a:rPr lang="en-US" sz="3200" dirty="0" err="1" smtClean="0">
                <a:solidFill>
                  <a:srgbClr val="008000"/>
                </a:solidFill>
              </a:rPr>
              <a:t>modelling</a:t>
            </a: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>                         </a:t>
            </a:r>
            <a:r>
              <a:rPr lang="en-US" sz="2400" dirty="0" smtClean="0">
                <a:solidFill>
                  <a:srgbClr val="008000"/>
                </a:solidFill>
              </a:rPr>
              <a:t>Jeroen van Hunen </a:t>
            </a:r>
            <a:r>
              <a:rPr lang="en-US" sz="3200" dirty="0" smtClean="0">
                <a:solidFill>
                  <a:srgbClr val="008000"/>
                </a:solidFill>
              </a:rPr>
              <a:t/>
            </a:r>
            <a:br>
              <a:rPr lang="en-US" sz="3200" dirty="0" smtClean="0">
                <a:solidFill>
                  <a:srgbClr val="008000"/>
                </a:solidFill>
              </a:rPr>
            </a:b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02769"/>
            <a:ext cx="8143929" cy="877789"/>
          </a:xfrm>
          <a:prstGeom prst="rect">
            <a:avLst/>
          </a:prstGeom>
        </p:spPr>
      </p:pic>
      <p:pic>
        <p:nvPicPr>
          <p:cNvPr id="104449" name="Picture 1" descr="dept_earth_sci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1" y="4819870"/>
            <a:ext cx="11906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91" y="6054155"/>
            <a:ext cx="1421124" cy="651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056" y="6054155"/>
            <a:ext cx="990131" cy="663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3992" y="5613333"/>
            <a:ext cx="560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"/>
                <a:cs typeface="Courier"/>
              </a:rPr>
              <a:t>community.dur.ac.uk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jeroen.van-hunen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Subitop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510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9975" y="32137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7" descr="bath_full_a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6" y="1692540"/>
            <a:ext cx="7348491" cy="463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69516" y="604044"/>
            <a:ext cx="8350250" cy="71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rgbClr val="558140"/>
                </a:solidFill>
              </a:rPr>
              <a:t>Accuracy of the model: Filling the bathtub</a:t>
            </a:r>
            <a:endParaRPr lang="en-GB" dirty="0">
              <a:solidFill>
                <a:srgbClr val="558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9516" y="604044"/>
            <a:ext cx="8350250" cy="71913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558140"/>
                </a:solidFill>
              </a:rPr>
              <a:t>Accuracy of the model: Filling the bathtub</a:t>
            </a:r>
            <a:endParaRPr lang="en-GB" dirty="0">
              <a:solidFill>
                <a:srgbClr val="5581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975" y="32137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6" descr="bath_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66" y="1246167"/>
            <a:ext cx="6856178" cy="516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36750" y="4734619"/>
            <a:ext cx="3461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3300"/>
                </a:solidFill>
              </a:rPr>
              <a:t>--</a:t>
            </a:r>
            <a:r>
              <a:rPr lang="en-GB" sz="2400" dirty="0"/>
              <a:t> analytical solution</a:t>
            </a:r>
          </a:p>
          <a:p>
            <a:r>
              <a:rPr lang="en-GB" sz="2400" b="1" dirty="0">
                <a:solidFill>
                  <a:srgbClr val="3333CC"/>
                </a:solidFill>
              </a:rPr>
              <a:t>+</a:t>
            </a:r>
            <a:r>
              <a:rPr lang="en-GB" sz="2400" dirty="0"/>
              <a:t> numerical solution</a:t>
            </a:r>
          </a:p>
        </p:txBody>
      </p:sp>
    </p:spTree>
    <p:extLst>
      <p:ext uri="{BB962C8B-B14F-4D97-AF65-F5344CB8AC3E}">
        <p14:creationId xmlns:p14="http://schemas.microsoft.com/office/powerpoint/2010/main" val="37615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1" y="494090"/>
            <a:ext cx="6207880" cy="582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utoShape 8"/>
          <p:cNvSpPr>
            <a:spLocks/>
          </p:cNvSpPr>
          <p:nvPr/>
        </p:nvSpPr>
        <p:spPr bwMode="auto">
          <a:xfrm>
            <a:off x="6555623" y="494090"/>
            <a:ext cx="221113" cy="2348291"/>
          </a:xfrm>
          <a:prstGeom prst="righ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272433" y="1511908"/>
            <a:ext cx="137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initialisation</a:t>
            </a:r>
            <a:endParaRPr lang="en-US" dirty="0"/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55622" y="2937082"/>
            <a:ext cx="221114" cy="1736998"/>
          </a:xfrm>
          <a:prstGeom prst="righ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282011" y="3620035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12" name="AutoShape 8"/>
          <p:cNvSpPr>
            <a:spLocks/>
          </p:cNvSpPr>
          <p:nvPr/>
        </p:nvSpPr>
        <p:spPr bwMode="auto">
          <a:xfrm>
            <a:off x="6565061" y="4826480"/>
            <a:ext cx="221114" cy="1496961"/>
          </a:xfrm>
          <a:prstGeom prst="righ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6464633" y="5509433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56381" y="4184952"/>
            <a:ext cx="3084286" cy="12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7113804" y="494090"/>
            <a:ext cx="2114857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8000"/>
                </a:solidFill>
              </a:rPr>
              <a:t>Python code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for calculation of draining of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 bath tub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830" y="2160993"/>
            <a:ext cx="8350250" cy="2727663"/>
          </a:xfrm>
        </p:spPr>
        <p:txBody>
          <a:bodyPr/>
          <a:lstStyle/>
          <a:p>
            <a:r>
              <a:rPr lang="en-GB" dirty="0" smtClean="0"/>
              <a:t> Take a look at our first numerical model. </a:t>
            </a:r>
          </a:p>
          <a:p>
            <a:r>
              <a:rPr lang="en-GB" dirty="0" smtClean="0"/>
              <a:t> Add the analytical solution. Is the solution perfect?</a:t>
            </a:r>
          </a:p>
          <a:p>
            <a:pPr lvl="1"/>
            <a:r>
              <a:rPr lang="en-GB" dirty="0" smtClean="0"/>
              <a:t> Why or why not?</a:t>
            </a:r>
          </a:p>
          <a:p>
            <a:r>
              <a:rPr lang="en-GB" dirty="0" smtClean="0"/>
              <a:t> What effect does the size of the time step have on the  accuracy of the model</a:t>
            </a:r>
          </a:p>
          <a:p>
            <a:pPr lvl="1"/>
            <a:r>
              <a:rPr lang="en-GB" dirty="0" smtClean="0"/>
              <a:t> 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58044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Practical 1, Part 1:</a:t>
            </a:r>
            <a:endParaRPr lang="en-GB" dirty="0">
              <a:solidFill>
                <a:srgbClr val="008000"/>
              </a:solidFill>
            </a:endParaRPr>
          </a:p>
        </p:txBody>
      </p:sp>
      <p:pic>
        <p:nvPicPr>
          <p:cNvPr id="36868" name="Picture 4" descr="http://newhavenptaky.org/wp-content/uploads/getstartedjg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49" y="3985598"/>
            <a:ext cx="2207246" cy="17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530" y="5881975"/>
            <a:ext cx="83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https://</a:t>
            </a:r>
            <a:r>
              <a:rPr lang="en-US" sz="1600" b="1" dirty="0" err="1">
                <a:latin typeface="Courier"/>
                <a:cs typeface="Courier"/>
              </a:rPr>
              <a:t>community.dur.ac.uk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jeroen.van-hunen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Subitop</a:t>
            </a:r>
            <a:r>
              <a:rPr lang="en-US" sz="1600" b="1" dirty="0" smtClean="0">
                <a:latin typeface="Courier"/>
                <a:cs typeface="Courier"/>
              </a:rPr>
              <a:t>/session1.html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46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08236"/>
              </p:ext>
            </p:extLst>
          </p:nvPr>
        </p:nvGraphicFramePr>
        <p:xfrm>
          <a:off x="3284538" y="1544508"/>
          <a:ext cx="5657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" name="Equation" r:id="rId4" imgW="3771720" imgH="419040" progId="Equation.3">
                  <p:embed/>
                </p:oleObj>
              </mc:Choice>
              <mc:Fallback>
                <p:oleObj name="Equation" r:id="rId4" imgW="3771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544508"/>
                        <a:ext cx="5657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50765"/>
              </p:ext>
            </p:extLst>
          </p:nvPr>
        </p:nvGraphicFramePr>
        <p:xfrm>
          <a:off x="3308350" y="2856310"/>
          <a:ext cx="3067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4" name="Equation" r:id="rId6" imgW="2044440" imgH="393480" progId="Equation.3">
                  <p:embed/>
                </p:oleObj>
              </mc:Choice>
              <mc:Fallback>
                <p:oleObj name="Equation" r:id="rId6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856310"/>
                        <a:ext cx="3067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54037"/>
              </p:ext>
            </p:extLst>
          </p:nvPr>
        </p:nvGraphicFramePr>
        <p:xfrm>
          <a:off x="3298825" y="3632598"/>
          <a:ext cx="2762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" name="Equation" r:id="rId8" imgW="1841400" imgH="393480" progId="Equation.3">
                  <p:embed/>
                </p:oleObj>
              </mc:Choice>
              <mc:Fallback>
                <p:oleObj name="Equation" r:id="rId8" imgW="184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3632598"/>
                        <a:ext cx="2762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952148"/>
              </p:ext>
            </p:extLst>
          </p:nvPr>
        </p:nvGraphicFramePr>
        <p:xfrm>
          <a:off x="2885142" y="4269095"/>
          <a:ext cx="3732052" cy="79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" name="Equation" r:id="rId10" imgW="1841400" imgH="393480" progId="Equation.3">
                  <p:embed/>
                </p:oleObj>
              </mc:Choice>
              <mc:Fallback>
                <p:oleObj name="Equation" r:id="rId10" imgW="184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142" y="4269095"/>
                        <a:ext cx="3732052" cy="7978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82650" y="5117233"/>
            <a:ext cx="7307263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dirty="0" smtClean="0"/>
              <a:t>Thus: derivative </a:t>
            </a:r>
            <a:r>
              <a:rPr lang="en-GB" dirty="0"/>
              <a:t>of </a:t>
            </a:r>
            <a:r>
              <a:rPr lang="en-GB" dirty="0" smtClean="0"/>
              <a:t>function </a:t>
            </a:r>
            <a:r>
              <a:rPr lang="en-GB" i="1" dirty="0" smtClean="0">
                <a:latin typeface="Times New Roman" charset="0"/>
              </a:rPr>
              <a:t>h</a:t>
            </a:r>
            <a:r>
              <a:rPr lang="en-GB" dirty="0" smtClean="0">
                <a:latin typeface="Times New Roman" charset="0"/>
              </a:rPr>
              <a:t>(</a:t>
            </a:r>
            <a:r>
              <a:rPr lang="en-GB" i="1" dirty="0">
                <a:latin typeface="Times New Roman" charset="0"/>
              </a:rPr>
              <a:t>t</a:t>
            </a:r>
            <a:r>
              <a:rPr lang="en-GB" dirty="0" smtClean="0">
                <a:latin typeface="Times New Roman" charset="0"/>
              </a:rPr>
              <a:t>)</a:t>
            </a:r>
            <a:r>
              <a:rPr lang="en-GB" dirty="0" smtClean="0"/>
              <a:t> </a:t>
            </a:r>
            <a:r>
              <a:rPr lang="en-GB" dirty="0"/>
              <a:t>at </a:t>
            </a:r>
            <a:r>
              <a:rPr lang="en-GB" dirty="0" smtClean="0"/>
              <a:t>time </a:t>
            </a:r>
            <a:r>
              <a:rPr lang="en-GB" i="1" dirty="0">
                <a:latin typeface="Times New Roman" charset="0"/>
              </a:rPr>
              <a:t>t</a:t>
            </a:r>
            <a:r>
              <a:rPr lang="en-GB" dirty="0" smtClean="0"/>
              <a:t> ≈ </a:t>
            </a:r>
            <a:r>
              <a:rPr lang="en-GB" dirty="0" smtClean="0">
                <a:solidFill>
                  <a:srgbClr val="FF0000"/>
                </a:solidFill>
              </a:rPr>
              <a:t>forward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of the </a:t>
            </a:r>
            <a:r>
              <a:rPr lang="en-GB" dirty="0" smtClean="0"/>
              <a:t> </a:t>
            </a:r>
          </a:p>
          <a:p>
            <a:pPr>
              <a:spcBef>
                <a:spcPct val="20000"/>
              </a:spcBef>
            </a:pPr>
            <a:r>
              <a:rPr lang="en-GB" dirty="0"/>
              <a:t> </a:t>
            </a:r>
            <a:r>
              <a:rPr lang="en-GB" dirty="0" smtClean="0"/>
              <a:t>         function </a:t>
            </a:r>
            <a:r>
              <a:rPr lang="en-GB" dirty="0"/>
              <a:t>over </a:t>
            </a:r>
            <a:r>
              <a:rPr lang="en-GB" dirty="0" smtClean="0"/>
              <a:t>a time step </a:t>
            </a:r>
            <a:r>
              <a:rPr lang="en-GB" dirty="0" smtClean="0">
                <a:sym typeface="Symbol" charset="0"/>
              </a:rPr>
              <a:t></a:t>
            </a:r>
            <a:r>
              <a:rPr lang="en-GB" i="1" dirty="0">
                <a:latin typeface="Times New Roman" charset="0"/>
                <a:sym typeface="Symbol" charset="0"/>
              </a:rPr>
              <a:t>t</a:t>
            </a:r>
            <a:r>
              <a:rPr lang="en-GB" dirty="0" smtClean="0">
                <a:sym typeface="Symbol" charset="0"/>
              </a:rPr>
              <a:t>.</a:t>
            </a:r>
            <a:endParaRPr lang="en-GB" dirty="0">
              <a:sym typeface="Symbol" charset="0"/>
            </a:endParaRPr>
          </a:p>
          <a:p>
            <a:pPr>
              <a:spcBef>
                <a:spcPct val="20000"/>
              </a:spcBef>
            </a:pPr>
            <a:r>
              <a:rPr lang="en-GB" dirty="0">
                <a:sym typeface="Symbol" charset="0"/>
              </a:rPr>
              <a:t>This approximation has additional terms the </a:t>
            </a:r>
            <a:r>
              <a:rPr lang="en-GB" dirty="0">
                <a:solidFill>
                  <a:srgbClr val="FF0000"/>
                </a:solidFill>
                <a:sym typeface="Symbol" charset="0"/>
              </a:rPr>
              <a:t>largest</a:t>
            </a:r>
            <a:r>
              <a:rPr lang="en-GB" dirty="0">
                <a:sym typeface="Symbol" charset="0"/>
              </a:rPr>
              <a:t> of which includes the factor </a:t>
            </a:r>
            <a:r>
              <a:rPr lang="en-GB" dirty="0" smtClean="0">
                <a:latin typeface="Times New Roman" charset="0"/>
                <a:sym typeface="Symbol" charset="0"/>
              </a:rPr>
              <a:t></a:t>
            </a:r>
            <a:r>
              <a:rPr lang="en-GB" i="1" dirty="0">
                <a:latin typeface="Times New Roman" charset="0"/>
                <a:sym typeface="Symbol" charset="0"/>
              </a:rPr>
              <a:t>t</a:t>
            </a:r>
            <a:r>
              <a:rPr lang="en-GB" i="1" dirty="0" smtClean="0">
                <a:sym typeface="Symbol" charset="0"/>
              </a:rPr>
              <a:t>.</a:t>
            </a:r>
            <a:endParaRPr lang="en-GB" i="1" dirty="0">
              <a:sym typeface="Symbol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9556" y="497090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Finite difference approximation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17852"/>
              </p:ext>
            </p:extLst>
          </p:nvPr>
        </p:nvGraphicFramePr>
        <p:xfrm>
          <a:off x="3321050" y="2138760"/>
          <a:ext cx="3067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" name="Equation" r:id="rId12" imgW="2044440" imgH="393480" progId="Equation.3">
                  <p:embed/>
                </p:oleObj>
              </mc:Choice>
              <mc:Fallback>
                <p:oleObj name="Equation" r:id="rId12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138760"/>
                        <a:ext cx="3067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8032" y="1422861"/>
            <a:ext cx="5241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6678" y="4500913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630" y="642075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Time stepping Methods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92830" y="1945412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GB" altLang="en-US" dirty="0" smtClean="0"/>
              <a:t>Differential equation</a:t>
            </a:r>
          </a:p>
          <a:p>
            <a:pPr>
              <a:buFont typeface="Wingdings" charset="2"/>
              <a:buChar char="q"/>
            </a:pPr>
            <a:endParaRPr lang="en-GB" altLang="en-US" dirty="0" smtClean="0"/>
          </a:p>
          <a:p>
            <a:pPr>
              <a:buFont typeface="Wingdings" charset="2"/>
              <a:buChar char="q"/>
            </a:pPr>
            <a:r>
              <a:rPr lang="en-GB" altLang="en-US" dirty="0" smtClean="0"/>
              <a:t>Discretization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40676"/>
              </p:ext>
            </p:extLst>
          </p:nvPr>
        </p:nvGraphicFramePr>
        <p:xfrm>
          <a:off x="4554538" y="1720850"/>
          <a:ext cx="1727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0" name="Equation" r:id="rId4" imgW="673100" imgH="393700" progId="Equation.3">
                  <p:embed/>
                </p:oleObj>
              </mc:Choice>
              <mc:Fallback>
                <p:oleObj name="Equation" r:id="rId4" imgW="67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720850"/>
                        <a:ext cx="1727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56203"/>
              </p:ext>
            </p:extLst>
          </p:nvPr>
        </p:nvGraphicFramePr>
        <p:xfrm>
          <a:off x="3560763" y="2889250"/>
          <a:ext cx="28670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1" name="Equation" r:id="rId6" imgW="1117600" imgH="406400" progId="Equation.3">
                  <p:embed/>
                </p:oleObj>
              </mc:Choice>
              <mc:Fallback>
                <p:oleObj name="Equation" r:id="rId6" imgW="1117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2889250"/>
                        <a:ext cx="28670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"/>
          <p:cNvSpPr>
            <a:spLocks noChangeArrowheads="1"/>
          </p:cNvSpPr>
          <p:nvPr/>
        </p:nvSpPr>
        <p:spPr bwMode="auto">
          <a:xfrm rot="16200000" flipH="1" flipV="1">
            <a:off x="6399905" y="2549775"/>
            <a:ext cx="720725" cy="504825"/>
          </a:xfrm>
          <a:prstGeom prst="curvedDownArrow">
            <a:avLst>
              <a:gd name="adj1" fmla="val 28553"/>
              <a:gd name="adj2" fmla="val 57107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064596"/>
              </p:ext>
            </p:extLst>
          </p:nvPr>
        </p:nvGraphicFramePr>
        <p:xfrm>
          <a:off x="754063" y="4616450"/>
          <a:ext cx="31908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2" name="Equation" r:id="rId8" imgW="1244600" imgH="406400" progId="Equation.3">
                  <p:embed/>
                </p:oleObj>
              </mc:Choice>
              <mc:Fallback>
                <p:oleObj name="Equation" r:id="rId8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616450"/>
                        <a:ext cx="31908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3339205" y="3881688"/>
            <a:ext cx="504825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60874"/>
              </p:ext>
            </p:extLst>
          </p:nvPr>
        </p:nvGraphicFramePr>
        <p:xfrm>
          <a:off x="4681538" y="4616450"/>
          <a:ext cx="32559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3" name="Equation" r:id="rId10" imgW="1270000" imgH="406400" progId="Equation.3">
                  <p:embed/>
                </p:oleObj>
              </mc:Choice>
              <mc:Fallback>
                <p:oleObj name="Equation" r:id="rId10" imgW="1270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616450"/>
                        <a:ext cx="325596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5498205" y="3881688"/>
            <a:ext cx="504825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3123305" y="5466013"/>
            <a:ext cx="647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7084118" y="5466013"/>
            <a:ext cx="647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018280" y="5861300"/>
            <a:ext cx="260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/>
              <a:t>forward Euler method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952105" y="5897813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/>
              <a:t>backward Euler method</a:t>
            </a:r>
          </a:p>
        </p:txBody>
      </p:sp>
    </p:spTree>
    <p:extLst>
      <p:ext uri="{BB962C8B-B14F-4D97-AF65-F5344CB8AC3E}">
        <p14:creationId xmlns:p14="http://schemas.microsoft.com/office/powerpoint/2010/main" val="22668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9320" y="506456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Time stepping Methods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28082"/>
              </p:ext>
            </p:extLst>
          </p:nvPr>
        </p:nvGraphicFramePr>
        <p:xfrm>
          <a:off x="1820863" y="2705100"/>
          <a:ext cx="3254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4" imgW="1270000" imgH="406400" progId="Equation.3">
                  <p:embed/>
                </p:oleObj>
              </mc:Choice>
              <mc:Fallback>
                <p:oleObj name="Equation" r:id="rId4" imgW="1270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705100"/>
                        <a:ext cx="32543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70320" y="1841914"/>
            <a:ext cx="68783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Re-arranging </a:t>
            </a:r>
            <a:r>
              <a:rPr lang="en-GB" altLang="en-US" dirty="0" smtClean="0"/>
              <a:t>backward Euler equation</a:t>
            </a:r>
            <a:r>
              <a:rPr lang="en-GB" altLang="en-US" dirty="0"/>
              <a:t>: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 rot="16200000" flipH="1" flipV="1">
            <a:off x="5208166" y="3249295"/>
            <a:ext cx="956731" cy="403225"/>
          </a:xfrm>
          <a:prstGeom prst="curvedDownArrow">
            <a:avLst>
              <a:gd name="adj1" fmla="val 28583"/>
              <a:gd name="adj2" fmla="val 5716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 rot="16200000" flipH="1" flipV="1">
            <a:off x="5208167" y="4263379"/>
            <a:ext cx="956731" cy="403225"/>
          </a:xfrm>
          <a:prstGeom prst="curvedDownArrow">
            <a:avLst>
              <a:gd name="adj1" fmla="val 28583"/>
              <a:gd name="adj2" fmla="val 5716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 rot="16200000" flipH="1" flipV="1">
            <a:off x="5236743" y="5287256"/>
            <a:ext cx="956730" cy="403225"/>
          </a:xfrm>
          <a:prstGeom prst="curvedDownArrow">
            <a:avLst>
              <a:gd name="adj1" fmla="val 28583"/>
              <a:gd name="adj2" fmla="val 5716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7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9320" y="506456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Time stepping Methods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132115"/>
              </p:ext>
            </p:extLst>
          </p:nvPr>
        </p:nvGraphicFramePr>
        <p:xfrm>
          <a:off x="1820863" y="2705100"/>
          <a:ext cx="3254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4" imgW="1270000" imgH="406400" progId="Equation.3">
                  <p:embed/>
                </p:oleObj>
              </mc:Choice>
              <mc:Fallback>
                <p:oleObj name="Equation" r:id="rId4" imgW="1270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705100"/>
                        <a:ext cx="32543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 rot="16200000" flipH="1" flipV="1">
            <a:off x="5208166" y="3249295"/>
            <a:ext cx="956731" cy="403225"/>
          </a:xfrm>
          <a:prstGeom prst="curvedDownArrow">
            <a:avLst>
              <a:gd name="adj1" fmla="val 28583"/>
              <a:gd name="adj2" fmla="val 5716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6200000" flipH="1" flipV="1">
            <a:off x="5208167" y="4263379"/>
            <a:ext cx="956731" cy="403225"/>
          </a:xfrm>
          <a:prstGeom prst="curvedDownArrow">
            <a:avLst>
              <a:gd name="adj1" fmla="val 28583"/>
              <a:gd name="adj2" fmla="val 5716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16200000" flipH="1" flipV="1">
            <a:off x="5236743" y="5287256"/>
            <a:ext cx="956730" cy="403225"/>
          </a:xfrm>
          <a:prstGeom prst="curvedDownArrow">
            <a:avLst>
              <a:gd name="adj1" fmla="val 28583"/>
              <a:gd name="adj2" fmla="val 5716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404256"/>
              </p:ext>
            </p:extLst>
          </p:nvPr>
        </p:nvGraphicFramePr>
        <p:xfrm>
          <a:off x="1762125" y="3762375"/>
          <a:ext cx="35163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6" imgW="1371600" imgH="203200" progId="Equation.3">
                  <p:embed/>
                </p:oleObj>
              </mc:Choice>
              <mc:Fallback>
                <p:oleObj name="Equation" r:id="rId6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762375"/>
                        <a:ext cx="35163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46100"/>
              </p:ext>
            </p:extLst>
          </p:nvPr>
        </p:nvGraphicFramePr>
        <p:xfrm>
          <a:off x="2062163" y="4533900"/>
          <a:ext cx="30273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533900"/>
                        <a:ext cx="30273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60224"/>
              </p:ext>
            </p:extLst>
          </p:nvPr>
        </p:nvGraphicFramePr>
        <p:xfrm>
          <a:off x="2276475" y="5159375"/>
          <a:ext cx="25066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10" imgW="977900" imgH="431800" progId="Equation.3">
                  <p:embed/>
                </p:oleObj>
              </mc:Choice>
              <mc:Fallback>
                <p:oleObj name="Equation" r:id="rId10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5159375"/>
                        <a:ext cx="25066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70320" y="1841914"/>
            <a:ext cx="68783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Re-arranging </a:t>
            </a:r>
            <a:r>
              <a:rPr lang="en-GB" altLang="en-US" dirty="0" smtClean="0"/>
              <a:t>backward Euler equation</a:t>
            </a:r>
            <a:r>
              <a:rPr lang="en-GB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08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6990" y="629746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Time stepping Methods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719039"/>
            <a:ext cx="3072290" cy="69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 smtClean="0"/>
              <a:t>    Discretization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70403"/>
              </p:ext>
            </p:extLst>
          </p:nvPr>
        </p:nvGraphicFramePr>
        <p:xfrm>
          <a:off x="3465513" y="1460500"/>
          <a:ext cx="28638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8" name="Equation" r:id="rId4" imgW="1117600" imgH="406400" progId="Equation.3">
                  <p:embed/>
                </p:oleObj>
              </mc:Choice>
              <mc:Fallback>
                <p:oleObj name="Equation" r:id="rId4" imgW="1117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1460500"/>
                        <a:ext cx="28638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10256"/>
              </p:ext>
            </p:extLst>
          </p:nvPr>
        </p:nvGraphicFramePr>
        <p:xfrm>
          <a:off x="946150" y="2933700"/>
          <a:ext cx="31908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9" name="Equation" r:id="rId6" imgW="1244600" imgH="406400" progId="Equation.3">
                  <p:embed/>
                </p:oleObj>
              </mc:Choice>
              <mc:Fallback>
                <p:oleObj name="Equation" r:id="rId6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933700"/>
                        <a:ext cx="31908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3240565" y="2453138"/>
            <a:ext cx="504825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26402"/>
              </p:ext>
            </p:extLst>
          </p:nvPr>
        </p:nvGraphicFramePr>
        <p:xfrm>
          <a:off x="4873625" y="2933700"/>
          <a:ext cx="325596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0" name="Equation" r:id="rId8" imgW="1270000" imgH="406400" progId="Equation.3">
                  <p:embed/>
                </p:oleObj>
              </mc:Choice>
              <mc:Fallback>
                <p:oleObj name="Equation" r:id="rId8" imgW="1270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933700"/>
                        <a:ext cx="325596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399565" y="2453138"/>
            <a:ext cx="504825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315178" y="3783463"/>
            <a:ext cx="647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7275990" y="3783463"/>
            <a:ext cx="647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210153" y="4000950"/>
            <a:ext cx="2609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/>
              <a:t>forward Euler method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143978" y="4000950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/>
              <a:t>backward Euler method</a:t>
            </a: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78076"/>
              </p:ext>
            </p:extLst>
          </p:nvPr>
        </p:nvGraphicFramePr>
        <p:xfrm>
          <a:off x="2303463" y="4651375"/>
          <a:ext cx="44275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1" name="Equation" r:id="rId10" imgW="1727200" imgH="406400" progId="Equation.3">
                  <p:embed/>
                </p:oleObj>
              </mc:Choice>
              <mc:Fallback>
                <p:oleObj name="Equation" r:id="rId10" imgW="1727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651375"/>
                        <a:ext cx="44275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828065" y="5715035"/>
            <a:ext cx="16557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2954815" y="5861085"/>
            <a:ext cx="297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/>
              <a:t>Crank-Nicholson method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4464528" y="2670625"/>
            <a:ext cx="0" cy="172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2088040" y="4602198"/>
            <a:ext cx="4826000" cy="16557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8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910" y="1451864"/>
            <a:ext cx="8350250" cy="5260975"/>
          </a:xfrm>
        </p:spPr>
        <p:txBody>
          <a:bodyPr>
            <a:normAutofit/>
          </a:bodyPr>
          <a:lstStyle/>
          <a:p>
            <a:r>
              <a:rPr lang="en-GB" dirty="0" smtClean="0"/>
              <a:t> Using finite difference techniques to model radioactive decay</a:t>
            </a:r>
          </a:p>
          <a:p>
            <a:pPr lvl="1"/>
            <a:r>
              <a:rPr lang="en-GB" dirty="0" smtClean="0"/>
              <a:t> Work in small groups to discuss key modelling decisions about how to describe the geological process mathematically, what other information you’ll need, how long a time to model, etc.</a:t>
            </a:r>
          </a:p>
          <a:p>
            <a:pPr lvl="1"/>
            <a:r>
              <a:rPr lang="en-GB" dirty="0" smtClean="0"/>
              <a:t> Try out new Python commands and techniques you’ll need for your model</a:t>
            </a:r>
          </a:p>
          <a:p>
            <a:pPr lvl="1"/>
            <a:r>
              <a:rPr lang="en-GB" dirty="0" smtClean="0"/>
              <a:t> Build the model and implement different time stepping methods yourself</a:t>
            </a:r>
          </a:p>
          <a:p>
            <a:pPr lvl="1"/>
            <a:r>
              <a:rPr lang="en-GB" dirty="0" smtClean="0"/>
              <a:t> If time permits, build a larger model to explore the Earth’s secular cooling (Practical 1, </a:t>
            </a:r>
            <a:r>
              <a:rPr lang="en-GB" dirty="0"/>
              <a:t>E</a:t>
            </a:r>
            <a:r>
              <a:rPr lang="en-GB" dirty="0" smtClean="0"/>
              <a:t>xtras, part A)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2910" y="531114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Practical 1, Part 2: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30" y="5881975"/>
            <a:ext cx="83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https://</a:t>
            </a:r>
            <a:r>
              <a:rPr lang="en-US" sz="1600" b="1" dirty="0" err="1">
                <a:latin typeface="Courier"/>
                <a:cs typeface="Courier"/>
              </a:rPr>
              <a:t>community.dur.ac.uk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jeroen.van-hunen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Subitop</a:t>
            </a:r>
            <a:r>
              <a:rPr lang="en-US" sz="1600" b="1" dirty="0" smtClean="0">
                <a:latin typeface="Courier"/>
                <a:cs typeface="Courier"/>
              </a:rPr>
              <a:t>/session1.html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11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1"/>
          <a:stretch/>
        </p:blipFill>
        <p:spPr bwMode="auto">
          <a:xfrm>
            <a:off x="6872186" y="4649820"/>
            <a:ext cx="1857587" cy="149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7613"/>
            <a:ext cx="8515350" cy="4725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r>
              <a:rPr lang="en-US" dirty="0" smtClean="0"/>
              <a:t> How to use Python as a modelling tool</a:t>
            </a:r>
          </a:p>
          <a:p>
            <a:r>
              <a:rPr lang="en-US" dirty="0" smtClean="0"/>
              <a:t> How to describe physical processes mathematically: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Heat diffusion and advection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Fluid flow</a:t>
            </a:r>
          </a:p>
          <a:p>
            <a:r>
              <a:rPr lang="en-US" dirty="0" smtClean="0"/>
              <a:t> Mathematical concepts required to build numerical models: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Finite differences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Discretization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Time-stepping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Boundary conditions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Coupled equations</a:t>
            </a:r>
          </a:p>
          <a:p>
            <a:r>
              <a:rPr lang="en-US" dirty="0" smtClean="0"/>
              <a:t> How to construct basic numerical models in Python: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Heat advection-diffusion models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Mantle convection</a:t>
            </a:r>
          </a:p>
          <a:p>
            <a:r>
              <a:rPr lang="en-US" dirty="0" smtClean="0"/>
              <a:t> How to critically evaluate numerical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498476"/>
            <a:ext cx="6325124" cy="71913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58140"/>
                </a:solidFill>
              </a:rPr>
              <a:t>General Learning Objectives</a:t>
            </a:r>
            <a:endParaRPr lang="en-US" dirty="0">
              <a:solidFill>
                <a:srgbClr val="558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38" y="4533089"/>
            <a:ext cx="1604197" cy="156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901" y="1229942"/>
            <a:ext cx="8811099" cy="34304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Tue AM	Introduction; 0D, 1D; radioactive decay,  diffusion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Tue </a:t>
            </a:r>
            <a:r>
              <a:rPr lang="en-US" dirty="0"/>
              <a:t>P</a:t>
            </a:r>
            <a:r>
              <a:rPr lang="en-US" dirty="0" smtClean="0"/>
              <a:t>M	Extension to 2D models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Wed AM	Advection-diffusion equation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Wed PM 	Coupled equations: convection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498476"/>
            <a:ext cx="3587937" cy="7191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58140"/>
                </a:solidFill>
              </a:rPr>
              <a:t>General Setup</a:t>
            </a:r>
            <a:endParaRPr lang="en-US" dirty="0">
              <a:solidFill>
                <a:srgbClr val="558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0480" y="1365561"/>
            <a:ext cx="8350250" cy="4725987"/>
          </a:xfrm>
        </p:spPr>
        <p:txBody>
          <a:bodyPr>
            <a:normAutofit/>
          </a:bodyPr>
          <a:lstStyle/>
          <a:p>
            <a:r>
              <a:rPr lang="en-US" dirty="0" smtClean="0"/>
              <a:t> The basic steps and processes behind building a numerical model</a:t>
            </a:r>
          </a:p>
          <a:p>
            <a:r>
              <a:rPr lang="en-US" dirty="0" smtClean="0"/>
              <a:t> How </a:t>
            </a:r>
            <a:r>
              <a:rPr lang="en-US" dirty="0" err="1" smtClean="0">
                <a:solidFill>
                  <a:srgbClr val="558140"/>
                </a:solidFill>
              </a:rPr>
              <a:t>timestepping</a:t>
            </a:r>
            <a:r>
              <a:rPr lang="en-US" dirty="0" smtClean="0"/>
              <a:t> works and be able to compare different </a:t>
            </a:r>
            <a:r>
              <a:rPr lang="en-US" dirty="0" err="1" smtClean="0"/>
              <a:t>timestepping</a:t>
            </a:r>
            <a:r>
              <a:rPr lang="en-US" dirty="0" smtClean="0"/>
              <a:t> techniques</a:t>
            </a:r>
          </a:p>
          <a:p>
            <a:r>
              <a:rPr lang="en-US" dirty="0" smtClean="0"/>
              <a:t> Using </a:t>
            </a:r>
            <a:r>
              <a:rPr lang="en-US" dirty="0" smtClean="0">
                <a:solidFill>
                  <a:srgbClr val="558140"/>
                </a:solidFill>
              </a:rPr>
              <a:t>resolution tests </a:t>
            </a:r>
            <a:r>
              <a:rPr lang="en-US" dirty="0" smtClean="0"/>
              <a:t>to check your model against </a:t>
            </a:r>
            <a:r>
              <a:rPr lang="en-US" dirty="0" smtClean="0">
                <a:solidFill>
                  <a:srgbClr val="558140"/>
                </a:solidFill>
              </a:rPr>
              <a:t>analytical solutions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Modelling</a:t>
            </a:r>
            <a:r>
              <a:rPr lang="en-US" dirty="0" smtClean="0"/>
              <a:t> a radioactive decay system</a:t>
            </a:r>
          </a:p>
          <a:p>
            <a:r>
              <a:rPr lang="en-US" dirty="0" smtClean="0"/>
              <a:t> The </a:t>
            </a:r>
            <a:r>
              <a:rPr lang="en-US" dirty="0"/>
              <a:t>diffusion process and its governing equation</a:t>
            </a:r>
          </a:p>
          <a:p>
            <a:r>
              <a:rPr lang="en-US" dirty="0" smtClean="0"/>
              <a:t> Numerical </a:t>
            </a:r>
            <a:r>
              <a:rPr lang="en-US" dirty="0"/>
              <a:t>modelling of spatially varying processes</a:t>
            </a:r>
          </a:p>
          <a:p>
            <a:r>
              <a:rPr lang="en-US" dirty="0" smtClean="0"/>
              <a:t> How </a:t>
            </a:r>
            <a:r>
              <a:rPr lang="en-US" dirty="0"/>
              <a:t>to apply finite difference techniques to model </a:t>
            </a:r>
            <a:r>
              <a:rPr lang="en-US" dirty="0" smtClean="0"/>
              <a:t>1D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time-dependent heat diffusion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1160" y="518785"/>
            <a:ext cx="8350250" cy="7191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58140"/>
                </a:solidFill>
              </a:rPr>
              <a:t>Today’s aims:</a:t>
            </a:r>
            <a:endParaRPr lang="en-US" dirty="0">
              <a:solidFill>
                <a:srgbClr val="558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5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5" descr="bathtub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1746"/>
          <a:stretch/>
        </p:blipFill>
        <p:spPr bwMode="auto">
          <a:xfrm>
            <a:off x="5629718" y="3816868"/>
            <a:ext cx="3309314" cy="286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0870" y="1587647"/>
            <a:ext cx="8350250" cy="47466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 very basic example</a:t>
            </a:r>
            <a:r>
              <a:rPr lang="en-US" dirty="0" smtClean="0"/>
              <a:t>: open tap &amp; fill bath tub. What is amount of water in the tub through time?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If we assume that it fills at a constant rate of 2.6 </a:t>
            </a:r>
            <a:r>
              <a:rPr lang="en-US" dirty="0" err="1" smtClean="0"/>
              <a:t>litres</a:t>
            </a:r>
            <a:r>
              <a:rPr lang="en-US" dirty="0" smtClean="0"/>
              <a:t>/sec, we get a basic equation (‘</a:t>
            </a:r>
            <a:r>
              <a:rPr lang="en-US" dirty="0" smtClean="0">
                <a:solidFill>
                  <a:srgbClr val="9C5238"/>
                </a:solidFill>
              </a:rPr>
              <a:t>governing equation</a:t>
            </a:r>
            <a:r>
              <a:rPr lang="en-US" dirty="0" smtClean="0"/>
              <a:t>’) of: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Initially the bath is empty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9C5238"/>
                </a:solidFill>
              </a:rPr>
              <a:t>Initial condition</a:t>
            </a:r>
            <a:r>
              <a:rPr lang="en-US" dirty="0" smtClean="0"/>
              <a:t>: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Analytical </a:t>
            </a: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7444" y="602015"/>
            <a:ext cx="8350250" cy="7191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 </a:t>
            </a:r>
            <a:r>
              <a:rPr lang="en-US" dirty="0">
                <a:solidFill>
                  <a:srgbClr val="008000"/>
                </a:solidFill>
              </a:rPr>
              <a:t>f</a:t>
            </a:r>
            <a:r>
              <a:rPr lang="en-US" dirty="0" smtClean="0">
                <a:solidFill>
                  <a:srgbClr val="008000"/>
                </a:solidFill>
              </a:rPr>
              <a:t>irst example: Filling a bath tub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10" y="3581203"/>
            <a:ext cx="1955800" cy="533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69" y="4638841"/>
            <a:ext cx="977900" cy="2667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5506433"/>
            <a:ext cx="2425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93750" y="1250044"/>
            <a:ext cx="8350250" cy="524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Numerical approach:</a:t>
            </a:r>
          </a:p>
          <a:p>
            <a:pPr marL="0" indent="0">
              <a:buNone/>
            </a:pPr>
            <a:r>
              <a:rPr lang="en-US" dirty="0" smtClean="0"/>
              <a:t>Governing Equation: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(unknowns left, known variables to right)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5238"/>
                </a:solidFill>
              </a:rPr>
              <a:t>Numerical time step</a:t>
            </a:r>
            <a:r>
              <a:rPr lang="en-US" dirty="0" smtClean="0"/>
              <a:t>: try </a:t>
            </a:r>
            <a:r>
              <a:rPr lang="en-US" i="1" dirty="0" err="1" smtClean="0">
                <a:latin typeface="Symbol" charset="2"/>
                <a:cs typeface="Symbol" charset="2"/>
              </a:rPr>
              <a:t>D</a:t>
            </a:r>
            <a:r>
              <a:rPr lang="en-US" i="1" dirty="0" err="1" smtClean="0"/>
              <a:t>t</a:t>
            </a:r>
            <a:r>
              <a:rPr lang="en-US" i="1" dirty="0" smtClean="0"/>
              <a:t> = 2 </a:t>
            </a:r>
            <a:r>
              <a:rPr lang="en-US" dirty="0" smtClean="0"/>
              <a:t>seconds</a:t>
            </a:r>
          </a:p>
          <a:p>
            <a:pPr marL="0" indent="0">
              <a:spcBef>
                <a:spcPts val="3300"/>
              </a:spcBef>
              <a:buNone/>
            </a:pPr>
            <a:r>
              <a:rPr lang="en-US" dirty="0" err="1" smtClean="0"/>
              <a:t>Timestep</a:t>
            </a:r>
            <a:r>
              <a:rPr lang="en-US" dirty="0" smtClean="0"/>
              <a:t> 1:   </a:t>
            </a:r>
            <a:r>
              <a:rPr lang="en-US" i="1" dirty="0" smtClean="0"/>
              <a:t>V</a:t>
            </a:r>
            <a:r>
              <a:rPr lang="en-US" i="1" baseline="30000" dirty="0" smtClean="0"/>
              <a:t>1</a:t>
            </a:r>
            <a:r>
              <a:rPr lang="en-US" i="1" dirty="0" smtClean="0"/>
              <a:t> = V</a:t>
            </a:r>
            <a:r>
              <a:rPr lang="en-US" i="1" baseline="30000" dirty="0" smtClean="0"/>
              <a:t>0</a:t>
            </a:r>
            <a:r>
              <a:rPr lang="en-US" i="1" dirty="0" smtClean="0"/>
              <a:t> + </a:t>
            </a:r>
            <a:r>
              <a:rPr lang="en-US" i="1" dirty="0" err="1" smtClean="0"/>
              <a:t>b</a:t>
            </a:r>
            <a:r>
              <a:rPr lang="en-US" i="1" dirty="0" err="1" smtClean="0">
                <a:latin typeface="Symbol" panose="05050102010706020507" pitchFamily="18" charset="2"/>
              </a:rPr>
              <a:t>D</a:t>
            </a:r>
            <a:r>
              <a:rPr lang="en-US" i="1" dirty="0" err="1" smtClean="0"/>
              <a:t>t</a:t>
            </a:r>
            <a:r>
              <a:rPr lang="en-US" i="1" dirty="0" smtClean="0"/>
              <a:t> =</a:t>
            </a:r>
            <a:r>
              <a:rPr lang="en-US" dirty="0" smtClean="0"/>
              <a:t> 0 + 2.6 * 2    =   5.2 </a:t>
            </a:r>
            <a:r>
              <a:rPr lang="en-US" dirty="0" err="1" smtClean="0"/>
              <a:t>litres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Timestep</a:t>
            </a:r>
            <a:r>
              <a:rPr lang="en-US" dirty="0" smtClean="0"/>
              <a:t> 2:   </a:t>
            </a:r>
            <a:r>
              <a:rPr lang="en-US" i="1" dirty="0" smtClean="0"/>
              <a:t>V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V</a:t>
            </a:r>
            <a:r>
              <a:rPr lang="en-US" i="1" baseline="30000" dirty="0" smtClean="0"/>
              <a:t>1</a:t>
            </a:r>
            <a:r>
              <a:rPr lang="en-US" i="1" dirty="0" smtClean="0"/>
              <a:t> </a:t>
            </a:r>
            <a:r>
              <a:rPr lang="en-US" i="1" dirty="0"/>
              <a:t>+ </a:t>
            </a:r>
            <a:r>
              <a:rPr lang="en-US" i="1" dirty="0" err="1"/>
              <a:t>b</a:t>
            </a:r>
            <a:r>
              <a:rPr lang="en-US" i="1" dirty="0" err="1">
                <a:latin typeface="Symbol" panose="05050102010706020507" pitchFamily="18" charset="2"/>
              </a:rPr>
              <a:t>D</a:t>
            </a:r>
            <a:r>
              <a:rPr lang="en-US" i="1" dirty="0" err="1"/>
              <a:t>t</a:t>
            </a:r>
            <a:r>
              <a:rPr lang="en-US" i="1" dirty="0"/>
              <a:t> =</a:t>
            </a:r>
            <a:r>
              <a:rPr lang="en-US" dirty="0"/>
              <a:t> </a:t>
            </a:r>
            <a:r>
              <a:rPr lang="en-US" dirty="0" smtClean="0"/>
              <a:t>5.2 </a:t>
            </a:r>
            <a:r>
              <a:rPr lang="en-US" dirty="0"/>
              <a:t>+ 2.6 * 2 = </a:t>
            </a:r>
            <a:r>
              <a:rPr lang="en-US" dirty="0" smtClean="0"/>
              <a:t>10.4 </a:t>
            </a:r>
            <a:r>
              <a:rPr lang="en-US" dirty="0" err="1" smtClean="0"/>
              <a:t>litres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and so on …                                                                                   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7659" y="2245598"/>
            <a:ext cx="34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(infinitesimal calculus expression)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117606" y="2961246"/>
            <a:ext cx="26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(discrete expression)</a:t>
            </a:r>
            <a:endParaRPr lang="en-GB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-8103"/>
          <a:stretch/>
        </p:blipFill>
        <p:spPr>
          <a:xfrm>
            <a:off x="905208" y="2174634"/>
            <a:ext cx="2927447" cy="1795300"/>
          </a:xfrm>
          <a:prstGeom prst="rect">
            <a:avLst/>
          </a:prstGeom>
        </p:spPr>
      </p:pic>
      <p:pic>
        <p:nvPicPr>
          <p:cNvPr id="13" name="Picture 5" descr="batht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1746"/>
          <a:stretch/>
        </p:blipFill>
        <p:spPr bwMode="auto">
          <a:xfrm>
            <a:off x="6866233" y="1664888"/>
            <a:ext cx="2081423" cy="18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37444" y="602015"/>
            <a:ext cx="8350250" cy="71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8000"/>
                </a:solidFill>
              </a:rPr>
              <a:t>A first example: Filling a bath tub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866227"/>
            <a:ext cx="8272573" cy="5078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GB" altLang="en-US" dirty="0" smtClean="0">
                <a:solidFill>
                  <a:schemeClr val="tx1"/>
                </a:solidFill>
              </a:rPr>
              <a:t>Possible differential equation:  </a:t>
            </a:r>
            <a:endParaRPr lang="en-GB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charset="2"/>
              <a:buChar char="q"/>
            </a:pPr>
            <a:r>
              <a:rPr lang="en-GB" altLang="en-US" dirty="0" smtClean="0">
                <a:solidFill>
                  <a:schemeClr val="tx1"/>
                </a:solidFill>
              </a:rPr>
              <a:t>Analytical solution: </a:t>
            </a:r>
          </a:p>
          <a:p>
            <a:pPr>
              <a:lnSpc>
                <a:spcPct val="130000"/>
              </a:lnSpc>
              <a:buFont typeface="Wingdings" charset="2"/>
              <a:buChar char="q"/>
            </a:pPr>
            <a:r>
              <a:rPr lang="en-GB" altLang="en-US" dirty="0" smtClean="0">
                <a:solidFill>
                  <a:schemeClr val="tx1"/>
                </a:solidFill>
              </a:rPr>
              <a:t>with </a:t>
            </a:r>
            <a:r>
              <a:rPr lang="en-GB" alt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GB" altLang="en-US" i="1" baseline="30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GB" altLang="en-US" dirty="0" smtClean="0">
                <a:solidFill>
                  <a:schemeClr val="tx1"/>
                </a:solidFill>
              </a:rPr>
              <a:t> the amount of water at </a:t>
            </a:r>
            <a:r>
              <a:rPr lang="en-GB" alt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t=0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GB" altLang="en-US" dirty="0" smtClean="0">
                <a:solidFill>
                  <a:schemeClr val="tx1"/>
                </a:solidFill>
              </a:rPr>
              <a:t>Numerical approach: </a:t>
            </a:r>
          </a:p>
          <a:p>
            <a:pPr>
              <a:lnSpc>
                <a:spcPct val="120000"/>
              </a:lnSpc>
              <a:buNone/>
            </a:pPr>
            <a:endParaRPr lang="en-GB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Let’s </a:t>
            </a:r>
            <a:r>
              <a:rPr lang="en-GB" altLang="en-US" dirty="0">
                <a:solidFill>
                  <a:schemeClr val="tx1"/>
                </a:solidFill>
              </a:rPr>
              <a:t>take </a:t>
            </a:r>
            <a:r>
              <a:rPr lang="en-GB" altLang="en-US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GB" altLang="en-US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GB" altLang="en-US" dirty="0">
                <a:solidFill>
                  <a:schemeClr val="tx1"/>
                </a:solidFill>
              </a:rPr>
              <a:t>=500 </a:t>
            </a:r>
            <a:r>
              <a:rPr lang="en-GB" altLang="en-US" dirty="0" smtClean="0">
                <a:solidFill>
                  <a:schemeClr val="tx1"/>
                </a:solidFill>
              </a:rPr>
              <a:t>litres, and </a:t>
            </a:r>
            <a:r>
              <a:rPr lang="en-GB" alt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GB" altLang="en-US" dirty="0" smtClean="0">
                <a:solidFill>
                  <a:schemeClr val="tx1"/>
                </a:solidFill>
              </a:rPr>
              <a:t> = 0.01:</a:t>
            </a:r>
            <a:endParaRPr lang="en-GB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31039"/>
            <a:ext cx="8350250" cy="7191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Second example: Draining a bath tub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616" y="5144188"/>
            <a:ext cx="8438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Timestep</a:t>
            </a:r>
            <a:r>
              <a:rPr lang="en-US" sz="2400" dirty="0" smtClean="0"/>
              <a:t> 1: </a:t>
            </a:r>
            <a:r>
              <a:rPr lang="en-US" sz="2400" i="1" dirty="0"/>
              <a:t>V</a:t>
            </a:r>
            <a:r>
              <a:rPr lang="en-US" sz="2400" i="1" baseline="30000" dirty="0"/>
              <a:t>1</a:t>
            </a:r>
            <a:r>
              <a:rPr lang="en-US" sz="2400" i="1" dirty="0"/>
              <a:t> = V</a:t>
            </a:r>
            <a:r>
              <a:rPr lang="en-US" sz="2400" i="1" baseline="30000" dirty="0"/>
              <a:t>0</a:t>
            </a:r>
            <a:r>
              <a:rPr lang="en-US" sz="2400" i="1" dirty="0"/>
              <a:t> </a:t>
            </a:r>
            <a:r>
              <a:rPr lang="en-US" sz="2400" i="1" dirty="0" smtClean="0"/>
              <a:t>- </a:t>
            </a:r>
            <a:r>
              <a:rPr lang="en-US" sz="2400" i="1" dirty="0" err="1" smtClean="0"/>
              <a:t>a</a:t>
            </a:r>
            <a:r>
              <a:rPr lang="en-US" sz="2400" i="1" dirty="0" err="1" smtClean="0">
                <a:latin typeface="Symbol" panose="05050102010706020507" pitchFamily="18" charset="2"/>
              </a:rPr>
              <a:t>D</a:t>
            </a:r>
            <a:r>
              <a:rPr lang="en-US" sz="2400" i="1" dirty="0" err="1" smtClean="0"/>
              <a:t>t</a:t>
            </a:r>
            <a:r>
              <a:rPr lang="en-US" sz="2400" i="1" dirty="0" smtClean="0"/>
              <a:t> *V</a:t>
            </a:r>
            <a:r>
              <a:rPr lang="en-US" sz="2400" i="1" baseline="30000" dirty="0" smtClean="0"/>
              <a:t>0 </a:t>
            </a:r>
            <a:r>
              <a:rPr lang="en-US" sz="2400" i="1" dirty="0" smtClean="0"/>
              <a:t>=</a:t>
            </a:r>
            <a:r>
              <a:rPr lang="en-US" sz="2400" dirty="0" smtClean="0"/>
              <a:t> 500 </a:t>
            </a:r>
            <a:r>
              <a:rPr lang="en-US" sz="2400" dirty="0"/>
              <a:t>-</a:t>
            </a:r>
            <a:r>
              <a:rPr lang="en-US" sz="2400" dirty="0" smtClean="0"/>
              <a:t> 0.01 * 2 * 500 </a:t>
            </a:r>
            <a:r>
              <a:rPr lang="en-US" sz="2400" dirty="0"/>
              <a:t>= </a:t>
            </a:r>
            <a:r>
              <a:rPr lang="en-US" sz="2400" dirty="0" smtClean="0"/>
              <a:t>490.0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Timestep</a:t>
            </a:r>
            <a:r>
              <a:rPr lang="en-US" sz="2400" dirty="0" smtClean="0"/>
              <a:t> 2: </a:t>
            </a:r>
            <a:r>
              <a:rPr lang="en-US" sz="2400" i="1" dirty="0" smtClean="0"/>
              <a:t>V</a:t>
            </a:r>
            <a:r>
              <a:rPr lang="en-US" sz="2400" i="1" baseline="30000" dirty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V</a:t>
            </a:r>
            <a:r>
              <a:rPr lang="en-US" sz="2400" i="1" baseline="30000" dirty="0"/>
              <a:t>1</a:t>
            </a:r>
            <a:r>
              <a:rPr lang="en-US" sz="2400" i="1" dirty="0" smtClean="0"/>
              <a:t> </a:t>
            </a:r>
            <a:r>
              <a:rPr lang="en-US" sz="2400" i="1" dirty="0" smtClean="0"/>
              <a:t>- </a:t>
            </a:r>
            <a:r>
              <a:rPr lang="en-US" sz="2400" i="1" dirty="0" err="1"/>
              <a:t>a</a:t>
            </a:r>
            <a:r>
              <a:rPr lang="en-US" sz="2400" i="1" dirty="0" err="1">
                <a:latin typeface="Symbol" panose="05050102010706020507" pitchFamily="18" charset="2"/>
              </a:rPr>
              <a:t>D</a:t>
            </a:r>
            <a:r>
              <a:rPr lang="en-US" sz="2400" i="1" dirty="0" err="1"/>
              <a:t>t</a:t>
            </a:r>
            <a:r>
              <a:rPr lang="en-US" sz="2400" i="1" dirty="0"/>
              <a:t> *</a:t>
            </a:r>
            <a:r>
              <a:rPr lang="en-US" sz="2400" i="1" dirty="0" smtClean="0"/>
              <a:t>V</a:t>
            </a:r>
            <a:r>
              <a:rPr lang="en-US" sz="2400" i="1" baseline="30000" dirty="0" smtClean="0"/>
              <a:t>0 </a:t>
            </a:r>
            <a:r>
              <a:rPr lang="en-US" sz="2400" i="1" dirty="0" smtClean="0"/>
              <a:t>=</a:t>
            </a:r>
            <a:r>
              <a:rPr lang="en-US" sz="2400" dirty="0" smtClean="0"/>
              <a:t> 490 </a:t>
            </a:r>
            <a:r>
              <a:rPr lang="en-US" sz="2400" dirty="0"/>
              <a:t>-</a:t>
            </a:r>
            <a:r>
              <a:rPr lang="en-US" sz="2400" dirty="0" smtClean="0"/>
              <a:t> 0.01 * </a:t>
            </a:r>
            <a:r>
              <a:rPr lang="en-US" sz="2400" dirty="0"/>
              <a:t>2 * </a:t>
            </a:r>
            <a:r>
              <a:rPr lang="en-US" sz="2400" dirty="0" smtClean="0"/>
              <a:t>490 </a:t>
            </a:r>
            <a:r>
              <a:rPr lang="en-US" sz="2400" dirty="0"/>
              <a:t>= </a:t>
            </a:r>
            <a:r>
              <a:rPr lang="en-US" sz="2400" dirty="0" smtClean="0"/>
              <a:t>480.2</a:t>
            </a:r>
            <a:endParaRPr lang="en-GB" sz="2400" dirty="0" smtClean="0">
              <a:solidFill>
                <a:schemeClr val="accent3"/>
              </a:solidFill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967124"/>
              </p:ext>
            </p:extLst>
          </p:nvPr>
        </p:nvGraphicFramePr>
        <p:xfrm>
          <a:off x="4400550" y="1547813"/>
          <a:ext cx="16192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4" imgW="673100" imgH="393700" progId="Equation.3">
                  <p:embed/>
                </p:oleObj>
              </mc:Choice>
              <mc:Fallback>
                <p:oleObj name="Equation" r:id="rId4" imgW="67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547813"/>
                        <a:ext cx="16192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86542"/>
              </p:ext>
            </p:extLst>
          </p:nvPr>
        </p:nvGraphicFramePr>
        <p:xfrm>
          <a:off x="3381375" y="3594100"/>
          <a:ext cx="2373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Equation" r:id="rId6" imgW="1244600" imgH="406400" progId="Equation.3">
                  <p:embed/>
                </p:oleObj>
              </mc:Choice>
              <mc:Fallback>
                <p:oleObj name="Equation" r:id="rId6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594100"/>
                        <a:ext cx="23733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 descr="bathtub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1746"/>
          <a:stretch/>
        </p:blipFill>
        <p:spPr bwMode="auto">
          <a:xfrm>
            <a:off x="6866233" y="2691567"/>
            <a:ext cx="2081423" cy="18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62023"/>
              </p:ext>
            </p:extLst>
          </p:nvPr>
        </p:nvGraphicFramePr>
        <p:xfrm>
          <a:off x="3021013" y="2492375"/>
          <a:ext cx="27765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2" name="Equation" r:id="rId9" imgW="1155700" imgH="228600" progId="Equation.3">
                  <p:embed/>
                </p:oleObj>
              </mc:Choice>
              <mc:Fallback>
                <p:oleObj name="Equation" r:id="rId9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492375"/>
                        <a:ext cx="27765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9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896" y="848596"/>
            <a:ext cx="8350250" cy="719138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Third example: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combination of the previous two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33900" y="2506125"/>
            <a:ext cx="8864039" cy="453072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charset="0"/>
            </a:endParaRPr>
          </a:p>
          <a:p>
            <a:pPr>
              <a:buFont typeface="Wingdings" charset="2"/>
              <a:buChar char="q"/>
            </a:pPr>
            <a:r>
              <a:rPr lang="en-GB" sz="2000" dirty="0" smtClean="0">
                <a:latin typeface="Arial" charset="0"/>
              </a:rPr>
              <a:t> Analytical solution for an initially empty bath:</a:t>
            </a:r>
            <a:endParaRPr lang="en-GB" sz="2000" baseline="30000" dirty="0" smtClean="0">
              <a:latin typeface="Arial" charset="0"/>
            </a:endParaRPr>
          </a:p>
          <a:p>
            <a:pPr>
              <a:buFont typeface="Wingdings" charset="2"/>
              <a:buChar char="q"/>
            </a:pPr>
            <a:endParaRPr lang="en-GB" sz="2000" dirty="0" smtClean="0">
              <a:latin typeface="Arial" charset="0"/>
            </a:endParaRPr>
          </a:p>
          <a:p>
            <a:pPr marL="0" indent="0">
              <a:buNone/>
            </a:pPr>
            <a:endParaRPr lang="en-GB" sz="2000" dirty="0" smtClean="0">
              <a:latin typeface="Arial" charset="0"/>
            </a:endParaRPr>
          </a:p>
          <a:p>
            <a:pPr>
              <a:buFont typeface="Wingdings" charset="2"/>
              <a:buChar char="q"/>
            </a:pPr>
            <a:endParaRPr lang="en-GB" sz="2000" dirty="0" smtClean="0">
              <a:latin typeface="Arial" charset="0"/>
            </a:endParaRPr>
          </a:p>
          <a:p>
            <a:pPr>
              <a:buFont typeface="Wingdings" charset="2"/>
              <a:buChar char="q"/>
            </a:pPr>
            <a:r>
              <a:rPr lang="en-GB" sz="2000" dirty="0" smtClean="0">
                <a:latin typeface="Arial" charset="0"/>
              </a:rPr>
              <a:t> Numerical approach:</a:t>
            </a:r>
          </a:p>
          <a:p>
            <a:pPr marL="0" indent="0">
              <a:buNone/>
            </a:pPr>
            <a:endParaRPr lang="en-GB" sz="2000" dirty="0" smtClean="0">
              <a:latin typeface="Arial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charset="0"/>
              </a:rPr>
              <a:t>  </a:t>
            </a:r>
            <a:r>
              <a:rPr lang="en-GB" sz="2000" dirty="0">
                <a:latin typeface="Arial" charset="0"/>
              </a:rPr>
              <a:t> </a:t>
            </a:r>
            <a:r>
              <a:rPr lang="en-GB" sz="2000" dirty="0" smtClean="0">
                <a:latin typeface="Arial" charset="0"/>
              </a:rPr>
              <a:t> Time step 1: V</a:t>
            </a:r>
            <a:r>
              <a:rPr lang="en-GB" sz="2000" baseline="30000" dirty="0" smtClean="0">
                <a:latin typeface="Arial" charset="0"/>
              </a:rPr>
              <a:t>1 </a:t>
            </a:r>
            <a:r>
              <a:rPr lang="en-GB" sz="2000" dirty="0" smtClean="0">
                <a:latin typeface="Arial" charset="0"/>
              </a:rPr>
              <a:t>= V</a:t>
            </a:r>
            <a:r>
              <a:rPr lang="en-GB" sz="2000" baseline="30000" dirty="0" smtClean="0">
                <a:latin typeface="Arial" charset="0"/>
              </a:rPr>
              <a:t>0 </a:t>
            </a:r>
            <a:r>
              <a:rPr lang="en-GB" sz="2000" dirty="0" smtClean="0">
                <a:latin typeface="Arial" charset="0"/>
              </a:rPr>
              <a:t>+ </a:t>
            </a:r>
            <a:r>
              <a:rPr lang="en-GB" sz="2000" dirty="0" err="1" smtClean="0">
                <a:latin typeface="Arial" charset="0"/>
              </a:rPr>
              <a:t>dt</a:t>
            </a:r>
            <a:r>
              <a:rPr lang="en-GB" sz="2000" dirty="0" smtClean="0">
                <a:latin typeface="Arial" charset="0"/>
              </a:rPr>
              <a:t> * (-aV</a:t>
            </a:r>
            <a:r>
              <a:rPr lang="en-GB" sz="2000" baseline="-25000" dirty="0" smtClean="0">
                <a:latin typeface="Arial" charset="0"/>
              </a:rPr>
              <a:t>0</a:t>
            </a:r>
            <a:r>
              <a:rPr lang="en-GB" sz="2000" baseline="30000" dirty="0" smtClean="0">
                <a:latin typeface="Arial" charset="0"/>
              </a:rPr>
              <a:t> </a:t>
            </a:r>
            <a:r>
              <a:rPr lang="en-GB" sz="2000" dirty="0" smtClean="0">
                <a:latin typeface="Arial" charset="0"/>
              </a:rPr>
              <a:t>+ b) = 0   +  2*(-0.01*0    + 2.6) =   5.2</a:t>
            </a:r>
          </a:p>
          <a:p>
            <a:pPr marL="0" indent="0">
              <a:buNone/>
            </a:pPr>
            <a:r>
              <a:rPr lang="en-GB" sz="2000" dirty="0" smtClean="0">
                <a:latin typeface="Arial" charset="0"/>
              </a:rPr>
              <a:t>    Time step 2: V</a:t>
            </a:r>
            <a:r>
              <a:rPr lang="en-GB" sz="2000" baseline="30000" dirty="0" smtClean="0">
                <a:latin typeface="Arial" charset="0"/>
              </a:rPr>
              <a:t>2 </a:t>
            </a:r>
            <a:r>
              <a:rPr lang="en-GB" sz="2000" dirty="0" smtClean="0">
                <a:latin typeface="Arial" charset="0"/>
              </a:rPr>
              <a:t>= V</a:t>
            </a:r>
            <a:r>
              <a:rPr lang="en-GB" sz="2000" baseline="30000" dirty="0" smtClean="0">
                <a:latin typeface="Arial" charset="0"/>
              </a:rPr>
              <a:t>1 </a:t>
            </a:r>
            <a:r>
              <a:rPr lang="en-GB" sz="2000" dirty="0" smtClean="0">
                <a:latin typeface="Arial" charset="0"/>
              </a:rPr>
              <a:t>+ </a:t>
            </a:r>
            <a:r>
              <a:rPr lang="en-GB" sz="2000" dirty="0" err="1" smtClean="0">
                <a:latin typeface="Arial" charset="0"/>
              </a:rPr>
              <a:t>dt</a:t>
            </a:r>
            <a:r>
              <a:rPr lang="en-GB" sz="2000" dirty="0" smtClean="0">
                <a:latin typeface="Arial" charset="0"/>
              </a:rPr>
              <a:t> * (-aV</a:t>
            </a:r>
            <a:r>
              <a:rPr lang="en-GB" sz="2000" baseline="-25000" dirty="0" smtClean="0">
                <a:latin typeface="Arial" charset="0"/>
              </a:rPr>
              <a:t>1</a:t>
            </a:r>
            <a:r>
              <a:rPr lang="en-GB" sz="2000" baseline="30000" dirty="0" smtClean="0">
                <a:latin typeface="Arial" charset="0"/>
              </a:rPr>
              <a:t> </a:t>
            </a:r>
            <a:r>
              <a:rPr lang="en-GB" sz="2000" dirty="0" smtClean="0">
                <a:latin typeface="Arial" charset="0"/>
              </a:rPr>
              <a:t>+ b) = 5.2 + 2*(-0.01*5.2 + 2.6) = 10.296</a:t>
            </a:r>
            <a:endParaRPr lang="en-GB" sz="2000" dirty="0">
              <a:latin typeface="Arial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28078"/>
              </p:ext>
            </p:extLst>
          </p:nvPr>
        </p:nvGraphicFramePr>
        <p:xfrm>
          <a:off x="1258887" y="3553937"/>
          <a:ext cx="2028779" cy="74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Equation" r:id="rId4" imgW="1066800" imgH="393700" progId="Equation.3">
                  <p:embed/>
                </p:oleObj>
              </mc:Choice>
              <mc:Fallback>
                <p:oleObj name="Equation" r:id="rId4" imgW="1066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3553937"/>
                        <a:ext cx="2028779" cy="74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5" descr="batht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1746"/>
          <a:stretch/>
        </p:blipFill>
        <p:spPr bwMode="auto">
          <a:xfrm>
            <a:off x="6866233" y="2691567"/>
            <a:ext cx="2081423" cy="18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78051"/>
              </p:ext>
            </p:extLst>
          </p:nvPr>
        </p:nvGraphicFramePr>
        <p:xfrm>
          <a:off x="3600305" y="1994744"/>
          <a:ext cx="1739876" cy="78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Equation" r:id="rId7" imgW="876300" imgH="393700" progId="Equation.3">
                  <p:embed/>
                </p:oleObj>
              </mc:Choice>
              <mc:Fallback>
                <p:oleObj name="Equation" r:id="rId7" imgW="87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305" y="1994744"/>
                        <a:ext cx="1739876" cy="78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1 of Introduction to numerical modelling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89687"/>
            <a:ext cx="8350250" cy="719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Analytical Solutions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6682" y="1437678"/>
            <a:ext cx="7231120" cy="4993189"/>
            <a:chOff x="179388" y="2060575"/>
            <a:chExt cx="5761037" cy="398303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2060575"/>
              <a:ext cx="5761037" cy="398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276600" y="2205038"/>
              <a:ext cx="2376488" cy="720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11413" y="2781300"/>
              <a:ext cx="644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/>
                <a:t>filling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79838" y="3429000"/>
              <a:ext cx="1701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/>
                <a:t>filling + emptying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276600" y="4941888"/>
              <a:ext cx="10080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/>
                <a:t>emptying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7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14925</TotalTime>
  <Words>1574</Words>
  <Application>Microsoft Macintosh PowerPoint</Application>
  <PresentationFormat>On-screen Show (4:3)</PresentationFormat>
  <Paragraphs>230</Paragraphs>
  <Slides>20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Clarity</vt:lpstr>
      <vt:lpstr>Equation</vt:lpstr>
      <vt:lpstr>       modelling workshop Days 2+3: Introduction to numerical modelling                           Jeroen van Hunen  </vt:lpstr>
      <vt:lpstr>General Learning Objectives</vt:lpstr>
      <vt:lpstr>General Setup</vt:lpstr>
      <vt:lpstr>Today’s aims:</vt:lpstr>
      <vt:lpstr>A first example: Filling a bath tub</vt:lpstr>
      <vt:lpstr>PowerPoint Presentation</vt:lpstr>
      <vt:lpstr>Second example: Draining a bath tub</vt:lpstr>
      <vt:lpstr>Third example:  combination of the previous two</vt:lpstr>
      <vt:lpstr>Analytical Solutions</vt:lpstr>
      <vt:lpstr>PowerPoint Presentation</vt:lpstr>
      <vt:lpstr>Accuracy of the model: Filling the bathtub</vt:lpstr>
      <vt:lpstr>PowerPoint Presentation</vt:lpstr>
      <vt:lpstr>Practical 1, Part 1:</vt:lpstr>
      <vt:lpstr>PowerPoint Presentation</vt:lpstr>
      <vt:lpstr>Time stepping Methods</vt:lpstr>
      <vt:lpstr>Time stepping Methods</vt:lpstr>
      <vt:lpstr>Time stepping Methods</vt:lpstr>
      <vt:lpstr>Time stepping Methods</vt:lpstr>
      <vt:lpstr>Practical 1, Part 2:</vt:lpstr>
      <vt:lpstr>PowerPoint Presentation</vt:lpstr>
    </vt:vector>
  </TitlesOfParts>
  <Company>University of Oxford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Kalnins</dc:creator>
  <cp:lastModifiedBy>Jeroen van Hunen</cp:lastModifiedBy>
  <cp:revision>237</cp:revision>
  <cp:lastPrinted>2013-11-11T17:43:55Z</cp:lastPrinted>
  <dcterms:created xsi:type="dcterms:W3CDTF">2013-11-05T13:17:40Z</dcterms:created>
  <dcterms:modified xsi:type="dcterms:W3CDTF">2017-04-04T08:01:52Z</dcterms:modified>
</cp:coreProperties>
</file>