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Microsoft_Equation3.bin" ContentType="application/vnd.openxmlformats-officedocument.oleObject"/>
  <Override PartName="/ppt/notesSlides/notesSlide13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3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4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5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26.xml" ContentType="application/vnd.openxmlformats-officedocument.presentationml.notesSlide+xml"/>
  <Override PartName="/ppt/embeddings/oleObject68.bin" ContentType="application/vnd.openxmlformats-officedocument.oleObject"/>
  <Override PartName="/ppt/notesSlides/notesSlide27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8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34"/>
  </p:notesMasterIdLst>
  <p:handoutMasterIdLst>
    <p:handoutMasterId r:id="rId35"/>
  </p:handoutMasterIdLst>
  <p:sldIdLst>
    <p:sldId id="382" r:id="rId2"/>
    <p:sldId id="324" r:id="rId3"/>
    <p:sldId id="325" r:id="rId4"/>
    <p:sldId id="326" r:id="rId5"/>
    <p:sldId id="316" r:id="rId6"/>
    <p:sldId id="317" r:id="rId7"/>
    <p:sldId id="318" r:id="rId8"/>
    <p:sldId id="319" r:id="rId9"/>
    <p:sldId id="320" r:id="rId10"/>
    <p:sldId id="384" r:id="rId11"/>
    <p:sldId id="383" r:id="rId12"/>
    <p:sldId id="350" r:id="rId13"/>
    <p:sldId id="359" r:id="rId14"/>
    <p:sldId id="351" r:id="rId15"/>
    <p:sldId id="352" r:id="rId16"/>
    <p:sldId id="349" r:id="rId17"/>
    <p:sldId id="323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62" r:id="rId30"/>
    <p:sldId id="363" r:id="rId31"/>
    <p:sldId id="364" r:id="rId32"/>
    <p:sldId id="3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66"/>
    <a:srgbClr val="008000"/>
    <a:srgbClr val="46C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6" autoAdjust="0"/>
    <p:restoredTop sz="75749" autoAdjust="0"/>
  </p:normalViewPr>
  <p:slideViewPr>
    <p:cSldViewPr snapToGrid="0" snapToObjects="1">
      <p:cViewPr varScale="1">
        <p:scale>
          <a:sx n="86" d="100"/>
          <a:sy n="86" d="100"/>
        </p:scale>
        <p:origin x="-2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image" Target="../media/image46.wmf"/><Relationship Id="rId6" Type="http://schemas.openxmlformats.org/officeDocument/2006/relationships/image" Target="../media/image47.emf"/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1" Type="http://schemas.openxmlformats.org/officeDocument/2006/relationships/image" Target="../media/image42.wmf"/><Relationship Id="rId2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4" Type="http://schemas.openxmlformats.org/officeDocument/2006/relationships/image" Target="../media/image56.wmf"/><Relationship Id="rId5" Type="http://schemas.openxmlformats.org/officeDocument/2006/relationships/image" Target="../media/image57.wmf"/><Relationship Id="rId6" Type="http://schemas.openxmlformats.org/officeDocument/2006/relationships/image" Target="../media/image58.wmf"/><Relationship Id="rId7" Type="http://schemas.openxmlformats.org/officeDocument/2006/relationships/image" Target="../media/image59.wmf"/><Relationship Id="rId8" Type="http://schemas.openxmlformats.org/officeDocument/2006/relationships/image" Target="../media/image60.wmf"/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4" Type="http://schemas.openxmlformats.org/officeDocument/2006/relationships/image" Target="../media/image62.wmf"/><Relationship Id="rId5" Type="http://schemas.openxmlformats.org/officeDocument/2006/relationships/image" Target="../media/image63.wmf"/><Relationship Id="rId6" Type="http://schemas.openxmlformats.org/officeDocument/2006/relationships/image" Target="../media/image64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6" Type="http://schemas.openxmlformats.org/officeDocument/2006/relationships/image" Target="../media/image69.wmf"/><Relationship Id="rId7" Type="http://schemas.openxmlformats.org/officeDocument/2006/relationships/image" Target="../media/image51.wmf"/><Relationship Id="rId1" Type="http://schemas.openxmlformats.org/officeDocument/2006/relationships/image" Target="../media/image62.wmf"/><Relationship Id="rId2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4" Type="http://schemas.openxmlformats.org/officeDocument/2006/relationships/image" Target="../media/image77.wmf"/><Relationship Id="rId5" Type="http://schemas.openxmlformats.org/officeDocument/2006/relationships/image" Target="../media/image78.emf"/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4" Type="http://schemas.openxmlformats.org/officeDocument/2006/relationships/image" Target="../media/image82.emf"/><Relationship Id="rId5" Type="http://schemas.openxmlformats.org/officeDocument/2006/relationships/image" Target="../media/image83.emf"/><Relationship Id="rId1" Type="http://schemas.openxmlformats.org/officeDocument/2006/relationships/image" Target="../media/image79.wmf"/><Relationship Id="rId2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wmf"/><Relationship Id="rId2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22.wmf"/><Relationship Id="rId3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4.wmf"/><Relationship Id="rId3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wmf"/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ED218-4864-BF4A-8197-3B5C02F082AB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56C4-93CA-6F45-8285-A4EDDA823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B00E-7775-EA43-9D42-C3FF1B1ED141}" type="datetimeFigureOut">
              <a:rPr lang="en-US" smtClean="0"/>
              <a:t>02/04/17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7A0E2-BEB7-9343-8A89-BAE1510C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how to describe this diffusion equation</a:t>
            </a:r>
            <a:r>
              <a:rPr lang="en-US" baseline="0" dirty="0" smtClean="0"/>
              <a:t> numerically,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to </a:t>
            </a:r>
            <a:r>
              <a:rPr lang="en-US" dirty="0" smtClean="0"/>
              <a:t>discretize it? It has a double derivative, but let’s first look at how we discretize a single derivative.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we did for a single time derivative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Exactly</a:t>
            </a:r>
            <a:r>
              <a:rPr lang="en-US" baseline="0" dirty="0" smtClean="0"/>
              <a:t> the same principle applies for a spatial derivative …</a:t>
            </a:r>
          </a:p>
          <a:p>
            <a:r>
              <a:rPr lang="en-US" baseline="0" dirty="0" smtClean="0"/>
              <a:t>We </a:t>
            </a:r>
            <a:r>
              <a:rPr lang="en-US" baseline="0" dirty="0" smtClean="0"/>
              <a:t>cannot easily go forward and backward in time (not even in a numerical model, since we need an old solution to calculate the new one), but moving forward and backward in a spatial dimension is easier.</a:t>
            </a:r>
          </a:p>
          <a:p>
            <a:r>
              <a:rPr lang="en-US" baseline="0" dirty="0" smtClean="0"/>
              <a:t>So we can write a spatial derivative in various different ways, and the solution of each of them is </a:t>
            </a:r>
            <a:r>
              <a:rPr lang="en-US" baseline="0" dirty="0" err="1" smtClean="0"/>
              <a:t>centred</a:t>
            </a:r>
            <a:r>
              <a:rPr lang="en-US" baseline="0" dirty="0" smtClean="0"/>
              <a:t> around a different location</a:t>
            </a:r>
            <a:r>
              <a:rPr lang="en-US" baseline="0" dirty="0" smtClean="0"/>
              <a:t>. We’ll be using all of these forms at some point during the course. In a way, it is up to you which ones to use, but some make more sense than others, and some work better than others, depending on the situation.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12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Double</a:t>
            </a:r>
            <a:r>
              <a:rPr lang="en-US" altLang="en-US" baseline="0" dirty="0" smtClean="0"/>
              <a:t> derivative = derivative of derivative. </a:t>
            </a:r>
          </a:p>
          <a:p>
            <a:pPr eaLnBrk="1" hangingPunct="1"/>
            <a:r>
              <a:rPr lang="en-US" altLang="en-US" dirty="0" smtClean="0"/>
              <a:t>- Write d/dx(</a:t>
            </a:r>
            <a:r>
              <a:rPr lang="en-US" altLang="en-US" dirty="0" err="1" smtClean="0"/>
              <a:t>dTdx</a:t>
            </a:r>
            <a:r>
              <a:rPr lang="en-US" altLang="en-US" dirty="0" smtClean="0"/>
              <a:t>) = d/dx(S), then use the +-half</a:t>
            </a:r>
            <a:r>
              <a:rPr lang="en-US" altLang="en-US" baseline="0" dirty="0" smtClean="0"/>
              <a:t> dx </a:t>
            </a:r>
            <a:r>
              <a:rPr lang="en-US" altLang="en-US" baseline="0" dirty="0" err="1" smtClean="0"/>
              <a:t>discretisation</a:t>
            </a:r>
            <a:r>
              <a:rPr lang="en-US" altLang="en-US" baseline="0" dirty="0" smtClean="0"/>
              <a:t> (see previous slide)  to calculate </a:t>
            </a:r>
            <a:r>
              <a:rPr lang="en-US" altLang="en-US" baseline="0" dirty="0" err="1" smtClean="0"/>
              <a:t>dS</a:t>
            </a:r>
            <a:r>
              <a:rPr lang="en-US" altLang="en-US" baseline="0" dirty="0" smtClean="0"/>
              <a:t>/dx </a:t>
            </a:r>
          </a:p>
          <a:p>
            <a:pPr eaLnBrk="1" hangingPunct="1"/>
            <a:r>
              <a:rPr lang="en-US" altLang="en-US" baseline="0" dirty="0" smtClean="0"/>
              <a:t>- then discretize each S = </a:t>
            </a:r>
            <a:r>
              <a:rPr lang="en-US" altLang="en-US" baseline="0" dirty="0" err="1" smtClean="0"/>
              <a:t>dT</a:t>
            </a:r>
            <a:r>
              <a:rPr lang="en-US" altLang="en-US" baseline="0" dirty="0" smtClean="0"/>
              <a:t>/dx again with the +-half dx approach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13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How to program: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1) Loop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over all</a:t>
            </a:r>
            <a:r>
              <a:rPr lang="en-US" altLang="en-US" baseline="0" dirty="0" smtClean="0"/>
              <a:t> internal grid points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baseline="0" dirty="0" smtClean="0"/>
              <a:t>           calculate each term</a:t>
            </a:r>
          </a:p>
          <a:p>
            <a:pPr marL="0" indent="0" eaLnBrk="1" hangingPunct="1">
              <a:buNone/>
            </a:pPr>
            <a:r>
              <a:rPr lang="en-US" altLang="en-US" baseline="0" dirty="0" smtClean="0"/>
              <a:t>2) ( T(2:</a:t>
            </a:r>
            <a:r>
              <a:rPr lang="en-US" altLang="en-US" baseline="0" dirty="0" smtClean="0">
                <a:sym typeface="Wingdings"/>
              </a:rPr>
              <a:t>)-2*T(1:-1)+T(0:-2))/dx**2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>
                <a:sym typeface="Wingdings"/>
              </a:rPr>
              <a:t>3) </a:t>
            </a:r>
            <a:r>
              <a:rPr lang="pl-PL" sz="1200" dirty="0" err="1" smtClean="0">
                <a:latin typeface="Courier New" charset="0"/>
                <a:cs typeface="Courier New" charset="0"/>
              </a:rPr>
              <a:t>np.diff</a:t>
            </a:r>
            <a:r>
              <a:rPr lang="pl-PL" sz="1200" dirty="0" smtClean="0">
                <a:latin typeface="Courier New" charset="0"/>
                <a:cs typeface="Courier New" charset="0"/>
              </a:rPr>
              <a:t>(</a:t>
            </a:r>
            <a:r>
              <a:rPr lang="pl-PL" sz="1200" dirty="0" err="1" smtClean="0">
                <a:latin typeface="Courier New" charset="0"/>
                <a:cs typeface="Courier New" charset="0"/>
              </a:rPr>
              <a:t>fin,n</a:t>
            </a:r>
            <a:r>
              <a:rPr lang="pl-PL" sz="1200" dirty="0" smtClean="0">
                <a:latin typeface="Courier New" charset="0"/>
                <a:cs typeface="Courier New" charset="0"/>
              </a:rPr>
              <a:t>=2)/dx**2</a:t>
            </a:r>
            <a:endParaRPr lang="en-GB" sz="1200" b="0" dirty="0" smtClean="0"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7A65A-01EF-4E08-90BF-3E2CCCC6994A}" type="slidenum">
              <a:rPr lang="en-GB" altLang="en-US" sz="1200" smtClean="0"/>
              <a:pPr eaLnBrk="1" hangingPunct="1"/>
              <a:t>16</a:t>
            </a:fld>
            <a:endParaRPr lang="en-GB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55AB28-7271-41E9-BEBF-508DB28679BB}" type="slidenum">
              <a:rPr lang="en-GB" altLang="en-US" sz="1200" b="0" smtClean="0"/>
              <a:pPr eaLnBrk="1" hangingPunct="1"/>
              <a:t>18</a:t>
            </a:fld>
            <a:endParaRPr lang="en-GB" altLang="en-US" sz="1200" b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D5E1F6-2F29-47AB-9ADE-EAD7A166AB71}" type="slidenum">
              <a:rPr lang="en-GB" altLang="en-US" sz="1200" b="0" smtClean="0"/>
              <a:pPr eaLnBrk="1" hangingPunct="1"/>
              <a:t>19</a:t>
            </a:fld>
            <a:endParaRPr lang="en-GB" altLang="en-US" sz="1200" b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 smtClean="0"/>
              <a:t>-1&lt;(1-aDt)&lt;1</a:t>
            </a:r>
          </a:p>
          <a:p>
            <a:pPr eaLnBrk="1" hangingPunct="1"/>
            <a:r>
              <a:rPr lang="en-GB" altLang="en-US" dirty="0" smtClean="0"/>
              <a:t>-2&lt;-</a:t>
            </a:r>
            <a:r>
              <a:rPr lang="en-GB" altLang="en-US" dirty="0" err="1" smtClean="0"/>
              <a:t>aDt</a:t>
            </a:r>
            <a:r>
              <a:rPr lang="en-GB" altLang="en-US" dirty="0" smtClean="0"/>
              <a:t>,</a:t>
            </a:r>
            <a:r>
              <a:rPr lang="en-GB" altLang="en-US" baseline="0" dirty="0" smtClean="0"/>
              <a:t> or 2&gt;</a:t>
            </a:r>
            <a:r>
              <a:rPr lang="en-GB" altLang="en-US" baseline="0" dirty="0" err="1" smtClean="0"/>
              <a:t>aDt</a:t>
            </a:r>
            <a:r>
              <a:rPr lang="en-GB" altLang="en-US" baseline="0" dirty="0" smtClean="0"/>
              <a:t> or </a:t>
            </a:r>
            <a:r>
              <a:rPr lang="en-GB" altLang="en-US" baseline="0" dirty="0" err="1" smtClean="0"/>
              <a:t>Dt</a:t>
            </a:r>
            <a:r>
              <a:rPr lang="en-GB" altLang="en-US" baseline="0" dirty="0" smtClean="0"/>
              <a:t>&lt;2/a</a:t>
            </a:r>
          </a:p>
          <a:p>
            <a:pPr eaLnBrk="1" hangingPunct="1"/>
            <a:r>
              <a:rPr lang="en-GB" altLang="en-US" baseline="0" dirty="0" smtClean="0"/>
              <a:t>  and</a:t>
            </a:r>
          </a:p>
          <a:p>
            <a:pPr eaLnBrk="1" hangingPunct="1"/>
            <a:r>
              <a:rPr lang="en-GB" altLang="en-US" dirty="0" smtClean="0"/>
              <a:t>-</a:t>
            </a:r>
            <a:r>
              <a:rPr lang="en-GB" altLang="en-US" dirty="0" err="1" smtClean="0"/>
              <a:t>aDt</a:t>
            </a:r>
            <a:r>
              <a:rPr lang="en-GB" altLang="en-US" dirty="0" smtClean="0"/>
              <a:t>&lt;0</a:t>
            </a:r>
            <a:r>
              <a:rPr lang="en-GB" altLang="en-US" baseline="0" dirty="0" smtClean="0"/>
              <a:t> (always ok because a and </a:t>
            </a:r>
            <a:r>
              <a:rPr lang="en-GB" altLang="en-US" baseline="0" dirty="0" err="1" smtClean="0"/>
              <a:t>Dt</a:t>
            </a:r>
            <a:r>
              <a:rPr lang="en-GB" altLang="en-US" baseline="0" dirty="0" smtClean="0"/>
              <a:t> are both positive</a:t>
            </a:r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51B90-BBFB-4125-8DB6-23E915E7AE22}" type="slidenum">
              <a:rPr lang="en-GB" altLang="en-US" sz="1200" b="0" smtClean="0"/>
              <a:pPr eaLnBrk="1" hangingPunct="1"/>
              <a:t>20</a:t>
            </a:fld>
            <a:endParaRPr lang="en-GB" altLang="en-US" sz="1200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4C35B2-8A01-4326-A990-C3AA418905F8}" type="slidenum">
              <a:rPr lang="en-GB" altLang="en-US" sz="1200" smtClean="0"/>
              <a:pPr eaLnBrk="1" hangingPunct="1"/>
              <a:t>2</a:t>
            </a:fld>
            <a:endParaRPr lang="en-GB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2</a:t>
            </a:r>
            <a:r>
              <a:rPr lang="en-US" altLang="en-US" baseline="0" dirty="0" smtClean="0"/>
              <a:t> ingredients for heat </a:t>
            </a:r>
            <a:r>
              <a:rPr lang="en-US" altLang="en-US" baseline="0" dirty="0" err="1" smtClean="0"/>
              <a:t>eqn</a:t>
            </a:r>
            <a:r>
              <a:rPr lang="en-US" altLang="en-US" baseline="0" dirty="0" smtClean="0"/>
              <a:t>:</a:t>
            </a:r>
          </a:p>
          <a:p>
            <a:pPr marL="0" indent="0" eaLnBrk="1" hangingPunct="1">
              <a:buNone/>
            </a:pPr>
            <a:r>
              <a:rPr lang="en-US" altLang="en-US" baseline="0" dirty="0" smtClean="0"/>
              <a:t>Ingredient 1: Fourier’s law = empirical; </a:t>
            </a:r>
          </a:p>
          <a:p>
            <a:pPr marL="0" indent="0" eaLnBrk="1" hangingPunct="1">
              <a:buNone/>
            </a:pPr>
            <a:r>
              <a:rPr lang="en-US" altLang="en-US" baseline="0" dirty="0" smtClean="0"/>
              <a:t>minus-sign because heat flows from H</a:t>
            </a:r>
            <a:r>
              <a:rPr lang="en-US" altLang="en-US" baseline="0" dirty="0" smtClean="0">
                <a:sym typeface="Wingdings"/>
              </a:rPr>
              <a:t>C, i.e. in negative direction of T-gradient</a:t>
            </a:r>
          </a:p>
          <a:p>
            <a:pPr marL="0" indent="0" eaLnBrk="1" hangingPunct="1">
              <a:buNone/>
            </a:pPr>
            <a:r>
              <a:rPr lang="en-US" altLang="en-US" baseline="0" dirty="0" smtClean="0">
                <a:sym typeface="Wingdings"/>
              </a:rPr>
              <a:t>1 material parameter needed: heat conductivity</a:t>
            </a:r>
            <a:endParaRPr lang="en-US" altLang="en-US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4F397A-51A6-4ED4-8AB2-38F991472F05}" type="slidenum">
              <a:rPr lang="en-GB" altLang="en-US" sz="1200" b="0" smtClean="0"/>
              <a:pPr eaLnBrk="1" hangingPunct="1"/>
              <a:t>21</a:t>
            </a:fld>
            <a:endParaRPr lang="en-GB" altLang="en-US" sz="1200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3404B6-C90D-49DB-8687-E1AC5A036115}" type="slidenum">
              <a:rPr lang="en-GB" altLang="en-US" sz="1200" b="0" smtClean="0"/>
              <a:pPr eaLnBrk="1" hangingPunct="1"/>
              <a:t>23</a:t>
            </a:fld>
            <a:endParaRPr lang="en-GB" altLang="en-US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231D2-C28D-4403-965C-7E827DCBB2A6}" type="slidenum">
              <a:rPr lang="en-GB" altLang="en-US" sz="1200" b="0" smtClean="0"/>
              <a:pPr eaLnBrk="1" hangingPunct="1"/>
              <a:t>24</a:t>
            </a:fld>
            <a:endParaRPr lang="en-GB" altLang="en-US" sz="12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C71A3A-F5A7-46D1-8A32-A901B7934331}" type="slidenum">
              <a:rPr lang="en-GB" altLang="en-US" sz="1200" b="0" smtClean="0"/>
              <a:pPr eaLnBrk="1" hangingPunct="1"/>
              <a:t>25</a:t>
            </a:fld>
            <a:endParaRPr lang="en-GB" altLang="en-US" sz="1200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599C36-565F-4788-9F73-469277929A19}" type="slidenum">
              <a:rPr lang="en-GB" altLang="en-US" sz="1200" b="0" smtClean="0"/>
              <a:pPr eaLnBrk="1" hangingPunct="1"/>
              <a:t>26</a:t>
            </a:fld>
            <a:endParaRPr lang="en-GB" altLang="en-US" sz="1200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F17A53-B5BC-429E-8F90-CA5B313381EE}" type="slidenum">
              <a:rPr lang="en-GB" altLang="en-US" sz="1200" b="0" smtClean="0"/>
              <a:pPr eaLnBrk="1" hangingPunct="1"/>
              <a:t>28</a:t>
            </a:fld>
            <a:endParaRPr lang="en-GB" altLang="en-US" sz="1200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C4CCEA-D1CA-A445-AD16-D73162C31C88}" type="slidenum">
              <a:rPr lang="en-GB" sz="1200" b="0"/>
              <a:pPr eaLnBrk="1" hangingPunct="1"/>
              <a:t>29</a:t>
            </a:fld>
            <a:endParaRPr lang="en-GB" sz="1200" b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ad 1) What we used sofar: point out why we this is not always an appropriate b.c.: base of lithosphere, we don’t know T, but perhaps know dT/dz better. </a:t>
            </a:r>
          </a:p>
          <a:p>
            <a:pPr eaLnBrk="1" hangingPunct="1"/>
            <a:r>
              <a:rPr lang="en-GB"/>
              <a:t>ad 2) Why is q=given or dT/dx=given equivalent? Examples: insulating boundary or symmetry boundary: dT/dx=0 or dT/dz=0. </a:t>
            </a:r>
          </a:p>
          <a:p>
            <a:pPr eaLnBrk="1" hangingPunct="1"/>
            <a:r>
              <a:rPr lang="en-GB"/>
              <a:t>ad 3) NB, not a real boundary condition, because the ‘boundary is essentially removed. Example: whole-mantle model: take a 40,000 km wide model and links ends to obtain a model without lateral boundaries.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8074B8-5617-3E47-9C87-FCC757456332}" type="slidenum">
              <a:rPr lang="en-GB" sz="1200" b="0"/>
              <a:pPr eaLnBrk="1" hangingPunct="1"/>
              <a:t>30</a:t>
            </a:fld>
            <a:endParaRPr lang="en-GB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/>
              <a:t>From </a:t>
            </a:r>
            <a:r>
              <a:rPr lang="en-GB" dirty="0" err="1"/>
              <a:t>d.e</a:t>
            </a:r>
            <a:r>
              <a:rPr lang="en-GB" dirty="0"/>
              <a:t>. to discretised </a:t>
            </a:r>
            <a:r>
              <a:rPr lang="en-GB" dirty="0" err="1"/>
              <a:t>d.e</a:t>
            </a:r>
            <a:r>
              <a:rPr lang="en-GB" dirty="0"/>
              <a:t>. for </a:t>
            </a:r>
            <a:r>
              <a:rPr lang="en-GB" dirty="0" smtClean="0"/>
              <a:t>T0: </a:t>
            </a:r>
            <a:endParaRPr lang="en-GB" dirty="0"/>
          </a:p>
          <a:p>
            <a:pPr eaLnBrk="1" hangingPunct="1"/>
            <a:r>
              <a:rPr lang="en-GB" dirty="0"/>
              <a:t>- ask for how many this is not immediately clear</a:t>
            </a:r>
          </a:p>
          <a:p>
            <a:pPr eaLnBrk="1" hangingPunct="1"/>
            <a:r>
              <a:rPr lang="en-GB" dirty="0"/>
              <a:t>- work out in class, asking for each step:</a:t>
            </a:r>
          </a:p>
          <a:p>
            <a:pPr eaLnBrk="1" hangingPunct="1"/>
            <a:r>
              <a:rPr lang="en-GB" dirty="0"/>
              <a:t>  - how to discretize </a:t>
            </a:r>
            <a:r>
              <a:rPr lang="en-GB" dirty="0" err="1"/>
              <a:t>dT</a:t>
            </a:r>
            <a:r>
              <a:rPr lang="en-GB" dirty="0"/>
              <a:t>/</a:t>
            </a:r>
            <a:r>
              <a:rPr lang="en-GB" dirty="0" err="1"/>
              <a:t>dt</a:t>
            </a:r>
            <a:r>
              <a:rPr lang="en-GB" dirty="0"/>
              <a:t>: </a:t>
            </a:r>
          </a:p>
          <a:p>
            <a:pPr eaLnBrk="1" hangingPunct="1"/>
            <a:r>
              <a:rPr lang="en-GB" dirty="0"/>
              <a:t>  - how to discretize d2T/dx2 for </a:t>
            </a:r>
            <a:r>
              <a:rPr lang="en-GB" dirty="0" smtClean="0"/>
              <a:t>T0</a:t>
            </a:r>
            <a:endParaRPr lang="en-GB" dirty="0"/>
          </a:p>
          <a:p>
            <a:pPr eaLnBrk="1" hangingPunct="1"/>
            <a:r>
              <a:rPr lang="en-GB" dirty="0"/>
              <a:t>  - rearrange to get kappa, </a:t>
            </a:r>
            <a:r>
              <a:rPr lang="en-GB" dirty="0" err="1"/>
              <a:t>dt</a:t>
            </a:r>
            <a:r>
              <a:rPr lang="en-GB" dirty="0"/>
              <a:t> and dx together</a:t>
            </a:r>
          </a:p>
          <a:p>
            <a:pPr eaLnBrk="1" hangingPunct="1"/>
            <a:r>
              <a:rPr lang="en-GB" dirty="0"/>
              <a:t>  - fill in for </a:t>
            </a:r>
            <a:r>
              <a:rPr lang="en-GB" dirty="0" err="1"/>
              <a:t>i</a:t>
            </a:r>
            <a:r>
              <a:rPr lang="en-GB" dirty="0" smtClean="0"/>
              <a:t>=0: </a:t>
            </a:r>
            <a:endParaRPr lang="en-GB" dirty="0"/>
          </a:p>
          <a:p>
            <a:pPr eaLnBrk="1" hangingPunct="1"/>
            <a:r>
              <a:rPr lang="en-GB" dirty="0" smtClean="0"/>
              <a:t>T-1 </a:t>
            </a:r>
            <a:r>
              <a:rPr lang="en-GB" dirty="0"/>
              <a:t>is called a fictitious point or ghost point</a:t>
            </a:r>
          </a:p>
          <a:p>
            <a:pPr eaLnBrk="1" hangingPunct="1"/>
            <a:r>
              <a:rPr lang="en-GB" dirty="0"/>
              <a:t>How to solve for that, we’ll see in next slide.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4F2C65-635F-5246-95EF-E00E067AD73E}" type="slidenum">
              <a:rPr lang="en-GB" sz="1200" b="0"/>
              <a:pPr eaLnBrk="1" hangingPunct="1"/>
              <a:t>31</a:t>
            </a:fld>
            <a:endParaRPr lang="en-GB" sz="1200" b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dirty="0"/>
              <a:t>Discretization of </a:t>
            </a:r>
            <a:r>
              <a:rPr lang="en-GB" dirty="0" err="1"/>
              <a:t>dT</a:t>
            </a:r>
            <a:r>
              <a:rPr lang="en-GB" dirty="0"/>
              <a:t>/dx=c: draw on white board: for </a:t>
            </a:r>
            <a:r>
              <a:rPr lang="en-GB" dirty="0" err="1"/>
              <a:t>dT</a:t>
            </a:r>
            <a:r>
              <a:rPr lang="en-GB" dirty="0"/>
              <a:t>/dx at </a:t>
            </a:r>
            <a:r>
              <a:rPr lang="en-GB" dirty="0" err="1"/>
              <a:t>i</a:t>
            </a:r>
            <a:r>
              <a:rPr lang="en-GB" dirty="0" smtClean="0"/>
              <a:t>=0, </a:t>
            </a:r>
            <a:r>
              <a:rPr lang="en-GB" dirty="0"/>
              <a:t>we could take (</a:t>
            </a:r>
            <a:r>
              <a:rPr lang="en-GB" dirty="0" smtClean="0"/>
              <a:t>T1-T0)</a:t>
            </a:r>
            <a:r>
              <a:rPr lang="en-GB" dirty="0"/>
              <a:t>/dx, but this centres around </a:t>
            </a:r>
            <a:r>
              <a:rPr lang="en-GB" dirty="0" err="1"/>
              <a:t>i</a:t>
            </a:r>
            <a:r>
              <a:rPr lang="en-GB" dirty="0" smtClean="0"/>
              <a:t>=0.5</a:t>
            </a:r>
            <a:r>
              <a:rPr lang="en-GB" dirty="0"/>
              <a:t>, not </a:t>
            </a:r>
            <a:r>
              <a:rPr lang="en-GB" dirty="0" err="1"/>
              <a:t>i</a:t>
            </a:r>
            <a:r>
              <a:rPr lang="en-GB" dirty="0" smtClean="0"/>
              <a:t>=0. </a:t>
            </a:r>
            <a:r>
              <a:rPr lang="en-GB" dirty="0"/>
              <a:t>Similarly (</a:t>
            </a:r>
            <a:r>
              <a:rPr lang="en-GB" dirty="0" smtClean="0"/>
              <a:t>T0-T-1)</a:t>
            </a:r>
            <a:r>
              <a:rPr lang="en-GB" dirty="0"/>
              <a:t>/dx would be wrong. Best is to take (T2-T0)/2dx. Draw 3-point system and graphically illustrate this issue.</a:t>
            </a:r>
          </a:p>
          <a:p>
            <a:pPr eaLnBrk="1" hangingPunct="1"/>
            <a:r>
              <a:rPr lang="en-GB" dirty="0" smtClean="0"/>
              <a:t>T-1 </a:t>
            </a:r>
            <a:r>
              <a:rPr lang="en-GB" dirty="0"/>
              <a:t>and </a:t>
            </a:r>
            <a:r>
              <a:rPr lang="en-GB" dirty="0" smtClean="0"/>
              <a:t>T1</a:t>
            </a:r>
            <a:r>
              <a:rPr lang="en-GB" baseline="0" dirty="0" smtClean="0"/>
              <a:t> </a:t>
            </a:r>
            <a:r>
              <a:rPr lang="en-GB" dirty="0" smtClean="0"/>
              <a:t>are </a:t>
            </a:r>
            <a:r>
              <a:rPr lang="en-GB" dirty="0"/>
              <a:t>two nodal points away from each other so we should </a:t>
            </a:r>
            <a:r>
              <a:rPr lang="en-GB" dirty="0" err="1"/>
              <a:t>devide</a:t>
            </a:r>
            <a:r>
              <a:rPr lang="en-GB" dirty="0"/>
              <a:t> by 2dx, not dx. Clear? </a:t>
            </a:r>
          </a:p>
          <a:p>
            <a:pPr eaLnBrk="1" hangingPunct="1"/>
            <a:r>
              <a:rPr lang="en-GB" dirty="0"/>
              <a:t>So filling in </a:t>
            </a:r>
            <a:r>
              <a:rPr lang="en-GB" dirty="0" err="1"/>
              <a:t>b.c.</a:t>
            </a:r>
            <a:r>
              <a:rPr lang="en-GB" dirty="0"/>
              <a:t> in discretized </a:t>
            </a:r>
            <a:r>
              <a:rPr lang="en-GB" dirty="0" err="1"/>
              <a:t>d.e</a:t>
            </a:r>
            <a:r>
              <a:rPr lang="en-GB" dirty="0"/>
              <a:t>. enables us to eliminate T0.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So for the forward Euler case, we’d have to replace the line </a:t>
            </a:r>
            <a:r>
              <a:rPr lang="en-GB" dirty="0" smtClean="0"/>
              <a:t>T0new</a:t>
            </a:r>
            <a:r>
              <a:rPr lang="en-GB" dirty="0"/>
              <a:t>=</a:t>
            </a:r>
            <a:r>
              <a:rPr lang="en-GB" dirty="0" smtClean="0"/>
              <a:t>T0old </a:t>
            </a:r>
            <a:r>
              <a:rPr lang="en-GB" dirty="0"/>
              <a:t>by this one here.</a:t>
            </a:r>
          </a:p>
          <a:p>
            <a:pPr eaLnBrk="1" hangingPunct="1"/>
            <a:r>
              <a:rPr lang="en-GB" dirty="0"/>
              <a:t>For BE, we have to do something similar, but this means we have to somehow get this info into our matrix A and </a:t>
            </a:r>
            <a:r>
              <a:rPr lang="en-GB" dirty="0" err="1"/>
              <a:t>rhs</a:t>
            </a:r>
            <a:r>
              <a:rPr lang="en-GB" dirty="0"/>
              <a:t> vector.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BDADE5-86B2-448C-A6BD-18AEE839A5E4}" type="slidenum">
              <a:rPr lang="en-GB" altLang="en-US" sz="1200" smtClean="0"/>
              <a:pPr eaLnBrk="1" hangingPunct="1"/>
              <a:t>3</a:t>
            </a:fld>
            <a:endParaRPr lang="en-GB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Ingredient</a:t>
            </a:r>
            <a:r>
              <a:rPr lang="en-US" altLang="en-US" baseline="0" dirty="0" smtClean="0"/>
              <a:t> 2) Heat conservation</a:t>
            </a:r>
          </a:p>
          <a:p>
            <a:pPr eaLnBrk="1" hangingPunct="1"/>
            <a:r>
              <a:rPr lang="en-US" altLang="en-US" baseline="0" dirty="0" smtClean="0"/>
              <a:t>Heat energy cannot (dis)appear, </a:t>
            </a:r>
            <a:r>
              <a:rPr lang="en-US" altLang="en-US" baseline="0" dirty="0" err="1" smtClean="0"/>
              <a:t>i.e.net</a:t>
            </a:r>
            <a:r>
              <a:rPr lang="en-US" altLang="en-US" baseline="0" dirty="0" smtClean="0"/>
              <a:t> influx increases total heat inside cube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619CC2-37A2-46AD-B97D-938DC372B914}" type="slidenum">
              <a:rPr lang="en-GB" altLang="en-US" sz="1200" smtClean="0"/>
              <a:pPr eaLnBrk="1" hangingPunct="1"/>
              <a:t>4</a:t>
            </a:fld>
            <a:endParaRPr lang="en-GB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Previously</a:t>
            </a:r>
            <a:r>
              <a:rPr lang="en-US" altLang="en-US" baseline="0" dirty="0" smtClean="0"/>
              <a:t> we used dv/</a:t>
            </a:r>
            <a:r>
              <a:rPr lang="en-US" altLang="en-US" baseline="0" dirty="0" err="1" smtClean="0"/>
              <a:t>dt</a:t>
            </a:r>
            <a:r>
              <a:rPr lang="en-US" altLang="en-US" baseline="0" dirty="0" smtClean="0"/>
              <a:t> = (</a:t>
            </a:r>
            <a:r>
              <a:rPr lang="en-US" altLang="en-US" baseline="0" dirty="0" err="1" smtClean="0"/>
              <a:t>Vnew-Vold</a:t>
            </a:r>
            <a:r>
              <a:rPr lang="en-US" altLang="en-US" baseline="0" dirty="0" smtClean="0"/>
              <a:t>)/</a:t>
            </a:r>
            <a:r>
              <a:rPr lang="en-US" altLang="en-US" baseline="0" dirty="0" err="1" smtClean="0"/>
              <a:t>Dt</a:t>
            </a:r>
            <a:r>
              <a:rPr lang="en-US" altLang="en-US" baseline="0" dirty="0" smtClean="0"/>
              <a:t>, or (V(</a:t>
            </a:r>
            <a:r>
              <a:rPr lang="en-US" altLang="en-US" baseline="0" dirty="0" err="1" smtClean="0"/>
              <a:t>t+dt</a:t>
            </a:r>
            <a:r>
              <a:rPr lang="en-US" altLang="en-US" baseline="0" dirty="0" smtClean="0"/>
              <a:t>)-V(t))/</a:t>
            </a:r>
            <a:r>
              <a:rPr lang="en-US" altLang="en-US" baseline="0" dirty="0" err="1" smtClean="0"/>
              <a:t>dt</a:t>
            </a: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Here, we can use the same, but with q and x instead of V and t: </a:t>
            </a:r>
          </a:p>
          <a:p>
            <a:pPr eaLnBrk="1" hangingPunct="1"/>
            <a:r>
              <a:rPr lang="en-US" altLang="en-US" baseline="0" dirty="0" err="1" smtClean="0"/>
              <a:t>Dq</a:t>
            </a:r>
            <a:r>
              <a:rPr lang="en-US" altLang="en-US" baseline="0" dirty="0" smtClean="0"/>
              <a:t>/dx = (q(</a:t>
            </a:r>
            <a:r>
              <a:rPr lang="en-US" altLang="en-US" baseline="0" dirty="0" err="1" smtClean="0"/>
              <a:t>x+dx</a:t>
            </a:r>
            <a:r>
              <a:rPr lang="en-US" altLang="en-US" baseline="0" dirty="0" smtClean="0"/>
              <a:t>)-q(x))/dx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7A0E2-BEB7-9343-8A89-BAE1510CA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13012-CEAF-4B43-9CFB-8F6F5BA78385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4965" y="973237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56" y="1328532"/>
            <a:ext cx="4086715" cy="47468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328532"/>
            <a:ext cx="4081574" cy="4746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82880" indent="-182880">
              <a:buFont typeface="Wingdings" charset="2"/>
              <a:buChar char="q"/>
              <a:defRPr/>
            </a:lvl1pPr>
            <a:lvl2pPr marL="457200" indent="-182880">
              <a:buFont typeface="Wingdings" charset="2"/>
              <a:buChar char="q"/>
              <a:defRPr/>
            </a:lvl2pPr>
            <a:lvl3pPr marL="731520" indent="-182880">
              <a:buFont typeface="Wingdings" charset="2"/>
              <a:buChar char="q"/>
              <a:defRPr/>
            </a:lvl3pPr>
            <a:lvl4pPr marL="1005840" indent="-182880">
              <a:buFont typeface="Wingdings" charset="2"/>
              <a:buChar char="q"/>
              <a:defRPr/>
            </a:lvl4pPr>
            <a:lvl5pPr marL="1188720" indent="-137160">
              <a:buFont typeface="Wingdings" charset="2"/>
              <a:buChar char="q"/>
              <a:defRPr/>
            </a:lvl5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43840" y="237744"/>
              <a:ext cx="8634984" cy="6364224"/>
              <a:chOff x="234965" y="247430"/>
              <a:chExt cx="8634984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34965" y="990235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95285"/>
            <a:ext cx="8778240" cy="638314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182880" y="237744"/>
              <a:ext cx="8695944" cy="6364224"/>
              <a:chOff x="174005" y="247430"/>
              <a:chExt cx="8695944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74005" y="1123609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56" y="297368"/>
            <a:ext cx="8350217" cy="71939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6" y="1217655"/>
            <a:ext cx="8350218" cy="526077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6545854"/>
            <a:ext cx="2133600" cy="259317"/>
          </a:xfrm>
        </p:spPr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2756" y="6530613"/>
            <a:ext cx="2895600" cy="257810"/>
          </a:xfrm>
        </p:spPr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536" y="6530613"/>
            <a:ext cx="762000" cy="271463"/>
          </a:xfrm>
        </p:spPr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/>
          <p:cNvSpPr>
            <a:spLocks noGrp="1"/>
          </p:cNvSpPr>
          <p:nvPr>
            <p:ph type="media" sz="quarter" idx="13"/>
          </p:nvPr>
        </p:nvSpPr>
        <p:spPr>
          <a:xfrm>
            <a:off x="8748000" y="6444000"/>
            <a:ext cx="360000" cy="3600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 Click to edit Master text styles</a:t>
            </a:r>
          </a:p>
          <a:p>
            <a:pPr lvl="1"/>
            <a:r>
              <a:rPr lang="en-GB" dirty="0" smtClean="0"/>
              <a:t> Second level</a:t>
            </a:r>
          </a:p>
          <a:p>
            <a:pPr lvl="2"/>
            <a:r>
              <a:rPr lang="en-GB" dirty="0" smtClean="0"/>
              <a:t> Third level</a:t>
            </a:r>
          </a:p>
          <a:p>
            <a:pPr lvl="3"/>
            <a:r>
              <a:rPr lang="en-GB" dirty="0" smtClean="0"/>
              <a:t> Fourth level</a:t>
            </a:r>
          </a:p>
          <a:p>
            <a:pPr lvl="4"/>
            <a:r>
              <a:rPr lang="en-GB" dirty="0" smtClean="0"/>
              <a:t> 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3-9 April, 2017, Edinburgh 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3165" y="18288"/>
            <a:ext cx="48234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3EDCD9-732D-504E-AAE8-461BF025A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5452" y="6380661"/>
            <a:ext cx="3725299" cy="401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767" r:id="rId12"/>
    <p:sldLayoutId id="2147483769" r:id="rId13"/>
    <p:sldLayoutId id="2147483786" r:id="rId14"/>
    <p:sldLayoutId id="2147483791" r:id="rId15"/>
    <p:sldLayoutId id="2147483793" r:id="rId16"/>
    <p:sldLayoutId id="2147483800" r:id="rId17"/>
    <p:sldLayoutId id="2147483804" r:id="rId18"/>
    <p:sldLayoutId id="2147483805" r:id="rId19"/>
    <p:sldLayoutId id="2147483806" r:id="rId20"/>
    <p:sldLayoutId id="2147483807" r:id="rId21"/>
    <p:sldLayoutId id="2147483813" r:id="rId22"/>
    <p:sldLayoutId id="2147483815" r:id="rId23"/>
    <p:sldLayoutId id="2147483820" r:id="rId2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q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2.w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0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wmf"/><Relationship Id="rId12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5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0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40.jpeg"/><Relationship Id="rId5" Type="http://schemas.openxmlformats.org/officeDocument/2006/relationships/image" Target="../media/image6.jpeg"/><Relationship Id="rId6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w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46.wmf"/><Relationship Id="rId14" Type="http://schemas.openxmlformats.org/officeDocument/2006/relationships/oleObject" Target="../embeddings/oleObject37.bin"/><Relationship Id="rId15" Type="http://schemas.openxmlformats.org/officeDocument/2006/relationships/image" Target="../media/image4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43.w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44.wmf"/><Relationship Id="rId10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image" Target="../media/image8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9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51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wmf"/><Relationship Id="rId12" Type="http://schemas.openxmlformats.org/officeDocument/2006/relationships/oleObject" Target="../embeddings/oleObject48.bin"/><Relationship Id="rId13" Type="http://schemas.openxmlformats.org/officeDocument/2006/relationships/image" Target="../media/image57.wmf"/><Relationship Id="rId14" Type="http://schemas.openxmlformats.org/officeDocument/2006/relationships/oleObject" Target="../embeddings/oleObject49.bin"/><Relationship Id="rId15" Type="http://schemas.openxmlformats.org/officeDocument/2006/relationships/image" Target="../media/image58.wmf"/><Relationship Id="rId16" Type="http://schemas.openxmlformats.org/officeDocument/2006/relationships/oleObject" Target="../embeddings/oleObject50.bin"/><Relationship Id="rId17" Type="http://schemas.openxmlformats.org/officeDocument/2006/relationships/image" Target="../media/image59.wmf"/><Relationship Id="rId18" Type="http://schemas.openxmlformats.org/officeDocument/2006/relationships/oleObject" Target="../embeddings/oleObject51.bin"/><Relationship Id="rId19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53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55.wmf"/><Relationship Id="rId10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wmf"/><Relationship Id="rId12" Type="http://schemas.openxmlformats.org/officeDocument/2006/relationships/oleObject" Target="../embeddings/oleObject56.bin"/><Relationship Id="rId13" Type="http://schemas.openxmlformats.org/officeDocument/2006/relationships/image" Target="../media/image63.wmf"/><Relationship Id="rId14" Type="http://schemas.openxmlformats.org/officeDocument/2006/relationships/oleObject" Target="../embeddings/oleObject57.bin"/><Relationship Id="rId15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4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wmf"/><Relationship Id="rId12" Type="http://schemas.openxmlformats.org/officeDocument/2006/relationships/oleObject" Target="../embeddings/oleObject62.bin"/><Relationship Id="rId13" Type="http://schemas.openxmlformats.org/officeDocument/2006/relationships/image" Target="../media/image68.wmf"/><Relationship Id="rId14" Type="http://schemas.openxmlformats.org/officeDocument/2006/relationships/oleObject" Target="../embeddings/oleObject63.bin"/><Relationship Id="rId15" Type="http://schemas.openxmlformats.org/officeDocument/2006/relationships/image" Target="../media/image69.wmf"/><Relationship Id="rId16" Type="http://schemas.openxmlformats.org/officeDocument/2006/relationships/oleObject" Target="../embeddings/oleObject64.bin"/><Relationship Id="rId17" Type="http://schemas.openxmlformats.org/officeDocument/2006/relationships/image" Target="../media/image51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2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65.wmf"/><Relationship Id="rId8" Type="http://schemas.openxmlformats.org/officeDocument/2006/relationships/oleObject" Target="../embeddings/oleObject60.bin"/><Relationship Id="rId9" Type="http://schemas.openxmlformats.org/officeDocument/2006/relationships/image" Target="../media/image66.wmf"/><Relationship Id="rId10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5" Type="http://schemas.openxmlformats.org/officeDocument/2006/relationships/image" Target="../media/image70.jpe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6" Type="http://schemas.openxmlformats.org/officeDocument/2006/relationships/image" Target="../media/image72.jpeg"/><Relationship Id="rId7" Type="http://schemas.openxmlformats.org/officeDocument/2006/relationships/oleObject" Target="../embeddings/oleObject67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7.wmf"/><Relationship Id="rId12" Type="http://schemas.openxmlformats.org/officeDocument/2006/relationships/oleObject" Target="../embeddings/oleObject73.bin"/><Relationship Id="rId13" Type="http://schemas.openxmlformats.org/officeDocument/2006/relationships/image" Target="../media/image7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4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75.w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76.emf"/><Relationship Id="rId10" Type="http://schemas.openxmlformats.org/officeDocument/2006/relationships/oleObject" Target="../embeddings/oleObject72.bin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emf"/><Relationship Id="rId12" Type="http://schemas.openxmlformats.org/officeDocument/2006/relationships/oleObject" Target="../embeddings/oleObject78.bin"/><Relationship Id="rId13" Type="http://schemas.openxmlformats.org/officeDocument/2006/relationships/image" Target="../media/image8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9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80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81.emf"/><Relationship Id="rId10" Type="http://schemas.openxmlformats.org/officeDocument/2006/relationships/oleObject" Target="../embeddings/oleObject7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02769"/>
            <a:ext cx="8143929" cy="877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891" y="6054155"/>
            <a:ext cx="1421124" cy="651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056" y="6054155"/>
            <a:ext cx="990131" cy="663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355" y="1930077"/>
            <a:ext cx="6336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Heat diffusion equation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</a:rPr>
              <a:t>Timestep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stability </a:t>
            </a:r>
            <a:r>
              <a:rPr lang="en-US" sz="3600" dirty="0" smtClean="0">
                <a:solidFill>
                  <a:srgbClr val="008000"/>
                </a:solidFill>
              </a:rPr>
              <a:t>criterion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3600" dirty="0" smtClean="0">
                <a:solidFill>
                  <a:srgbClr val="008000"/>
                </a:solidFill>
              </a:rPr>
              <a:t> Essential </a:t>
            </a:r>
            <a:r>
              <a:rPr lang="en-US" sz="3600" dirty="0">
                <a:solidFill>
                  <a:srgbClr val="008000"/>
                </a:solidFill>
              </a:rPr>
              <a:t>versus </a:t>
            </a:r>
            <a:r>
              <a:rPr lang="en-US" sz="3600" dirty="0" smtClean="0">
                <a:solidFill>
                  <a:srgbClr val="008000"/>
                </a:solidFill>
              </a:rPr>
              <a:t>natural </a:t>
            </a:r>
          </a:p>
          <a:p>
            <a:r>
              <a:rPr lang="en-US" sz="3600" dirty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   boundary </a:t>
            </a:r>
            <a:r>
              <a:rPr lang="en-US" sz="3600" dirty="0">
                <a:solidFill>
                  <a:srgbClr val="008000"/>
                </a:solidFill>
              </a:rPr>
              <a:t>conditions</a:t>
            </a:r>
            <a:endParaRPr lang="en-US" sz="3600" dirty="0"/>
          </a:p>
        </p:txBody>
      </p:sp>
      <p:pic>
        <p:nvPicPr>
          <p:cNvPr id="9" name="Picture 4" descr="EF2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15" y="3808613"/>
            <a:ext cx="3009192" cy="2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61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161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0500045"/>
              </p:ext>
            </p:extLst>
          </p:nvPr>
        </p:nvGraphicFramePr>
        <p:xfrm>
          <a:off x="954087" y="2295525"/>
          <a:ext cx="3289973" cy="2044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6" name="Equation" r:id="rId4" imgW="1308100" imgH="812800" progId="Equation.3">
                  <p:embed/>
                </p:oleObj>
              </mc:Choice>
              <mc:Fallback>
                <p:oleObj name="Equation" r:id="rId4" imgW="1308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" y="2295525"/>
                        <a:ext cx="3289973" cy="2044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6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Time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5219700" y="1557338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5219700" y="4652963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8315325" y="5229225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5003800" y="1557338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7935913" y="4875213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4572000" y="1484313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6156" name="Freeform 9"/>
          <p:cNvSpPr>
            <a:spLocks/>
          </p:cNvSpPr>
          <p:nvPr/>
        </p:nvSpPr>
        <p:spPr bwMode="auto">
          <a:xfrm>
            <a:off x="5724525" y="2205038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Oval 10"/>
          <p:cNvSpPr>
            <a:spLocks noChangeArrowheads="1"/>
          </p:cNvSpPr>
          <p:nvPr/>
        </p:nvSpPr>
        <p:spPr bwMode="auto">
          <a:xfrm>
            <a:off x="6516688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Oval 11"/>
          <p:cNvSpPr>
            <a:spLocks noChangeArrowheads="1"/>
          </p:cNvSpPr>
          <p:nvPr/>
        </p:nvSpPr>
        <p:spPr bwMode="auto">
          <a:xfrm>
            <a:off x="7381875" y="23495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12"/>
          <p:cNvSpPr>
            <a:spLocks noChangeShapeType="1"/>
          </p:cNvSpPr>
          <p:nvPr/>
        </p:nvSpPr>
        <p:spPr bwMode="auto">
          <a:xfrm>
            <a:off x="6588125" y="2420938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>
            <a:off x="6588125" y="24209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Text Box 15"/>
          <p:cNvSpPr txBox="1">
            <a:spLocks noChangeArrowheads="1"/>
          </p:cNvSpPr>
          <p:nvPr/>
        </p:nvSpPr>
        <p:spPr bwMode="auto">
          <a:xfrm>
            <a:off x="5992813" y="2293938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3" name="Text Box 16"/>
          <p:cNvSpPr txBox="1">
            <a:spLocks noChangeArrowheads="1"/>
          </p:cNvSpPr>
          <p:nvPr/>
        </p:nvSpPr>
        <p:spPr bwMode="auto">
          <a:xfrm>
            <a:off x="6732588" y="1917700"/>
            <a:ext cx="481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6164" name="Line 17"/>
          <p:cNvSpPr>
            <a:spLocks noChangeShapeType="1"/>
          </p:cNvSpPr>
          <p:nvPr/>
        </p:nvSpPr>
        <p:spPr bwMode="auto">
          <a:xfrm flipH="1">
            <a:off x="5219700" y="2852738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 flipH="1">
            <a:off x="5219700" y="2420938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4567238" y="2509838"/>
            <a:ext cx="52610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 smtClean="0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4356100" y="2060575"/>
            <a:ext cx="863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68" name="Line 21"/>
          <p:cNvSpPr>
            <a:spLocks noChangeShapeType="1"/>
          </p:cNvSpPr>
          <p:nvPr/>
        </p:nvSpPr>
        <p:spPr bwMode="auto">
          <a:xfrm>
            <a:off x="6588125" y="28527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Line 22"/>
          <p:cNvSpPr>
            <a:spLocks noChangeShapeType="1"/>
          </p:cNvSpPr>
          <p:nvPr/>
        </p:nvSpPr>
        <p:spPr bwMode="auto">
          <a:xfrm>
            <a:off x="7451725" y="2420938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0" name="Line 27"/>
          <p:cNvSpPr>
            <a:spLocks noChangeShapeType="1"/>
          </p:cNvSpPr>
          <p:nvPr/>
        </p:nvSpPr>
        <p:spPr bwMode="auto">
          <a:xfrm>
            <a:off x="6588125" y="50847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1" name="Text Box 28"/>
          <p:cNvSpPr txBox="1">
            <a:spLocks noChangeArrowheads="1"/>
          </p:cNvSpPr>
          <p:nvPr/>
        </p:nvSpPr>
        <p:spPr bwMode="auto">
          <a:xfrm>
            <a:off x="6711950" y="5013325"/>
            <a:ext cx="523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t</a:t>
            </a:r>
          </a:p>
        </p:txBody>
      </p:sp>
      <p:sp>
        <p:nvSpPr>
          <p:cNvPr id="6172" name="Text Box 29"/>
          <p:cNvSpPr txBox="1">
            <a:spLocks noChangeArrowheads="1"/>
          </p:cNvSpPr>
          <p:nvPr/>
        </p:nvSpPr>
        <p:spPr bwMode="auto">
          <a:xfrm>
            <a:off x="7235825" y="4508500"/>
            <a:ext cx="7216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i="1" baseline="30000" dirty="0" smtClean="0">
                <a:latin typeface="Times New Roman" pitchFamily="18" charset="0"/>
              </a:rPr>
              <a:t>n+1</a:t>
            </a:r>
            <a:endParaRPr lang="en-GB" altLang="en-US" i="1" baseline="30000" dirty="0">
              <a:latin typeface="Times New Roman" pitchFamily="18" charset="0"/>
            </a:endParaRPr>
          </a:p>
        </p:txBody>
      </p:sp>
      <p:sp>
        <p:nvSpPr>
          <p:cNvPr id="6173" name="Text Box 30"/>
          <p:cNvSpPr txBox="1">
            <a:spLocks noChangeArrowheads="1"/>
          </p:cNvSpPr>
          <p:nvPr/>
        </p:nvSpPr>
        <p:spPr bwMode="auto">
          <a:xfrm>
            <a:off x="6370638" y="4508500"/>
            <a:ext cx="42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i="1" baseline="30000" dirty="0" err="1">
                <a:latin typeface="Times New Roman" pitchFamily="18" charset="0"/>
              </a:rPr>
              <a:t>n</a:t>
            </a:r>
            <a:endParaRPr lang="en-GB" altLang="en-US" i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0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209" name="Object 1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1117722"/>
              </p:ext>
            </p:extLst>
          </p:nvPr>
        </p:nvGraphicFramePr>
        <p:xfrm>
          <a:off x="699771" y="1214808"/>
          <a:ext cx="2863303" cy="1158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4" imgW="888614" imgH="393529" progId="Equation.3">
                  <p:embed/>
                </p:oleObj>
              </mc:Choice>
              <mc:Fallback>
                <p:oleObj name="Equation" r:id="rId4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1" y="1214808"/>
                        <a:ext cx="2863303" cy="11584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668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Spatial derivative </a:t>
            </a:r>
            <a:r>
              <a:rPr lang="en-GB" altLang="en-US" dirty="0" smtClean="0">
                <a:solidFill>
                  <a:srgbClr val="008000"/>
                </a:solidFill>
                <a:sym typeface="Wingdings" pitchFamily="2" charset="2"/>
              </a:rPr>
              <a:t> finite difference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5219700" y="1311136"/>
            <a:ext cx="0" cy="30956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5219700" y="4406761"/>
            <a:ext cx="33845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8388350" y="498302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 flipV="1">
            <a:off x="5003800" y="1311136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8008938" y="4629011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x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4572000" y="1238111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i="1">
                <a:latin typeface="Times New Roman" pitchFamily="18" charset="0"/>
              </a:rPr>
              <a:t>T</a:t>
            </a:r>
          </a:p>
        </p:txBody>
      </p:sp>
      <p:sp>
        <p:nvSpPr>
          <p:cNvPr id="8204" name="Freeform 9"/>
          <p:cNvSpPr>
            <a:spLocks/>
          </p:cNvSpPr>
          <p:nvPr/>
        </p:nvSpPr>
        <p:spPr bwMode="auto">
          <a:xfrm>
            <a:off x="5724525" y="1958836"/>
            <a:ext cx="2232025" cy="1800225"/>
          </a:xfrm>
          <a:custGeom>
            <a:avLst/>
            <a:gdLst>
              <a:gd name="T0" fmla="*/ 0 w 1406"/>
              <a:gd name="T1" fmla="*/ 2147483647 h 1134"/>
              <a:gd name="T2" fmla="*/ 2147483647 w 1406"/>
              <a:gd name="T3" fmla="*/ 2147483647 h 1134"/>
              <a:gd name="T4" fmla="*/ 2147483647 w 1406"/>
              <a:gd name="T5" fmla="*/ 0 h 1134"/>
              <a:gd name="T6" fmla="*/ 0 60000 65536"/>
              <a:gd name="T7" fmla="*/ 0 60000 65536"/>
              <a:gd name="T8" fmla="*/ 0 60000 65536"/>
              <a:gd name="T9" fmla="*/ 0 w 1406"/>
              <a:gd name="T10" fmla="*/ 0 h 1134"/>
              <a:gd name="T11" fmla="*/ 1406 w 1406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1134">
                <a:moveTo>
                  <a:pt x="0" y="1134"/>
                </a:moveTo>
                <a:cubicBezTo>
                  <a:pt x="132" y="888"/>
                  <a:pt x="265" y="642"/>
                  <a:pt x="499" y="453"/>
                </a:cubicBezTo>
                <a:cubicBezTo>
                  <a:pt x="733" y="264"/>
                  <a:pt x="1255" y="75"/>
                  <a:pt x="1406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5" name="Oval 10"/>
          <p:cNvSpPr>
            <a:spLocks noChangeArrowheads="1"/>
          </p:cNvSpPr>
          <p:nvPr/>
        </p:nvSpPr>
        <p:spPr bwMode="auto">
          <a:xfrm>
            <a:off x="6516688" y="25350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Oval 11"/>
          <p:cNvSpPr>
            <a:spLocks noChangeArrowheads="1"/>
          </p:cNvSpPr>
          <p:nvPr/>
        </p:nvSpPr>
        <p:spPr bwMode="auto">
          <a:xfrm>
            <a:off x="7381875" y="210329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6588125" y="2174736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6588125" y="2174736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5992813" y="2047736"/>
            <a:ext cx="585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dT</a:t>
            </a:r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6732588" y="1671498"/>
            <a:ext cx="544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dx</a:t>
            </a:r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 flipH="1">
            <a:off x="5219700" y="2606536"/>
            <a:ext cx="13684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H="1">
            <a:off x="5219700" y="2174736"/>
            <a:ext cx="22320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Text Box 19"/>
          <p:cNvSpPr txBox="1">
            <a:spLocks noChangeArrowheads="1"/>
          </p:cNvSpPr>
          <p:nvPr/>
        </p:nvSpPr>
        <p:spPr bwMode="auto">
          <a:xfrm>
            <a:off x="4754563" y="2263636"/>
            <a:ext cx="465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8215" name="Text Box 20"/>
          <p:cNvSpPr txBox="1">
            <a:spLocks noChangeArrowheads="1"/>
          </p:cNvSpPr>
          <p:nvPr/>
        </p:nvSpPr>
        <p:spPr bwMode="auto">
          <a:xfrm>
            <a:off x="4456113" y="1814373"/>
            <a:ext cx="763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T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</a:p>
        </p:txBody>
      </p:sp>
      <p:sp>
        <p:nvSpPr>
          <p:cNvPr id="8216" name="Line 21"/>
          <p:cNvSpPr>
            <a:spLocks noChangeShapeType="1"/>
          </p:cNvSpPr>
          <p:nvPr/>
        </p:nvSpPr>
        <p:spPr bwMode="auto">
          <a:xfrm>
            <a:off x="6588125" y="260653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7" name="Line 22"/>
          <p:cNvSpPr>
            <a:spLocks noChangeShapeType="1"/>
          </p:cNvSpPr>
          <p:nvPr/>
        </p:nvSpPr>
        <p:spPr bwMode="auto">
          <a:xfrm>
            <a:off x="7451725" y="2174736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23"/>
          <p:cNvSpPr>
            <a:spLocks noChangeShapeType="1"/>
          </p:cNvSpPr>
          <p:nvPr/>
        </p:nvSpPr>
        <p:spPr bwMode="auto">
          <a:xfrm>
            <a:off x="6588125" y="4838561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6711950" y="4767123"/>
            <a:ext cx="587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Symbol" pitchFamily="18" charset="2"/>
              </a:rPr>
              <a:t>D</a:t>
            </a:r>
            <a:r>
              <a:rPr lang="en-GB" altLang="en-US" i="1">
                <a:latin typeface="Times New Roman" pitchFamily="18" charset="0"/>
              </a:rPr>
              <a:t>x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235825" y="4262298"/>
            <a:ext cx="722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i+1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6370638" y="4262298"/>
            <a:ext cx="423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i="1">
                <a:latin typeface="Times New Roman" pitchFamily="18" charset="0"/>
              </a:rPr>
              <a:t>x</a:t>
            </a:r>
            <a:r>
              <a:rPr lang="en-GB" altLang="en-US" i="1" baseline="-25000">
                <a:latin typeface="Times New Roman" pitchFamily="18" charset="0"/>
              </a:rPr>
              <a:t>i</a:t>
            </a:r>
            <a:endParaRPr lang="en-GB" altLang="en-US" i="1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52717"/>
            <a:ext cx="370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ways to calculate derivative:</a:t>
            </a:r>
            <a:endParaRPr lang="en-US" dirty="0"/>
          </a:p>
        </p:txBody>
      </p:sp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75784"/>
              </p:ext>
            </p:extLst>
          </p:nvPr>
        </p:nvGraphicFramePr>
        <p:xfrm>
          <a:off x="907173" y="2961284"/>
          <a:ext cx="2342371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6" imgW="838200" imgH="393700" progId="Equation.3">
                  <p:embed/>
                </p:oleObj>
              </mc:Choice>
              <mc:Fallback>
                <p:oleObj name="Equation" r:id="rId6" imgW="83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173" y="2961284"/>
                        <a:ext cx="2342371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19147" y="1335225"/>
            <a:ext cx="787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Wingdings"/>
              </a:rPr>
              <a:t></a:t>
            </a:r>
            <a:endParaRPr lang="en-US" sz="4800" dirty="0"/>
          </a:p>
        </p:txBody>
      </p:sp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51786"/>
              </p:ext>
            </p:extLst>
          </p:nvPr>
        </p:nvGraphicFramePr>
        <p:xfrm>
          <a:off x="862896" y="4062674"/>
          <a:ext cx="2555814" cy="10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8" imgW="914400" imgH="393700" progId="Equation.3">
                  <p:embed/>
                </p:oleObj>
              </mc:Choice>
              <mc:Fallback>
                <p:oleObj name="Equation" r:id="rId8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96" y="4062674"/>
                        <a:ext cx="2555814" cy="10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12518"/>
              </p:ext>
            </p:extLst>
          </p:nvPr>
        </p:nvGraphicFramePr>
        <p:xfrm>
          <a:off x="812081" y="4980880"/>
          <a:ext cx="2981325" cy="116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0" imgW="1066800" imgH="457200" progId="Equation.3">
                  <p:embed/>
                </p:oleObj>
              </mc:Choice>
              <mc:Fallback>
                <p:oleObj name="Equation" r:id="rId10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81" y="4980880"/>
                        <a:ext cx="2981325" cy="1167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79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41297"/>
              </p:ext>
            </p:extLst>
          </p:nvPr>
        </p:nvGraphicFramePr>
        <p:xfrm>
          <a:off x="1154113" y="2673646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7" name="Equation" r:id="rId4" imgW="774364" imgH="418918" progId="Equation.3">
                  <p:embed/>
                </p:oleObj>
              </mc:Choice>
              <mc:Fallback>
                <p:oleObj name="Equation" r:id="rId4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673646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92343"/>
              </p:ext>
            </p:extLst>
          </p:nvPr>
        </p:nvGraphicFramePr>
        <p:xfrm>
          <a:off x="995363" y="1379834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8"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379834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00486"/>
              </p:ext>
            </p:extLst>
          </p:nvPr>
        </p:nvGraphicFramePr>
        <p:xfrm>
          <a:off x="4108450" y="1385685"/>
          <a:ext cx="373856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9" name="Equation" r:id="rId8" imgW="1638300" imgH="1968500" progId="Equation.3">
                  <p:embed/>
                </p:oleObj>
              </mc:Choice>
              <mc:Fallback>
                <p:oleObj name="Equation" r:id="rId8" imgW="1638300" imgH="196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385685"/>
                        <a:ext cx="3738563" cy="4492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673646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673646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422821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251496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8860" y="488008"/>
            <a:ext cx="8229600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</p:spTree>
    <p:extLst>
      <p:ext uri="{BB962C8B-B14F-4D97-AF65-F5344CB8AC3E}">
        <p14:creationId xmlns:p14="http://schemas.microsoft.com/office/powerpoint/2010/main" val="1469991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297998" y="5254075"/>
            <a:ext cx="1676718" cy="3832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073889"/>
              </p:ext>
            </p:extLst>
          </p:nvPr>
        </p:nvGraphicFramePr>
        <p:xfrm>
          <a:off x="4108450" y="1375296"/>
          <a:ext cx="373856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4" imgW="1638300" imgH="1968500" progId="Equation.3">
                  <p:embed/>
                </p:oleObj>
              </mc:Choice>
              <mc:Fallback>
                <p:oleObj name="Equation" r:id="rId4" imgW="1638300" imgH="196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375296"/>
                        <a:ext cx="3738563" cy="4492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74704"/>
              </p:ext>
            </p:extLst>
          </p:nvPr>
        </p:nvGraphicFramePr>
        <p:xfrm>
          <a:off x="1154113" y="2673646"/>
          <a:ext cx="1768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673646"/>
                        <a:ext cx="17684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45257"/>
              </p:ext>
            </p:extLst>
          </p:nvPr>
        </p:nvGraphicFramePr>
        <p:xfrm>
          <a:off x="995363" y="1379834"/>
          <a:ext cx="2406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8" imgW="1054080" imgH="431640" progId="Equation.3">
                  <p:embed/>
                </p:oleObj>
              </mc:Choice>
              <mc:Fallback>
                <p:oleObj name="Equation" r:id="rId8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379834"/>
                        <a:ext cx="2406650" cy="9842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Oval 13"/>
          <p:cNvSpPr>
            <a:spLocks noChangeArrowheads="1"/>
          </p:cNvSpPr>
          <p:nvPr/>
        </p:nvSpPr>
        <p:spPr bwMode="auto">
          <a:xfrm>
            <a:off x="1154112" y="2673646"/>
            <a:ext cx="574675" cy="10810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4"/>
          <p:cNvSpPr>
            <a:spLocks noChangeArrowheads="1"/>
          </p:cNvSpPr>
          <p:nvPr/>
        </p:nvSpPr>
        <p:spPr bwMode="auto">
          <a:xfrm>
            <a:off x="2209800" y="2673646"/>
            <a:ext cx="693738" cy="1008063"/>
          </a:xfrm>
          <a:prstGeom prst="ellips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 flipV="1">
            <a:off x="1512888" y="2422821"/>
            <a:ext cx="215900" cy="3238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2903538" y="3251496"/>
            <a:ext cx="431800" cy="71438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13</a:t>
            </a:fld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983079" y="4786627"/>
            <a:ext cx="802030" cy="766826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00521" y="5368785"/>
            <a:ext cx="152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Notation !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8860" y="488008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The second-order derivative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4656" y="6047492"/>
            <a:ext cx="447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How to program this in Python?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 flipV="1">
            <a:off x="6482840" y="5637325"/>
            <a:ext cx="0" cy="488582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6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261638"/>
              </p:ext>
            </p:extLst>
          </p:nvPr>
        </p:nvGraphicFramePr>
        <p:xfrm>
          <a:off x="2968363" y="1587838"/>
          <a:ext cx="5886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8" name="Equation" r:id="rId3" imgW="3924000" imgH="419040" progId="Equation.3">
                  <p:embed/>
                </p:oleObj>
              </mc:Choice>
              <mc:Fallback>
                <p:oleObj name="Equation" r:id="rId3" imgW="3924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363" y="1587838"/>
                        <a:ext cx="5886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25411"/>
              </p:ext>
            </p:extLst>
          </p:nvPr>
        </p:nvGraphicFramePr>
        <p:xfrm>
          <a:off x="3011225" y="306738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9" name="Equation" r:id="rId5" imgW="2171520" imgH="393480" progId="Equation.3">
                  <p:embed/>
                </p:oleObj>
              </mc:Choice>
              <mc:Fallback>
                <p:oleObj name="Equation" r:id="rId5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225" y="306738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20317"/>
              </p:ext>
            </p:extLst>
          </p:nvPr>
        </p:nvGraphicFramePr>
        <p:xfrm>
          <a:off x="3020750" y="384367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0" name="Equation" r:id="rId7" imgW="1942920" imgH="393480" progId="Equation.3">
                  <p:embed/>
                </p:oleObj>
              </mc:Choice>
              <mc:Fallback>
                <p:oleObj name="Equation" r:id="rId7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750" y="384367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91223"/>
              </p:ext>
            </p:extLst>
          </p:nvPr>
        </p:nvGraphicFramePr>
        <p:xfrm>
          <a:off x="2579425" y="4480263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1" name="Equation" r:id="rId9" imgW="1942920" imgH="393480" progId="Equation.3">
                  <p:embed/>
                </p:oleObj>
              </mc:Choice>
              <mc:Fallback>
                <p:oleObj name="Equation" r:id="rId9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425" y="4480263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564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Forward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744199"/>
              </p:ext>
            </p:extLst>
          </p:nvPr>
        </p:nvGraphicFramePr>
        <p:xfrm>
          <a:off x="3023925" y="2349838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2" name="Equation" r:id="rId11" imgW="2171520" imgH="393480" progId="Equation.3">
                  <p:embed/>
                </p:oleObj>
              </mc:Choice>
              <mc:Fallback>
                <p:oleObj name="Equation" r:id="rId11" imgW="2171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925" y="2349838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377" y="1658058"/>
            <a:ext cx="7936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So this derivative is ‘first-order accurate’.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4803" y="471214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9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68034"/>
              </p:ext>
            </p:extLst>
          </p:nvPr>
        </p:nvGraphicFramePr>
        <p:xfrm>
          <a:off x="3001638" y="1611588"/>
          <a:ext cx="5867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7" name="Equation" r:id="rId4" imgW="3911400" imgH="419040" progId="Equation.3">
                  <p:embed/>
                </p:oleObj>
              </mc:Choice>
              <mc:Fallback>
                <p:oleObj name="Equation" r:id="rId4" imgW="391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38" y="1611588"/>
                        <a:ext cx="5867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21865"/>
              </p:ext>
            </p:extLst>
          </p:nvPr>
        </p:nvGraphicFramePr>
        <p:xfrm>
          <a:off x="2978150" y="3090863"/>
          <a:ext cx="3371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8" name="Equation" r:id="rId6" imgW="2247840" imgH="393480" progId="Equation.3">
                  <p:embed/>
                </p:oleObj>
              </mc:Choice>
              <mc:Fallback>
                <p:oleObj name="Equation" r:id="rId6" imgW="2247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090863"/>
                        <a:ext cx="3371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50374"/>
              </p:ext>
            </p:extLst>
          </p:nvPr>
        </p:nvGraphicFramePr>
        <p:xfrm>
          <a:off x="3044500" y="3867425"/>
          <a:ext cx="2914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9" name="Equation" r:id="rId8" imgW="1942920" imgH="393480" progId="Equation.3">
                  <p:embed/>
                </p:oleObj>
              </mc:Choice>
              <mc:Fallback>
                <p:oleObj name="Equation" r:id="rId8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500" y="3867425"/>
                        <a:ext cx="2914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63696"/>
              </p:ext>
            </p:extLst>
          </p:nvPr>
        </p:nvGraphicFramePr>
        <p:xfrm>
          <a:off x="2603175" y="4527977"/>
          <a:ext cx="39385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0" name="Equation" r:id="rId10" imgW="1942920" imgH="393480" progId="Equation.3">
                  <p:embed/>
                </p:oleObj>
              </mc:Choice>
              <mc:Fallback>
                <p:oleObj name="Equation" r:id="rId10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175" y="4527977"/>
                        <a:ext cx="3938588" cy="7985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79556" y="590320"/>
            <a:ext cx="8350217" cy="7193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008000"/>
                </a:solidFill>
              </a:rPr>
              <a:t>Backward spatial derivative</a:t>
            </a:r>
            <a:endParaRPr lang="en-GB" dirty="0">
              <a:solidFill>
                <a:srgbClr val="008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64188"/>
              </p:ext>
            </p:extLst>
          </p:nvPr>
        </p:nvGraphicFramePr>
        <p:xfrm>
          <a:off x="3057200" y="2373588"/>
          <a:ext cx="3238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1" name="Equation" r:id="rId12" imgW="2158920" imgH="393480" progId="Equation.3">
                  <p:embed/>
                </p:oleObj>
              </mc:Choice>
              <mc:Fallback>
                <p:oleObj name="Equation" r:id="rId12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200" y="2373588"/>
                        <a:ext cx="3238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047" y="1693790"/>
            <a:ext cx="7827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Taylor expansion: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Truncate: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r>
              <a:rPr lang="en-GB" sz="2400" dirty="0" smtClean="0"/>
              <a:t>Re-arrange: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endParaRPr lang="en-GB" sz="2400" dirty="0"/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  <a:p>
            <a:pPr marL="342900" indent="-342900">
              <a:buFont typeface="Wingdings" charset="2"/>
              <a:buChar char="q"/>
            </a:pPr>
            <a:r>
              <a:rPr lang="en-GB" sz="2400" dirty="0"/>
              <a:t>T</a:t>
            </a:r>
            <a:r>
              <a:rPr lang="en-GB" sz="2400" dirty="0" smtClean="0"/>
              <a:t>his </a:t>
            </a:r>
            <a:r>
              <a:rPr lang="en-GB" sz="2400" dirty="0"/>
              <a:t>derivative is </a:t>
            </a:r>
            <a:r>
              <a:rPr lang="en-GB" sz="2400" dirty="0" smtClean="0"/>
              <a:t>also ‘first</a:t>
            </a:r>
            <a:r>
              <a:rPr lang="en-GB" sz="2400" dirty="0"/>
              <a:t>-order accurate’.</a:t>
            </a:r>
          </a:p>
          <a:p>
            <a:pPr marL="342900" indent="-342900">
              <a:buFont typeface="Wingdings" charset="2"/>
              <a:buChar char="q"/>
            </a:pPr>
            <a:endParaRPr lang="en-GB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238553" y="4735896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GB" sz="2400" dirty="0" smtClean="0"/>
              <a:t>r: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912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53312"/>
              </p:ext>
            </p:extLst>
          </p:nvPr>
        </p:nvGraphicFramePr>
        <p:xfrm>
          <a:off x="3575742" y="1438354"/>
          <a:ext cx="4552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6" name="Equation" r:id="rId4" imgW="3035160" imgH="1066680" progId="Equation.3">
                  <p:embed/>
                </p:oleObj>
              </mc:Choice>
              <mc:Fallback>
                <p:oleObj name="Equation" r:id="rId4" imgW="30351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42" y="1438354"/>
                        <a:ext cx="4552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03173"/>
              </p:ext>
            </p:extLst>
          </p:nvPr>
        </p:nvGraphicFramePr>
        <p:xfrm>
          <a:off x="3448050" y="2994104"/>
          <a:ext cx="472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7" name="Equation" r:id="rId6" imgW="3149280" imgH="419040" progId="Equation.3">
                  <p:embed/>
                </p:oleObj>
              </mc:Choice>
              <mc:Fallback>
                <p:oleObj name="Equation" r:id="rId6" imgW="314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994104"/>
                        <a:ext cx="472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10300"/>
              </p:ext>
            </p:extLst>
          </p:nvPr>
        </p:nvGraphicFramePr>
        <p:xfrm>
          <a:off x="3443337" y="3622754"/>
          <a:ext cx="4381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8" name="Equation" r:id="rId8" imgW="2920680" imgH="419040" progId="Equation.3">
                  <p:embed/>
                </p:oleObj>
              </mc:Choice>
              <mc:Fallback>
                <p:oleObj name="Equation" r:id="rId8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3622754"/>
                        <a:ext cx="4381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09607"/>
              </p:ext>
            </p:extLst>
          </p:nvPr>
        </p:nvGraphicFramePr>
        <p:xfrm>
          <a:off x="3443337" y="4249313"/>
          <a:ext cx="5093008" cy="73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9" name="Equation" r:id="rId10" imgW="2920680" imgH="419040" progId="Equation.3">
                  <p:embed/>
                </p:oleObj>
              </mc:Choice>
              <mc:Fallback>
                <p:oleObj name="Equation" r:id="rId10" imgW="292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4249313"/>
                        <a:ext cx="5093008" cy="7307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4817" y="143835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Adding up: 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26009" y="3714313"/>
            <a:ext cx="15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Re-arranging: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26009" y="3121104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16</a:t>
            </a:fld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23954"/>
            <a:ext cx="7621945" cy="7429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The second-order derivative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1549"/>
              </p:ext>
            </p:extLst>
          </p:nvPr>
        </p:nvGraphicFramePr>
        <p:xfrm>
          <a:off x="3443337" y="5050295"/>
          <a:ext cx="3602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0" name="Equation" r:id="rId12" imgW="1981080" imgH="419040" progId="Equation.3">
                  <p:embed/>
                </p:oleObj>
              </mc:Choice>
              <mc:Fallback>
                <p:oleObj name="Equation" r:id="rId12" imgW="19810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337" y="5050295"/>
                        <a:ext cx="3602037" cy="762000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26009" y="5286970"/>
            <a:ext cx="45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GB" dirty="0" smtClean="0"/>
              <a:t>r: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107" y="5977014"/>
            <a:ext cx="68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</a:t>
            </a: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-derivative is ‘second-</a:t>
            </a:r>
            <a:r>
              <a:rPr lang="en-GB" dirty="0"/>
              <a:t>order accurate</a:t>
            </a:r>
            <a:r>
              <a:rPr lang="en-GB" dirty="0" smtClean="0"/>
              <a:t>’ (i.e. </a:t>
            </a:r>
            <a:r>
              <a:rPr lang="en-GB" i="1" dirty="0" smtClean="0"/>
              <a:t>more</a:t>
            </a:r>
            <a:r>
              <a:rPr lang="en-GB" dirty="0" smtClean="0"/>
              <a:t> accurate).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513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7420" y="1888486"/>
            <a:ext cx="8350250" cy="3143809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GB" dirty="0" smtClean="0"/>
              <a:t> Modelling a cooling ocean lithosphere:</a:t>
            </a:r>
          </a:p>
          <a:p>
            <a:pPr lvl="1"/>
            <a:r>
              <a:rPr lang="en-GB" dirty="0" smtClean="0"/>
              <a:t> Familiarise yourself with the model and equations using a simple scenario and paper and pencil</a:t>
            </a:r>
          </a:p>
          <a:p>
            <a:pPr lvl="1"/>
            <a:r>
              <a:rPr lang="en-GB" dirty="0" smtClean="0"/>
              <a:t> Complete the model in Python by adding your own </a:t>
            </a:r>
            <a:r>
              <a:rPr lang="en-GB" dirty="0" err="1" smtClean="0"/>
              <a:t>subfunction</a:t>
            </a:r>
            <a:r>
              <a:rPr lang="en-GB" dirty="0" smtClean="0"/>
              <a:t> for diffusion</a:t>
            </a:r>
          </a:p>
          <a:p>
            <a:pPr lvl="1"/>
            <a:r>
              <a:rPr lang="en-GB" dirty="0" smtClean="0"/>
              <a:t> Explore how numerical and analytical solutions compare and the effect of different discretisation steps in time and space</a:t>
            </a:r>
          </a:p>
          <a:p>
            <a:pPr lvl="1"/>
            <a:r>
              <a:rPr lang="en-GB" dirty="0" smtClean="0"/>
              <a:t> If time permits, calculate the growth of the lithosphere with time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7420" y="572449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Practical </a:t>
            </a:r>
            <a:r>
              <a:rPr lang="en-GB" dirty="0">
                <a:solidFill>
                  <a:srgbClr val="008000"/>
                </a:solidFill>
              </a:rPr>
              <a:t>2</a:t>
            </a:r>
            <a:r>
              <a:rPr lang="en-GB" dirty="0" smtClean="0">
                <a:solidFill>
                  <a:srgbClr val="008000"/>
                </a:solidFill>
              </a:rPr>
              <a:t>, part </a:t>
            </a:r>
            <a:r>
              <a:rPr lang="en-GB" dirty="0">
                <a:solidFill>
                  <a:srgbClr val="008000"/>
                </a:solidFill>
              </a:rPr>
              <a:t>1</a:t>
            </a:r>
            <a:r>
              <a:rPr lang="en-GB" dirty="0" smtClean="0">
                <a:solidFill>
                  <a:srgbClr val="008000"/>
                </a:solidFill>
              </a:rPr>
              <a:t>: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530" y="5881975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https://</a:t>
            </a:r>
            <a:r>
              <a:rPr lang="en-US" sz="1600" b="1" dirty="0" err="1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smtClean="0">
                <a:latin typeface="Courier"/>
                <a:cs typeface="Courier"/>
              </a:rPr>
              <a:t>session2.html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514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340" y="46461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criterion: exp. decay function</a:t>
            </a:r>
          </a:p>
        </p:txBody>
      </p:sp>
      <p:pic>
        <p:nvPicPr>
          <p:cNvPr id="4102" name="Picture 5" descr="EF5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395289" y="1278086"/>
            <a:ext cx="3641586" cy="258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6" descr="EB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621562"/>
            <a:ext cx="3599769" cy="27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1357770" y="1722837"/>
            <a:ext cx="163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latin typeface="Symbol" pitchFamily="18" charset="2"/>
              </a:rPr>
              <a:t>D</a:t>
            </a:r>
            <a:r>
              <a:rPr lang="en-GB" altLang="en-US" dirty="0"/>
              <a:t>t=50 sec</a:t>
            </a:r>
          </a:p>
        </p:txBody>
      </p:sp>
      <p:pic>
        <p:nvPicPr>
          <p:cNvPr id="4106" name="Picture 7" descr="EF25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/>
          <a:stretch/>
        </p:blipFill>
        <p:spPr bwMode="auto">
          <a:xfrm>
            <a:off x="4840288" y="1294415"/>
            <a:ext cx="3657266" cy="25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764667" y="1755495"/>
            <a:ext cx="177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latin typeface="Symbol" pitchFamily="18" charset="2"/>
              </a:rPr>
              <a:t>D</a:t>
            </a:r>
            <a:r>
              <a:rPr lang="en-GB" altLang="en-US"/>
              <a:t>t=250 sec</a:t>
            </a:r>
          </a:p>
        </p:txBody>
      </p:sp>
      <p:pic>
        <p:nvPicPr>
          <p:cNvPr id="4105" name="Picture 6" descr="EB2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4" y="3576652"/>
            <a:ext cx="3556208" cy="266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3426730" y="1931241"/>
            <a:ext cx="14827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forward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233735" y="4349223"/>
            <a:ext cx="1774825" cy="831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Euler </a:t>
            </a:r>
          </a:p>
          <a:p>
            <a:pPr eaLnBrk="1" hangingPunct="1"/>
            <a:r>
              <a:rPr lang="en-GB" altLang="en-US" dirty="0"/>
              <a:t>  backward</a:t>
            </a:r>
          </a:p>
        </p:txBody>
      </p:sp>
    </p:spTree>
    <p:extLst>
      <p:ext uri="{BB962C8B-B14F-4D97-AF65-F5344CB8AC3E}">
        <p14:creationId xmlns:p14="http://schemas.microsoft.com/office/powerpoint/2010/main" val="33620354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19</a:t>
            </a:fld>
            <a:endParaRPr 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880" y="1603909"/>
            <a:ext cx="4694238" cy="480101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Differential equation: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Discretized solution with error: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Subtract solution w/out error: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Error in solution: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To keep error from growing: 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en-US" dirty="0" smtClean="0"/>
              <a:t> This restricts time step: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660" y="69226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forward</a:t>
            </a:r>
          </a:p>
        </p:txBody>
      </p:sp>
      <p:graphicFrame>
        <p:nvGraphicFramePr>
          <p:cNvPr id="51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95461"/>
              </p:ext>
            </p:extLst>
          </p:nvPr>
        </p:nvGraphicFramePr>
        <p:xfrm>
          <a:off x="6228205" y="1603909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205" y="1603909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8750"/>
              </p:ext>
            </p:extLst>
          </p:nvPr>
        </p:nvGraphicFramePr>
        <p:xfrm>
          <a:off x="5651943" y="3365117"/>
          <a:ext cx="27828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" name="Equation" r:id="rId6" imgW="1219200" imgH="228600" progId="Equation.3">
                  <p:embed/>
                </p:oleObj>
              </mc:Choice>
              <mc:Fallback>
                <p:oleObj name="Equation" r:id="rId6" imgW="121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3365117"/>
                        <a:ext cx="27828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41256"/>
              </p:ext>
            </p:extLst>
          </p:nvPr>
        </p:nvGraphicFramePr>
        <p:xfrm>
          <a:off x="5651943" y="4090189"/>
          <a:ext cx="2695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Equation" r:id="rId8" imgW="1181100" imgH="228600" progId="Equation.3">
                  <p:embed/>
                </p:oleObj>
              </mc:Choice>
              <mc:Fallback>
                <p:oleObj name="Equation" r:id="rId8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3" y="4090189"/>
                        <a:ext cx="26955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22480"/>
              </p:ext>
            </p:extLst>
          </p:nvPr>
        </p:nvGraphicFramePr>
        <p:xfrm>
          <a:off x="5723380" y="4897380"/>
          <a:ext cx="2176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" name="Equation" r:id="rId10" imgW="952087" imgH="215806" progId="Equation.3">
                  <p:embed/>
                </p:oleObj>
              </mc:Choice>
              <mc:Fallback>
                <p:oleObj name="Equation" r:id="rId10" imgW="95208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380" y="4897380"/>
                        <a:ext cx="2176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56180"/>
              </p:ext>
            </p:extLst>
          </p:nvPr>
        </p:nvGraphicFramePr>
        <p:xfrm>
          <a:off x="6372668" y="5494971"/>
          <a:ext cx="1016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Equation" r:id="rId12" imgW="444307" imgH="393529" progId="Equation.3">
                  <p:embed/>
                </p:oleObj>
              </mc:Choice>
              <mc:Fallback>
                <p:oleObj name="Equation" r:id="rId12" imgW="44430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668" y="5494971"/>
                        <a:ext cx="1016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69030"/>
              </p:ext>
            </p:extLst>
          </p:nvPr>
        </p:nvGraphicFramePr>
        <p:xfrm>
          <a:off x="4617500" y="2631575"/>
          <a:ext cx="4521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7" name="Equation" r:id="rId14" imgW="1981200" imgH="228600" progId="Equation.3">
                  <p:embed/>
                </p:oleObj>
              </mc:Choice>
              <mc:Fallback>
                <p:oleObj name="Equation" r:id="rId14" imgW="198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500" y="2631575"/>
                        <a:ext cx="4521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6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395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diffusion: Fourier’s law</a:t>
            </a:r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20780"/>
              </p:ext>
            </p:extLst>
          </p:nvPr>
        </p:nvGraphicFramePr>
        <p:xfrm>
          <a:off x="6300788" y="3669095"/>
          <a:ext cx="23034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4" imgW="672808" imgH="393529" progId="Equation.3">
                  <p:embed/>
                </p:oleObj>
              </mc:Choice>
              <mc:Fallback>
                <p:oleObj name="Equation" r:id="rId4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669095"/>
                        <a:ext cx="2303462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4" name="Picture 21" descr="jbj_four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51" y="1481337"/>
            <a:ext cx="1652814" cy="18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Text Box 22"/>
          <p:cNvSpPr txBox="1">
            <a:spLocks noChangeArrowheads="1"/>
          </p:cNvSpPr>
          <p:nvPr/>
        </p:nvSpPr>
        <p:spPr bwMode="auto">
          <a:xfrm>
            <a:off x="4937601" y="1543432"/>
            <a:ext cx="217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000" b="1"/>
              <a:t>Joseph Fourier</a:t>
            </a:r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 flipH="1">
            <a:off x="7164388" y="4604132"/>
            <a:ext cx="360362" cy="936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7" name="Text Box 24"/>
          <p:cNvSpPr txBox="1">
            <a:spLocks noChangeArrowheads="1"/>
          </p:cNvSpPr>
          <p:nvPr/>
        </p:nvSpPr>
        <p:spPr bwMode="auto">
          <a:xfrm>
            <a:off x="5583238" y="5412170"/>
            <a:ext cx="31861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/>
              <a:t>‘heat conductivity’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70848" y="2399095"/>
            <a:ext cx="3933519" cy="3717925"/>
            <a:chOff x="970848" y="2087563"/>
            <a:chExt cx="3933519" cy="3717925"/>
          </a:xfrm>
        </p:grpSpPr>
        <p:sp>
          <p:nvSpPr>
            <p:cNvPr id="25" name="Rectangle 6" descr="Horizontal brick"/>
            <p:cNvSpPr>
              <a:spLocks noChangeArrowheads="1"/>
            </p:cNvSpPr>
            <p:nvPr/>
          </p:nvSpPr>
          <p:spPr bwMode="auto">
            <a:xfrm>
              <a:off x="2843213" y="2852738"/>
              <a:ext cx="360362" cy="2952750"/>
            </a:xfrm>
            <a:prstGeom prst="rect">
              <a:avLst/>
            </a:prstGeom>
            <a:pattFill prst="horzBrick">
              <a:fgClr>
                <a:srgbClr val="FF33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k</a:t>
              </a:r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2843213" y="3502025"/>
              <a:ext cx="0" cy="23034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i="1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3203575" y="4221163"/>
              <a:ext cx="0" cy="1584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2843213" y="3502025"/>
              <a:ext cx="360362" cy="7191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1692275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995738" y="5013325"/>
              <a:ext cx="4911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/>
                <a:t>q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970848" y="3225761"/>
              <a:ext cx="19367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dirty="0">
                  <a:solidFill>
                    <a:srgbClr val="FF3300"/>
                  </a:solidFill>
                </a:rPr>
                <a:t>hot: </a:t>
              </a:r>
              <a:r>
                <a:rPr lang="en-GB" i="1" dirty="0">
                  <a:solidFill>
                    <a:srgbClr val="FF3300"/>
                  </a:solidFill>
                </a:rPr>
                <a:t>T+</a:t>
              </a:r>
              <a:r>
                <a:rPr lang="en-GB" i="1" dirty="0">
                  <a:solidFill>
                    <a:srgbClr val="FF3300"/>
                  </a:solidFill>
                  <a:latin typeface="Symbol" charset="0"/>
                </a:rPr>
                <a:t>D</a:t>
              </a:r>
              <a:r>
                <a:rPr lang="en-GB" i="1" dirty="0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167895" y="3933825"/>
              <a:ext cx="13582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GB" i="1" dirty="0">
                  <a:solidFill>
                    <a:srgbClr val="3333CC"/>
                  </a:solidFill>
                </a:rPr>
                <a:t>T</a:t>
              </a:r>
              <a:r>
                <a:rPr lang="en-GB" dirty="0">
                  <a:solidFill>
                    <a:srgbClr val="3333CC"/>
                  </a:solidFill>
                </a:rPr>
                <a:t>: cold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649905" y="2087563"/>
              <a:ext cx="68347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/>
                <a:t>dx</a:t>
              </a: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411413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3203575" y="27098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 rot="5400000">
              <a:off x="36004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 rot="5400000">
              <a:off x="2305050" y="4978400"/>
              <a:ext cx="144463" cy="646113"/>
            </a:xfrm>
            <a:custGeom>
              <a:avLst/>
              <a:gdLst>
                <a:gd name="T0" fmla="*/ 2147483647 w 99"/>
                <a:gd name="T1" fmla="*/ 2147483647 h 226"/>
                <a:gd name="T2" fmla="*/ 2147483647 w 99"/>
                <a:gd name="T3" fmla="*/ 2147483647 h 226"/>
                <a:gd name="T4" fmla="*/ 0 w 99"/>
                <a:gd name="T5" fmla="*/ 2147483647 h 226"/>
                <a:gd name="T6" fmla="*/ 2147483647 w 99"/>
                <a:gd name="T7" fmla="*/ 2147483647 h 226"/>
                <a:gd name="T8" fmla="*/ 2147483647 w 99"/>
                <a:gd name="T9" fmla="*/ 2147483647 h 226"/>
                <a:gd name="T10" fmla="*/ 2147483647 w 99"/>
                <a:gd name="T11" fmla="*/ 0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226"/>
                <a:gd name="T20" fmla="*/ 99 w 99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226">
                  <a:moveTo>
                    <a:pt x="46" y="226"/>
                  </a:moveTo>
                  <a:cubicBezTo>
                    <a:pt x="72" y="211"/>
                    <a:pt x="99" y="196"/>
                    <a:pt x="91" y="181"/>
                  </a:cubicBezTo>
                  <a:cubicBezTo>
                    <a:pt x="83" y="166"/>
                    <a:pt x="0" y="150"/>
                    <a:pt x="0" y="135"/>
                  </a:cubicBezTo>
                  <a:cubicBezTo>
                    <a:pt x="0" y="120"/>
                    <a:pt x="83" y="105"/>
                    <a:pt x="91" y="90"/>
                  </a:cubicBezTo>
                  <a:cubicBezTo>
                    <a:pt x="99" y="75"/>
                    <a:pt x="49" y="60"/>
                    <a:pt x="46" y="45"/>
                  </a:cubicBezTo>
                  <a:cubicBezTo>
                    <a:pt x="43" y="30"/>
                    <a:pt x="68" y="9"/>
                    <a:pt x="7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4536270" y="2862262"/>
              <a:ext cx="174" cy="422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 flipH="1" flipV="1">
              <a:off x="4527886" y="4203378"/>
              <a:ext cx="8558" cy="593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178246" y="3429000"/>
              <a:ext cx="72612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GB" i="1" dirty="0" err="1" smtClean="0"/>
                <a:t>dT</a:t>
              </a:r>
              <a:endParaRPr lang="en-GB" i="1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20</a:t>
            </a:fld>
            <a:endParaRPr lang="en-US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304" y="1434418"/>
            <a:ext cx="4619625" cy="1338262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GB" altLang="en-US" sz="3200" dirty="0" smtClean="0"/>
              <a:t> a=0.01</a:t>
            </a:r>
          </a:p>
          <a:p>
            <a:pPr eaLnBrk="1" hangingPunct="1"/>
            <a:r>
              <a:rPr lang="en-GB" altLang="en-US" sz="3200" dirty="0" smtClean="0"/>
              <a:t> so </a:t>
            </a:r>
            <a:r>
              <a:rPr lang="en-GB" altLang="en-US" sz="3200" dirty="0" err="1" smtClean="0">
                <a:latin typeface="Symbol" pitchFamily="18" charset="2"/>
              </a:rPr>
              <a:t>D</a:t>
            </a:r>
            <a:r>
              <a:rPr lang="en-GB" altLang="en-US" sz="3200" dirty="0" err="1" smtClean="0"/>
              <a:t>t</a:t>
            </a:r>
            <a:r>
              <a:rPr lang="en-GB" altLang="en-US" sz="3200" baseline="-25000" dirty="0" err="1" smtClean="0"/>
              <a:t>crit</a:t>
            </a:r>
            <a:r>
              <a:rPr lang="en-GB" altLang="en-US" sz="3200" dirty="0" smtClean="0"/>
              <a:t>= 2/a = 200 sec.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277" y="640948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</a:t>
            </a:r>
          </a:p>
        </p:txBody>
      </p:sp>
      <p:pic>
        <p:nvPicPr>
          <p:cNvPr id="6150" name="Picture 4" descr="EF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90" y="2922133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5381929" y="4781777"/>
            <a:ext cx="2078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t=250 sec</a:t>
            </a:r>
          </a:p>
        </p:txBody>
      </p:sp>
      <p:pic>
        <p:nvPicPr>
          <p:cNvPr id="6153" name="Picture 8" descr="EF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0" y="2939144"/>
            <a:ext cx="4190517" cy="314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2063975" y="4802188"/>
            <a:ext cx="1866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dirty="0">
                <a:latin typeface="Symbol" pitchFamily="18" charset="2"/>
              </a:rPr>
              <a:t>D</a:t>
            </a:r>
            <a:r>
              <a:rPr lang="en-GB" altLang="en-US" sz="3000" b="0" dirty="0"/>
              <a:t>t=50 sec</a:t>
            </a:r>
          </a:p>
        </p:txBody>
      </p:sp>
    </p:spTree>
    <p:extLst>
      <p:ext uri="{BB962C8B-B14F-4D97-AF65-F5344CB8AC3E}">
        <p14:creationId xmlns:p14="http://schemas.microsoft.com/office/powerpoint/2010/main" val="222291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21</a:t>
            </a:fld>
            <a:endParaRPr 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699" y="1693678"/>
            <a:ext cx="5037439" cy="4656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differential equation: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GB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en-GB" altLang="en-US" dirty="0"/>
              <a:t> </a:t>
            </a:r>
            <a:r>
              <a:rPr lang="en-GB" altLang="en-US" dirty="0" smtClean="0"/>
              <a:t>discretized solution:</a:t>
            </a:r>
          </a:p>
          <a:p>
            <a:pPr eaLnBrk="1" hangingPunct="1">
              <a:lnSpc>
                <a:spcPct val="230000"/>
              </a:lnSpc>
            </a:pPr>
            <a:r>
              <a:rPr lang="en-GB" altLang="en-US" dirty="0" smtClean="0"/>
              <a:t> So error in solution:</a:t>
            </a:r>
          </a:p>
          <a:p>
            <a:pPr eaLnBrk="1" hangingPunct="1">
              <a:lnSpc>
                <a:spcPct val="130000"/>
              </a:lnSpc>
            </a:pPr>
            <a:endParaRPr lang="en-GB" altLang="en-US" dirty="0" smtClean="0"/>
          </a:p>
          <a:p>
            <a:pPr eaLnBrk="1" hangingPunct="1">
              <a:lnSpc>
                <a:spcPct val="130000"/>
              </a:lnSpc>
            </a:pPr>
            <a:r>
              <a:rPr lang="en-GB" altLang="en-US" dirty="0" smtClean="0"/>
              <a:t> To keep error from growing: </a:t>
            </a:r>
          </a:p>
          <a:p>
            <a:pPr eaLnBrk="1" hangingPunct="1">
              <a:lnSpc>
                <a:spcPct val="130000"/>
              </a:lnSpc>
            </a:pPr>
            <a:r>
              <a:rPr lang="en-GB" altLang="en-US" u="sng" dirty="0" smtClean="0"/>
              <a:t> Criterion always met!</a:t>
            </a:r>
            <a:endParaRPr lang="en-GB" altLang="en-US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700" y="644341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Euler backward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02830"/>
              </p:ext>
            </p:extLst>
          </p:nvPr>
        </p:nvGraphicFramePr>
        <p:xfrm>
          <a:off x="6336025" y="1615891"/>
          <a:ext cx="1593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4" imgW="698197" imgH="393529" progId="Equation.3">
                  <p:embed/>
                </p:oleObj>
              </mc:Choice>
              <mc:Fallback>
                <p:oleObj name="Equation" r:id="rId4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25" y="1615891"/>
                        <a:ext cx="1593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43181"/>
              </p:ext>
            </p:extLst>
          </p:nvPr>
        </p:nvGraphicFramePr>
        <p:xfrm>
          <a:off x="6121713" y="2538427"/>
          <a:ext cx="2057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Equation" r:id="rId6" imgW="901309" imgH="418918" progId="Equation.3">
                  <p:embed/>
                </p:oleObj>
              </mc:Choice>
              <mc:Fallback>
                <p:oleObj name="Equation" r:id="rId6" imgW="90130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713" y="2538427"/>
                        <a:ext cx="20574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54808"/>
              </p:ext>
            </p:extLst>
          </p:nvPr>
        </p:nvGraphicFramePr>
        <p:xfrm>
          <a:off x="6159158" y="4637300"/>
          <a:ext cx="20589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Equation" r:id="rId8" imgW="901309" imgH="393529" progId="Equation.3">
                  <p:embed/>
                </p:oleObj>
              </mc:Choice>
              <mc:Fallback>
                <p:oleObj name="Equation" r:id="rId8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158" y="4637300"/>
                        <a:ext cx="20589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14564"/>
              </p:ext>
            </p:extLst>
          </p:nvPr>
        </p:nvGraphicFramePr>
        <p:xfrm>
          <a:off x="6191563" y="3490828"/>
          <a:ext cx="19986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63" y="3490828"/>
                        <a:ext cx="19986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5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22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8350250" cy="41624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Try for yourself: </a:t>
            </a:r>
          </a:p>
          <a:p>
            <a:pPr eaLnBrk="1" hangingPunct="1"/>
            <a:r>
              <a:rPr lang="en-GB" altLang="en-US" sz="2800" dirty="0" smtClean="0"/>
              <a:t> Use your radiogenic heating code:</a:t>
            </a:r>
          </a:p>
          <a:p>
            <a:pPr lvl="1"/>
            <a:r>
              <a:rPr lang="en-GB" altLang="en-US" sz="2400" dirty="0"/>
              <a:t> </a:t>
            </a:r>
            <a:r>
              <a:rPr lang="en-GB" altLang="en-US" sz="2400" dirty="0" smtClean="0"/>
              <a:t>Calculate </a:t>
            </a:r>
            <a:r>
              <a:rPr lang="en-GB" altLang="en-US" sz="2400" dirty="0" err="1" smtClean="0">
                <a:latin typeface="Symbol" pitchFamily="18" charset="2"/>
              </a:rPr>
              <a:t>D</a:t>
            </a:r>
            <a:r>
              <a:rPr lang="en-GB" altLang="en-US" sz="2400" dirty="0" err="1" smtClean="0">
                <a:latin typeface="Arial Unicode MS" pitchFamily="34" charset="-128"/>
              </a:rPr>
              <a:t>t</a:t>
            </a:r>
            <a:r>
              <a:rPr lang="en-GB" altLang="en-US" sz="2400" baseline="-25000" dirty="0" err="1" smtClean="0"/>
              <a:t>crit</a:t>
            </a:r>
            <a:endParaRPr lang="en-GB" altLang="en-US" sz="2400" baseline="-25000" dirty="0" smtClean="0"/>
          </a:p>
          <a:p>
            <a:pPr lvl="1"/>
            <a:r>
              <a:rPr lang="en-GB" altLang="en-US" sz="2400" dirty="0" smtClean="0"/>
              <a:t> Increase </a:t>
            </a:r>
            <a:r>
              <a:rPr lang="en-GB" altLang="en-US" sz="2400" dirty="0" err="1" smtClean="0"/>
              <a:t>t</a:t>
            </a:r>
            <a:r>
              <a:rPr lang="en-GB" altLang="en-US" sz="2400" baseline="-25000" dirty="0" err="1" smtClean="0"/>
              <a:t>max</a:t>
            </a:r>
            <a:r>
              <a:rPr lang="en-GB" altLang="en-US" sz="2400" dirty="0" smtClean="0"/>
              <a:t> to 100 </a:t>
            </a:r>
            <a:r>
              <a:rPr lang="en-GB" altLang="en-US" sz="2400" dirty="0" err="1" smtClean="0"/>
              <a:t>Gyrs</a:t>
            </a:r>
            <a:endParaRPr lang="en-GB" altLang="en-US" sz="2400" dirty="0" smtClean="0"/>
          </a:p>
          <a:p>
            <a:pPr lvl="1"/>
            <a:r>
              <a:rPr lang="en-GB" altLang="en-US" sz="2400" dirty="0" smtClean="0"/>
              <a:t> Try different </a:t>
            </a:r>
            <a:r>
              <a:rPr lang="en-GB" altLang="en-US" sz="2400" dirty="0" err="1" smtClean="0">
                <a:latin typeface="Symbol" pitchFamily="18" charset="2"/>
              </a:rPr>
              <a:t>D</a:t>
            </a:r>
            <a:r>
              <a:rPr lang="en-GB" altLang="en-US" sz="2400" dirty="0" err="1" smtClean="0"/>
              <a:t>t</a:t>
            </a:r>
            <a:r>
              <a:rPr lang="en-GB" altLang="en-US" sz="2400" dirty="0" smtClean="0"/>
              <a:t> </a:t>
            </a:r>
          </a:p>
          <a:p>
            <a:r>
              <a:rPr lang="en-GB" altLang="en-US" sz="2800" dirty="0" smtClean="0"/>
              <a:t> Use your heat diffusion code:</a:t>
            </a:r>
          </a:p>
          <a:p>
            <a:pPr lvl="1"/>
            <a:r>
              <a:rPr lang="en-GB" altLang="en-US" sz="2400" dirty="0"/>
              <a:t> </a:t>
            </a:r>
            <a:r>
              <a:rPr lang="en-GB" altLang="en-US" sz="2400" dirty="0" smtClean="0"/>
              <a:t>Increase </a:t>
            </a:r>
            <a:r>
              <a:rPr lang="en-GB" altLang="en-US" sz="2400" dirty="0" err="1" smtClean="0"/>
              <a:t>timestep</a:t>
            </a:r>
            <a:r>
              <a:rPr lang="en-GB" altLang="en-US" sz="2400" dirty="0" smtClean="0"/>
              <a:t> and see what happens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2, Part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30" y="5881975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https://</a:t>
            </a:r>
            <a:r>
              <a:rPr lang="en-US" sz="1600" b="1" dirty="0" err="1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smtClean="0">
                <a:latin typeface="Courier"/>
                <a:cs typeface="Courier"/>
              </a:rPr>
              <a:t>session2.html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68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23</a:t>
            </a:fld>
            <a:endParaRPr lang="en-US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761" y="1404809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Forward Euler time stepping method: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>
              <a:lnSpc>
                <a:spcPct val="170000"/>
              </a:lnSpc>
            </a:pPr>
            <a:r>
              <a:rPr lang="en-GB" altLang="en-US" dirty="0" smtClean="0"/>
              <a:t> So error propagates as: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920" y="51253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3491"/>
              </p:ext>
            </p:extLst>
          </p:nvPr>
        </p:nvGraphicFramePr>
        <p:xfrm>
          <a:off x="1679333" y="2124293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4" imgW="2374900" imgH="508000" progId="Equation.3">
                  <p:embed/>
                </p:oleObj>
              </mc:Choice>
              <mc:Fallback>
                <p:oleObj name="Equation" r:id="rId4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33" y="2124293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71084"/>
              </p:ext>
            </p:extLst>
          </p:nvPr>
        </p:nvGraphicFramePr>
        <p:xfrm>
          <a:off x="1650758" y="4442810"/>
          <a:ext cx="547846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6" imgW="2400300" imgH="508000" progId="Equation.3">
                  <p:embed/>
                </p:oleObj>
              </mc:Choice>
              <mc:Fallback>
                <p:oleObj name="Equation" r:id="rId6" imgW="2400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758" y="4442810"/>
                        <a:ext cx="5478462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17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24</a:t>
            </a:fld>
            <a:endParaRPr lang="en-US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GB" altLang="en-US" dirty="0" smtClean="0"/>
          </a:p>
        </p:txBody>
      </p:sp>
      <p:graphicFrame>
        <p:nvGraphicFramePr>
          <p:cNvPr id="102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1548"/>
              </p:ext>
            </p:extLst>
          </p:nvPr>
        </p:nvGraphicFramePr>
        <p:xfrm>
          <a:off x="1158875" y="1747199"/>
          <a:ext cx="55070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0" name="Equation" r:id="rId4" imgW="2413000" imgH="393700" progId="Equation.3">
                  <p:embed/>
                </p:oleObj>
              </mc:Choice>
              <mc:Fallback>
                <p:oleObj name="Equation" r:id="rId4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747199"/>
                        <a:ext cx="5507038" cy="898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98309"/>
              </p:ext>
            </p:extLst>
          </p:nvPr>
        </p:nvGraphicFramePr>
        <p:xfrm>
          <a:off x="1116013" y="3036249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" name="Equation" r:id="rId6" imgW="2209800" imgH="254000" progId="Equation.3">
                  <p:embed/>
                </p:oleObj>
              </mc:Choice>
              <mc:Fallback>
                <p:oleObj name="Equation" r:id="rId6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36249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66910"/>
              </p:ext>
            </p:extLst>
          </p:nvPr>
        </p:nvGraphicFramePr>
        <p:xfrm>
          <a:off x="7235825" y="2912424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" name="Equation" r:id="rId8" imgW="482391" imgH="393529" progId="Equation.3">
                  <p:embed/>
                </p:oleObj>
              </mc:Choice>
              <mc:Fallback>
                <p:oleObj name="Equation" r:id="rId8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12424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6527800" y="3115624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0251" name="Rectangle 45"/>
          <p:cNvSpPr>
            <a:spLocks noChangeArrowheads="1"/>
          </p:cNvSpPr>
          <p:nvPr/>
        </p:nvSpPr>
        <p:spPr bwMode="auto">
          <a:xfrm>
            <a:off x="565280" y="4015888"/>
            <a:ext cx="82296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New error      depends on      ,      , and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These        can cancel out or amplify each other.</a:t>
            </a:r>
          </a:p>
        </p:txBody>
      </p:sp>
      <p:graphicFrame>
        <p:nvGraphicFramePr>
          <p:cNvPr id="102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06373"/>
              </p:ext>
            </p:extLst>
          </p:nvPr>
        </p:nvGraphicFramePr>
        <p:xfrm>
          <a:off x="2797175" y="3987161"/>
          <a:ext cx="695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" name="Equation" r:id="rId10" imgW="304536" imgH="253780" progId="Equation.3">
                  <p:embed/>
                </p:oleObj>
              </mc:Choice>
              <mc:Fallback>
                <p:oleObj name="Equation" r:id="rId10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987161"/>
                        <a:ext cx="695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5802"/>
              </p:ext>
            </p:extLst>
          </p:nvPr>
        </p:nvGraphicFramePr>
        <p:xfrm>
          <a:off x="5418138" y="3991924"/>
          <a:ext cx="638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" name="Equation" r:id="rId12" imgW="279279" imgH="253890" progId="Equation.3">
                  <p:embed/>
                </p:oleObj>
              </mc:Choice>
              <mc:Fallback>
                <p:oleObj name="Equation" r:id="rId12" imgW="27927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991924"/>
                        <a:ext cx="6381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34651"/>
              </p:ext>
            </p:extLst>
          </p:nvPr>
        </p:nvGraphicFramePr>
        <p:xfrm>
          <a:off x="6107113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5" name="Equation" r:id="rId14" imgW="368140" imgH="253890" progId="Equation.3">
                  <p:embed/>
                </p:oleObj>
              </mc:Choice>
              <mc:Fallback>
                <p:oleObj name="Equation" r:id="rId14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6202"/>
              </p:ext>
            </p:extLst>
          </p:nvPr>
        </p:nvGraphicFramePr>
        <p:xfrm>
          <a:off x="7691438" y="3991924"/>
          <a:ext cx="841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6" name="Equation" r:id="rId16" imgW="368140" imgH="253890" progId="Equation.3">
                  <p:embed/>
                </p:oleObj>
              </mc:Choice>
              <mc:Fallback>
                <p:oleObj name="Equation" r:id="rId16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3991924"/>
                        <a:ext cx="841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7603"/>
              </p:ext>
            </p:extLst>
          </p:nvPr>
        </p:nvGraphicFramePr>
        <p:xfrm>
          <a:off x="2297113" y="4553899"/>
          <a:ext cx="581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7" name="Equation" r:id="rId18" imgW="253780" imgH="203024" progId="Equation.3">
                  <p:embed/>
                </p:oleObj>
              </mc:Choice>
              <mc:Fallback>
                <p:oleObj name="Equation" r:id="rId18" imgW="25378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553899"/>
                        <a:ext cx="581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51"/>
          <p:cNvSpPr txBox="1">
            <a:spLocks noChangeArrowheads="1"/>
          </p:cNvSpPr>
          <p:nvPr/>
        </p:nvSpPr>
        <p:spPr bwMode="auto">
          <a:xfrm>
            <a:off x="3184525" y="257111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or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dirty="0" smtClean="0">
                <a:solidFill>
                  <a:srgbClr val="008000"/>
                </a:solidFill>
              </a:rPr>
              <a:t>Stability criterion for heat diffusion</a:t>
            </a:r>
          </a:p>
        </p:txBody>
      </p:sp>
    </p:spTree>
    <p:extLst>
      <p:ext uri="{BB962C8B-B14F-4D97-AF65-F5344CB8AC3E}">
        <p14:creationId xmlns:p14="http://schemas.microsoft.com/office/powerpoint/2010/main" val="9794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25</a:t>
            </a:fld>
            <a:endParaRPr lang="en-US"/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</p:txBody>
      </p:sp>
      <p:sp>
        <p:nvSpPr>
          <p:cNvPr id="11269" name="Rectangle 39"/>
          <p:cNvSpPr>
            <a:spLocks noChangeArrowheads="1"/>
          </p:cNvSpPr>
          <p:nvPr/>
        </p:nvSpPr>
        <p:spPr bwMode="auto">
          <a:xfrm>
            <a:off x="648273" y="2024405"/>
            <a:ext cx="7991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Let’s look at 3 different error scenarios: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endParaRPr lang="en-GB" altLang="en-US" sz="3000" b="0" dirty="0"/>
          </a:p>
          <a:p>
            <a:pPr marL="457200" indent="-457200" eaLnBrk="1" hangingPunct="1">
              <a:lnSpc>
                <a:spcPct val="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so that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3000" b="0" dirty="0"/>
              <a:t>                                  so that</a:t>
            </a:r>
          </a:p>
        </p:txBody>
      </p:sp>
      <p:graphicFrame>
        <p:nvGraphicFramePr>
          <p:cNvPr id="11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12912"/>
              </p:ext>
            </p:extLst>
          </p:nvPr>
        </p:nvGraphicFramePr>
        <p:xfrm>
          <a:off x="823913" y="1304813"/>
          <a:ext cx="5043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name="Equation" r:id="rId4" imgW="2209800" imgH="254000" progId="Equation.3">
                  <p:embed/>
                </p:oleObj>
              </mc:Choice>
              <mc:Fallback>
                <p:oleObj name="Equation" r:id="rId4" imgW="2209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04813"/>
                        <a:ext cx="5043487" cy="581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87088"/>
              </p:ext>
            </p:extLst>
          </p:nvPr>
        </p:nvGraphicFramePr>
        <p:xfrm>
          <a:off x="7008813" y="1160351"/>
          <a:ext cx="11017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9" name="Equation" r:id="rId6" imgW="482391" imgH="393529" progId="Equation.3">
                  <p:embed/>
                </p:oleObj>
              </mc:Choice>
              <mc:Fallback>
                <p:oleObj name="Equation" r:id="rId6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1160351"/>
                        <a:ext cx="11017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221413" y="1363551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with</a:t>
            </a:r>
          </a:p>
        </p:txBody>
      </p:sp>
      <p:sp>
        <p:nvSpPr>
          <p:cNvPr id="11275" name="Line 34"/>
          <p:cNvSpPr>
            <a:spLocks noChangeShapeType="1"/>
          </p:cNvSpPr>
          <p:nvPr/>
        </p:nvSpPr>
        <p:spPr bwMode="auto">
          <a:xfrm>
            <a:off x="1116013" y="5303726"/>
            <a:ext cx="287337" cy="15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801836"/>
              </p:ext>
            </p:extLst>
          </p:nvPr>
        </p:nvGraphicFramePr>
        <p:xfrm>
          <a:off x="1543050" y="4995751"/>
          <a:ext cx="28114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0" name="Equation" r:id="rId8" imgW="1231366" imgH="266584" progId="Equation.3">
                  <p:embed/>
                </p:oleObj>
              </mc:Choice>
              <mc:Fallback>
                <p:oleObj name="Equation" r:id="rId8" imgW="1231366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995751"/>
                        <a:ext cx="28114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36"/>
          <p:cNvSpPr>
            <a:spLocks noChangeShapeType="1"/>
          </p:cNvSpPr>
          <p:nvPr/>
        </p:nvSpPr>
        <p:spPr bwMode="auto">
          <a:xfrm flipV="1">
            <a:off x="1116013" y="5802201"/>
            <a:ext cx="287337" cy="1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4163"/>
              </p:ext>
            </p:extLst>
          </p:nvPr>
        </p:nvGraphicFramePr>
        <p:xfrm>
          <a:off x="5995988" y="5581538"/>
          <a:ext cx="2608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" name="Equation" r:id="rId10" imgW="1143000" imgH="254000" progId="Equation.3">
                  <p:embed/>
                </p:oleObj>
              </mc:Choice>
              <mc:Fallback>
                <p:oleObj name="Equation" r:id="rId10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5581538"/>
                        <a:ext cx="26082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166417"/>
              </p:ext>
            </p:extLst>
          </p:nvPr>
        </p:nvGraphicFramePr>
        <p:xfrm>
          <a:off x="5641975" y="5005276"/>
          <a:ext cx="1593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" name="Equation" r:id="rId12" imgW="698197" imgH="253890" progId="Equation.3">
                  <p:embed/>
                </p:oleObj>
              </mc:Choice>
              <mc:Fallback>
                <p:oleObj name="Equation" r:id="rId12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005276"/>
                        <a:ext cx="15938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27006"/>
              </p:ext>
            </p:extLst>
          </p:nvPr>
        </p:nvGraphicFramePr>
        <p:xfrm>
          <a:off x="1547813" y="5514863"/>
          <a:ext cx="3217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" name="Equation" r:id="rId14" imgW="1409088" imgH="266584" progId="Equation.3">
                  <p:embed/>
                </p:oleObj>
              </mc:Choice>
              <mc:Fallback>
                <p:oleObj name="Equation" r:id="rId14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4863"/>
                        <a:ext cx="32178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8"/>
          <p:cNvSpPr>
            <a:spLocks noChangeShapeType="1"/>
          </p:cNvSpPr>
          <p:nvPr/>
        </p:nvSpPr>
        <p:spPr bwMode="auto">
          <a:xfrm>
            <a:off x="1763713" y="2778013"/>
            <a:ext cx="1587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Line 9"/>
          <p:cNvSpPr>
            <a:spLocks noChangeShapeType="1"/>
          </p:cNvSpPr>
          <p:nvPr/>
        </p:nvSpPr>
        <p:spPr bwMode="auto">
          <a:xfrm>
            <a:off x="1763713" y="3786076"/>
            <a:ext cx="4824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3" name="Text Box 10"/>
          <p:cNvSpPr txBox="1">
            <a:spLocks noChangeArrowheads="1"/>
          </p:cNvSpPr>
          <p:nvPr/>
        </p:nvSpPr>
        <p:spPr bwMode="auto">
          <a:xfrm>
            <a:off x="1116013" y="2562113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+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4" name="Text Box 11"/>
          <p:cNvSpPr txBox="1">
            <a:spLocks noChangeArrowheads="1"/>
          </p:cNvSpPr>
          <p:nvPr/>
        </p:nvSpPr>
        <p:spPr bwMode="auto">
          <a:xfrm>
            <a:off x="1116013" y="4317888"/>
            <a:ext cx="5603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>
                <a:latin typeface="Symbol" pitchFamily="18" charset="2"/>
              </a:rPr>
              <a:t>-</a:t>
            </a:r>
            <a:r>
              <a:rPr lang="en-GB" altLang="en-US" sz="3000" b="0" i="1">
                <a:latin typeface="Symbol" pitchFamily="18" charset="2"/>
              </a:rPr>
              <a:t>e</a:t>
            </a:r>
          </a:p>
        </p:txBody>
      </p:sp>
      <p:sp>
        <p:nvSpPr>
          <p:cNvPr id="11285" name="Line 12"/>
          <p:cNvSpPr>
            <a:spLocks noChangeShapeType="1"/>
          </p:cNvSpPr>
          <p:nvPr/>
        </p:nvSpPr>
        <p:spPr bwMode="auto">
          <a:xfrm>
            <a:off x="2339975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6" name="Line 13"/>
          <p:cNvSpPr>
            <a:spLocks noChangeShapeType="1"/>
          </p:cNvSpPr>
          <p:nvPr/>
        </p:nvSpPr>
        <p:spPr bwMode="auto">
          <a:xfrm>
            <a:off x="3132138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7" name="Line 14"/>
          <p:cNvSpPr>
            <a:spLocks noChangeShapeType="1"/>
          </p:cNvSpPr>
          <p:nvPr/>
        </p:nvSpPr>
        <p:spPr bwMode="auto">
          <a:xfrm>
            <a:off x="3924300" y="2993913"/>
            <a:ext cx="792163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8" name="Line 15"/>
          <p:cNvSpPr>
            <a:spLocks noChangeShapeType="1"/>
          </p:cNvSpPr>
          <p:nvPr/>
        </p:nvSpPr>
        <p:spPr bwMode="auto">
          <a:xfrm>
            <a:off x="4716463" y="2993913"/>
            <a:ext cx="792162" cy="1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9" name="Text Box 16"/>
          <p:cNvSpPr txBox="1">
            <a:spLocks noChangeArrowheads="1"/>
          </p:cNvSpPr>
          <p:nvPr/>
        </p:nvSpPr>
        <p:spPr bwMode="auto">
          <a:xfrm>
            <a:off x="3779838" y="3813063"/>
            <a:ext cx="290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</a:t>
            </a:r>
          </a:p>
        </p:txBody>
      </p:sp>
      <p:sp>
        <p:nvSpPr>
          <p:cNvPr id="11290" name="Text Box 17"/>
          <p:cNvSpPr txBox="1">
            <a:spLocks noChangeArrowheads="1"/>
          </p:cNvSpPr>
          <p:nvPr/>
        </p:nvSpPr>
        <p:spPr bwMode="auto">
          <a:xfrm>
            <a:off x="4410075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i+1</a:t>
            </a:r>
          </a:p>
        </p:txBody>
      </p:sp>
      <p:sp>
        <p:nvSpPr>
          <p:cNvPr id="11291" name="Text Box 18"/>
          <p:cNvSpPr txBox="1">
            <a:spLocks noChangeArrowheads="1"/>
          </p:cNvSpPr>
          <p:nvPr/>
        </p:nvSpPr>
        <p:spPr bwMode="auto">
          <a:xfrm>
            <a:off x="5130800" y="3813063"/>
            <a:ext cx="73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i+2</a:t>
            </a:r>
          </a:p>
        </p:txBody>
      </p:sp>
      <p:sp>
        <p:nvSpPr>
          <p:cNvPr id="11292" name="Text Box 19"/>
          <p:cNvSpPr txBox="1">
            <a:spLocks noChangeArrowheads="1"/>
          </p:cNvSpPr>
          <p:nvPr/>
        </p:nvSpPr>
        <p:spPr bwMode="auto">
          <a:xfrm>
            <a:off x="2105025" y="3813063"/>
            <a:ext cx="608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i-2</a:t>
            </a:r>
          </a:p>
        </p:txBody>
      </p:sp>
      <p:sp>
        <p:nvSpPr>
          <p:cNvPr id="11293" name="Text Box 20"/>
          <p:cNvSpPr txBox="1">
            <a:spLocks noChangeArrowheads="1"/>
          </p:cNvSpPr>
          <p:nvPr/>
        </p:nvSpPr>
        <p:spPr bwMode="auto">
          <a:xfrm>
            <a:off x="2884488" y="3813063"/>
            <a:ext cx="608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000" b="0" i="1">
                <a:latin typeface="Times New Roman" pitchFamily="18" charset="0"/>
              </a:rPr>
              <a:t>i-1</a:t>
            </a:r>
          </a:p>
        </p:txBody>
      </p:sp>
      <p:sp>
        <p:nvSpPr>
          <p:cNvPr id="11294" name="Line 21"/>
          <p:cNvSpPr>
            <a:spLocks noChangeShapeType="1"/>
          </p:cNvSpPr>
          <p:nvPr/>
        </p:nvSpPr>
        <p:spPr bwMode="auto">
          <a:xfrm>
            <a:off x="233997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5" name="Line 22"/>
          <p:cNvSpPr>
            <a:spLocks noChangeShapeType="1"/>
          </p:cNvSpPr>
          <p:nvPr/>
        </p:nvSpPr>
        <p:spPr bwMode="auto">
          <a:xfrm>
            <a:off x="3132138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6" name="Line 23"/>
          <p:cNvSpPr>
            <a:spLocks noChangeShapeType="1"/>
          </p:cNvSpPr>
          <p:nvPr/>
        </p:nvSpPr>
        <p:spPr bwMode="auto">
          <a:xfrm>
            <a:off x="3924300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7" name="Line 24"/>
          <p:cNvSpPr>
            <a:spLocks noChangeShapeType="1"/>
          </p:cNvSpPr>
          <p:nvPr/>
        </p:nvSpPr>
        <p:spPr bwMode="auto">
          <a:xfrm>
            <a:off x="4716463" y="3786076"/>
            <a:ext cx="1587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8" name="Line 25"/>
          <p:cNvSpPr>
            <a:spLocks noChangeShapeType="1"/>
          </p:cNvSpPr>
          <p:nvPr/>
        </p:nvSpPr>
        <p:spPr bwMode="auto">
          <a:xfrm>
            <a:off x="5508625" y="3786076"/>
            <a:ext cx="158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9" name="Line 26"/>
          <p:cNvSpPr>
            <a:spLocks noChangeShapeType="1"/>
          </p:cNvSpPr>
          <p:nvPr/>
        </p:nvSpPr>
        <p:spPr bwMode="auto">
          <a:xfrm>
            <a:off x="2339975" y="2993913"/>
            <a:ext cx="792163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Line 27"/>
          <p:cNvSpPr>
            <a:spLocks noChangeShapeType="1"/>
          </p:cNvSpPr>
          <p:nvPr/>
        </p:nvSpPr>
        <p:spPr bwMode="auto">
          <a:xfrm>
            <a:off x="3132138" y="3281251"/>
            <a:ext cx="792162" cy="6492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1" name="Line 28"/>
          <p:cNvSpPr>
            <a:spLocks noChangeShapeType="1"/>
          </p:cNvSpPr>
          <p:nvPr/>
        </p:nvSpPr>
        <p:spPr bwMode="auto">
          <a:xfrm>
            <a:off x="3924300" y="3928951"/>
            <a:ext cx="792163" cy="4333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2" name="Line 29"/>
          <p:cNvSpPr>
            <a:spLocks noChangeShapeType="1"/>
          </p:cNvSpPr>
          <p:nvPr/>
        </p:nvSpPr>
        <p:spPr bwMode="auto">
          <a:xfrm flipV="1">
            <a:off x="4716463" y="4146438"/>
            <a:ext cx="792162" cy="2143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3" name="Line 30"/>
          <p:cNvSpPr>
            <a:spLocks noChangeShapeType="1"/>
          </p:cNvSpPr>
          <p:nvPr/>
        </p:nvSpPr>
        <p:spPr bwMode="auto">
          <a:xfrm>
            <a:off x="2339975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4" name="Line 31"/>
          <p:cNvSpPr>
            <a:spLocks noChangeShapeType="1"/>
          </p:cNvSpPr>
          <p:nvPr/>
        </p:nvSpPr>
        <p:spPr bwMode="auto">
          <a:xfrm flipV="1">
            <a:off x="3132138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5" name="Line 32"/>
          <p:cNvSpPr>
            <a:spLocks noChangeShapeType="1"/>
          </p:cNvSpPr>
          <p:nvPr/>
        </p:nvSpPr>
        <p:spPr bwMode="auto">
          <a:xfrm>
            <a:off x="3924300" y="2993913"/>
            <a:ext cx="792163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6" name="Line 33"/>
          <p:cNvSpPr>
            <a:spLocks noChangeShapeType="1"/>
          </p:cNvSpPr>
          <p:nvPr/>
        </p:nvSpPr>
        <p:spPr bwMode="auto">
          <a:xfrm flipV="1">
            <a:off x="4716463" y="2993913"/>
            <a:ext cx="792162" cy="17287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7" name="Text Box 41"/>
          <p:cNvSpPr txBox="1">
            <a:spLocks noChangeArrowheads="1"/>
          </p:cNvSpPr>
          <p:nvPr/>
        </p:nvSpPr>
        <p:spPr bwMode="auto">
          <a:xfrm>
            <a:off x="1425575" y="3511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>
                <a:latin typeface="Times New Roman" pitchFamily="18" charset="0"/>
              </a:rPr>
              <a:t>0</a:t>
            </a:r>
          </a:p>
        </p:txBody>
      </p:sp>
      <p:sp>
        <p:nvSpPr>
          <p:cNvPr id="11308" name="Text Box 42"/>
          <p:cNvSpPr txBox="1">
            <a:spLocks noChangeArrowheads="1"/>
          </p:cNvSpPr>
          <p:nvPr/>
        </p:nvSpPr>
        <p:spPr bwMode="auto">
          <a:xfrm rot="16200000">
            <a:off x="534194" y="3482070"/>
            <a:ext cx="89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error</a:t>
            </a:r>
          </a:p>
        </p:txBody>
      </p:sp>
      <p:sp>
        <p:nvSpPr>
          <p:cNvPr id="11309" name="Text Box 43"/>
          <p:cNvSpPr txBox="1">
            <a:spLocks noChangeArrowheads="1"/>
          </p:cNvSpPr>
          <p:nvPr/>
        </p:nvSpPr>
        <p:spPr bwMode="auto">
          <a:xfrm>
            <a:off x="5724525" y="3752738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nodal point nr</a:t>
            </a:r>
          </a:p>
        </p:txBody>
      </p:sp>
      <p:sp>
        <p:nvSpPr>
          <p:cNvPr id="11310" name="Line 45"/>
          <p:cNvSpPr>
            <a:spLocks noChangeShapeType="1"/>
          </p:cNvSpPr>
          <p:nvPr/>
        </p:nvSpPr>
        <p:spPr bwMode="auto">
          <a:xfrm flipV="1">
            <a:off x="1042988" y="2889138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1" name="Line 46"/>
          <p:cNvSpPr>
            <a:spLocks noChangeShapeType="1"/>
          </p:cNvSpPr>
          <p:nvPr/>
        </p:nvSpPr>
        <p:spPr bwMode="auto">
          <a:xfrm>
            <a:off x="7956550" y="40416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754063" y="2528776"/>
            <a:ext cx="7778750" cy="23764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7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229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38655"/>
              </p:ext>
            </p:extLst>
          </p:nvPr>
        </p:nvGraphicFramePr>
        <p:xfrm>
          <a:off x="1223390" y="1217697"/>
          <a:ext cx="2608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Equation" r:id="rId4" imgW="1143000" imgH="254000" progId="Equation.3">
                  <p:embed/>
                </p:oleObj>
              </mc:Choice>
              <mc:Fallback>
                <p:oleObj name="Equation" r:id="rId4" imgW="1143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390" y="1217697"/>
                        <a:ext cx="2608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38"/>
          <p:cNvSpPr>
            <a:spLocks noChangeArrowheads="1"/>
          </p:cNvSpPr>
          <p:nvPr/>
        </p:nvSpPr>
        <p:spPr bwMode="auto">
          <a:xfrm>
            <a:off x="564413" y="1250355"/>
            <a:ext cx="79914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Avoiding amplification: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i.e</a:t>
            </a:r>
            <a:r>
              <a:rPr lang="en-GB" altLang="en-US" sz="2800" b="0" dirty="0"/>
              <a:t>.:                   </a:t>
            </a:r>
            <a:r>
              <a:rPr lang="en-GB" altLang="en-US" sz="2800" b="0" dirty="0" smtClean="0"/>
              <a:t>   or              </a:t>
            </a:r>
            <a:r>
              <a:rPr lang="en-GB" altLang="en-US" sz="2800" b="0" dirty="0"/>
              <a:t>or</a:t>
            </a:r>
          </a:p>
          <a:p>
            <a:pPr marL="457200" indent="-457200" eaLnBrk="1" hangingPunct="1">
              <a:lnSpc>
                <a:spcPct val="24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So</a:t>
            </a:r>
          </a:p>
          <a:p>
            <a:pPr marL="0" indent="0" eaLnBrk="1" hangingPunct="1">
              <a:lnSpc>
                <a:spcPct val="1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          has </a:t>
            </a:r>
            <a:r>
              <a:rPr lang="en-GB" altLang="en-US" sz="2800" b="0" dirty="0"/>
              <a:t>following stability criterion: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q"/>
            </a:pPr>
            <a:r>
              <a:rPr lang="en-GB" altLang="en-US" sz="2800" b="0" dirty="0"/>
              <a:t> </a:t>
            </a:r>
            <a:r>
              <a:rPr lang="en-GB" altLang="en-US" sz="2800" b="0" dirty="0" smtClean="0"/>
              <a:t>This </a:t>
            </a:r>
            <a:r>
              <a:rPr lang="en-GB" altLang="en-US" sz="2800" b="0" dirty="0"/>
              <a:t>is </a:t>
            </a:r>
            <a:r>
              <a:rPr lang="en-GB" altLang="en-US" sz="2800" b="0" dirty="0" smtClean="0"/>
              <a:t>a simplified </a:t>
            </a:r>
            <a:r>
              <a:rPr lang="en-GB" altLang="en-US" sz="2800" b="0" dirty="0"/>
              <a:t>analysis. </a:t>
            </a:r>
            <a:endParaRPr lang="en-GB" altLang="en-US" sz="2800" b="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The full Fourier analysis referred to as the</a:t>
            </a:r>
          </a:p>
          <a:p>
            <a:pPr marL="0" indent="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altLang="en-US" sz="2800" b="0" dirty="0" smtClean="0"/>
              <a:t>           </a:t>
            </a:r>
            <a:r>
              <a:rPr lang="en-GB" altLang="en-US" sz="2800" b="0" u="sng" dirty="0" smtClean="0"/>
              <a:t>von Neumann stability criterion</a:t>
            </a:r>
            <a:r>
              <a:rPr lang="en-GB" altLang="en-US" sz="2800" b="0" dirty="0" smtClean="0"/>
              <a:t>.</a:t>
            </a:r>
            <a:endParaRPr lang="en-GB" altLang="en-US" sz="2800" b="0" dirty="0"/>
          </a:p>
        </p:txBody>
      </p:sp>
      <p:graphicFrame>
        <p:nvGraphicFramePr>
          <p:cNvPr id="1229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67762"/>
              </p:ext>
            </p:extLst>
          </p:nvPr>
        </p:nvGraphicFramePr>
        <p:xfrm>
          <a:off x="4857623" y="1772868"/>
          <a:ext cx="141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Equation" r:id="rId6" imgW="622030" imgH="253890" progId="Equation.3">
                  <p:embed/>
                </p:oleObj>
              </mc:Choice>
              <mc:Fallback>
                <p:oleObj name="Equation" r:id="rId6" imgW="62203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623" y="1772868"/>
                        <a:ext cx="1419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651568"/>
              </p:ext>
            </p:extLst>
          </p:nvPr>
        </p:nvGraphicFramePr>
        <p:xfrm>
          <a:off x="2231453" y="2443472"/>
          <a:ext cx="156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Equation" r:id="rId8" imgW="685502" imgH="165028" progId="Equation.3">
                  <p:embed/>
                </p:oleObj>
              </mc:Choice>
              <mc:Fallback>
                <p:oleObj name="Equation" r:id="rId8" imgW="685502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453" y="2443472"/>
                        <a:ext cx="1565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33627"/>
              </p:ext>
            </p:extLst>
          </p:nvPr>
        </p:nvGraphicFramePr>
        <p:xfrm>
          <a:off x="4679378" y="2162256"/>
          <a:ext cx="8397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6" name="Equation" r:id="rId10" imgW="368140" imgH="393529" progId="Equation.3">
                  <p:embed/>
                </p:oleObj>
              </mc:Choice>
              <mc:Fallback>
                <p:oleObj name="Equation" r:id="rId10" imgW="36814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378" y="2162256"/>
                        <a:ext cx="8397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68857"/>
              </p:ext>
            </p:extLst>
          </p:nvPr>
        </p:nvGraphicFramePr>
        <p:xfrm>
          <a:off x="6552628" y="2178585"/>
          <a:ext cx="12747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" name="Equation" r:id="rId12" imgW="558558" imgH="393529" progId="Equation.3">
                  <p:embed/>
                </p:oleObj>
              </mc:Choice>
              <mc:Fallback>
                <p:oleObj name="Equation" r:id="rId12" imgW="5585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628" y="2178585"/>
                        <a:ext cx="12747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72408"/>
              </p:ext>
            </p:extLst>
          </p:nvPr>
        </p:nvGraphicFramePr>
        <p:xfrm>
          <a:off x="7620000" y="4090056"/>
          <a:ext cx="13604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" name="Equation" r:id="rId14" imgW="596900" imgH="419100" progId="Equation.3">
                  <p:embed/>
                </p:oleObj>
              </mc:Choice>
              <mc:Fallback>
                <p:oleObj name="Equation" r:id="rId1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90056"/>
                        <a:ext cx="1360487" cy="9572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0184"/>
              </p:ext>
            </p:extLst>
          </p:nvPr>
        </p:nvGraphicFramePr>
        <p:xfrm>
          <a:off x="1919270" y="3084365"/>
          <a:ext cx="54197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" name="Equation" r:id="rId16" imgW="2374900" imgH="508000" progId="Equation.3">
                  <p:embed/>
                </p:oleObj>
              </mc:Choice>
              <mc:Fallback>
                <p:oleObj name="Equation" r:id="rId16" imgW="2374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70" y="3084365"/>
                        <a:ext cx="5419725" cy="1160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920" y="512539"/>
            <a:ext cx="8350250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mtClean="0">
                <a:solidFill>
                  <a:srgbClr val="008000"/>
                </a:solidFill>
              </a:rPr>
              <a:t>Stability criterion for heat diffusion</a:t>
            </a:r>
            <a:endParaRPr lang="en-GB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27</a:t>
            </a:fld>
            <a:endParaRPr lang="en-US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0580" y="1457253"/>
            <a:ext cx="3082925" cy="4367212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D</a:t>
            </a:r>
            <a:r>
              <a:rPr lang="en-GB" altLang="en-US" i="1" dirty="0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1.5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650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56994"/>
              </p:ext>
            </p:extLst>
          </p:nvPr>
        </p:nvGraphicFramePr>
        <p:xfrm>
          <a:off x="5795963" y="1390127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3" imgW="596900" imgH="419100" progId="Equation.3">
                  <p:embed/>
                </p:oleObj>
              </mc:Choice>
              <mc:Fallback>
                <p:oleObj name="Equation" r:id="rId3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90127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5" descr="stab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2373240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49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28</a:t>
            </a:fld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6620" y="1469235"/>
            <a:ext cx="8350250" cy="5260975"/>
          </a:xfrm>
        </p:spPr>
        <p:txBody>
          <a:bodyPr/>
          <a:lstStyle/>
          <a:p>
            <a:pPr eaLnBrk="1" hangingPunct="1"/>
            <a:r>
              <a:rPr lang="en-GB" altLang="en-US" i="1" dirty="0" smtClean="0">
                <a:latin typeface="Symbol" pitchFamily="18" charset="2"/>
              </a:rPr>
              <a:t>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dirty="0" err="1" smtClean="0">
                <a:latin typeface="Times New Roman" pitchFamily="18" charset="0"/>
              </a:rPr>
              <a:t>x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10 km,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smtClean="0">
                <a:latin typeface="Symbol" pitchFamily="18" charset="2"/>
              </a:rPr>
              <a:t>k</a:t>
            </a:r>
            <a:r>
              <a:rPr lang="en-GB" altLang="en-US" dirty="0" smtClean="0">
                <a:latin typeface="Symbol" pitchFamily="18" charset="2"/>
              </a:rPr>
              <a:t> </a:t>
            </a:r>
            <a:r>
              <a:rPr lang="en-GB" altLang="en-US" dirty="0" smtClean="0"/>
              <a:t>= 10</a:t>
            </a:r>
            <a:r>
              <a:rPr lang="en-GB" altLang="en-US" baseline="30000" dirty="0" smtClean="0"/>
              <a:t>-6</a:t>
            </a:r>
            <a:r>
              <a:rPr lang="en-GB" altLang="en-US" dirty="0" smtClean="0"/>
              <a:t> </a:t>
            </a:r>
            <a:r>
              <a:rPr lang="en-GB" altLang="en-US" dirty="0" smtClean="0">
                <a:latin typeface="Times New Roman" pitchFamily="18" charset="0"/>
              </a:rPr>
              <a:t>m</a:t>
            </a:r>
            <a:r>
              <a:rPr lang="en-GB" altLang="en-US" baseline="30000" dirty="0" smtClean="0">
                <a:latin typeface="Times New Roman" pitchFamily="18" charset="0"/>
              </a:rPr>
              <a:t>2</a:t>
            </a:r>
            <a:r>
              <a:rPr lang="en-GB" altLang="en-US" dirty="0" smtClean="0">
                <a:latin typeface="Times New Roman" pitchFamily="18" charset="0"/>
              </a:rPr>
              <a:t>/s</a:t>
            </a:r>
            <a:r>
              <a:rPr lang="en-GB" altLang="en-US" dirty="0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so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&lt; 1.58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 Results after 20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/>
              <a:t>   time steps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 smtClean="0">
                <a:latin typeface="Symbol" pitchFamily="18" charset="2"/>
              </a:rPr>
              <a:t>   </a:t>
            </a:r>
            <a:r>
              <a:rPr lang="en-GB" altLang="en-US" i="1" dirty="0" err="1" smtClean="0">
                <a:latin typeface="Symbol" pitchFamily="18" charset="2"/>
              </a:rPr>
              <a:t>D</a:t>
            </a:r>
            <a:r>
              <a:rPr lang="en-GB" altLang="en-US" i="1" dirty="0" err="1" smtClean="0">
                <a:latin typeface="Times New Roman" pitchFamily="18" charset="0"/>
              </a:rPr>
              <a:t>t</a:t>
            </a:r>
            <a:r>
              <a:rPr lang="en-GB" altLang="en-US" dirty="0" smtClean="0">
                <a:latin typeface="Times New Roman" pitchFamily="18" charset="0"/>
              </a:rPr>
              <a:t> </a:t>
            </a:r>
            <a:r>
              <a:rPr lang="en-GB" altLang="en-US" dirty="0" smtClean="0"/>
              <a:t>= 1.7 </a:t>
            </a:r>
            <a:r>
              <a:rPr lang="en-GB" altLang="en-US" dirty="0" err="1" smtClean="0"/>
              <a:t>Myr</a:t>
            </a:r>
            <a:endParaRPr lang="en-GB" altLang="en-US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Example cooling oceanic plate</a:t>
            </a:r>
          </a:p>
        </p:txBody>
      </p:sp>
      <p:graphicFrame>
        <p:nvGraphicFramePr>
          <p:cNvPr id="143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3662"/>
              </p:ext>
            </p:extLst>
          </p:nvPr>
        </p:nvGraphicFramePr>
        <p:xfrm>
          <a:off x="5795963" y="1354181"/>
          <a:ext cx="13604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4" imgW="596900" imgH="419100" progId="Equation.3">
                  <p:embed/>
                </p:oleObj>
              </mc:Choice>
              <mc:Fallback>
                <p:oleObj name="Equation" r:id="rId4" imgW="59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54181"/>
                        <a:ext cx="1360487" cy="9572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6" descr="stab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37294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3643"/>
              </p:ext>
            </p:extLst>
          </p:nvPr>
        </p:nvGraphicFramePr>
        <p:xfrm>
          <a:off x="5219700" y="4928094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7" imgW="1409088" imgH="266584" progId="Equation.3">
                  <p:embed/>
                </p:oleObj>
              </mc:Choice>
              <mc:Fallback>
                <p:oleObj name="Equation" r:id="rId7" imgW="140908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28094"/>
                        <a:ext cx="32178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5703888" y="3123107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435600" y="3458069"/>
            <a:ext cx="3321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0"/>
              <a:t>Only error amplification</a:t>
            </a:r>
          </a:p>
          <a:p>
            <a:pPr eaLnBrk="1" hangingPunct="1"/>
            <a:r>
              <a:rPr lang="en-GB" altLang="en-US" b="0"/>
              <a:t>where there is diffusion</a:t>
            </a: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H="1" flipV="1">
            <a:off x="4932363" y="4208957"/>
            <a:ext cx="287337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H="1" flipV="1">
            <a:off x="5435600" y="3345357"/>
            <a:ext cx="504825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V="1">
            <a:off x="5938838" y="2911969"/>
            <a:ext cx="7207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024"/>
            <a:ext cx="8229600" cy="9906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008000"/>
                </a:solidFill>
              </a:rPr>
              <a:t>Boundary </a:t>
            </a:r>
            <a:r>
              <a:rPr lang="en-GB" dirty="0">
                <a:solidFill>
                  <a:srgbClr val="008000"/>
                </a:solidFill>
              </a:rPr>
              <a:t>conditions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8184"/>
            <a:ext cx="8229600" cy="487680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charset="0"/>
              <a:buNone/>
            </a:pPr>
            <a:r>
              <a:rPr lang="en-GB" dirty="0">
                <a:latin typeface="Arial" charset="0"/>
              </a:rPr>
              <a:t>Possible boundary conditions: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/>
            </a:pPr>
            <a:r>
              <a:rPr lang="en-GB" sz="2400" dirty="0">
                <a:latin typeface="Arial" charset="0"/>
              </a:rPr>
              <a:t>essential-, or </a:t>
            </a:r>
            <a:r>
              <a:rPr lang="en-GB" sz="2400" dirty="0" err="1">
                <a:latin typeface="Arial" charset="0"/>
              </a:rPr>
              <a:t>Dirichlet</a:t>
            </a:r>
            <a:r>
              <a:rPr lang="en-GB" sz="2400" dirty="0">
                <a:latin typeface="Arial" charset="0"/>
              </a:rPr>
              <a:t>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</a:t>
            </a:r>
            <a:r>
              <a:rPr lang="en-GB" sz="2400" i="1" dirty="0">
                <a:latin typeface="Times New Roman" charset="0"/>
                <a:cs typeface="Times New Roman" charset="0"/>
              </a:rPr>
              <a:t>f</a:t>
            </a:r>
            <a:r>
              <a:rPr lang="en-GB" sz="2400" dirty="0">
                <a:latin typeface="Arial" charset="0"/>
              </a:rPr>
              <a:t> = given </a:t>
            </a:r>
            <a:r>
              <a:rPr lang="en-GB" sz="2400" i="1" dirty="0">
                <a:latin typeface="Arial" charset="0"/>
              </a:rPr>
              <a:t>(this is what we used so far)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2"/>
            </a:pPr>
            <a:r>
              <a:rPr lang="en-GB" sz="2400" dirty="0">
                <a:latin typeface="Arial" charset="0"/>
              </a:rPr>
              <a:t>natural-, flux-, or Neumann boundary condition: 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None/>
            </a:pPr>
            <a:r>
              <a:rPr lang="en-GB" sz="2400" dirty="0">
                <a:latin typeface="Arial" charset="0"/>
              </a:rPr>
              <a:t>          gradient is given or         = given</a:t>
            </a:r>
          </a:p>
          <a:p>
            <a:pPr marL="839788" lvl="1" indent="-495300" eaLnBrk="1" hangingPunct="1">
              <a:lnSpc>
                <a:spcPct val="120000"/>
              </a:lnSpc>
              <a:buFont typeface="Wingdings" charset="0"/>
              <a:buAutoNum type="arabicPeriod" startAt="3"/>
            </a:pPr>
            <a:r>
              <a:rPr lang="en-GB" sz="2400" dirty="0">
                <a:latin typeface="Arial" charset="0"/>
              </a:rPr>
              <a:t>periodic boundary condition: link ends together</a:t>
            </a:r>
          </a:p>
          <a:p>
            <a:pPr marL="839788" lvl="1" indent="-495300" eaLnBrk="1" hangingPunct="1">
              <a:buFont typeface="Wingdings" charset="0"/>
              <a:buNone/>
            </a:pPr>
            <a:endParaRPr lang="en-GB" sz="2400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  <a:p>
            <a:pPr marL="571500" indent="-571500" eaLnBrk="1" hangingPunct="1">
              <a:buFont typeface="Wingdings" charset="0"/>
              <a:buNone/>
            </a:pPr>
            <a:endParaRPr lang="en-GB" dirty="0">
              <a:latin typeface="Arial" charset="0"/>
            </a:endParaRPr>
          </a:p>
          <a:p>
            <a:pPr marL="839788" lvl="1" indent="-495300" eaLnBrk="1" hangingPunct="1"/>
            <a:endParaRPr lang="en-GB" sz="2400" dirty="0">
              <a:latin typeface="Arial" charset="0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72850"/>
              </p:ext>
            </p:extLst>
          </p:nvPr>
        </p:nvGraphicFramePr>
        <p:xfrm>
          <a:off x="4507327" y="3952373"/>
          <a:ext cx="4603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5" name="Equation" r:id="rId4" imgW="228501" imgH="393529" progId="Equation.3">
                  <p:embed/>
                </p:oleObj>
              </mc:Choice>
              <mc:Fallback>
                <p:oleObj name="Equation" r:id="rId4" imgW="22850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327" y="3952373"/>
                        <a:ext cx="4603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0467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Conservation of heat (energy)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99112" y="4242288"/>
            <a:ext cx="4944888" cy="2606675"/>
            <a:chOff x="4017225" y="1174525"/>
            <a:chExt cx="4944888" cy="2606675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4838700" y="1174525"/>
              <a:ext cx="2452688" cy="2160587"/>
              <a:chOff x="657" y="1661"/>
              <a:chExt cx="1906" cy="1678"/>
            </a:xfrm>
          </p:grpSpPr>
          <p:sp>
            <p:nvSpPr>
              <p:cNvPr id="10260" name="Rectangle 7"/>
              <p:cNvSpPr>
                <a:spLocks noChangeArrowheads="1"/>
              </p:cNvSpPr>
              <p:nvPr/>
            </p:nvSpPr>
            <p:spPr bwMode="auto">
              <a:xfrm>
                <a:off x="1247" y="1661"/>
                <a:ext cx="1316" cy="13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1" name="Rectangle 8"/>
              <p:cNvSpPr>
                <a:spLocks noChangeArrowheads="1"/>
              </p:cNvSpPr>
              <p:nvPr/>
            </p:nvSpPr>
            <p:spPr bwMode="auto">
              <a:xfrm>
                <a:off x="657" y="2024"/>
                <a:ext cx="1316" cy="1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2" name="Line 9"/>
              <p:cNvSpPr>
                <a:spLocks noChangeShapeType="1"/>
              </p:cNvSpPr>
              <p:nvPr/>
            </p:nvSpPr>
            <p:spPr bwMode="auto">
              <a:xfrm flipV="1">
                <a:off x="1973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3" name="Line 10"/>
              <p:cNvSpPr>
                <a:spLocks noChangeShapeType="1"/>
              </p:cNvSpPr>
              <p:nvPr/>
            </p:nvSpPr>
            <p:spPr bwMode="auto">
              <a:xfrm flipV="1">
                <a:off x="1973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4" name="Line 11"/>
              <p:cNvSpPr>
                <a:spLocks noChangeShapeType="1"/>
              </p:cNvSpPr>
              <p:nvPr/>
            </p:nvSpPr>
            <p:spPr bwMode="auto">
              <a:xfrm flipV="1">
                <a:off x="657" y="1661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65" name="Line 12"/>
              <p:cNvSpPr>
                <a:spLocks noChangeShapeType="1"/>
              </p:cNvSpPr>
              <p:nvPr/>
            </p:nvSpPr>
            <p:spPr bwMode="auto">
              <a:xfrm flipV="1">
                <a:off x="657" y="2976"/>
                <a:ext cx="58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47" name="Line 13"/>
            <p:cNvSpPr>
              <a:spLocks noChangeShapeType="1"/>
            </p:cNvSpPr>
            <p:nvPr/>
          </p:nvSpPr>
          <p:spPr bwMode="auto">
            <a:xfrm>
              <a:off x="4370388" y="2342925"/>
              <a:ext cx="876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8" name="Line 14"/>
            <p:cNvSpPr>
              <a:spLocks noChangeShapeType="1"/>
            </p:cNvSpPr>
            <p:nvPr/>
          </p:nvSpPr>
          <p:spPr bwMode="auto">
            <a:xfrm>
              <a:off x="6940550" y="2342925"/>
              <a:ext cx="87471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5522913" y="3231925"/>
              <a:ext cx="5778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GB" altLang="en-US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50" name="Text Box 16"/>
            <p:cNvSpPr txBox="1">
              <a:spLocks noChangeArrowheads="1"/>
            </p:cNvSpPr>
            <p:nvPr/>
          </p:nvSpPr>
          <p:spPr bwMode="auto">
            <a:xfrm>
              <a:off x="6940550" y="2925537"/>
              <a:ext cx="6096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7291388" y="1723800"/>
              <a:ext cx="5873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altLang="en-US" i="1"/>
                <a:t>Δ</a:t>
              </a:r>
              <a:r>
                <a:rPr lang="en-GB" altLang="en-US" i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0252" name="Text Box 18"/>
            <p:cNvSpPr txBox="1">
              <a:spLocks noChangeArrowheads="1"/>
            </p:cNvSpPr>
            <p:nvPr/>
          </p:nvSpPr>
          <p:spPr bwMode="auto">
            <a:xfrm>
              <a:off x="4017225" y="2354836"/>
              <a:ext cx="798513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q(x)</a:t>
              </a:r>
            </a:p>
          </p:txBody>
        </p:sp>
        <p:sp>
          <p:nvSpPr>
            <p:cNvPr id="10253" name="Text Box 19"/>
            <p:cNvSpPr txBox="1">
              <a:spLocks noChangeArrowheads="1"/>
            </p:cNvSpPr>
            <p:nvPr/>
          </p:nvSpPr>
          <p:spPr bwMode="auto">
            <a:xfrm>
              <a:off x="7385725" y="2354836"/>
              <a:ext cx="157638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altLang="en-US" i="1" dirty="0">
                  <a:latin typeface="Times New Roman" pitchFamily="18" charset="0"/>
                </a:rPr>
                <a:t>q(x+ </a:t>
              </a:r>
              <a:r>
                <a:rPr lang="el-GR" altLang="en-US" i="1" dirty="0"/>
                <a:t>Δ</a:t>
              </a:r>
              <a:r>
                <a:rPr lang="en-GB" altLang="en-US" i="1" dirty="0">
                  <a:latin typeface="Times New Roman" pitchFamily="18" charset="0"/>
                </a:rPr>
                <a:t>x)</a:t>
              </a:r>
            </a:p>
          </p:txBody>
        </p:sp>
      </p:grpSp>
      <p:graphicFrame>
        <p:nvGraphicFramePr>
          <p:cNvPr id="1025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439060"/>
              </p:ext>
            </p:extLst>
          </p:nvPr>
        </p:nvGraphicFramePr>
        <p:xfrm>
          <a:off x="606348" y="1522439"/>
          <a:ext cx="31892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4" imgW="1397000" imgH="393700" progId="Equation.3">
                  <p:embed/>
                </p:oleObj>
              </mc:Choice>
              <mc:Fallback>
                <p:oleObj name="Equation" r:id="rId4" imgW="1397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48" y="1522439"/>
                        <a:ext cx="3189287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66901"/>
              </p:ext>
            </p:extLst>
          </p:nvPr>
        </p:nvGraphicFramePr>
        <p:xfrm>
          <a:off x="340203" y="3828958"/>
          <a:ext cx="37385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6" imgW="1638300" imgH="393700" progId="Equation.3">
                  <p:embed/>
                </p:oleObj>
              </mc:Choice>
              <mc:Fallback>
                <p:oleObj name="Equation" r:id="rId6" imgW="163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3" y="3828958"/>
                        <a:ext cx="3738562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26489"/>
              </p:ext>
            </p:extLst>
          </p:nvPr>
        </p:nvGraphicFramePr>
        <p:xfrm>
          <a:off x="4189405" y="2598246"/>
          <a:ext cx="37417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8" imgW="1638300" imgH="457200" progId="Equation.3">
                  <p:embed/>
                </p:oleObj>
              </mc:Choice>
              <mc:Fallback>
                <p:oleObj name="Equation" r:id="rId8" imgW="163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05" y="2598246"/>
                        <a:ext cx="3741738" cy="1044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Box 24"/>
          <p:cNvSpPr txBox="1">
            <a:spLocks noChangeArrowheads="1"/>
          </p:cNvSpPr>
          <p:nvPr/>
        </p:nvSpPr>
        <p:spPr bwMode="auto">
          <a:xfrm>
            <a:off x="2867488" y="2781114"/>
            <a:ext cx="12112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/>
              <a:t>u</a:t>
            </a:r>
            <a:r>
              <a:rPr lang="en-GB" altLang="en-US" dirty="0" smtClean="0"/>
              <a:t>sing</a:t>
            </a:r>
            <a:r>
              <a:rPr lang="en-GB" altLang="en-US" dirty="0"/>
              <a:t>: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965465" y="2758725"/>
            <a:ext cx="431800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24000"/>
            <a:ext cx="8229600" cy="513347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Flux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 at nodal point 0</a:t>
            </a:r>
            <a:r>
              <a:rPr lang="en-GB" dirty="0" smtClean="0">
                <a:latin typeface="Arial" charset="0"/>
              </a:rPr>
              <a:t>:                           </a:t>
            </a:r>
            <a:r>
              <a:rPr lang="en-GB" dirty="0">
                <a:latin typeface="Arial" charset="0"/>
              </a:rPr>
              <a:t>or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Since </a:t>
            </a:r>
            <a:r>
              <a:rPr lang="en-GB" i="1" dirty="0" smtClean="0">
                <a:latin typeface="Times New Roman" charset="0"/>
              </a:rPr>
              <a:t>T</a:t>
            </a:r>
            <a:r>
              <a:rPr lang="en-GB" i="1" baseline="-25000" dirty="0">
                <a:latin typeface="Times New Roman" charset="0"/>
              </a:rPr>
              <a:t>0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>
                <a:latin typeface="Arial" charset="0"/>
              </a:rPr>
              <a:t>is not explicitly given as </a:t>
            </a:r>
            <a:r>
              <a:rPr lang="en-GB" dirty="0" err="1">
                <a:latin typeface="Arial" charset="0"/>
              </a:rPr>
              <a:t>b.c.</a:t>
            </a:r>
            <a:r>
              <a:rPr lang="en-GB" dirty="0">
                <a:latin typeface="Arial" charset="0"/>
              </a:rPr>
              <a:t>, the usual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</a:t>
            </a:r>
            <a:r>
              <a:rPr lang="en-GB" dirty="0" smtClean="0">
                <a:latin typeface="Arial" charset="0"/>
              </a:rPr>
              <a:t>   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GB" dirty="0">
                <a:latin typeface="Arial" charset="0"/>
              </a:rPr>
              <a:t> </a:t>
            </a:r>
            <a:r>
              <a:rPr lang="en-GB" dirty="0" smtClean="0">
                <a:latin typeface="Arial" charset="0"/>
              </a:rPr>
              <a:t>      applies</a:t>
            </a:r>
            <a:r>
              <a:rPr lang="en-GB" dirty="0">
                <a:latin typeface="Arial" charset="0"/>
              </a:rPr>
              <a:t>: </a:t>
            </a:r>
          </a:p>
          <a:p>
            <a:pPr eaLnBrk="1" hangingPunct="1">
              <a:lnSpc>
                <a:spcPct val="200000"/>
              </a:lnSpc>
            </a:pPr>
            <a:r>
              <a:rPr lang="en-GB" dirty="0" smtClean="0">
                <a:latin typeface="Arial" charset="0"/>
              </a:rPr>
              <a:t> Discretize </a:t>
            </a:r>
            <a:r>
              <a:rPr lang="en-GB" dirty="0">
                <a:latin typeface="Arial" charset="0"/>
              </a:rPr>
              <a:t>(e.g. with Forward Euler) for </a:t>
            </a:r>
            <a:r>
              <a:rPr lang="en-GB" i="1" dirty="0" err="1">
                <a:latin typeface="Times New Roman" charset="0"/>
              </a:rPr>
              <a:t>i</a:t>
            </a:r>
            <a:r>
              <a:rPr lang="en-GB" i="1" dirty="0" smtClean="0">
                <a:latin typeface="Times New Roman" charset="0"/>
              </a:rPr>
              <a:t>=0</a:t>
            </a:r>
            <a:r>
              <a:rPr lang="en-GB" dirty="0" smtClean="0">
                <a:latin typeface="Arial" charset="0"/>
              </a:rPr>
              <a:t>:</a:t>
            </a:r>
            <a:endParaRPr lang="en-GB" dirty="0">
              <a:latin typeface="Arial" charset="0"/>
            </a:endParaRPr>
          </a:p>
          <a:p>
            <a:pPr eaLnBrk="1" hangingPunct="1">
              <a:lnSpc>
                <a:spcPct val="200000"/>
              </a:lnSpc>
              <a:buFont typeface="Wingdings" charset="0"/>
              <a:buNone/>
            </a:pPr>
            <a:r>
              <a:rPr lang="en-GB" dirty="0">
                <a:latin typeface="Arial" charset="0"/>
              </a:rPr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What </a:t>
            </a:r>
            <a:r>
              <a:rPr lang="en-GB" dirty="0">
                <a:latin typeface="Arial" charset="0"/>
              </a:rPr>
              <a:t>to do with </a:t>
            </a:r>
            <a:r>
              <a:rPr lang="en-GB" i="1" dirty="0" smtClean="0">
                <a:solidFill>
                  <a:srgbClr val="FF3300"/>
                </a:solidFill>
                <a:latin typeface="Times New Roman" charset="0"/>
              </a:rPr>
              <a:t>T</a:t>
            </a:r>
            <a:r>
              <a:rPr lang="en-GB" i="1" baseline="-25000" dirty="0" smtClean="0">
                <a:solidFill>
                  <a:srgbClr val="FF3300"/>
                </a:solidFill>
                <a:latin typeface="Times New Roman" charset="0"/>
              </a:rPr>
              <a:t>-1</a:t>
            </a:r>
            <a:r>
              <a:rPr lang="en-GB" dirty="0" smtClean="0">
                <a:latin typeface="Arial" charset="0"/>
              </a:rPr>
              <a:t>?</a:t>
            </a:r>
            <a:endParaRPr lang="en-GB" baseline="-25000" dirty="0">
              <a:latin typeface="Arial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75239"/>
              </p:ext>
            </p:extLst>
          </p:nvPr>
        </p:nvGraphicFramePr>
        <p:xfrm>
          <a:off x="6882017" y="16854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3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017" y="16854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78212"/>
              </p:ext>
            </p:extLst>
          </p:nvPr>
        </p:nvGraphicFramePr>
        <p:xfrm>
          <a:off x="2490871" y="3180003"/>
          <a:ext cx="1723857" cy="93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4" name="Equation" r:id="rId6" imgW="774364" imgH="418918" progId="Equation.3">
                  <p:embed/>
                </p:oleObj>
              </mc:Choice>
              <mc:Fallback>
                <p:oleObj name="Equation" r:id="rId6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871" y="3180003"/>
                        <a:ext cx="1723857" cy="93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34531"/>
              </p:ext>
            </p:extLst>
          </p:nvPr>
        </p:nvGraphicFramePr>
        <p:xfrm>
          <a:off x="1468438" y="4786313"/>
          <a:ext cx="4718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5" name="Equation" r:id="rId8" imgW="2032000" imgH="292100" progId="Equation.3">
                  <p:embed/>
                </p:oleObj>
              </mc:Choice>
              <mc:Fallback>
                <p:oleObj name="Equation" r:id="rId8" imgW="2032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786313"/>
                        <a:ext cx="47180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1"/>
          <p:cNvGrpSpPr>
            <a:grpSpLocks/>
          </p:cNvGrpSpPr>
          <p:nvPr/>
        </p:nvGrpSpPr>
        <p:grpSpPr bwMode="auto">
          <a:xfrm>
            <a:off x="4824413" y="5766036"/>
            <a:ext cx="3168650" cy="668139"/>
            <a:chOff x="4824413" y="5284788"/>
            <a:chExt cx="3168650" cy="668139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5762625" y="5429250"/>
              <a:ext cx="22304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Oval 9"/>
            <p:cNvSpPr>
              <a:spLocks noChangeArrowheads="1"/>
            </p:cNvSpPr>
            <p:nvPr/>
          </p:nvSpPr>
          <p:spPr bwMode="auto">
            <a:xfrm>
              <a:off x="4824413" y="5284788"/>
              <a:ext cx="288925" cy="2889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Oval 10"/>
            <p:cNvSpPr>
              <a:spLocks noChangeArrowheads="1"/>
            </p:cNvSpPr>
            <p:nvPr/>
          </p:nvSpPr>
          <p:spPr bwMode="auto">
            <a:xfrm>
              <a:off x="5616575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3" name="Oval 11"/>
            <p:cNvSpPr>
              <a:spLocks noChangeArrowheads="1"/>
            </p:cNvSpPr>
            <p:nvPr/>
          </p:nvSpPr>
          <p:spPr bwMode="auto">
            <a:xfrm>
              <a:off x="6408738" y="5284788"/>
              <a:ext cx="288925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4" name="Oval 12"/>
            <p:cNvSpPr>
              <a:spLocks noChangeArrowheads="1"/>
            </p:cNvSpPr>
            <p:nvPr/>
          </p:nvSpPr>
          <p:spPr bwMode="auto">
            <a:xfrm>
              <a:off x="7200900" y="5284788"/>
              <a:ext cx="287338" cy="28892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475" name="Text Box 13"/>
            <p:cNvSpPr txBox="1">
              <a:spLocks noChangeArrowheads="1"/>
            </p:cNvSpPr>
            <p:nvPr/>
          </p:nvSpPr>
          <p:spPr bwMode="auto">
            <a:xfrm>
              <a:off x="4824413" y="5645150"/>
              <a:ext cx="2688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400" dirty="0" smtClean="0"/>
                <a:t>-1             </a:t>
              </a:r>
              <a:r>
                <a:rPr lang="en-GB" sz="1400" dirty="0"/>
                <a:t>0</a:t>
              </a:r>
              <a:r>
                <a:rPr lang="en-GB" sz="1400" dirty="0" smtClean="0"/>
                <a:t>              </a:t>
              </a:r>
              <a:r>
                <a:rPr lang="en-GB" sz="1400" dirty="0"/>
                <a:t>1</a:t>
              </a:r>
              <a:r>
                <a:rPr lang="en-GB" sz="1400" dirty="0" smtClean="0"/>
                <a:t>              </a:t>
              </a:r>
              <a:r>
                <a:rPr lang="en-GB" sz="1400" dirty="0"/>
                <a:t>2</a:t>
              </a:r>
            </a:p>
          </p:txBody>
        </p:sp>
      </p:grp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8045450" y="5658086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mesh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6461644" y="4883367"/>
            <a:ext cx="653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b="0" dirty="0"/>
              <a:t>with</a:t>
            </a:r>
          </a:p>
        </p:txBody>
      </p:sp>
      <p:graphicFrame>
        <p:nvGraphicFramePr>
          <p:cNvPr id="1946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07704"/>
              </p:ext>
            </p:extLst>
          </p:nvPr>
        </p:nvGraphicFramePr>
        <p:xfrm>
          <a:off x="7228041" y="4613595"/>
          <a:ext cx="1187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6" name="Equation" r:id="rId10" imgW="520474" imgH="393529" progId="Equation.3">
                  <p:embed/>
                </p:oleObj>
              </mc:Choice>
              <mc:Fallback>
                <p:oleObj name="Equation" r:id="rId10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041" y="4613595"/>
                        <a:ext cx="11874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98895"/>
              </p:ext>
            </p:extLst>
          </p:nvPr>
        </p:nvGraphicFramePr>
        <p:xfrm>
          <a:off x="4345986" y="1685430"/>
          <a:ext cx="20177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7" name="Equation" r:id="rId12" imgW="1003300" imgH="393700" progId="Equation.3">
                  <p:embed/>
                </p:oleObj>
              </mc:Choice>
              <mc:Fallback>
                <p:oleObj name="Equation" r:id="rId12" imgW="100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986" y="1685430"/>
                        <a:ext cx="20177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176421" y="2205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3-9 April, 2017, Edinburgh University</a:t>
            </a:r>
            <a:endParaRPr lang="en-GB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82409"/>
            <a:ext cx="8229600" cy="4795837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</a:rPr>
              <a:t> Discretization </a:t>
            </a:r>
            <a:r>
              <a:rPr lang="en-GB" dirty="0">
                <a:latin typeface="Arial" charset="0"/>
              </a:rPr>
              <a:t>of </a:t>
            </a:r>
            <a:r>
              <a:rPr lang="en-GB" dirty="0" smtClean="0">
                <a:latin typeface="Arial" charset="0"/>
              </a:rPr>
              <a:t>              </a:t>
            </a:r>
            <a:r>
              <a:rPr lang="en-GB" dirty="0">
                <a:latin typeface="Arial" charset="0"/>
              </a:rPr>
              <a:t>at end points:</a:t>
            </a:r>
          </a:p>
          <a:p>
            <a:pPr eaLnBrk="1" hangingPunct="1"/>
            <a:endParaRPr lang="en-GB" dirty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GB" dirty="0" smtClean="0">
              <a:latin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dirty="0" smtClean="0">
                <a:latin typeface="Arial" charset="0"/>
              </a:rPr>
              <a:t> So </a:t>
            </a:r>
            <a:r>
              <a:rPr lang="en-GB" dirty="0">
                <a:latin typeface="Arial" charset="0"/>
              </a:rPr>
              <a:t>now the </a:t>
            </a:r>
            <a:r>
              <a:rPr lang="en-GB" dirty="0" err="1">
                <a:latin typeface="Arial" charset="0"/>
              </a:rPr>
              <a:t>d.e</a:t>
            </a:r>
            <a:r>
              <a:rPr lang="en-GB" dirty="0">
                <a:latin typeface="Arial" charset="0"/>
              </a:rPr>
              <a:t>. becomes:</a:t>
            </a:r>
          </a:p>
          <a:p>
            <a:pPr lvl="1" eaLnBrk="1" hangingPunct="1">
              <a:lnSpc>
                <a:spcPct val="120000"/>
              </a:lnSpc>
            </a:pPr>
            <a:endParaRPr lang="en-GB" dirty="0">
              <a:latin typeface="Arial" charset="0"/>
            </a:endParaRP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47042"/>
              </p:ext>
            </p:extLst>
          </p:nvPr>
        </p:nvGraphicFramePr>
        <p:xfrm>
          <a:off x="3227970" y="1619130"/>
          <a:ext cx="9445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6" name="Equation" r:id="rId4" imgW="469696" imgH="393529" progId="Equation.3">
                  <p:embed/>
                </p:oleObj>
              </mc:Choice>
              <mc:Fallback>
                <p:oleObj name="Equation" r:id="rId4" imgW="46969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970" y="1619130"/>
                        <a:ext cx="9445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15376"/>
              </p:ext>
            </p:extLst>
          </p:nvPr>
        </p:nvGraphicFramePr>
        <p:xfrm>
          <a:off x="1606550" y="2401888"/>
          <a:ext cx="14049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7" name="Equation" r:id="rId6" imgW="698500" imgH="393700" progId="Equation.3">
                  <p:embed/>
                </p:oleObj>
              </mc:Choice>
              <mc:Fallback>
                <p:oleObj name="Equation" r:id="rId6" imgW="69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401888"/>
                        <a:ext cx="14049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25"/>
          <p:cNvSpPr txBox="1">
            <a:spLocks noChangeArrowheads="1"/>
          </p:cNvSpPr>
          <p:nvPr/>
        </p:nvSpPr>
        <p:spPr bwMode="auto">
          <a:xfrm>
            <a:off x="3543300" y="2517170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graphicFrame>
        <p:nvGraphicFramePr>
          <p:cNvPr id="215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74722"/>
              </p:ext>
            </p:extLst>
          </p:nvPr>
        </p:nvGraphicFramePr>
        <p:xfrm>
          <a:off x="4403725" y="2593975"/>
          <a:ext cx="18399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8" name="Equation" r:id="rId8" imgW="914400" imgH="203200" progId="Equation.3">
                  <p:embed/>
                </p:oleObj>
              </mc:Choice>
              <mc:Fallback>
                <p:oleObj name="Equation" r:id="rId8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593975"/>
                        <a:ext cx="18399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688214"/>
              </p:ext>
            </p:extLst>
          </p:nvPr>
        </p:nvGraphicFramePr>
        <p:xfrm>
          <a:off x="1346200" y="4056063"/>
          <a:ext cx="57499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9" name="Equation" r:id="rId10" imgW="2476500" imgH="292100" progId="Equation.3">
                  <p:embed/>
                </p:oleObj>
              </mc:Choice>
              <mc:Fallback>
                <p:oleObj name="Equation" r:id="rId10" imgW="2476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056063"/>
                        <a:ext cx="57499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2255"/>
              </p:ext>
            </p:extLst>
          </p:nvPr>
        </p:nvGraphicFramePr>
        <p:xfrm>
          <a:off x="1327150" y="5030788"/>
          <a:ext cx="5102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0" name="Equation" r:id="rId12" imgW="2197100" imgH="292100" progId="Equation.3">
                  <p:embed/>
                </p:oleObj>
              </mc:Choice>
              <mc:Fallback>
                <p:oleObj name="Equation" r:id="rId12" imgW="2197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030788"/>
                        <a:ext cx="51022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Implementation of natural </a:t>
            </a:r>
            <a:r>
              <a:rPr lang="en-GB" dirty="0" smtClean="0">
                <a:solidFill>
                  <a:srgbClr val="008000"/>
                </a:solidFill>
              </a:rPr>
              <a:t>boundary conditions for the heat </a:t>
            </a:r>
            <a:r>
              <a:rPr lang="en-GB" dirty="0">
                <a:solidFill>
                  <a:srgbClr val="008000"/>
                </a:solidFill>
              </a:rPr>
              <a:t>equation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3562020" y="4661402"/>
            <a:ext cx="458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b="0" dirty="0"/>
              <a:t>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altLang="en-US" smtClean="0"/>
              <a:t>Session 2 of Introduction to numerical modelling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32</a:t>
            </a:fld>
            <a:endParaRPr 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4467" y="1440754"/>
            <a:ext cx="7153428" cy="4162425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en-GB" altLang="en-US" sz="3600" dirty="0" smtClean="0"/>
              <a:t>Natural boundary conditions</a:t>
            </a:r>
          </a:p>
          <a:p>
            <a:pPr marL="0" indent="0" eaLnBrk="1" hangingPunct="1">
              <a:buNone/>
            </a:pPr>
            <a:endParaRPr lang="en-GB" altLang="en-US" sz="2800" dirty="0" smtClean="0"/>
          </a:p>
          <a:p>
            <a:pPr eaLnBrk="1" hangingPunct="1"/>
            <a:r>
              <a:rPr lang="en-GB" altLang="en-US" sz="2800" dirty="0"/>
              <a:t> </a:t>
            </a:r>
            <a:r>
              <a:rPr lang="en-GB" altLang="en-US" sz="2800" dirty="0" smtClean="0"/>
              <a:t>Apply to your oceanic lithosphere cooling model</a:t>
            </a:r>
          </a:p>
          <a:p>
            <a:pPr eaLnBrk="1" hangingPunct="1"/>
            <a:r>
              <a:rPr lang="en-GB" altLang="en-US" sz="2800" dirty="0"/>
              <a:t> </a:t>
            </a:r>
            <a:r>
              <a:rPr lang="en-GB" altLang="en-US" sz="2800" dirty="0" smtClean="0"/>
              <a:t>Replace given T at base of model with given heat flux from mantle into the lithosphere</a:t>
            </a:r>
          </a:p>
          <a:p>
            <a:pPr eaLnBrk="1" hangingPunct="1"/>
            <a:r>
              <a:rPr lang="en-GB" altLang="en-US" sz="2800" dirty="0"/>
              <a:t> </a:t>
            </a:r>
            <a:r>
              <a:rPr lang="en-GB" altLang="en-US" sz="2800" dirty="0" smtClean="0"/>
              <a:t>Zero heat flux is simplest: insulating base of the lithosphere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00557"/>
            <a:ext cx="8350250" cy="719137"/>
          </a:xfrm>
        </p:spPr>
        <p:txBody>
          <a:bodyPr/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Practical 2, 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30" y="5881975"/>
            <a:ext cx="831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/>
                <a:cs typeface="Courier"/>
              </a:rPr>
              <a:t>https://</a:t>
            </a:r>
            <a:r>
              <a:rPr lang="en-US" sz="1600" b="1" dirty="0" err="1">
                <a:latin typeface="Courier"/>
                <a:cs typeface="Courier"/>
              </a:rPr>
              <a:t>community.dur.ac.uk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jeroen.van-hunen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Subitop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smtClean="0">
                <a:latin typeface="Courier"/>
                <a:cs typeface="Courier"/>
              </a:rPr>
              <a:t>session2.html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19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4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40" y="596413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dirty="0" smtClean="0">
                <a:solidFill>
                  <a:srgbClr val="008000"/>
                </a:solidFill>
              </a:rPr>
              <a:t>Heat conservation and Fourier’s law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5793"/>
              </p:ext>
            </p:extLst>
          </p:nvPr>
        </p:nvGraphicFramePr>
        <p:xfrm>
          <a:off x="2484438" y="2847975"/>
          <a:ext cx="1662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" name="Equation" r:id="rId4" imgW="647700" imgH="393700" progId="Equation.3">
                  <p:embed/>
                </p:oleObj>
              </mc:Choice>
              <mc:Fallback>
                <p:oleObj name="Equation" r:id="rId4" imgW="64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47975"/>
                        <a:ext cx="1662112" cy="1009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29210"/>
              </p:ext>
            </p:extLst>
          </p:nvPr>
        </p:nvGraphicFramePr>
        <p:xfrm>
          <a:off x="5102533" y="2299991"/>
          <a:ext cx="29289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" name="Equation" r:id="rId6" imgW="1282700" imgH="393700" progId="Equation.3">
                  <p:embed/>
                </p:oleObj>
              </mc:Choice>
              <mc:Fallback>
                <p:oleObj name="Equation" r:id="rId6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533" y="2299991"/>
                        <a:ext cx="2928937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8"/>
          <p:cNvSpPr>
            <a:spLocks/>
          </p:cNvSpPr>
          <p:nvPr/>
        </p:nvSpPr>
        <p:spPr bwMode="auto">
          <a:xfrm>
            <a:off x="4264553" y="1685954"/>
            <a:ext cx="431800" cy="2303462"/>
          </a:xfrm>
          <a:prstGeom prst="righ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19292"/>
              </p:ext>
            </p:extLst>
          </p:nvPr>
        </p:nvGraphicFramePr>
        <p:xfrm>
          <a:off x="4367378" y="5540079"/>
          <a:ext cx="17684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" name="Equation" r:id="rId8" imgW="774364" imgH="418918" progId="Equation.3">
                  <p:embed/>
                </p:oleObj>
              </mc:Choice>
              <mc:Fallback>
                <p:oleObj name="Equation" r:id="rId8" imgW="77436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378" y="5540079"/>
                        <a:ext cx="1768475" cy="95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Line 10"/>
          <p:cNvSpPr>
            <a:spLocks noChangeShapeType="1"/>
          </p:cNvSpPr>
          <p:nvPr/>
        </p:nvSpPr>
        <p:spPr bwMode="auto">
          <a:xfrm flipH="1">
            <a:off x="5272253" y="3308054"/>
            <a:ext cx="31750" cy="2089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708405"/>
              </p:ext>
            </p:extLst>
          </p:nvPr>
        </p:nvGraphicFramePr>
        <p:xfrm>
          <a:off x="5632615" y="3812879"/>
          <a:ext cx="13350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" name="Equation" r:id="rId10" imgW="583947" imgH="444307" progId="Equation.3">
                  <p:embed/>
                </p:oleObj>
              </mc:Choice>
              <mc:Fallback>
                <p:oleObj name="Equation" r:id="rId10" imgW="5839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15" y="3812879"/>
                        <a:ext cx="13350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343690" y="398909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if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928015" y="3933529"/>
            <a:ext cx="1885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/>
              <a:t>is constant</a:t>
            </a:r>
          </a:p>
        </p:txBody>
      </p:sp>
      <p:sp>
        <p:nvSpPr>
          <p:cNvPr id="11279" name="Freeform 15"/>
          <p:cNvSpPr>
            <a:spLocks/>
          </p:cNvSpPr>
          <p:nvPr/>
        </p:nvSpPr>
        <p:spPr bwMode="auto">
          <a:xfrm>
            <a:off x="5735803" y="4532016"/>
            <a:ext cx="1152525" cy="865188"/>
          </a:xfrm>
          <a:custGeom>
            <a:avLst/>
            <a:gdLst>
              <a:gd name="T0" fmla="*/ 0 w 726"/>
              <a:gd name="T1" fmla="*/ 0 h 545"/>
              <a:gd name="T2" fmla="*/ 2147483647 w 726"/>
              <a:gd name="T3" fmla="*/ 2147483647 h 545"/>
              <a:gd name="T4" fmla="*/ 2147483647 w 726"/>
              <a:gd name="T5" fmla="*/ 2147483647 h 545"/>
              <a:gd name="T6" fmla="*/ 0 60000 65536"/>
              <a:gd name="T7" fmla="*/ 0 60000 65536"/>
              <a:gd name="T8" fmla="*/ 0 60000 65536"/>
              <a:gd name="T9" fmla="*/ 0 w 726"/>
              <a:gd name="T10" fmla="*/ 0 h 545"/>
              <a:gd name="T11" fmla="*/ 726 w 726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545">
                <a:moveTo>
                  <a:pt x="0" y="0"/>
                </a:moveTo>
                <a:cubicBezTo>
                  <a:pt x="53" y="113"/>
                  <a:pt x="106" y="227"/>
                  <a:pt x="227" y="318"/>
                </a:cubicBezTo>
                <a:cubicBezTo>
                  <a:pt x="348" y="409"/>
                  <a:pt x="643" y="507"/>
                  <a:pt x="726" y="545"/>
                </a:cubicBezTo>
              </a:path>
            </a:pathLst>
          </a:custGeom>
          <a:noFill/>
          <a:ln w="31750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012153" y="4838404"/>
            <a:ext cx="1506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/>
              <a:t>‘heat</a:t>
            </a:r>
          </a:p>
          <a:p>
            <a:pPr eaLnBrk="1" hangingPunct="1"/>
            <a:r>
              <a:rPr lang="en-GB" altLang="en-US" sz="2400"/>
              <a:t>diffusivity’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74629"/>
              </p:ext>
            </p:extLst>
          </p:nvPr>
        </p:nvGraphicFramePr>
        <p:xfrm>
          <a:off x="449263" y="1695450"/>
          <a:ext cx="376396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" name="Equation" r:id="rId12" imgW="1638300" imgH="393700" progId="Equation.3">
                  <p:embed/>
                </p:oleObj>
              </mc:Choice>
              <mc:Fallback>
                <p:oleObj name="Equation" r:id="rId12" imgW="16383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695450"/>
                        <a:ext cx="3763962" cy="922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one point/parameter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solidFill>
              <a:srgbClr val="FFFFFF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2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/>
                <a:t>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</a:t>
                </a:r>
                <a:r>
                  <a:rPr lang="en-GB" sz="2400" dirty="0"/>
                  <a:t>0</a:t>
                </a:r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</a:t>
            </a:r>
            <a:r>
              <a:rPr lang="en-GB" dirty="0" smtClean="0"/>
              <a:t>independent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67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92" name="Line 71"/>
          <p:cNvSpPr>
            <a:spLocks noChangeShapeType="1"/>
          </p:cNvSpPr>
          <p:nvPr/>
        </p:nvSpPr>
        <p:spPr bwMode="auto">
          <a:xfrm>
            <a:off x="1921414" y="275060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71"/>
          <p:cNvSpPr>
            <a:spLocks noChangeShapeType="1"/>
          </p:cNvSpPr>
          <p:nvPr/>
        </p:nvSpPr>
        <p:spPr bwMode="auto">
          <a:xfrm>
            <a:off x="3847581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71"/>
          <p:cNvSpPr>
            <a:spLocks noChangeShapeType="1"/>
          </p:cNvSpPr>
          <p:nvPr/>
        </p:nvSpPr>
        <p:spPr bwMode="auto">
          <a:xfrm>
            <a:off x="6474364" y="285140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71"/>
          <p:cNvSpPr>
            <a:spLocks noChangeShapeType="1"/>
          </p:cNvSpPr>
          <p:nvPr/>
        </p:nvSpPr>
        <p:spPr bwMode="auto">
          <a:xfrm>
            <a:off x="2802476" y="3427671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71"/>
          <p:cNvSpPr>
            <a:spLocks noChangeShapeType="1"/>
          </p:cNvSpPr>
          <p:nvPr/>
        </p:nvSpPr>
        <p:spPr bwMode="auto">
          <a:xfrm>
            <a:off x="5178964" y="3455453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71"/>
          <p:cNvSpPr>
            <a:spLocks noChangeShapeType="1"/>
          </p:cNvSpPr>
          <p:nvPr/>
        </p:nvSpPr>
        <p:spPr bwMode="auto">
          <a:xfrm>
            <a:off x="1505489" y="4146015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71"/>
          <p:cNvSpPr>
            <a:spLocks noChangeShapeType="1"/>
          </p:cNvSpPr>
          <p:nvPr/>
        </p:nvSpPr>
        <p:spPr bwMode="auto">
          <a:xfrm>
            <a:off x="3701002" y="4239677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71"/>
          <p:cNvSpPr>
            <a:spLocks noChangeShapeType="1"/>
          </p:cNvSpPr>
          <p:nvPr/>
        </p:nvSpPr>
        <p:spPr bwMode="auto">
          <a:xfrm>
            <a:off x="7156989" y="4230682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Line 71"/>
          <p:cNvSpPr>
            <a:spLocks noChangeShapeType="1"/>
          </p:cNvSpPr>
          <p:nvPr/>
        </p:nvSpPr>
        <p:spPr bwMode="auto">
          <a:xfrm>
            <a:off x="2377440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Line 71"/>
          <p:cNvSpPr>
            <a:spLocks noChangeShapeType="1"/>
          </p:cNvSpPr>
          <p:nvPr/>
        </p:nvSpPr>
        <p:spPr bwMode="auto">
          <a:xfrm>
            <a:off x="4961476" y="4733919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7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7613"/>
            <a:ext cx="8350250" cy="5260975"/>
          </a:xfrm>
        </p:spPr>
        <p:txBody>
          <a:bodyPr/>
          <a:lstStyle/>
          <a:p>
            <a:r>
              <a:rPr lang="en-GB" dirty="0" smtClean="0"/>
              <a:t> Modelling </a:t>
            </a:r>
            <a:r>
              <a:rPr lang="en-GB" i="1" dirty="0" smtClean="0"/>
              <a:t>N dependent</a:t>
            </a:r>
            <a:r>
              <a:rPr lang="en-GB" dirty="0" smtClean="0"/>
              <a:t> points through time: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350250" cy="7191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8000"/>
                </a:solidFill>
              </a:rPr>
              <a:t>From Physics to Model</a:t>
            </a:r>
            <a:endParaRPr lang="en-GB" dirty="0">
              <a:solidFill>
                <a:srgbClr val="008000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549814" y="2378597"/>
            <a:ext cx="7364412" cy="560387"/>
            <a:chOff x="191" y="1253"/>
            <a:chExt cx="4639" cy="353"/>
          </a:xfrm>
        </p:grpSpPr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521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21" y="1606"/>
              <a:ext cx="4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92"/>
            <p:cNvSpPr>
              <a:spLocks/>
            </p:cNvSpPr>
            <p:nvPr/>
          </p:nvSpPr>
          <p:spPr bwMode="auto">
            <a:xfrm>
              <a:off x="521" y="1326"/>
              <a:ext cx="4264" cy="280"/>
            </a:xfrm>
            <a:custGeom>
              <a:avLst/>
              <a:gdLst>
                <a:gd name="T0" fmla="*/ 0 w 4264"/>
                <a:gd name="T1" fmla="*/ 280 h 280"/>
                <a:gd name="T2" fmla="*/ 182 w 4264"/>
                <a:gd name="T3" fmla="*/ 99 h 280"/>
                <a:gd name="T4" fmla="*/ 318 w 4264"/>
                <a:gd name="T5" fmla="*/ 99 h 280"/>
                <a:gd name="T6" fmla="*/ 454 w 4264"/>
                <a:gd name="T7" fmla="*/ 99 h 280"/>
                <a:gd name="T8" fmla="*/ 590 w 4264"/>
                <a:gd name="T9" fmla="*/ 144 h 280"/>
                <a:gd name="T10" fmla="*/ 681 w 4264"/>
                <a:gd name="T11" fmla="*/ 144 h 280"/>
                <a:gd name="T12" fmla="*/ 771 w 4264"/>
                <a:gd name="T13" fmla="*/ 144 h 280"/>
                <a:gd name="T14" fmla="*/ 1089 w 4264"/>
                <a:gd name="T15" fmla="*/ 144 h 280"/>
                <a:gd name="T16" fmla="*/ 1180 w 4264"/>
                <a:gd name="T17" fmla="*/ 99 h 280"/>
                <a:gd name="T18" fmla="*/ 1316 w 4264"/>
                <a:gd name="T19" fmla="*/ 54 h 280"/>
                <a:gd name="T20" fmla="*/ 1452 w 4264"/>
                <a:gd name="T21" fmla="*/ 54 h 280"/>
                <a:gd name="T22" fmla="*/ 1543 w 4264"/>
                <a:gd name="T23" fmla="*/ 144 h 280"/>
                <a:gd name="T24" fmla="*/ 1769 w 4264"/>
                <a:gd name="T25" fmla="*/ 144 h 280"/>
                <a:gd name="T26" fmla="*/ 1860 w 4264"/>
                <a:gd name="T27" fmla="*/ 190 h 280"/>
                <a:gd name="T28" fmla="*/ 1951 w 4264"/>
                <a:gd name="T29" fmla="*/ 190 h 280"/>
                <a:gd name="T30" fmla="*/ 2178 w 4264"/>
                <a:gd name="T31" fmla="*/ 99 h 280"/>
                <a:gd name="T32" fmla="*/ 2314 w 4264"/>
                <a:gd name="T33" fmla="*/ 99 h 280"/>
                <a:gd name="T34" fmla="*/ 2540 w 4264"/>
                <a:gd name="T35" fmla="*/ 99 h 280"/>
                <a:gd name="T36" fmla="*/ 2631 w 4264"/>
                <a:gd name="T37" fmla="*/ 144 h 280"/>
                <a:gd name="T38" fmla="*/ 2767 w 4264"/>
                <a:gd name="T39" fmla="*/ 235 h 280"/>
                <a:gd name="T40" fmla="*/ 2949 w 4264"/>
                <a:gd name="T41" fmla="*/ 235 h 280"/>
                <a:gd name="T42" fmla="*/ 3085 w 4264"/>
                <a:gd name="T43" fmla="*/ 235 h 280"/>
                <a:gd name="T44" fmla="*/ 3312 w 4264"/>
                <a:gd name="T45" fmla="*/ 190 h 280"/>
                <a:gd name="T46" fmla="*/ 3448 w 4264"/>
                <a:gd name="T47" fmla="*/ 144 h 280"/>
                <a:gd name="T48" fmla="*/ 3538 w 4264"/>
                <a:gd name="T49" fmla="*/ 54 h 280"/>
                <a:gd name="T50" fmla="*/ 3629 w 4264"/>
                <a:gd name="T51" fmla="*/ 8 h 280"/>
                <a:gd name="T52" fmla="*/ 3947 w 4264"/>
                <a:gd name="T53" fmla="*/ 8 h 280"/>
                <a:gd name="T54" fmla="*/ 4128 w 4264"/>
                <a:gd name="T55" fmla="*/ 54 h 280"/>
                <a:gd name="T56" fmla="*/ 4219 w 4264"/>
                <a:gd name="T57" fmla="*/ 99 h 280"/>
                <a:gd name="T58" fmla="*/ 4264 w 4264"/>
                <a:gd name="T59" fmla="*/ 144 h 2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64"/>
                <a:gd name="T91" fmla="*/ 0 h 280"/>
                <a:gd name="T92" fmla="*/ 4264 w 4264"/>
                <a:gd name="T93" fmla="*/ 280 h 2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64" h="280">
                  <a:moveTo>
                    <a:pt x="0" y="280"/>
                  </a:moveTo>
                  <a:cubicBezTo>
                    <a:pt x="64" y="204"/>
                    <a:pt x="129" y="129"/>
                    <a:pt x="182" y="99"/>
                  </a:cubicBezTo>
                  <a:cubicBezTo>
                    <a:pt x="235" y="69"/>
                    <a:pt x="273" y="99"/>
                    <a:pt x="318" y="99"/>
                  </a:cubicBezTo>
                  <a:cubicBezTo>
                    <a:pt x="363" y="99"/>
                    <a:pt x="409" y="92"/>
                    <a:pt x="454" y="99"/>
                  </a:cubicBezTo>
                  <a:cubicBezTo>
                    <a:pt x="499" y="106"/>
                    <a:pt x="552" y="137"/>
                    <a:pt x="590" y="144"/>
                  </a:cubicBezTo>
                  <a:cubicBezTo>
                    <a:pt x="628" y="151"/>
                    <a:pt x="651" y="144"/>
                    <a:pt x="681" y="144"/>
                  </a:cubicBezTo>
                  <a:cubicBezTo>
                    <a:pt x="711" y="144"/>
                    <a:pt x="703" y="144"/>
                    <a:pt x="771" y="144"/>
                  </a:cubicBezTo>
                  <a:cubicBezTo>
                    <a:pt x="839" y="144"/>
                    <a:pt x="1021" y="151"/>
                    <a:pt x="1089" y="144"/>
                  </a:cubicBezTo>
                  <a:cubicBezTo>
                    <a:pt x="1157" y="137"/>
                    <a:pt x="1142" y="114"/>
                    <a:pt x="1180" y="99"/>
                  </a:cubicBezTo>
                  <a:cubicBezTo>
                    <a:pt x="1218" y="84"/>
                    <a:pt x="1271" y="61"/>
                    <a:pt x="1316" y="54"/>
                  </a:cubicBezTo>
                  <a:cubicBezTo>
                    <a:pt x="1361" y="47"/>
                    <a:pt x="1414" y="39"/>
                    <a:pt x="1452" y="54"/>
                  </a:cubicBezTo>
                  <a:cubicBezTo>
                    <a:pt x="1490" y="69"/>
                    <a:pt x="1490" y="129"/>
                    <a:pt x="1543" y="144"/>
                  </a:cubicBezTo>
                  <a:cubicBezTo>
                    <a:pt x="1596" y="159"/>
                    <a:pt x="1716" y="136"/>
                    <a:pt x="1769" y="144"/>
                  </a:cubicBezTo>
                  <a:cubicBezTo>
                    <a:pt x="1822" y="152"/>
                    <a:pt x="1830" y="182"/>
                    <a:pt x="1860" y="190"/>
                  </a:cubicBezTo>
                  <a:cubicBezTo>
                    <a:pt x="1890" y="198"/>
                    <a:pt x="1898" y="205"/>
                    <a:pt x="1951" y="190"/>
                  </a:cubicBezTo>
                  <a:cubicBezTo>
                    <a:pt x="2004" y="175"/>
                    <a:pt x="2118" y="114"/>
                    <a:pt x="2178" y="99"/>
                  </a:cubicBezTo>
                  <a:cubicBezTo>
                    <a:pt x="2238" y="84"/>
                    <a:pt x="2254" y="99"/>
                    <a:pt x="2314" y="99"/>
                  </a:cubicBezTo>
                  <a:cubicBezTo>
                    <a:pt x="2374" y="99"/>
                    <a:pt x="2487" y="92"/>
                    <a:pt x="2540" y="99"/>
                  </a:cubicBezTo>
                  <a:cubicBezTo>
                    <a:pt x="2593" y="106"/>
                    <a:pt x="2593" y="121"/>
                    <a:pt x="2631" y="144"/>
                  </a:cubicBezTo>
                  <a:cubicBezTo>
                    <a:pt x="2669" y="167"/>
                    <a:pt x="2714" y="220"/>
                    <a:pt x="2767" y="235"/>
                  </a:cubicBezTo>
                  <a:cubicBezTo>
                    <a:pt x="2820" y="250"/>
                    <a:pt x="2896" y="235"/>
                    <a:pt x="2949" y="235"/>
                  </a:cubicBezTo>
                  <a:cubicBezTo>
                    <a:pt x="3002" y="235"/>
                    <a:pt x="3025" y="242"/>
                    <a:pt x="3085" y="235"/>
                  </a:cubicBezTo>
                  <a:cubicBezTo>
                    <a:pt x="3145" y="228"/>
                    <a:pt x="3252" y="205"/>
                    <a:pt x="3312" y="190"/>
                  </a:cubicBezTo>
                  <a:cubicBezTo>
                    <a:pt x="3372" y="175"/>
                    <a:pt x="3411" y="167"/>
                    <a:pt x="3448" y="144"/>
                  </a:cubicBezTo>
                  <a:cubicBezTo>
                    <a:pt x="3485" y="121"/>
                    <a:pt x="3508" y="77"/>
                    <a:pt x="3538" y="54"/>
                  </a:cubicBezTo>
                  <a:cubicBezTo>
                    <a:pt x="3568" y="31"/>
                    <a:pt x="3561" y="16"/>
                    <a:pt x="3629" y="8"/>
                  </a:cubicBezTo>
                  <a:cubicBezTo>
                    <a:pt x="3697" y="0"/>
                    <a:pt x="3864" y="0"/>
                    <a:pt x="3947" y="8"/>
                  </a:cubicBezTo>
                  <a:cubicBezTo>
                    <a:pt x="4030" y="16"/>
                    <a:pt x="4083" y="39"/>
                    <a:pt x="4128" y="54"/>
                  </a:cubicBezTo>
                  <a:cubicBezTo>
                    <a:pt x="4173" y="69"/>
                    <a:pt x="4196" y="84"/>
                    <a:pt x="4219" y="99"/>
                  </a:cubicBezTo>
                  <a:cubicBezTo>
                    <a:pt x="4242" y="114"/>
                    <a:pt x="4249" y="137"/>
                    <a:pt x="4264" y="144"/>
                  </a:cubicBezTo>
                </a:path>
              </a:pathLst>
            </a:custGeom>
            <a:noFill/>
            <a:ln w="38100" cmpd="sng">
              <a:solidFill>
                <a:srgbClr val="9C52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93"/>
            <p:cNvSpPr txBox="1">
              <a:spLocks noChangeArrowheads="1"/>
            </p:cNvSpPr>
            <p:nvPr/>
          </p:nvSpPr>
          <p:spPr bwMode="auto">
            <a:xfrm>
              <a:off x="191" y="1253"/>
              <a:ext cx="3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dirty="0" smtClean="0"/>
                <a:t>T</a:t>
              </a:r>
              <a:r>
                <a:rPr lang="en-GB" baseline="-25000" dirty="0" smtClean="0"/>
                <a:t>1</a:t>
              </a:r>
              <a:endParaRPr lang="en-GB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0176" y="1644634"/>
            <a:ext cx="7387096" cy="725488"/>
            <a:chOff x="1384300" y="831850"/>
            <a:chExt cx="7387096" cy="725488"/>
          </a:xfrm>
        </p:grpSpPr>
        <p:sp>
          <p:nvSpPr>
            <p:cNvPr id="52" name="Line 9"/>
            <p:cNvSpPr>
              <a:spLocks noChangeShapeType="1"/>
            </p:cNvSpPr>
            <p:nvPr/>
          </p:nvSpPr>
          <p:spPr bwMode="auto">
            <a:xfrm flipV="1">
              <a:off x="1547813" y="1414463"/>
              <a:ext cx="0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384300" y="831850"/>
              <a:ext cx="7387096" cy="723900"/>
              <a:chOff x="1384300" y="831850"/>
              <a:chExt cx="7387096" cy="7239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47813" y="1412875"/>
                <a:ext cx="6985000" cy="142875"/>
                <a:chOff x="1547813" y="1412875"/>
                <a:chExt cx="6985000" cy="142875"/>
              </a:xfrm>
            </p:grpSpPr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1547813" y="1484313"/>
                  <a:ext cx="6985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7637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796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97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13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6273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3213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060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76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25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7084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9258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1417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3561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5720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789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5005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197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4356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653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79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68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0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0833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1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6299200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5166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67325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69484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71643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3818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5977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8120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8027988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2454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461375" y="1412875"/>
                  <a:ext cx="0" cy="1428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2771775" y="1196975"/>
                <a:ext cx="22320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Text Box 157"/>
              <p:cNvSpPr txBox="1">
                <a:spLocks noChangeArrowheads="1"/>
              </p:cNvSpPr>
              <p:nvPr/>
            </p:nvSpPr>
            <p:spPr bwMode="auto">
              <a:xfrm>
                <a:off x="3203575" y="831850"/>
                <a:ext cx="14391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000" dirty="0"/>
                  <a:t>time step </a:t>
                </a:r>
                <a:r>
                  <a:rPr lang="en-GB" sz="2000" dirty="0" smtClean="0"/>
                  <a:t>n</a:t>
                </a:r>
                <a:endParaRPr lang="en-GB" sz="2000" dirty="0"/>
              </a:p>
            </p:txBody>
          </p:sp>
          <p:sp>
            <p:nvSpPr>
              <p:cNvPr id="57" name="Text Box 158"/>
              <p:cNvSpPr txBox="1">
                <a:spLocks noChangeArrowheads="1"/>
              </p:cNvSpPr>
              <p:nvPr/>
            </p:nvSpPr>
            <p:spPr bwMode="auto">
              <a:xfrm>
                <a:off x="1384300" y="927100"/>
                <a:ext cx="7067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 smtClean="0"/>
                  <a:t>n=0</a:t>
                </a:r>
                <a:endParaRPr lang="en-GB" sz="2400" dirty="0"/>
              </a:p>
            </p:txBody>
          </p:sp>
          <p:sp>
            <p:nvSpPr>
              <p:cNvPr id="58" name="Text Box 159"/>
              <p:cNvSpPr txBox="1">
                <a:spLocks noChangeArrowheads="1"/>
              </p:cNvSpPr>
              <p:nvPr/>
            </p:nvSpPr>
            <p:spPr bwMode="auto">
              <a:xfrm>
                <a:off x="7956550" y="908050"/>
                <a:ext cx="8148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sz="2400" dirty="0"/>
                  <a:t>n</a:t>
                </a:r>
                <a:r>
                  <a:rPr lang="en-GB" sz="2400" dirty="0" smtClean="0"/>
                  <a:t>=</a:t>
                </a:r>
                <a:r>
                  <a:rPr lang="en-GB" sz="2400" dirty="0" err="1" smtClean="0"/>
                  <a:t>N</a:t>
                </a:r>
                <a:r>
                  <a:rPr lang="en-GB" sz="2400" baseline="-25000" dirty="0" err="1" smtClean="0"/>
                  <a:t>t</a:t>
                </a:r>
                <a:endParaRPr lang="en-GB" sz="2400" baseline="-25000" dirty="0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243955" y="2974440"/>
            <a:ext cx="7704137" cy="2647950"/>
            <a:chOff x="684213" y="2652713"/>
            <a:chExt cx="7704137" cy="26479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03300" y="2652713"/>
              <a:ext cx="7364413" cy="560387"/>
              <a:chOff x="1003300" y="2652713"/>
              <a:chExt cx="7364413" cy="560387"/>
            </a:xfrm>
          </p:grpSpPr>
          <p:sp>
            <p:nvSpPr>
              <p:cNvPr id="120" name="Line 44"/>
              <p:cNvSpPr>
                <a:spLocks noChangeShapeType="1"/>
              </p:cNvSpPr>
              <p:nvPr/>
            </p:nvSpPr>
            <p:spPr bwMode="auto">
              <a:xfrm>
                <a:off x="1527175" y="278130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003300" y="2652713"/>
                <a:ext cx="7364413" cy="560387"/>
                <a:chOff x="1003300" y="2652713"/>
                <a:chExt cx="7364413" cy="560387"/>
              </a:xfrm>
            </p:grpSpPr>
            <p:sp>
              <p:nvSpPr>
                <p:cNvPr id="122" name="Line 45"/>
                <p:cNvSpPr>
                  <a:spLocks noChangeShapeType="1"/>
                </p:cNvSpPr>
                <p:nvPr/>
              </p:nvSpPr>
              <p:spPr bwMode="auto">
                <a:xfrm>
                  <a:off x="1527175" y="321310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1003300" y="2652713"/>
                  <a:ext cx="7200900" cy="560387"/>
                  <a:chOff x="1003300" y="2652713"/>
                  <a:chExt cx="7200900" cy="560387"/>
                </a:xfrm>
              </p:grpSpPr>
              <p:sp>
                <p:nvSpPr>
                  <p:cNvPr id="12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3300" y="2652713"/>
                    <a:ext cx="558800" cy="549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/>
                      <a:t>T</a:t>
                    </a:r>
                    <a:r>
                      <a:rPr lang="en-GB" baseline="-25000"/>
                      <a:t>2</a:t>
                    </a:r>
                    <a:endParaRPr lang="en-GB"/>
                  </a:p>
                </p:txBody>
              </p:sp>
              <p:sp>
                <p:nvSpPr>
                  <p:cNvPr id="125" name="Freeform 47"/>
                  <p:cNvSpPr>
                    <a:spLocks/>
                  </p:cNvSpPr>
                  <p:nvPr/>
                </p:nvSpPr>
                <p:spPr bwMode="auto">
                  <a:xfrm>
                    <a:off x="1506538" y="2887663"/>
                    <a:ext cx="6697662" cy="325437"/>
                  </a:xfrm>
                  <a:custGeom>
                    <a:avLst/>
                    <a:gdLst>
                      <a:gd name="T0" fmla="*/ 0 w 4219"/>
                      <a:gd name="T1" fmla="*/ 2147483647 h 205"/>
                      <a:gd name="T2" fmla="*/ 2147483647 w 4219"/>
                      <a:gd name="T3" fmla="*/ 2147483647 h 205"/>
                      <a:gd name="T4" fmla="*/ 2147483647 w 4219"/>
                      <a:gd name="T5" fmla="*/ 2147483647 h 205"/>
                      <a:gd name="T6" fmla="*/ 2147483647 w 4219"/>
                      <a:gd name="T7" fmla="*/ 2147483647 h 205"/>
                      <a:gd name="T8" fmla="*/ 2147483647 w 4219"/>
                      <a:gd name="T9" fmla="*/ 2147483647 h 205"/>
                      <a:gd name="T10" fmla="*/ 2147483647 w 4219"/>
                      <a:gd name="T11" fmla="*/ 2147483647 h 205"/>
                      <a:gd name="T12" fmla="*/ 2147483647 w 4219"/>
                      <a:gd name="T13" fmla="*/ 2147483647 h 205"/>
                      <a:gd name="T14" fmla="*/ 2147483647 w 4219"/>
                      <a:gd name="T15" fmla="*/ 2147483647 h 205"/>
                      <a:gd name="T16" fmla="*/ 2147483647 w 4219"/>
                      <a:gd name="T17" fmla="*/ 2147483647 h 205"/>
                      <a:gd name="T18" fmla="*/ 2147483647 w 4219"/>
                      <a:gd name="T19" fmla="*/ 2147483647 h 205"/>
                      <a:gd name="T20" fmla="*/ 2147483647 w 4219"/>
                      <a:gd name="T21" fmla="*/ 2147483647 h 205"/>
                      <a:gd name="T22" fmla="*/ 2147483647 w 4219"/>
                      <a:gd name="T23" fmla="*/ 2147483647 h 205"/>
                      <a:gd name="T24" fmla="*/ 2147483647 w 4219"/>
                      <a:gd name="T25" fmla="*/ 2147483647 h 205"/>
                      <a:gd name="T26" fmla="*/ 2147483647 w 4219"/>
                      <a:gd name="T27" fmla="*/ 2147483647 h 205"/>
                      <a:gd name="T28" fmla="*/ 2147483647 w 4219"/>
                      <a:gd name="T29" fmla="*/ 2147483647 h 205"/>
                      <a:gd name="T30" fmla="*/ 2147483647 w 4219"/>
                      <a:gd name="T31" fmla="*/ 2147483647 h 205"/>
                      <a:gd name="T32" fmla="*/ 2147483647 w 4219"/>
                      <a:gd name="T33" fmla="*/ 2147483647 h 205"/>
                      <a:gd name="T34" fmla="*/ 2147483647 w 4219"/>
                      <a:gd name="T35" fmla="*/ 2147483647 h 205"/>
                      <a:gd name="T36" fmla="*/ 2147483647 w 4219"/>
                      <a:gd name="T37" fmla="*/ 2147483647 h 205"/>
                      <a:gd name="T38" fmla="*/ 2147483647 w 4219"/>
                      <a:gd name="T39" fmla="*/ 2147483647 h 205"/>
                      <a:gd name="T40" fmla="*/ 2147483647 w 4219"/>
                      <a:gd name="T41" fmla="*/ 2147483647 h 205"/>
                      <a:gd name="T42" fmla="*/ 2147483647 w 4219"/>
                      <a:gd name="T43" fmla="*/ 2147483647 h 205"/>
                      <a:gd name="T44" fmla="*/ 2147483647 w 4219"/>
                      <a:gd name="T45" fmla="*/ 2147483647 h 20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4219"/>
                      <a:gd name="T70" fmla="*/ 0 h 205"/>
                      <a:gd name="T71" fmla="*/ 4219 w 4219"/>
                      <a:gd name="T72" fmla="*/ 205 h 20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4219" h="205">
                        <a:moveTo>
                          <a:pt x="0" y="205"/>
                        </a:moveTo>
                        <a:cubicBezTo>
                          <a:pt x="61" y="167"/>
                          <a:pt x="122" y="129"/>
                          <a:pt x="182" y="114"/>
                        </a:cubicBezTo>
                        <a:cubicBezTo>
                          <a:pt x="242" y="99"/>
                          <a:pt x="310" y="114"/>
                          <a:pt x="363" y="114"/>
                        </a:cubicBezTo>
                        <a:cubicBezTo>
                          <a:pt x="416" y="114"/>
                          <a:pt x="439" y="129"/>
                          <a:pt x="499" y="114"/>
                        </a:cubicBezTo>
                        <a:cubicBezTo>
                          <a:pt x="559" y="99"/>
                          <a:pt x="673" y="38"/>
                          <a:pt x="726" y="23"/>
                        </a:cubicBezTo>
                        <a:cubicBezTo>
                          <a:pt x="779" y="8"/>
                          <a:pt x="757" y="15"/>
                          <a:pt x="817" y="23"/>
                        </a:cubicBezTo>
                        <a:cubicBezTo>
                          <a:pt x="877" y="31"/>
                          <a:pt x="1014" y="61"/>
                          <a:pt x="1089" y="69"/>
                        </a:cubicBezTo>
                        <a:cubicBezTo>
                          <a:pt x="1164" y="77"/>
                          <a:pt x="1217" y="62"/>
                          <a:pt x="1270" y="69"/>
                        </a:cubicBezTo>
                        <a:cubicBezTo>
                          <a:pt x="1323" y="76"/>
                          <a:pt x="1376" y="99"/>
                          <a:pt x="1406" y="114"/>
                        </a:cubicBezTo>
                        <a:cubicBezTo>
                          <a:pt x="1436" y="129"/>
                          <a:pt x="1399" y="152"/>
                          <a:pt x="1452" y="160"/>
                        </a:cubicBezTo>
                        <a:cubicBezTo>
                          <a:pt x="1505" y="168"/>
                          <a:pt x="1648" y="183"/>
                          <a:pt x="1724" y="160"/>
                        </a:cubicBezTo>
                        <a:cubicBezTo>
                          <a:pt x="1800" y="137"/>
                          <a:pt x="1852" y="46"/>
                          <a:pt x="1905" y="23"/>
                        </a:cubicBezTo>
                        <a:cubicBezTo>
                          <a:pt x="1958" y="0"/>
                          <a:pt x="2003" y="8"/>
                          <a:pt x="2041" y="23"/>
                        </a:cubicBezTo>
                        <a:cubicBezTo>
                          <a:pt x="2079" y="38"/>
                          <a:pt x="2094" y="99"/>
                          <a:pt x="2132" y="114"/>
                        </a:cubicBezTo>
                        <a:cubicBezTo>
                          <a:pt x="2170" y="129"/>
                          <a:pt x="2215" y="121"/>
                          <a:pt x="2268" y="114"/>
                        </a:cubicBezTo>
                        <a:cubicBezTo>
                          <a:pt x="2321" y="107"/>
                          <a:pt x="2382" y="76"/>
                          <a:pt x="2450" y="69"/>
                        </a:cubicBezTo>
                        <a:cubicBezTo>
                          <a:pt x="2518" y="62"/>
                          <a:pt x="2617" y="54"/>
                          <a:pt x="2677" y="69"/>
                        </a:cubicBezTo>
                        <a:cubicBezTo>
                          <a:pt x="2737" y="84"/>
                          <a:pt x="2760" y="137"/>
                          <a:pt x="2813" y="160"/>
                        </a:cubicBezTo>
                        <a:cubicBezTo>
                          <a:pt x="2866" y="183"/>
                          <a:pt x="2911" y="205"/>
                          <a:pt x="2994" y="205"/>
                        </a:cubicBezTo>
                        <a:cubicBezTo>
                          <a:pt x="3077" y="205"/>
                          <a:pt x="3168" y="175"/>
                          <a:pt x="3312" y="160"/>
                        </a:cubicBezTo>
                        <a:cubicBezTo>
                          <a:pt x="3456" y="145"/>
                          <a:pt x="3735" y="129"/>
                          <a:pt x="3856" y="114"/>
                        </a:cubicBezTo>
                        <a:cubicBezTo>
                          <a:pt x="3977" y="99"/>
                          <a:pt x="3977" y="77"/>
                          <a:pt x="4037" y="69"/>
                        </a:cubicBezTo>
                        <a:cubicBezTo>
                          <a:pt x="4097" y="61"/>
                          <a:pt x="4189" y="77"/>
                          <a:pt x="4219" y="69"/>
                        </a:cubicBezTo>
                      </a:path>
                    </a:pathLst>
                  </a:custGeom>
                  <a:noFill/>
                  <a:ln w="38100" cmpd="sng">
                    <a:solidFill>
                      <a:srgbClr val="9C5238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023938" y="4021138"/>
              <a:ext cx="7364412" cy="560387"/>
              <a:chOff x="1023938" y="4021138"/>
              <a:chExt cx="7364412" cy="560387"/>
            </a:xfrm>
          </p:grpSpPr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1547813" y="4149725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68405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1023938" y="4021138"/>
                <a:ext cx="558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/>
                  <a:t>T</a:t>
                </a:r>
                <a:r>
                  <a:rPr lang="en-GB" baseline="-25000"/>
                  <a:t>4</a:t>
                </a:r>
                <a:endParaRPr lang="en-GB"/>
              </a:p>
            </p:txBody>
          </p:sp>
          <p:sp>
            <p:nvSpPr>
              <p:cNvPr id="119" name="Freeform 54"/>
              <p:cNvSpPr>
                <a:spLocks/>
              </p:cNvSpPr>
              <p:nvPr/>
            </p:nvSpPr>
            <p:spPr bwMode="auto">
              <a:xfrm>
                <a:off x="1527175" y="4256088"/>
                <a:ext cx="6697663" cy="325437"/>
              </a:xfrm>
              <a:custGeom>
                <a:avLst/>
                <a:gdLst>
                  <a:gd name="T0" fmla="*/ 0 w 4219"/>
                  <a:gd name="T1" fmla="*/ 2147483647 h 205"/>
                  <a:gd name="T2" fmla="*/ 2147483647 w 4219"/>
                  <a:gd name="T3" fmla="*/ 2147483647 h 205"/>
                  <a:gd name="T4" fmla="*/ 2147483647 w 4219"/>
                  <a:gd name="T5" fmla="*/ 2147483647 h 205"/>
                  <a:gd name="T6" fmla="*/ 2147483647 w 4219"/>
                  <a:gd name="T7" fmla="*/ 2147483647 h 205"/>
                  <a:gd name="T8" fmla="*/ 2147483647 w 4219"/>
                  <a:gd name="T9" fmla="*/ 2147483647 h 205"/>
                  <a:gd name="T10" fmla="*/ 2147483647 w 4219"/>
                  <a:gd name="T11" fmla="*/ 2147483647 h 205"/>
                  <a:gd name="T12" fmla="*/ 2147483647 w 4219"/>
                  <a:gd name="T13" fmla="*/ 2147483647 h 205"/>
                  <a:gd name="T14" fmla="*/ 2147483647 w 4219"/>
                  <a:gd name="T15" fmla="*/ 2147483647 h 205"/>
                  <a:gd name="T16" fmla="*/ 2147483647 w 4219"/>
                  <a:gd name="T17" fmla="*/ 2147483647 h 205"/>
                  <a:gd name="T18" fmla="*/ 2147483647 w 4219"/>
                  <a:gd name="T19" fmla="*/ 2147483647 h 205"/>
                  <a:gd name="T20" fmla="*/ 2147483647 w 4219"/>
                  <a:gd name="T21" fmla="*/ 2147483647 h 205"/>
                  <a:gd name="T22" fmla="*/ 2147483647 w 4219"/>
                  <a:gd name="T23" fmla="*/ 2147483647 h 205"/>
                  <a:gd name="T24" fmla="*/ 2147483647 w 4219"/>
                  <a:gd name="T25" fmla="*/ 2147483647 h 205"/>
                  <a:gd name="T26" fmla="*/ 2147483647 w 4219"/>
                  <a:gd name="T27" fmla="*/ 2147483647 h 205"/>
                  <a:gd name="T28" fmla="*/ 2147483647 w 4219"/>
                  <a:gd name="T29" fmla="*/ 2147483647 h 205"/>
                  <a:gd name="T30" fmla="*/ 2147483647 w 4219"/>
                  <a:gd name="T31" fmla="*/ 2147483647 h 205"/>
                  <a:gd name="T32" fmla="*/ 2147483647 w 4219"/>
                  <a:gd name="T33" fmla="*/ 2147483647 h 205"/>
                  <a:gd name="T34" fmla="*/ 2147483647 w 4219"/>
                  <a:gd name="T35" fmla="*/ 2147483647 h 205"/>
                  <a:gd name="T36" fmla="*/ 2147483647 w 4219"/>
                  <a:gd name="T37" fmla="*/ 2147483647 h 205"/>
                  <a:gd name="T38" fmla="*/ 2147483647 w 4219"/>
                  <a:gd name="T39" fmla="*/ 2147483647 h 205"/>
                  <a:gd name="T40" fmla="*/ 2147483647 w 4219"/>
                  <a:gd name="T41" fmla="*/ 2147483647 h 205"/>
                  <a:gd name="T42" fmla="*/ 2147483647 w 4219"/>
                  <a:gd name="T43" fmla="*/ 2147483647 h 205"/>
                  <a:gd name="T44" fmla="*/ 2147483647 w 4219"/>
                  <a:gd name="T45" fmla="*/ 2147483647 h 20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219"/>
                  <a:gd name="T70" fmla="*/ 0 h 205"/>
                  <a:gd name="T71" fmla="*/ 4219 w 4219"/>
                  <a:gd name="T72" fmla="*/ 205 h 20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219" h="205">
                    <a:moveTo>
                      <a:pt x="0" y="205"/>
                    </a:moveTo>
                    <a:cubicBezTo>
                      <a:pt x="61" y="167"/>
                      <a:pt x="122" y="129"/>
                      <a:pt x="182" y="114"/>
                    </a:cubicBezTo>
                    <a:cubicBezTo>
                      <a:pt x="242" y="99"/>
                      <a:pt x="310" y="114"/>
                      <a:pt x="363" y="114"/>
                    </a:cubicBezTo>
                    <a:cubicBezTo>
                      <a:pt x="416" y="114"/>
                      <a:pt x="439" y="129"/>
                      <a:pt x="499" y="114"/>
                    </a:cubicBezTo>
                    <a:cubicBezTo>
                      <a:pt x="559" y="99"/>
                      <a:pt x="673" y="38"/>
                      <a:pt x="726" y="23"/>
                    </a:cubicBezTo>
                    <a:cubicBezTo>
                      <a:pt x="779" y="8"/>
                      <a:pt x="757" y="15"/>
                      <a:pt x="817" y="23"/>
                    </a:cubicBezTo>
                    <a:cubicBezTo>
                      <a:pt x="877" y="31"/>
                      <a:pt x="1014" y="61"/>
                      <a:pt x="1089" y="69"/>
                    </a:cubicBezTo>
                    <a:cubicBezTo>
                      <a:pt x="1164" y="77"/>
                      <a:pt x="1217" y="62"/>
                      <a:pt x="1270" y="69"/>
                    </a:cubicBezTo>
                    <a:cubicBezTo>
                      <a:pt x="1323" y="76"/>
                      <a:pt x="1376" y="99"/>
                      <a:pt x="1406" y="114"/>
                    </a:cubicBezTo>
                    <a:cubicBezTo>
                      <a:pt x="1436" y="129"/>
                      <a:pt x="1399" y="152"/>
                      <a:pt x="1452" y="160"/>
                    </a:cubicBezTo>
                    <a:cubicBezTo>
                      <a:pt x="1505" y="168"/>
                      <a:pt x="1648" y="183"/>
                      <a:pt x="1724" y="160"/>
                    </a:cubicBezTo>
                    <a:cubicBezTo>
                      <a:pt x="1800" y="137"/>
                      <a:pt x="1852" y="46"/>
                      <a:pt x="1905" y="23"/>
                    </a:cubicBezTo>
                    <a:cubicBezTo>
                      <a:pt x="1958" y="0"/>
                      <a:pt x="2003" y="8"/>
                      <a:pt x="2041" y="23"/>
                    </a:cubicBezTo>
                    <a:cubicBezTo>
                      <a:pt x="2079" y="38"/>
                      <a:pt x="2094" y="99"/>
                      <a:pt x="2132" y="114"/>
                    </a:cubicBezTo>
                    <a:cubicBezTo>
                      <a:pt x="2170" y="129"/>
                      <a:pt x="2215" y="121"/>
                      <a:pt x="2268" y="114"/>
                    </a:cubicBezTo>
                    <a:cubicBezTo>
                      <a:pt x="2321" y="107"/>
                      <a:pt x="2382" y="76"/>
                      <a:pt x="2450" y="69"/>
                    </a:cubicBezTo>
                    <a:cubicBezTo>
                      <a:pt x="2518" y="62"/>
                      <a:pt x="2617" y="54"/>
                      <a:pt x="2677" y="69"/>
                    </a:cubicBezTo>
                    <a:cubicBezTo>
                      <a:pt x="2737" y="84"/>
                      <a:pt x="2760" y="137"/>
                      <a:pt x="2813" y="160"/>
                    </a:cubicBezTo>
                    <a:cubicBezTo>
                      <a:pt x="2866" y="183"/>
                      <a:pt x="2911" y="205"/>
                      <a:pt x="2994" y="205"/>
                    </a:cubicBezTo>
                    <a:cubicBezTo>
                      <a:pt x="3077" y="205"/>
                      <a:pt x="3168" y="175"/>
                      <a:pt x="3312" y="160"/>
                    </a:cubicBezTo>
                    <a:cubicBezTo>
                      <a:pt x="3456" y="145"/>
                      <a:pt x="3735" y="129"/>
                      <a:pt x="3856" y="114"/>
                    </a:cubicBezTo>
                    <a:cubicBezTo>
                      <a:pt x="3977" y="99"/>
                      <a:pt x="3977" y="77"/>
                      <a:pt x="4037" y="69"/>
                    </a:cubicBezTo>
                    <a:cubicBezTo>
                      <a:pt x="4097" y="61"/>
                      <a:pt x="4189" y="77"/>
                      <a:pt x="4219" y="69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003300" y="3357563"/>
              <a:ext cx="7364413" cy="560387"/>
              <a:chOff x="1003300" y="3357563"/>
              <a:chExt cx="7364413" cy="560387"/>
            </a:xfrm>
          </p:grpSpPr>
          <p:sp>
            <p:nvSpPr>
              <p:cNvPr id="111" name="Line 48"/>
              <p:cNvSpPr>
                <a:spLocks noChangeShapeType="1"/>
              </p:cNvSpPr>
              <p:nvPr/>
            </p:nvSpPr>
            <p:spPr bwMode="auto">
              <a:xfrm>
                <a:off x="1527175" y="3486150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003300" y="3357563"/>
                <a:ext cx="7364413" cy="560387"/>
                <a:chOff x="1003300" y="3357563"/>
                <a:chExt cx="7364413" cy="560387"/>
              </a:xfrm>
            </p:grpSpPr>
            <p:sp>
              <p:nvSpPr>
                <p:cNvPr id="113" name="Line 49"/>
                <p:cNvSpPr>
                  <a:spLocks noChangeShapeType="1"/>
                </p:cNvSpPr>
                <p:nvPr/>
              </p:nvSpPr>
              <p:spPr bwMode="auto">
                <a:xfrm>
                  <a:off x="1527175" y="3917950"/>
                  <a:ext cx="6840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03300" y="3357563"/>
                  <a:ext cx="558800" cy="549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GB"/>
                    <a:t>T</a:t>
                  </a:r>
                  <a:r>
                    <a:rPr lang="en-GB" baseline="-25000"/>
                    <a:t>3</a:t>
                  </a:r>
                  <a:endParaRPr lang="en-GB"/>
                </a:p>
              </p:txBody>
            </p:sp>
            <p:sp>
              <p:nvSpPr>
                <p:cNvPr id="115" name="Freeform 55"/>
                <p:cNvSpPr>
                  <a:spLocks/>
                </p:cNvSpPr>
                <p:nvPr/>
              </p:nvSpPr>
              <p:spPr bwMode="auto">
                <a:xfrm>
                  <a:off x="1506538" y="3549650"/>
                  <a:ext cx="6697662" cy="322263"/>
                </a:xfrm>
                <a:custGeom>
                  <a:avLst/>
                  <a:gdLst>
                    <a:gd name="T0" fmla="*/ 0 w 4219"/>
                    <a:gd name="T1" fmla="*/ 2147483647 h 203"/>
                    <a:gd name="T2" fmla="*/ 2147483647 w 4219"/>
                    <a:gd name="T3" fmla="*/ 2147483647 h 203"/>
                    <a:gd name="T4" fmla="*/ 2147483647 w 4219"/>
                    <a:gd name="T5" fmla="*/ 2147483647 h 203"/>
                    <a:gd name="T6" fmla="*/ 2147483647 w 4219"/>
                    <a:gd name="T7" fmla="*/ 2147483647 h 203"/>
                    <a:gd name="T8" fmla="*/ 2147483647 w 4219"/>
                    <a:gd name="T9" fmla="*/ 2147483647 h 203"/>
                    <a:gd name="T10" fmla="*/ 2147483647 w 4219"/>
                    <a:gd name="T11" fmla="*/ 2147483647 h 203"/>
                    <a:gd name="T12" fmla="*/ 2147483647 w 4219"/>
                    <a:gd name="T13" fmla="*/ 2147483647 h 203"/>
                    <a:gd name="T14" fmla="*/ 2147483647 w 4219"/>
                    <a:gd name="T15" fmla="*/ 2147483647 h 203"/>
                    <a:gd name="T16" fmla="*/ 2147483647 w 4219"/>
                    <a:gd name="T17" fmla="*/ 2147483647 h 203"/>
                    <a:gd name="T18" fmla="*/ 2147483647 w 4219"/>
                    <a:gd name="T19" fmla="*/ 2147483647 h 203"/>
                    <a:gd name="T20" fmla="*/ 2147483647 w 4219"/>
                    <a:gd name="T21" fmla="*/ 2147483647 h 203"/>
                    <a:gd name="T22" fmla="*/ 2147483647 w 4219"/>
                    <a:gd name="T23" fmla="*/ 2147483647 h 203"/>
                    <a:gd name="T24" fmla="*/ 2147483647 w 4219"/>
                    <a:gd name="T25" fmla="*/ 2147483647 h 203"/>
                    <a:gd name="T26" fmla="*/ 2147483647 w 4219"/>
                    <a:gd name="T27" fmla="*/ 2147483647 h 203"/>
                    <a:gd name="T28" fmla="*/ 2147483647 w 4219"/>
                    <a:gd name="T29" fmla="*/ 2147483647 h 203"/>
                    <a:gd name="T30" fmla="*/ 2147483647 w 4219"/>
                    <a:gd name="T31" fmla="*/ 2147483647 h 203"/>
                    <a:gd name="T32" fmla="*/ 2147483647 w 4219"/>
                    <a:gd name="T33" fmla="*/ 2147483647 h 203"/>
                    <a:gd name="T34" fmla="*/ 2147483647 w 4219"/>
                    <a:gd name="T35" fmla="*/ 2147483647 h 203"/>
                    <a:gd name="T36" fmla="*/ 2147483647 w 4219"/>
                    <a:gd name="T37" fmla="*/ 2147483647 h 203"/>
                    <a:gd name="T38" fmla="*/ 2147483647 w 4219"/>
                    <a:gd name="T39" fmla="*/ 2147483647 h 203"/>
                    <a:gd name="T40" fmla="*/ 2147483647 w 4219"/>
                    <a:gd name="T41" fmla="*/ 2147483647 h 203"/>
                    <a:gd name="T42" fmla="*/ 2147483647 w 4219"/>
                    <a:gd name="T43" fmla="*/ 2147483647 h 203"/>
                    <a:gd name="T44" fmla="*/ 2147483647 w 4219"/>
                    <a:gd name="T45" fmla="*/ 2147483647 h 203"/>
                    <a:gd name="T46" fmla="*/ 2147483647 w 4219"/>
                    <a:gd name="T47" fmla="*/ 2147483647 h 203"/>
                    <a:gd name="T48" fmla="*/ 2147483647 w 4219"/>
                    <a:gd name="T49" fmla="*/ 2147483647 h 203"/>
                    <a:gd name="T50" fmla="*/ 2147483647 w 4219"/>
                    <a:gd name="T51" fmla="*/ 2147483647 h 203"/>
                    <a:gd name="T52" fmla="*/ 2147483647 w 4219"/>
                    <a:gd name="T53" fmla="*/ 2147483647 h 203"/>
                    <a:gd name="T54" fmla="*/ 2147483647 w 4219"/>
                    <a:gd name="T55" fmla="*/ 2147483647 h 203"/>
                    <a:gd name="T56" fmla="*/ 2147483647 w 4219"/>
                    <a:gd name="T57" fmla="*/ 2147483647 h 203"/>
                    <a:gd name="T58" fmla="*/ 2147483647 w 4219"/>
                    <a:gd name="T59" fmla="*/ 2147483647 h 203"/>
                    <a:gd name="T60" fmla="*/ 2147483647 w 4219"/>
                    <a:gd name="T61" fmla="*/ 2147483647 h 20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219"/>
                    <a:gd name="T94" fmla="*/ 0 h 203"/>
                    <a:gd name="T95" fmla="*/ 4219 w 4219"/>
                    <a:gd name="T96" fmla="*/ 203 h 20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219" h="203">
                      <a:moveTo>
                        <a:pt x="0" y="196"/>
                      </a:moveTo>
                      <a:cubicBezTo>
                        <a:pt x="19" y="181"/>
                        <a:pt x="38" y="166"/>
                        <a:pt x="91" y="151"/>
                      </a:cubicBezTo>
                      <a:cubicBezTo>
                        <a:pt x="144" y="136"/>
                        <a:pt x="250" y="113"/>
                        <a:pt x="318" y="105"/>
                      </a:cubicBezTo>
                      <a:cubicBezTo>
                        <a:pt x="386" y="97"/>
                        <a:pt x="446" y="105"/>
                        <a:pt x="499" y="105"/>
                      </a:cubicBezTo>
                      <a:cubicBezTo>
                        <a:pt x="552" y="105"/>
                        <a:pt x="597" y="112"/>
                        <a:pt x="635" y="105"/>
                      </a:cubicBezTo>
                      <a:cubicBezTo>
                        <a:pt x="673" y="98"/>
                        <a:pt x="703" y="75"/>
                        <a:pt x="726" y="60"/>
                      </a:cubicBezTo>
                      <a:cubicBezTo>
                        <a:pt x="749" y="45"/>
                        <a:pt x="741" y="22"/>
                        <a:pt x="771" y="15"/>
                      </a:cubicBezTo>
                      <a:cubicBezTo>
                        <a:pt x="801" y="8"/>
                        <a:pt x="863" y="0"/>
                        <a:pt x="908" y="15"/>
                      </a:cubicBezTo>
                      <a:cubicBezTo>
                        <a:pt x="953" y="30"/>
                        <a:pt x="984" y="90"/>
                        <a:pt x="1044" y="105"/>
                      </a:cubicBezTo>
                      <a:cubicBezTo>
                        <a:pt x="1104" y="120"/>
                        <a:pt x="1210" y="105"/>
                        <a:pt x="1270" y="105"/>
                      </a:cubicBezTo>
                      <a:cubicBezTo>
                        <a:pt x="1330" y="105"/>
                        <a:pt x="1376" y="97"/>
                        <a:pt x="1406" y="105"/>
                      </a:cubicBezTo>
                      <a:cubicBezTo>
                        <a:pt x="1436" y="113"/>
                        <a:pt x="1407" y="143"/>
                        <a:pt x="1452" y="151"/>
                      </a:cubicBezTo>
                      <a:cubicBezTo>
                        <a:pt x="1497" y="159"/>
                        <a:pt x="1619" y="151"/>
                        <a:pt x="1679" y="151"/>
                      </a:cubicBezTo>
                      <a:cubicBezTo>
                        <a:pt x="1739" y="151"/>
                        <a:pt x="1777" y="151"/>
                        <a:pt x="1815" y="151"/>
                      </a:cubicBezTo>
                      <a:cubicBezTo>
                        <a:pt x="1853" y="151"/>
                        <a:pt x="1867" y="159"/>
                        <a:pt x="1905" y="151"/>
                      </a:cubicBezTo>
                      <a:cubicBezTo>
                        <a:pt x="1943" y="143"/>
                        <a:pt x="1981" y="120"/>
                        <a:pt x="2041" y="105"/>
                      </a:cubicBezTo>
                      <a:cubicBezTo>
                        <a:pt x="2101" y="90"/>
                        <a:pt x="2215" y="67"/>
                        <a:pt x="2268" y="60"/>
                      </a:cubicBezTo>
                      <a:cubicBezTo>
                        <a:pt x="2321" y="53"/>
                        <a:pt x="2314" y="53"/>
                        <a:pt x="2359" y="60"/>
                      </a:cubicBezTo>
                      <a:cubicBezTo>
                        <a:pt x="2404" y="67"/>
                        <a:pt x="2502" y="90"/>
                        <a:pt x="2540" y="105"/>
                      </a:cubicBezTo>
                      <a:cubicBezTo>
                        <a:pt x="2578" y="120"/>
                        <a:pt x="2556" y="143"/>
                        <a:pt x="2586" y="151"/>
                      </a:cubicBezTo>
                      <a:cubicBezTo>
                        <a:pt x="2616" y="159"/>
                        <a:pt x="2677" y="166"/>
                        <a:pt x="2722" y="151"/>
                      </a:cubicBezTo>
                      <a:cubicBezTo>
                        <a:pt x="2767" y="136"/>
                        <a:pt x="2820" y="75"/>
                        <a:pt x="2858" y="60"/>
                      </a:cubicBezTo>
                      <a:cubicBezTo>
                        <a:pt x="2896" y="45"/>
                        <a:pt x="2926" y="37"/>
                        <a:pt x="2949" y="60"/>
                      </a:cubicBezTo>
                      <a:cubicBezTo>
                        <a:pt x="2972" y="83"/>
                        <a:pt x="2949" y="189"/>
                        <a:pt x="2994" y="196"/>
                      </a:cubicBezTo>
                      <a:cubicBezTo>
                        <a:pt x="3039" y="203"/>
                        <a:pt x="3153" y="128"/>
                        <a:pt x="3221" y="105"/>
                      </a:cubicBezTo>
                      <a:cubicBezTo>
                        <a:pt x="3289" y="82"/>
                        <a:pt x="3334" y="68"/>
                        <a:pt x="3402" y="60"/>
                      </a:cubicBezTo>
                      <a:cubicBezTo>
                        <a:pt x="3470" y="52"/>
                        <a:pt x="3569" y="52"/>
                        <a:pt x="3629" y="60"/>
                      </a:cubicBezTo>
                      <a:cubicBezTo>
                        <a:pt x="3689" y="68"/>
                        <a:pt x="3712" y="90"/>
                        <a:pt x="3765" y="105"/>
                      </a:cubicBezTo>
                      <a:cubicBezTo>
                        <a:pt x="3818" y="120"/>
                        <a:pt x="3894" y="143"/>
                        <a:pt x="3947" y="151"/>
                      </a:cubicBezTo>
                      <a:cubicBezTo>
                        <a:pt x="4000" y="159"/>
                        <a:pt x="4038" y="159"/>
                        <a:pt x="4083" y="151"/>
                      </a:cubicBezTo>
                      <a:cubicBezTo>
                        <a:pt x="4128" y="143"/>
                        <a:pt x="4196" y="120"/>
                        <a:pt x="4219" y="105"/>
                      </a:cubicBezTo>
                    </a:path>
                  </a:pathLst>
                </a:custGeom>
                <a:noFill/>
                <a:ln w="38100" cmpd="sng">
                  <a:solidFill>
                    <a:srgbClr val="9C52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04" name="Group 56"/>
            <p:cNvGrpSpPr>
              <a:grpSpLocks/>
            </p:cNvGrpSpPr>
            <p:nvPr/>
          </p:nvGrpSpPr>
          <p:grpSpPr bwMode="auto">
            <a:xfrm>
              <a:off x="1003300" y="4740275"/>
              <a:ext cx="7364413" cy="560388"/>
              <a:chOff x="191" y="1253"/>
              <a:chExt cx="4639" cy="353"/>
            </a:xfrm>
          </p:grpSpPr>
          <p:sp>
            <p:nvSpPr>
              <p:cNvPr id="107" name="Line 57"/>
              <p:cNvSpPr>
                <a:spLocks noChangeShapeType="1"/>
              </p:cNvSpPr>
              <p:nvPr/>
            </p:nvSpPr>
            <p:spPr bwMode="auto">
              <a:xfrm>
                <a:off x="521" y="1334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Line 58"/>
              <p:cNvSpPr>
                <a:spLocks noChangeShapeType="1"/>
              </p:cNvSpPr>
              <p:nvPr/>
            </p:nvSpPr>
            <p:spPr bwMode="auto">
              <a:xfrm>
                <a:off x="521" y="1606"/>
                <a:ext cx="4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9" name="Freeform 59"/>
              <p:cNvSpPr>
                <a:spLocks/>
              </p:cNvSpPr>
              <p:nvPr/>
            </p:nvSpPr>
            <p:spPr bwMode="auto">
              <a:xfrm>
                <a:off x="521" y="1326"/>
                <a:ext cx="4264" cy="280"/>
              </a:xfrm>
              <a:custGeom>
                <a:avLst/>
                <a:gdLst>
                  <a:gd name="T0" fmla="*/ 0 w 4264"/>
                  <a:gd name="T1" fmla="*/ 280 h 280"/>
                  <a:gd name="T2" fmla="*/ 182 w 4264"/>
                  <a:gd name="T3" fmla="*/ 99 h 280"/>
                  <a:gd name="T4" fmla="*/ 318 w 4264"/>
                  <a:gd name="T5" fmla="*/ 99 h 280"/>
                  <a:gd name="T6" fmla="*/ 454 w 4264"/>
                  <a:gd name="T7" fmla="*/ 99 h 280"/>
                  <a:gd name="T8" fmla="*/ 590 w 4264"/>
                  <a:gd name="T9" fmla="*/ 144 h 280"/>
                  <a:gd name="T10" fmla="*/ 681 w 4264"/>
                  <a:gd name="T11" fmla="*/ 144 h 280"/>
                  <a:gd name="T12" fmla="*/ 771 w 4264"/>
                  <a:gd name="T13" fmla="*/ 144 h 280"/>
                  <a:gd name="T14" fmla="*/ 1089 w 4264"/>
                  <a:gd name="T15" fmla="*/ 144 h 280"/>
                  <a:gd name="T16" fmla="*/ 1180 w 4264"/>
                  <a:gd name="T17" fmla="*/ 99 h 280"/>
                  <a:gd name="T18" fmla="*/ 1316 w 4264"/>
                  <a:gd name="T19" fmla="*/ 54 h 280"/>
                  <a:gd name="T20" fmla="*/ 1452 w 4264"/>
                  <a:gd name="T21" fmla="*/ 54 h 280"/>
                  <a:gd name="T22" fmla="*/ 1543 w 4264"/>
                  <a:gd name="T23" fmla="*/ 144 h 280"/>
                  <a:gd name="T24" fmla="*/ 1769 w 4264"/>
                  <a:gd name="T25" fmla="*/ 144 h 280"/>
                  <a:gd name="T26" fmla="*/ 1860 w 4264"/>
                  <a:gd name="T27" fmla="*/ 190 h 280"/>
                  <a:gd name="T28" fmla="*/ 1951 w 4264"/>
                  <a:gd name="T29" fmla="*/ 190 h 280"/>
                  <a:gd name="T30" fmla="*/ 2178 w 4264"/>
                  <a:gd name="T31" fmla="*/ 99 h 280"/>
                  <a:gd name="T32" fmla="*/ 2314 w 4264"/>
                  <a:gd name="T33" fmla="*/ 99 h 280"/>
                  <a:gd name="T34" fmla="*/ 2540 w 4264"/>
                  <a:gd name="T35" fmla="*/ 99 h 280"/>
                  <a:gd name="T36" fmla="*/ 2631 w 4264"/>
                  <a:gd name="T37" fmla="*/ 144 h 280"/>
                  <a:gd name="T38" fmla="*/ 2767 w 4264"/>
                  <a:gd name="T39" fmla="*/ 235 h 280"/>
                  <a:gd name="T40" fmla="*/ 2949 w 4264"/>
                  <a:gd name="T41" fmla="*/ 235 h 280"/>
                  <a:gd name="T42" fmla="*/ 3085 w 4264"/>
                  <a:gd name="T43" fmla="*/ 235 h 280"/>
                  <a:gd name="T44" fmla="*/ 3312 w 4264"/>
                  <a:gd name="T45" fmla="*/ 190 h 280"/>
                  <a:gd name="T46" fmla="*/ 3448 w 4264"/>
                  <a:gd name="T47" fmla="*/ 144 h 280"/>
                  <a:gd name="T48" fmla="*/ 3538 w 4264"/>
                  <a:gd name="T49" fmla="*/ 54 h 280"/>
                  <a:gd name="T50" fmla="*/ 3629 w 4264"/>
                  <a:gd name="T51" fmla="*/ 8 h 280"/>
                  <a:gd name="T52" fmla="*/ 3947 w 4264"/>
                  <a:gd name="T53" fmla="*/ 8 h 280"/>
                  <a:gd name="T54" fmla="*/ 4128 w 4264"/>
                  <a:gd name="T55" fmla="*/ 54 h 280"/>
                  <a:gd name="T56" fmla="*/ 4219 w 4264"/>
                  <a:gd name="T57" fmla="*/ 99 h 280"/>
                  <a:gd name="T58" fmla="*/ 4264 w 4264"/>
                  <a:gd name="T59" fmla="*/ 144 h 28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264"/>
                  <a:gd name="T91" fmla="*/ 0 h 280"/>
                  <a:gd name="T92" fmla="*/ 4264 w 4264"/>
                  <a:gd name="T93" fmla="*/ 280 h 28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264" h="280">
                    <a:moveTo>
                      <a:pt x="0" y="280"/>
                    </a:moveTo>
                    <a:cubicBezTo>
                      <a:pt x="64" y="204"/>
                      <a:pt x="129" y="129"/>
                      <a:pt x="182" y="99"/>
                    </a:cubicBezTo>
                    <a:cubicBezTo>
                      <a:pt x="235" y="69"/>
                      <a:pt x="273" y="99"/>
                      <a:pt x="318" y="99"/>
                    </a:cubicBezTo>
                    <a:cubicBezTo>
                      <a:pt x="363" y="99"/>
                      <a:pt x="409" y="92"/>
                      <a:pt x="454" y="99"/>
                    </a:cubicBezTo>
                    <a:cubicBezTo>
                      <a:pt x="499" y="106"/>
                      <a:pt x="552" y="137"/>
                      <a:pt x="590" y="144"/>
                    </a:cubicBezTo>
                    <a:cubicBezTo>
                      <a:pt x="628" y="151"/>
                      <a:pt x="651" y="144"/>
                      <a:pt x="681" y="144"/>
                    </a:cubicBezTo>
                    <a:cubicBezTo>
                      <a:pt x="711" y="144"/>
                      <a:pt x="703" y="144"/>
                      <a:pt x="771" y="144"/>
                    </a:cubicBezTo>
                    <a:cubicBezTo>
                      <a:pt x="839" y="144"/>
                      <a:pt x="1021" y="151"/>
                      <a:pt x="1089" y="144"/>
                    </a:cubicBezTo>
                    <a:cubicBezTo>
                      <a:pt x="1157" y="137"/>
                      <a:pt x="1142" y="114"/>
                      <a:pt x="1180" y="99"/>
                    </a:cubicBezTo>
                    <a:cubicBezTo>
                      <a:pt x="1218" y="84"/>
                      <a:pt x="1271" y="61"/>
                      <a:pt x="1316" y="54"/>
                    </a:cubicBezTo>
                    <a:cubicBezTo>
                      <a:pt x="1361" y="47"/>
                      <a:pt x="1414" y="39"/>
                      <a:pt x="1452" y="54"/>
                    </a:cubicBezTo>
                    <a:cubicBezTo>
                      <a:pt x="1490" y="69"/>
                      <a:pt x="1490" y="129"/>
                      <a:pt x="1543" y="144"/>
                    </a:cubicBezTo>
                    <a:cubicBezTo>
                      <a:pt x="1596" y="159"/>
                      <a:pt x="1716" y="136"/>
                      <a:pt x="1769" y="144"/>
                    </a:cubicBezTo>
                    <a:cubicBezTo>
                      <a:pt x="1822" y="152"/>
                      <a:pt x="1830" y="182"/>
                      <a:pt x="1860" y="190"/>
                    </a:cubicBezTo>
                    <a:cubicBezTo>
                      <a:pt x="1890" y="198"/>
                      <a:pt x="1898" y="205"/>
                      <a:pt x="1951" y="190"/>
                    </a:cubicBezTo>
                    <a:cubicBezTo>
                      <a:pt x="2004" y="175"/>
                      <a:pt x="2118" y="114"/>
                      <a:pt x="2178" y="99"/>
                    </a:cubicBezTo>
                    <a:cubicBezTo>
                      <a:pt x="2238" y="84"/>
                      <a:pt x="2254" y="99"/>
                      <a:pt x="2314" y="99"/>
                    </a:cubicBezTo>
                    <a:cubicBezTo>
                      <a:pt x="2374" y="99"/>
                      <a:pt x="2487" y="92"/>
                      <a:pt x="2540" y="99"/>
                    </a:cubicBezTo>
                    <a:cubicBezTo>
                      <a:pt x="2593" y="106"/>
                      <a:pt x="2593" y="121"/>
                      <a:pt x="2631" y="144"/>
                    </a:cubicBezTo>
                    <a:cubicBezTo>
                      <a:pt x="2669" y="167"/>
                      <a:pt x="2714" y="220"/>
                      <a:pt x="2767" y="235"/>
                    </a:cubicBezTo>
                    <a:cubicBezTo>
                      <a:pt x="2820" y="250"/>
                      <a:pt x="2896" y="235"/>
                      <a:pt x="2949" y="235"/>
                    </a:cubicBezTo>
                    <a:cubicBezTo>
                      <a:pt x="3002" y="235"/>
                      <a:pt x="3025" y="242"/>
                      <a:pt x="3085" y="235"/>
                    </a:cubicBezTo>
                    <a:cubicBezTo>
                      <a:pt x="3145" y="228"/>
                      <a:pt x="3252" y="205"/>
                      <a:pt x="3312" y="190"/>
                    </a:cubicBezTo>
                    <a:cubicBezTo>
                      <a:pt x="3372" y="175"/>
                      <a:pt x="3411" y="167"/>
                      <a:pt x="3448" y="144"/>
                    </a:cubicBezTo>
                    <a:cubicBezTo>
                      <a:pt x="3485" y="121"/>
                      <a:pt x="3508" y="77"/>
                      <a:pt x="3538" y="54"/>
                    </a:cubicBezTo>
                    <a:cubicBezTo>
                      <a:pt x="3568" y="31"/>
                      <a:pt x="3561" y="16"/>
                      <a:pt x="3629" y="8"/>
                    </a:cubicBezTo>
                    <a:cubicBezTo>
                      <a:pt x="3697" y="0"/>
                      <a:pt x="3864" y="0"/>
                      <a:pt x="3947" y="8"/>
                    </a:cubicBezTo>
                    <a:cubicBezTo>
                      <a:pt x="4030" y="16"/>
                      <a:pt x="4083" y="39"/>
                      <a:pt x="4128" y="54"/>
                    </a:cubicBezTo>
                    <a:cubicBezTo>
                      <a:pt x="4173" y="69"/>
                      <a:pt x="4196" y="84"/>
                      <a:pt x="4219" y="99"/>
                    </a:cubicBezTo>
                    <a:cubicBezTo>
                      <a:pt x="4242" y="114"/>
                      <a:pt x="4249" y="137"/>
                      <a:pt x="4264" y="144"/>
                    </a:cubicBezTo>
                  </a:path>
                </a:pathLst>
              </a:custGeom>
              <a:noFill/>
              <a:ln w="38100" cmpd="sng">
                <a:solidFill>
                  <a:srgbClr val="9C52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Text Box 60"/>
              <p:cNvSpPr txBox="1">
                <a:spLocks noChangeArrowheads="1"/>
              </p:cNvSpPr>
              <p:nvPr/>
            </p:nvSpPr>
            <p:spPr bwMode="auto">
              <a:xfrm>
                <a:off x="191" y="1253"/>
                <a:ext cx="35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GB" dirty="0"/>
                  <a:t>T</a:t>
                </a:r>
                <a:r>
                  <a:rPr lang="en-GB" baseline="-25000" dirty="0"/>
                  <a:t>5</a:t>
                </a:r>
                <a:endParaRPr lang="en-GB" dirty="0"/>
              </a:p>
            </p:txBody>
          </p:sp>
        </p:grpSp>
        <p:sp>
          <p:nvSpPr>
            <p:cNvPr id="105" name="Line 69"/>
            <p:cNvSpPr>
              <a:spLocks noChangeShapeType="1"/>
            </p:cNvSpPr>
            <p:nvPr/>
          </p:nvSpPr>
          <p:spPr bwMode="auto">
            <a:xfrm>
              <a:off x="684213" y="2924175"/>
              <a:ext cx="0" cy="216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Text Box 70"/>
            <p:cNvSpPr txBox="1">
              <a:spLocks noChangeArrowheads="1"/>
            </p:cNvSpPr>
            <p:nvPr/>
          </p:nvSpPr>
          <p:spPr bwMode="auto">
            <a:xfrm rot="5400000">
              <a:off x="288926" y="3716337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 dirty="0"/>
                <a:t>location </a:t>
              </a:r>
              <a:r>
                <a:rPr lang="en-GB" sz="2000" dirty="0" err="1"/>
                <a:t>i</a:t>
              </a:r>
              <a:endParaRPr lang="en-GB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3820" y="5825071"/>
            <a:ext cx="754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an array of data at time </a:t>
            </a:r>
            <a:r>
              <a:rPr lang="en-GB" i="1" dirty="0" smtClean="0"/>
              <a:t>t</a:t>
            </a:r>
            <a:r>
              <a:rPr lang="en-GB" dirty="0" smtClean="0"/>
              <a:t>, rather than a bunch of independent points</a:t>
            </a:r>
            <a:endParaRPr lang="en-GB" dirty="0"/>
          </a:p>
        </p:txBody>
      </p:sp>
      <p:sp>
        <p:nvSpPr>
          <p:cNvPr id="98" name="Rectangle 62"/>
          <p:cNvSpPr>
            <a:spLocks noChangeArrowheads="1"/>
          </p:cNvSpPr>
          <p:nvPr/>
        </p:nvSpPr>
        <p:spPr bwMode="auto">
          <a:xfrm>
            <a:off x="1073700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1289513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6" name="Rectangle 62"/>
          <p:cNvSpPr>
            <a:spLocks noChangeArrowheads="1"/>
          </p:cNvSpPr>
          <p:nvPr/>
        </p:nvSpPr>
        <p:spPr bwMode="auto">
          <a:xfrm>
            <a:off x="1505325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27" name="Rectangle 62"/>
          <p:cNvSpPr>
            <a:spLocks noChangeArrowheads="1"/>
          </p:cNvSpPr>
          <p:nvPr/>
        </p:nvSpPr>
        <p:spPr bwMode="auto">
          <a:xfrm>
            <a:off x="1721138" y="2298931"/>
            <a:ext cx="222652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9" grpId="1" animBg="1"/>
      <p:bldP spid="126" grpId="0" animBg="1"/>
      <p:bldP spid="126" grpId="1" animBg="1"/>
      <p:bldP spid="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3-9 April, 2017, Edinburgh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2 of Introduction to numerical modelling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DCD9-732D-504E-AAE8-461BF025AC4F}" type="slidenum">
              <a:rPr lang="en-US" smtClean="0"/>
              <a:t>9</a:t>
            </a:fld>
            <a:endParaRPr lang="en-US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292416"/>
            <a:ext cx="8569325" cy="1655763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GB" dirty="0" smtClean="0">
                <a:solidFill>
                  <a:srgbClr val="55814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Initial </a:t>
            </a:r>
            <a:r>
              <a:rPr lang="en-GB" dirty="0">
                <a:solidFill>
                  <a:srgbClr val="FF0000"/>
                </a:solidFill>
              </a:rPr>
              <a:t>conditions </a:t>
            </a:r>
            <a:r>
              <a:rPr lang="en-GB" dirty="0"/>
              <a:t>need to be provided for every grid point (only at </a:t>
            </a:r>
            <a:r>
              <a:rPr lang="en-GB" i="1" dirty="0"/>
              <a:t>t=0</a:t>
            </a:r>
            <a:r>
              <a:rPr lang="en-GB" dirty="0"/>
              <a:t>)</a:t>
            </a:r>
            <a:r>
              <a:rPr lang="en-GB" dirty="0" smtClean="0"/>
              <a:t>.</a:t>
            </a:r>
            <a:endParaRPr lang="en-GB" sz="2400" dirty="0" smtClean="0">
              <a:solidFill>
                <a:srgbClr val="A1894A"/>
              </a:solidFill>
            </a:endParaRPr>
          </a:p>
          <a:p>
            <a:pPr eaLnBrk="1" hangingPunct="1">
              <a:spcBef>
                <a:spcPts val="1000"/>
              </a:spcBef>
            </a:pPr>
            <a:r>
              <a:rPr lang="en-GB" sz="2400" dirty="0" smtClean="0">
                <a:solidFill>
                  <a:srgbClr val="A1894A"/>
                </a:solidFill>
              </a:rPr>
              <a:t> </a:t>
            </a:r>
            <a:r>
              <a:rPr lang="en-GB" sz="2400" dirty="0" smtClean="0">
                <a:solidFill>
                  <a:srgbClr val="0000FF"/>
                </a:solidFill>
              </a:rPr>
              <a:t>Boundary </a:t>
            </a:r>
            <a:r>
              <a:rPr lang="en-GB" sz="2400" dirty="0">
                <a:solidFill>
                  <a:srgbClr val="0000FF"/>
                </a:solidFill>
              </a:rPr>
              <a:t>conditions </a:t>
            </a:r>
            <a:r>
              <a:rPr lang="en-GB" sz="2400" dirty="0"/>
              <a:t>need to be provided for every time step (only at first and last grid point)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629"/>
            <a:ext cx="8350250" cy="71913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dirty="0">
                <a:solidFill>
                  <a:srgbClr val="008000"/>
                </a:solidFill>
              </a:rPr>
              <a:t>Initial and boundary conditions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3348038" y="3661987"/>
            <a:ext cx="4032250" cy="22304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CC"/>
              </a:solidFill>
            </a:endParaRP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7454900" y="6032125"/>
            <a:ext cx="57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/>
              <a:t>t </a:t>
            </a:r>
            <a:r>
              <a:rPr lang="en-GB" sz="2000">
                <a:sym typeface="Wingdings" charset="0"/>
              </a:rPr>
              <a:t></a:t>
            </a:r>
            <a:endParaRPr lang="en-GB" sz="2000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2555875" y="380010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 smtClean="0"/>
              <a:t>x</a:t>
            </a:r>
            <a:endParaRPr lang="en-GB" sz="2000" dirty="0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348038" y="3620712"/>
            <a:ext cx="0" cy="23050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2282824" y="4270000"/>
            <a:ext cx="1065213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03213" y="4408112"/>
            <a:ext cx="197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FF0000"/>
                </a:solidFill>
              </a:rPr>
              <a:t>initial conditions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250825" y="5276475"/>
            <a:ext cx="245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0000FF"/>
                </a:solidFill>
              </a:rPr>
              <a:t>boundary conditions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1653288" y="5673349"/>
            <a:ext cx="2055112" cy="179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 flipV="1">
            <a:off x="1653288" y="3636104"/>
            <a:ext cx="2091917" cy="178324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>
            <a:off x="3348038" y="39080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>
            <a:off x="3348038" y="41239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2" name="Line 21"/>
          <p:cNvSpPr>
            <a:spLocks noChangeShapeType="1"/>
          </p:cNvSpPr>
          <p:nvPr/>
        </p:nvSpPr>
        <p:spPr bwMode="auto">
          <a:xfrm>
            <a:off x="3348038" y="43398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>
            <a:off x="3348038" y="45557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4" name="Line 23"/>
          <p:cNvSpPr>
            <a:spLocks noChangeShapeType="1"/>
          </p:cNvSpPr>
          <p:nvPr/>
        </p:nvSpPr>
        <p:spPr bwMode="auto">
          <a:xfrm>
            <a:off x="3348038" y="47716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>
            <a:off x="3348038" y="49875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6" name="Line 25"/>
          <p:cNvSpPr>
            <a:spLocks noChangeShapeType="1"/>
          </p:cNvSpPr>
          <p:nvPr/>
        </p:nvSpPr>
        <p:spPr bwMode="auto">
          <a:xfrm>
            <a:off x="3348038" y="52034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7" name="Line 26"/>
          <p:cNvSpPr>
            <a:spLocks noChangeShapeType="1"/>
          </p:cNvSpPr>
          <p:nvPr/>
        </p:nvSpPr>
        <p:spPr bwMode="auto">
          <a:xfrm>
            <a:off x="3348038" y="54193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8" name="Line 27"/>
          <p:cNvSpPr>
            <a:spLocks noChangeShapeType="1"/>
          </p:cNvSpPr>
          <p:nvPr/>
        </p:nvSpPr>
        <p:spPr bwMode="auto">
          <a:xfrm>
            <a:off x="3348038" y="5635250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3563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>
            <a:off x="3779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1" name="Line 30"/>
          <p:cNvSpPr>
            <a:spLocks noChangeShapeType="1"/>
          </p:cNvSpPr>
          <p:nvPr/>
        </p:nvSpPr>
        <p:spPr bwMode="auto">
          <a:xfrm>
            <a:off x="39957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>
            <a:off x="42116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4429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4645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4860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>
            <a:off x="5076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7" name="Line 36"/>
          <p:cNvSpPr>
            <a:spLocks noChangeShapeType="1"/>
          </p:cNvSpPr>
          <p:nvPr/>
        </p:nvSpPr>
        <p:spPr bwMode="auto">
          <a:xfrm>
            <a:off x="52911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8" name="Line 37"/>
          <p:cNvSpPr>
            <a:spLocks noChangeShapeType="1"/>
          </p:cNvSpPr>
          <p:nvPr/>
        </p:nvSpPr>
        <p:spPr bwMode="auto">
          <a:xfrm>
            <a:off x="55070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19" name="Line 38"/>
          <p:cNvSpPr>
            <a:spLocks noChangeShapeType="1"/>
          </p:cNvSpPr>
          <p:nvPr/>
        </p:nvSpPr>
        <p:spPr bwMode="auto">
          <a:xfrm>
            <a:off x="57229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0" name="Line 39"/>
          <p:cNvSpPr>
            <a:spLocks noChangeShapeType="1"/>
          </p:cNvSpPr>
          <p:nvPr/>
        </p:nvSpPr>
        <p:spPr bwMode="auto">
          <a:xfrm>
            <a:off x="5938838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1" name="Line 40"/>
          <p:cNvSpPr>
            <a:spLocks noChangeShapeType="1"/>
          </p:cNvSpPr>
          <p:nvPr/>
        </p:nvSpPr>
        <p:spPr bwMode="auto">
          <a:xfrm>
            <a:off x="61563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2" name="Line 41"/>
          <p:cNvSpPr>
            <a:spLocks noChangeShapeType="1"/>
          </p:cNvSpPr>
          <p:nvPr/>
        </p:nvSpPr>
        <p:spPr bwMode="auto">
          <a:xfrm>
            <a:off x="63722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3" name="Line 42"/>
          <p:cNvSpPr>
            <a:spLocks noChangeShapeType="1"/>
          </p:cNvSpPr>
          <p:nvPr/>
        </p:nvSpPr>
        <p:spPr bwMode="auto">
          <a:xfrm>
            <a:off x="65881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4" name="Line 43"/>
          <p:cNvSpPr>
            <a:spLocks noChangeShapeType="1"/>
          </p:cNvSpPr>
          <p:nvPr/>
        </p:nvSpPr>
        <p:spPr bwMode="auto">
          <a:xfrm>
            <a:off x="68040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5" name="Line 44"/>
          <p:cNvSpPr>
            <a:spLocks noChangeShapeType="1"/>
          </p:cNvSpPr>
          <p:nvPr/>
        </p:nvSpPr>
        <p:spPr bwMode="auto">
          <a:xfrm>
            <a:off x="70199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6" name="Line 45"/>
          <p:cNvSpPr>
            <a:spLocks noChangeShapeType="1"/>
          </p:cNvSpPr>
          <p:nvPr/>
        </p:nvSpPr>
        <p:spPr bwMode="auto">
          <a:xfrm>
            <a:off x="7235825" y="3620712"/>
            <a:ext cx="0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27" name="Rectangle 7"/>
          <p:cNvSpPr>
            <a:spLocks noChangeArrowheads="1"/>
          </p:cNvSpPr>
          <p:nvPr/>
        </p:nvSpPr>
        <p:spPr bwMode="auto">
          <a:xfrm>
            <a:off x="3924300" y="3693737"/>
            <a:ext cx="71438" cy="215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9C5238"/>
              </a:solidFill>
            </a:endParaRPr>
          </a:p>
        </p:txBody>
      </p:sp>
      <p:sp>
        <p:nvSpPr>
          <p:cNvPr id="16428" name="Line 8"/>
          <p:cNvSpPr>
            <a:spLocks noChangeShapeType="1"/>
          </p:cNvSpPr>
          <p:nvPr/>
        </p:nvSpPr>
        <p:spPr bwMode="auto">
          <a:xfrm>
            <a:off x="3924300" y="4700212"/>
            <a:ext cx="431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9C5238"/>
              </a:solidFill>
            </a:endParaRPr>
          </a:p>
        </p:txBody>
      </p:sp>
      <p:sp>
        <p:nvSpPr>
          <p:cNvPr id="16429" name="Line 13"/>
          <p:cNvSpPr>
            <a:spLocks noChangeShapeType="1"/>
          </p:cNvSpPr>
          <p:nvPr/>
        </p:nvSpPr>
        <p:spPr bwMode="auto">
          <a:xfrm flipV="1">
            <a:off x="3348038" y="3661987"/>
            <a:ext cx="4032250" cy="31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0" name="Line 14"/>
          <p:cNvSpPr>
            <a:spLocks noChangeShapeType="1"/>
          </p:cNvSpPr>
          <p:nvPr/>
        </p:nvSpPr>
        <p:spPr bwMode="auto">
          <a:xfrm>
            <a:off x="3348038" y="5897187"/>
            <a:ext cx="4032250" cy="174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>
              <a:solidFill>
                <a:srgbClr val="0000FF"/>
              </a:solidFill>
            </a:endParaRPr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7596188" y="419697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V="1">
            <a:off x="7596188" y="47732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7561263" y="4447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x</a:t>
            </a:r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rot="16200000">
            <a:off x="6407944" y="329606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rot="16200000" flipV="1">
            <a:off x="6984207" y="3296068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6481763" y="3115887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>
                <a:latin typeface="Symbol" charset="0"/>
              </a:rPr>
              <a:t>D</a:t>
            </a:r>
            <a:r>
              <a:rPr lang="en-GB" sz="2000"/>
              <a:t>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916238" y="3419100"/>
            <a:ext cx="0" cy="2663825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27350" y="6105150"/>
            <a:ext cx="510063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0500" y="3476250"/>
            <a:ext cx="11113" cy="37782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16172</TotalTime>
  <Words>2497</Words>
  <Application>Microsoft Macintosh PowerPoint</Application>
  <PresentationFormat>On-screen Show (4:3)</PresentationFormat>
  <Paragraphs>438</Paragraphs>
  <Slides>32</Slides>
  <Notes>28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Clarity</vt:lpstr>
      <vt:lpstr>Equation</vt:lpstr>
      <vt:lpstr>Microsoft Equation</vt:lpstr>
      <vt:lpstr>PowerPoint Presentation</vt:lpstr>
      <vt:lpstr>Heat diffusion: Fourier’s law</vt:lpstr>
      <vt:lpstr>Conservation of heat (energy)</vt:lpstr>
      <vt:lpstr>Heat conservation and Fourier’s law</vt:lpstr>
      <vt:lpstr>From Physics to Model</vt:lpstr>
      <vt:lpstr>From Physics to Model</vt:lpstr>
      <vt:lpstr>From Physics to Model</vt:lpstr>
      <vt:lpstr>From Physics to Model</vt:lpstr>
      <vt:lpstr>Initial and boundary conditions</vt:lpstr>
      <vt:lpstr>Time derivative  finite difference</vt:lpstr>
      <vt:lpstr>Spatial derivative  finite difference</vt:lpstr>
      <vt:lpstr>The second-order derivative</vt:lpstr>
      <vt:lpstr>PowerPoint Presentation</vt:lpstr>
      <vt:lpstr>PowerPoint Presentation</vt:lpstr>
      <vt:lpstr>PowerPoint Presentation</vt:lpstr>
      <vt:lpstr>The second-order derivative</vt:lpstr>
      <vt:lpstr>Practical 2, part 1:</vt:lpstr>
      <vt:lpstr>Stability criterion: exp. decay function</vt:lpstr>
      <vt:lpstr>Stability criterion for Euler forward</vt:lpstr>
      <vt:lpstr>Stability criterion</vt:lpstr>
      <vt:lpstr>Stability criterion for Euler backward</vt:lpstr>
      <vt:lpstr>Practical 2, Part 2</vt:lpstr>
      <vt:lpstr>Stability criterion for heat diffusion</vt:lpstr>
      <vt:lpstr>PowerPoint Presentation</vt:lpstr>
      <vt:lpstr>PowerPoint Presentation</vt:lpstr>
      <vt:lpstr>PowerPoint Presentation</vt:lpstr>
      <vt:lpstr>Example cooling oceanic plate</vt:lpstr>
      <vt:lpstr>Example cooling oceanic plate</vt:lpstr>
      <vt:lpstr>Boundary conditions</vt:lpstr>
      <vt:lpstr>Implementation of natural boundary conditions for the heat equation</vt:lpstr>
      <vt:lpstr>Implementation of natural boundary conditions for the heat equation</vt:lpstr>
      <vt:lpstr>Practical 2, Part 3</vt:lpstr>
    </vt:vector>
  </TitlesOfParts>
  <Company>University of Oxford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Kalnins</dc:creator>
  <cp:lastModifiedBy>Jeroen van Hunen</cp:lastModifiedBy>
  <cp:revision>243</cp:revision>
  <cp:lastPrinted>2013-11-11T17:43:55Z</cp:lastPrinted>
  <dcterms:created xsi:type="dcterms:W3CDTF">2013-11-05T13:17:40Z</dcterms:created>
  <dcterms:modified xsi:type="dcterms:W3CDTF">2017-04-04T07:13:51Z</dcterms:modified>
</cp:coreProperties>
</file>