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3.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notesSlides/notesSlide4.xml" ContentType="application/vnd.openxmlformats-officedocument.presentationml.notesSlide+xml"/>
  <Override PartName="/ppt/embeddings/oleObject5.bin" ContentType="application/vnd.openxmlformats-officedocument.oleObject"/>
  <Override PartName="/ppt/notesSlides/notesSlide5.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Slides/notesSlide6.xml" ContentType="application/vnd.openxmlformats-officedocument.presentationml.notesSlide+xml"/>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notesSlides/notesSlide7.xml" ContentType="application/vnd.openxmlformats-officedocument.presentationml.notesSlide+xml"/>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notesSlides/notesSlide8.xml" ContentType="application/vnd.openxmlformats-officedocument.presentationml.notesSlide+xml"/>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notesSlides/notesSlide9.xml" ContentType="application/vnd.openxmlformats-officedocument.presentationml.notesSlide+xml"/>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Microsoft_Equation1.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embeddings/oleObject32.bin" ContentType="application/vnd.openxmlformats-officedocument.oleObject"/>
  <Override PartName="/ppt/embeddings/oleObject33.bin" ContentType="application/vnd.openxmlformats-officedocument.oleObject"/>
  <Override PartName="/ppt/notesSlides/notesSlide14.xml" ContentType="application/vnd.openxmlformats-officedocument.presentationml.notesSlide+xml"/>
  <Override PartName="/ppt/embeddings/oleObject34.bin" ContentType="application/vnd.openxmlformats-officedocument.oleObject"/>
  <Override PartName="/ppt/notesSlides/notesSlide15.xml" ContentType="application/vnd.openxmlformats-officedocument.presentationml.notesSlide+xml"/>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embeddings/oleObject46.bin" ContentType="application/vnd.openxmlformats-officedocument.oleObject"/>
  <Override PartName="/ppt/embeddings/oleObject47.bin" ContentType="application/vnd.openxmlformats-officedocument.oleObject"/>
  <Override PartName="/ppt/embeddings/oleObject48.bin" ContentType="application/vnd.openxmlformats-officedocument.oleObject"/>
  <Override PartName="/ppt/embeddings/oleObject49.bin" ContentType="application/vnd.openxmlformats-officedocument.oleObject"/>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7" r:id="rId1"/>
  </p:sldMasterIdLst>
  <p:notesMasterIdLst>
    <p:notesMasterId r:id="rId27"/>
  </p:notesMasterIdLst>
  <p:handoutMasterIdLst>
    <p:handoutMasterId r:id="rId28"/>
  </p:handoutMasterIdLst>
  <p:sldIdLst>
    <p:sldId id="393" r:id="rId2"/>
    <p:sldId id="366" r:id="rId3"/>
    <p:sldId id="367" r:id="rId4"/>
    <p:sldId id="397" r:id="rId5"/>
    <p:sldId id="368" r:id="rId6"/>
    <p:sldId id="369" r:id="rId7"/>
    <p:sldId id="370" r:id="rId8"/>
    <p:sldId id="371" r:id="rId9"/>
    <p:sldId id="373" r:id="rId10"/>
    <p:sldId id="375" r:id="rId11"/>
    <p:sldId id="376" r:id="rId12"/>
    <p:sldId id="394" r:id="rId13"/>
    <p:sldId id="382" r:id="rId14"/>
    <p:sldId id="384" r:id="rId15"/>
    <p:sldId id="385" r:id="rId16"/>
    <p:sldId id="386" r:id="rId17"/>
    <p:sldId id="388" r:id="rId18"/>
    <p:sldId id="387" r:id="rId19"/>
    <p:sldId id="396" r:id="rId20"/>
    <p:sldId id="389" r:id="rId21"/>
    <p:sldId id="390" r:id="rId22"/>
    <p:sldId id="391" r:id="rId23"/>
    <p:sldId id="392" r:id="rId24"/>
    <p:sldId id="383" r:id="rId25"/>
    <p:sldId id="395"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660066"/>
    <a:srgbClr val="008000"/>
    <a:srgbClr val="46C85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66" autoAdjust="0"/>
    <p:restoredTop sz="99559" autoAdjust="0"/>
  </p:normalViewPr>
  <p:slideViewPr>
    <p:cSldViewPr snapToGrid="0" snapToObjects="1">
      <p:cViewPr varScale="1">
        <p:scale>
          <a:sx n="59" d="100"/>
          <a:sy n="59" d="100"/>
        </p:scale>
        <p:origin x="-101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6.wmf"/><Relationship Id="rId2"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0.wmf"/><Relationship Id="rId2"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0.wmf"/><Relationship Id="rId2" Type="http://schemas.openxmlformats.org/officeDocument/2006/relationships/image" Target="../media/image4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7.wmf"/><Relationship Id="rId4" Type="http://schemas.openxmlformats.org/officeDocument/2006/relationships/image" Target="../media/image48.wmf"/><Relationship Id="rId5" Type="http://schemas.openxmlformats.org/officeDocument/2006/relationships/image" Target="../media/image49.wmf"/><Relationship Id="rId6" Type="http://schemas.openxmlformats.org/officeDocument/2006/relationships/image" Target="../media/image50.wmf"/><Relationship Id="rId7" Type="http://schemas.openxmlformats.org/officeDocument/2006/relationships/image" Target="../media/image51.wmf"/><Relationship Id="rId8" Type="http://schemas.openxmlformats.org/officeDocument/2006/relationships/image" Target="../media/image52.wmf"/><Relationship Id="rId1" Type="http://schemas.openxmlformats.org/officeDocument/2006/relationships/image" Target="../media/image45.wmf"/><Relationship Id="rId2" Type="http://schemas.openxmlformats.org/officeDocument/2006/relationships/image" Target="../media/image4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3.wmf"/><Relationship Id="rId2" Type="http://schemas.openxmlformats.org/officeDocument/2006/relationships/image" Target="../media/image5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 Id="rId2"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4" Type="http://schemas.openxmlformats.org/officeDocument/2006/relationships/image" Target="../media/image13.wmf"/><Relationship Id="rId1" Type="http://schemas.openxmlformats.org/officeDocument/2006/relationships/image" Target="../media/image10.wmf"/><Relationship Id="rId2"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4" Type="http://schemas.openxmlformats.org/officeDocument/2006/relationships/image" Target="../media/image16.wmf"/><Relationship Id="rId5" Type="http://schemas.openxmlformats.org/officeDocument/2006/relationships/image" Target="../media/image17.wmf"/><Relationship Id="rId6" Type="http://schemas.openxmlformats.org/officeDocument/2006/relationships/image" Target="../media/image18.wmf"/><Relationship Id="rId1" Type="http://schemas.openxmlformats.org/officeDocument/2006/relationships/image" Target="../media/image12.wmf"/><Relationship Id="rId2"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 Id="rId2" Type="http://schemas.openxmlformats.org/officeDocument/2006/relationships/image" Target="../media/image20.wmf"/><Relationship Id="rId3"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 Id="rId2" Type="http://schemas.openxmlformats.org/officeDocument/2006/relationships/image" Target="../media/image11.wmf"/><Relationship Id="rId3"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7.wmf"/><Relationship Id="rId4" Type="http://schemas.openxmlformats.org/officeDocument/2006/relationships/image" Target="../media/image28.wmf"/><Relationship Id="rId5" Type="http://schemas.openxmlformats.org/officeDocument/2006/relationships/image" Target="../media/image29.wmf"/><Relationship Id="rId6" Type="http://schemas.openxmlformats.org/officeDocument/2006/relationships/image" Target="../media/image30.wmf"/><Relationship Id="rId7" Type="http://schemas.openxmlformats.org/officeDocument/2006/relationships/image" Target="../media/image17.wmf"/><Relationship Id="rId1" Type="http://schemas.openxmlformats.org/officeDocument/2006/relationships/image" Target="../media/image25.wmf"/><Relationship Id="rId2"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3.wmf"/><Relationship Id="rId4" Type="http://schemas.openxmlformats.org/officeDocument/2006/relationships/image" Target="../media/image34.wmf"/><Relationship Id="rId1" Type="http://schemas.openxmlformats.org/officeDocument/2006/relationships/image" Target="../media/image31.emf"/><Relationship Id="rId2" Type="http://schemas.openxmlformats.org/officeDocument/2006/relationships/image" Target="../media/image3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4ED218-4864-BF4A-8197-3B5C02F082AB}" type="datetimeFigureOut">
              <a:rPr lang="en-US" smtClean="0"/>
              <a:t>04/04/17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38A56C4-93CA-6F45-8285-A4EDDA823047}" type="slidenum">
              <a:rPr lang="en-US" smtClean="0"/>
              <a:t>‹#›</a:t>
            </a:fld>
            <a:endParaRPr lang="en-US"/>
          </a:p>
        </p:txBody>
      </p:sp>
    </p:spTree>
    <p:extLst>
      <p:ext uri="{BB962C8B-B14F-4D97-AF65-F5344CB8AC3E}">
        <p14:creationId xmlns:p14="http://schemas.microsoft.com/office/powerpoint/2010/main" val="20676965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DDB00E-7775-EA43-9D42-C3FF1B1ED141}" type="datetimeFigureOut">
              <a:rPr lang="en-US" smtClean="0"/>
              <a:t>04/04/17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07A0E2-BEB7-9343-8A89-BAE1510CAC73}" type="slidenum">
              <a:rPr lang="en-US" smtClean="0"/>
              <a:t>‹#›</a:t>
            </a:fld>
            <a:endParaRPr lang="en-US"/>
          </a:p>
        </p:txBody>
      </p:sp>
    </p:spTree>
    <p:extLst>
      <p:ext uri="{BB962C8B-B14F-4D97-AF65-F5344CB8AC3E}">
        <p14:creationId xmlns:p14="http://schemas.microsoft.com/office/powerpoint/2010/main" val="174283255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dirty="0" smtClean="0"/>
          </a:p>
        </p:txBody>
      </p:sp>
      <p:sp>
        <p:nvSpPr>
          <p:cNvPr id="4" name="Slide Number Placeholder 3"/>
          <p:cNvSpPr>
            <a:spLocks noGrp="1"/>
          </p:cNvSpPr>
          <p:nvPr>
            <p:ph type="sldNum" sz="quarter" idx="10"/>
          </p:nvPr>
        </p:nvSpPr>
        <p:spPr/>
        <p:txBody>
          <a:bodyPr/>
          <a:lstStyle/>
          <a:p>
            <a:fld id="{1207A0E2-BEB7-9343-8A89-BAE1510CAC73}" type="slidenum">
              <a:rPr lang="en-US" smtClean="0"/>
              <a:t>1</a:t>
            </a:fld>
            <a:endParaRPr lang="en-US"/>
          </a:p>
        </p:txBody>
      </p:sp>
    </p:spTree>
    <p:extLst>
      <p:ext uri="{BB962C8B-B14F-4D97-AF65-F5344CB8AC3E}">
        <p14:creationId xmlns:p14="http://schemas.microsoft.com/office/powerpoint/2010/main" val="2772188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a:solidFill>
                  <a:schemeClr val="tx1"/>
                </a:solidFill>
                <a:latin typeface="Arial" charset="0"/>
                <a:ea typeface="ＭＳ Ｐゴシック" charset="0"/>
                <a:cs typeface="ＭＳ Ｐゴシック" charset="0"/>
              </a:defRPr>
            </a:lvl1pPr>
            <a:lvl2pPr marL="685817" indent="-263776">
              <a:defRPr sz="1100">
                <a:solidFill>
                  <a:schemeClr val="tx1"/>
                </a:solidFill>
                <a:latin typeface="Arial" charset="0"/>
                <a:ea typeface="ＭＳ Ｐゴシック" charset="0"/>
              </a:defRPr>
            </a:lvl2pPr>
            <a:lvl3pPr marL="1055103" indent="-211021">
              <a:defRPr sz="1100">
                <a:solidFill>
                  <a:schemeClr val="tx1"/>
                </a:solidFill>
                <a:latin typeface="Arial" charset="0"/>
                <a:ea typeface="ＭＳ Ｐゴシック" charset="0"/>
              </a:defRPr>
            </a:lvl3pPr>
            <a:lvl4pPr marL="1477145" indent="-211021">
              <a:defRPr sz="1100">
                <a:solidFill>
                  <a:schemeClr val="tx1"/>
                </a:solidFill>
                <a:latin typeface="Arial" charset="0"/>
                <a:ea typeface="ＭＳ Ｐゴシック" charset="0"/>
              </a:defRPr>
            </a:lvl4pPr>
            <a:lvl5pPr marL="1899186" indent="-211021">
              <a:defRPr sz="1100">
                <a:solidFill>
                  <a:schemeClr val="tx1"/>
                </a:solidFill>
                <a:latin typeface="Arial" charset="0"/>
                <a:ea typeface="ＭＳ Ｐゴシック" charset="0"/>
              </a:defRPr>
            </a:lvl5pPr>
            <a:lvl6pPr marL="2321227" indent="-211021" eaLnBrk="0" fontAlgn="base" hangingPunct="0">
              <a:spcBef>
                <a:spcPct val="30000"/>
              </a:spcBef>
              <a:spcAft>
                <a:spcPct val="0"/>
              </a:spcAft>
              <a:defRPr sz="1100">
                <a:solidFill>
                  <a:schemeClr val="tx1"/>
                </a:solidFill>
                <a:latin typeface="Arial" charset="0"/>
                <a:ea typeface="ＭＳ Ｐゴシック" charset="0"/>
              </a:defRPr>
            </a:lvl6pPr>
            <a:lvl7pPr marL="2743269" indent="-211021" eaLnBrk="0" fontAlgn="base" hangingPunct="0">
              <a:spcBef>
                <a:spcPct val="30000"/>
              </a:spcBef>
              <a:spcAft>
                <a:spcPct val="0"/>
              </a:spcAft>
              <a:defRPr sz="1100">
                <a:solidFill>
                  <a:schemeClr val="tx1"/>
                </a:solidFill>
                <a:latin typeface="Arial" charset="0"/>
                <a:ea typeface="ＭＳ Ｐゴシック" charset="0"/>
              </a:defRPr>
            </a:lvl7pPr>
            <a:lvl8pPr marL="3165310" indent="-211021" eaLnBrk="0" fontAlgn="base" hangingPunct="0">
              <a:spcBef>
                <a:spcPct val="30000"/>
              </a:spcBef>
              <a:spcAft>
                <a:spcPct val="0"/>
              </a:spcAft>
              <a:defRPr sz="1100">
                <a:solidFill>
                  <a:schemeClr val="tx1"/>
                </a:solidFill>
                <a:latin typeface="Arial" charset="0"/>
                <a:ea typeface="ＭＳ Ｐゴシック" charset="0"/>
              </a:defRPr>
            </a:lvl8pPr>
            <a:lvl9pPr marL="3587351" indent="-211021" eaLnBrk="0" fontAlgn="base" hangingPunct="0">
              <a:spcBef>
                <a:spcPct val="30000"/>
              </a:spcBef>
              <a:spcAft>
                <a:spcPct val="0"/>
              </a:spcAft>
              <a:defRPr sz="1100">
                <a:solidFill>
                  <a:schemeClr val="tx1"/>
                </a:solidFill>
                <a:latin typeface="Arial" charset="0"/>
                <a:ea typeface="ＭＳ Ｐゴシック" charset="0"/>
              </a:defRPr>
            </a:lvl9pPr>
          </a:lstStyle>
          <a:p>
            <a:fld id="{1C9EE7A8-FCB2-D247-BEA4-752E15D045D5}" type="slidenum">
              <a:rPr lang="en-GB"/>
              <a:pPr/>
              <a:t>11</a:t>
            </a:fld>
            <a:endParaRPr lang="en-GB"/>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207A0E2-BEB7-9343-8A89-BAE1510CAC73}" type="slidenum">
              <a:rPr lang="en-US" smtClean="0"/>
              <a:t>12</a:t>
            </a:fld>
            <a:endParaRPr lang="en-US"/>
          </a:p>
        </p:txBody>
      </p:sp>
    </p:spTree>
    <p:extLst>
      <p:ext uri="{BB962C8B-B14F-4D97-AF65-F5344CB8AC3E}">
        <p14:creationId xmlns:p14="http://schemas.microsoft.com/office/powerpoint/2010/main" val="679713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1" hangingPunct="1"/>
            <a:fld id="{0B3404B6-C90D-49DB-8687-E1AC5A036115}" type="slidenum">
              <a:rPr lang="en-GB" altLang="en-US" sz="1200" b="0" smtClean="0"/>
              <a:pPr eaLnBrk="1" hangingPunct="1"/>
              <a:t>13</a:t>
            </a:fld>
            <a:endParaRPr lang="en-GB" altLang="en-US" sz="1200" b="0"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pitchFamily="34" charset="-128"/>
              </a:defRPr>
            </a:lvl1pPr>
            <a:lvl2pPr marL="742950" indent="-285750" eaLnBrk="0" hangingPunct="0">
              <a:spcBef>
                <a:spcPct val="30000"/>
              </a:spcBef>
              <a:defRPr sz="1200">
                <a:solidFill>
                  <a:schemeClr val="tx1"/>
                </a:solidFill>
                <a:latin typeface="Arial" charset="0"/>
                <a:ea typeface="ＭＳ Ｐゴシック" pitchFamily="34" charset="-128"/>
              </a:defRPr>
            </a:lvl2pPr>
            <a:lvl3pPr marL="1143000" indent="-228600" eaLnBrk="0" hangingPunct="0">
              <a:spcBef>
                <a:spcPct val="30000"/>
              </a:spcBef>
              <a:defRPr sz="1200">
                <a:solidFill>
                  <a:schemeClr val="tx1"/>
                </a:solidFill>
                <a:latin typeface="Arial" charset="0"/>
                <a:ea typeface="ＭＳ Ｐゴシック" pitchFamily="34" charset="-128"/>
              </a:defRPr>
            </a:lvl3pPr>
            <a:lvl4pPr marL="1600200" indent="-228600" eaLnBrk="0" hangingPunct="0">
              <a:spcBef>
                <a:spcPct val="30000"/>
              </a:spcBef>
              <a:defRPr sz="1200">
                <a:solidFill>
                  <a:schemeClr val="tx1"/>
                </a:solidFill>
                <a:latin typeface="Arial" charset="0"/>
                <a:ea typeface="ＭＳ Ｐゴシック" pitchFamily="34" charset="-128"/>
              </a:defRPr>
            </a:lvl4pPr>
            <a:lvl5pPr marL="2057400" indent="-228600" eaLnBrk="0" hangingPunct="0">
              <a:spcBef>
                <a:spcPct val="30000"/>
              </a:spcBef>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D02C2420-2935-40BA-BBC2-FF2387BA6484}" type="slidenum">
              <a:rPr lang="en-GB" altLang="en-US"/>
              <a:pPr eaLnBrk="1" hangingPunct="1">
                <a:spcBef>
                  <a:spcPct val="0"/>
                </a:spcBef>
              </a:pPr>
              <a:t>14</a:t>
            </a:fld>
            <a:endParaRPr lang="en-GB" alt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ea typeface="ＭＳ Ｐゴシック" pitchFamily="34" charset="-128"/>
              </a:rPr>
              <a:t>Heat advection can easily be the dominant term in a moving system. How does it change the heat balance? </a:t>
            </a:r>
          </a:p>
          <a:p>
            <a:pPr eaLnBrk="1" hangingPunct="1"/>
            <a:r>
              <a:rPr lang="en-US" altLang="en-US" dirty="0" smtClean="0">
                <a:ea typeface="ＭＳ Ｐゴシック" pitchFamily="34" charset="-128"/>
              </a:rPr>
              <a:t>Again consider this cube we used before, but now material is allowed to flow through. If inflowing material is hotter than the outflowing material, then the cube is heating up. In that case, </a:t>
            </a:r>
            <a:r>
              <a:rPr lang="en-US" altLang="en-US" dirty="0" err="1" smtClean="0">
                <a:ea typeface="ＭＳ Ｐゴシック" pitchFamily="34" charset="-128"/>
              </a:rPr>
              <a:t>dT</a:t>
            </a:r>
            <a:r>
              <a:rPr lang="en-US" altLang="en-US" dirty="0" smtClean="0">
                <a:ea typeface="ＭＳ Ｐゴシック" pitchFamily="34" charset="-128"/>
              </a:rPr>
              <a:t>/dx&lt;0 (increasing x makes T decrease). </a:t>
            </a:r>
          </a:p>
          <a:p>
            <a:pPr eaLnBrk="1" hangingPunct="1"/>
            <a:r>
              <a:rPr lang="en-US" altLang="en-US" dirty="0" smtClean="0">
                <a:ea typeface="ＭＳ Ｐゴシック" pitchFamily="34" charset="-128"/>
              </a:rPr>
              <a:t>Also the rate of heating is dependent on how quickly material flows in or out.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example where the physics is simple, but the numerical implementation is</a:t>
            </a:r>
            <a:r>
              <a:rPr lang="en-US" baseline="0" dirty="0" smtClean="0"/>
              <a:t> not so straightforward.</a:t>
            </a:r>
          </a:p>
          <a:p>
            <a:r>
              <a:rPr lang="en-US" baseline="0" dirty="0" smtClean="0"/>
              <a:t>Simplest way to discretize equation would be FTCS : always unstable due to negative numerical diffusion</a:t>
            </a:r>
          </a:p>
          <a:p>
            <a:r>
              <a:rPr lang="en-US" baseline="0" dirty="0" smtClean="0"/>
              <a:t>Numerically, it might be the most straightforward way, but physically, it is not:</a:t>
            </a:r>
          </a:p>
          <a:p>
            <a:r>
              <a:rPr lang="en-US" baseline="0" dirty="0" smtClean="0"/>
              <a:t>It is like if you want to determine in a river whether water at 1 point will warm up or not, you take a simple upstream and one downstream, take difference, and base your prediction on that.</a:t>
            </a:r>
          </a:p>
          <a:p>
            <a:endParaRPr lang="en-US" dirty="0"/>
          </a:p>
        </p:txBody>
      </p:sp>
      <p:sp>
        <p:nvSpPr>
          <p:cNvPr id="4" name="Slide Number Placeholder 3"/>
          <p:cNvSpPr>
            <a:spLocks noGrp="1"/>
          </p:cNvSpPr>
          <p:nvPr>
            <p:ph type="sldNum" sz="quarter" idx="10"/>
          </p:nvPr>
        </p:nvSpPr>
        <p:spPr/>
        <p:txBody>
          <a:bodyPr/>
          <a:lstStyle/>
          <a:p>
            <a:fld id="{1207A0E2-BEB7-9343-8A89-BAE1510CAC73}" type="slidenum">
              <a:rPr lang="en-US" smtClean="0"/>
              <a:t>15</a:t>
            </a:fld>
            <a:endParaRPr lang="en-US"/>
          </a:p>
        </p:txBody>
      </p:sp>
    </p:spTree>
    <p:extLst>
      <p:ext uri="{BB962C8B-B14F-4D97-AF65-F5344CB8AC3E}">
        <p14:creationId xmlns:p14="http://schemas.microsoft.com/office/powerpoint/2010/main" val="6384972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makes more sense</a:t>
            </a:r>
            <a:r>
              <a:rPr lang="en-US" baseline="0" dirty="0" smtClean="0"/>
              <a:t> to just look upstream, and forget about the downstream part. </a:t>
            </a:r>
          </a:p>
          <a:p>
            <a:r>
              <a:rPr lang="en-US" baseline="0" dirty="0" smtClean="0"/>
              <a:t>Similarly, if you want to see if it is going to rain, you look for clouds in the direction where wind is coming, not if it is sunny in the opposite direction.</a:t>
            </a:r>
          </a:p>
          <a:p>
            <a:r>
              <a:rPr lang="en-US" baseline="0" dirty="0" smtClean="0"/>
              <a:t>So this is the idea behind </a:t>
            </a:r>
            <a:r>
              <a:rPr lang="en-US" baseline="0" dirty="0" err="1" smtClean="0"/>
              <a:t>upwinding</a:t>
            </a:r>
            <a:r>
              <a:rPr lang="en-US" baseline="0" dirty="0" smtClean="0"/>
              <a:t>. Unfortunately, this is causing positive numerical diffusion: stable, but not desirable.</a:t>
            </a:r>
            <a:endParaRPr lang="en-US" dirty="0"/>
          </a:p>
        </p:txBody>
      </p:sp>
      <p:sp>
        <p:nvSpPr>
          <p:cNvPr id="4" name="Slide Number Placeholder 3"/>
          <p:cNvSpPr>
            <a:spLocks noGrp="1"/>
          </p:cNvSpPr>
          <p:nvPr>
            <p:ph type="sldNum" sz="quarter" idx="10"/>
          </p:nvPr>
        </p:nvSpPr>
        <p:spPr/>
        <p:txBody>
          <a:bodyPr/>
          <a:lstStyle/>
          <a:p>
            <a:fld id="{1207A0E2-BEB7-9343-8A89-BAE1510CAC73}" type="slidenum">
              <a:rPr lang="en-US" smtClean="0"/>
              <a:t>16</a:t>
            </a:fld>
            <a:endParaRPr lang="en-US"/>
          </a:p>
        </p:txBody>
      </p:sp>
    </p:spTree>
    <p:extLst>
      <p:ext uri="{BB962C8B-B14F-4D97-AF65-F5344CB8AC3E}">
        <p14:creationId xmlns:p14="http://schemas.microsoft.com/office/powerpoint/2010/main" val="39759247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perhaps</a:t>
            </a:r>
            <a:r>
              <a:rPr lang="en-US" baseline="0" dirty="0" smtClean="0"/>
              <a:t> better approach is to look where point </a:t>
            </a:r>
            <a:r>
              <a:rPr lang="en-US" baseline="0" dirty="0" err="1" smtClean="0"/>
              <a:t>i</a:t>
            </a:r>
            <a:r>
              <a:rPr lang="en-US" baseline="0" dirty="0" smtClean="0"/>
              <a:t> is coming from during last </a:t>
            </a:r>
            <a:r>
              <a:rPr lang="en-US" baseline="0" dirty="0" err="1" smtClean="0"/>
              <a:t>timestep</a:t>
            </a:r>
            <a:r>
              <a:rPr lang="en-US" baseline="0" dirty="0" smtClean="0"/>
              <a:t>, take T from there (through interpolation), and adopt this T for point </a:t>
            </a:r>
            <a:r>
              <a:rPr lang="en-US" baseline="0" dirty="0" err="1" smtClean="0"/>
              <a:t>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207A0E2-BEB7-9343-8A89-BAE1510CAC73}" type="slidenum">
              <a:rPr lang="en-US" smtClean="0"/>
              <a:t>18</a:t>
            </a:fld>
            <a:endParaRPr lang="en-US"/>
          </a:p>
        </p:txBody>
      </p:sp>
    </p:spTree>
    <p:extLst>
      <p:ext uri="{BB962C8B-B14F-4D97-AF65-F5344CB8AC3E}">
        <p14:creationId xmlns:p14="http://schemas.microsoft.com/office/powerpoint/2010/main" val="2503973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07A0E2-BEB7-9343-8A89-BAE1510CAC73}" type="slidenum">
              <a:rPr lang="en-US" smtClean="0"/>
              <a:t>19</a:t>
            </a:fld>
            <a:endParaRPr lang="en-US"/>
          </a:p>
        </p:txBody>
      </p:sp>
    </p:spTree>
    <p:extLst>
      <p:ext uri="{BB962C8B-B14F-4D97-AF65-F5344CB8AC3E}">
        <p14:creationId xmlns:p14="http://schemas.microsoft.com/office/powerpoint/2010/main" val="4257482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won’t discuss FTCS in 2D ( not working anyway) or fully </a:t>
            </a:r>
            <a:r>
              <a:rPr lang="en-US" dirty="0" err="1" smtClean="0"/>
              <a:t>Lagrangian</a:t>
            </a:r>
            <a:r>
              <a:rPr lang="en-US" dirty="0" smtClean="0"/>
              <a:t> method (too much work here and trivial).</a:t>
            </a:r>
            <a:endParaRPr lang="en-US" dirty="0"/>
          </a:p>
        </p:txBody>
      </p:sp>
      <p:sp>
        <p:nvSpPr>
          <p:cNvPr id="4" name="Slide Number Placeholder 3"/>
          <p:cNvSpPr>
            <a:spLocks noGrp="1"/>
          </p:cNvSpPr>
          <p:nvPr>
            <p:ph type="sldNum" sz="quarter" idx="10"/>
          </p:nvPr>
        </p:nvSpPr>
        <p:spPr/>
        <p:txBody>
          <a:bodyPr/>
          <a:lstStyle/>
          <a:p>
            <a:fld id="{1207A0E2-BEB7-9343-8A89-BAE1510CAC73}" type="slidenum">
              <a:rPr lang="en-US" smtClean="0"/>
              <a:t>20</a:t>
            </a:fld>
            <a:endParaRPr lang="en-US"/>
          </a:p>
        </p:txBody>
      </p:sp>
    </p:spTree>
    <p:extLst>
      <p:ext uri="{BB962C8B-B14F-4D97-AF65-F5344CB8AC3E}">
        <p14:creationId xmlns:p14="http://schemas.microsoft.com/office/powerpoint/2010/main" val="1588554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207A0E2-BEB7-9343-8A89-BAE1510CAC73}" type="slidenum">
              <a:rPr lang="en-US" smtClean="0"/>
              <a:t>25</a:t>
            </a:fld>
            <a:endParaRPr lang="en-US"/>
          </a:p>
        </p:txBody>
      </p:sp>
    </p:spTree>
    <p:extLst>
      <p:ext uri="{BB962C8B-B14F-4D97-AF65-F5344CB8AC3E}">
        <p14:creationId xmlns:p14="http://schemas.microsoft.com/office/powerpoint/2010/main" val="679713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a:solidFill>
                  <a:schemeClr val="tx1"/>
                </a:solidFill>
                <a:latin typeface="Arial" charset="0"/>
                <a:ea typeface="ＭＳ Ｐゴシック" charset="0"/>
                <a:cs typeface="ＭＳ Ｐゴシック" charset="0"/>
              </a:defRPr>
            </a:lvl1pPr>
            <a:lvl2pPr marL="685817" indent="-263776">
              <a:defRPr sz="1100">
                <a:solidFill>
                  <a:schemeClr val="tx1"/>
                </a:solidFill>
                <a:latin typeface="Arial" charset="0"/>
                <a:ea typeface="ＭＳ Ｐゴシック" charset="0"/>
              </a:defRPr>
            </a:lvl2pPr>
            <a:lvl3pPr marL="1055103" indent="-211021">
              <a:defRPr sz="1100">
                <a:solidFill>
                  <a:schemeClr val="tx1"/>
                </a:solidFill>
                <a:latin typeface="Arial" charset="0"/>
                <a:ea typeface="ＭＳ Ｐゴシック" charset="0"/>
              </a:defRPr>
            </a:lvl3pPr>
            <a:lvl4pPr marL="1477145" indent="-211021">
              <a:defRPr sz="1100">
                <a:solidFill>
                  <a:schemeClr val="tx1"/>
                </a:solidFill>
                <a:latin typeface="Arial" charset="0"/>
                <a:ea typeface="ＭＳ Ｐゴシック" charset="0"/>
              </a:defRPr>
            </a:lvl4pPr>
            <a:lvl5pPr marL="1899186" indent="-211021">
              <a:defRPr sz="1100">
                <a:solidFill>
                  <a:schemeClr val="tx1"/>
                </a:solidFill>
                <a:latin typeface="Arial" charset="0"/>
                <a:ea typeface="ＭＳ Ｐゴシック" charset="0"/>
              </a:defRPr>
            </a:lvl5pPr>
            <a:lvl6pPr marL="2321227" indent="-211021" eaLnBrk="0" fontAlgn="base" hangingPunct="0">
              <a:spcBef>
                <a:spcPct val="30000"/>
              </a:spcBef>
              <a:spcAft>
                <a:spcPct val="0"/>
              </a:spcAft>
              <a:defRPr sz="1100">
                <a:solidFill>
                  <a:schemeClr val="tx1"/>
                </a:solidFill>
                <a:latin typeface="Arial" charset="0"/>
                <a:ea typeface="ＭＳ Ｐゴシック" charset="0"/>
              </a:defRPr>
            </a:lvl6pPr>
            <a:lvl7pPr marL="2743269" indent="-211021" eaLnBrk="0" fontAlgn="base" hangingPunct="0">
              <a:spcBef>
                <a:spcPct val="30000"/>
              </a:spcBef>
              <a:spcAft>
                <a:spcPct val="0"/>
              </a:spcAft>
              <a:defRPr sz="1100">
                <a:solidFill>
                  <a:schemeClr val="tx1"/>
                </a:solidFill>
                <a:latin typeface="Arial" charset="0"/>
                <a:ea typeface="ＭＳ Ｐゴシック" charset="0"/>
              </a:defRPr>
            </a:lvl7pPr>
            <a:lvl8pPr marL="3165310" indent="-211021" eaLnBrk="0" fontAlgn="base" hangingPunct="0">
              <a:spcBef>
                <a:spcPct val="30000"/>
              </a:spcBef>
              <a:spcAft>
                <a:spcPct val="0"/>
              </a:spcAft>
              <a:defRPr sz="1100">
                <a:solidFill>
                  <a:schemeClr val="tx1"/>
                </a:solidFill>
                <a:latin typeface="Arial" charset="0"/>
                <a:ea typeface="ＭＳ Ｐゴシック" charset="0"/>
              </a:defRPr>
            </a:lvl8pPr>
            <a:lvl9pPr marL="3587351" indent="-211021" eaLnBrk="0" fontAlgn="base" hangingPunct="0">
              <a:spcBef>
                <a:spcPct val="30000"/>
              </a:spcBef>
              <a:spcAft>
                <a:spcPct val="0"/>
              </a:spcAft>
              <a:defRPr sz="1100">
                <a:solidFill>
                  <a:schemeClr val="tx1"/>
                </a:solidFill>
                <a:latin typeface="Arial" charset="0"/>
                <a:ea typeface="ＭＳ Ｐゴシック" charset="0"/>
              </a:defRPr>
            </a:lvl9pPr>
          </a:lstStyle>
          <a:p>
            <a:fld id="{FD9ADCBA-F7EC-ED4D-BD62-A2E37A5C4B36}" type="slidenum">
              <a:rPr lang="en-GB"/>
              <a:pPr/>
              <a:t>2</a:t>
            </a:fld>
            <a:endParaRPr lang="en-GB"/>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dirty="0"/>
              <a:t>So to repeat something you’ve seen many times before, and with which you are very familiar now: discretizing the 1-D time-dependent heat </a:t>
            </a:r>
            <a:r>
              <a:rPr lang="en-GB" dirty="0" err="1"/>
              <a:t>eqn</a:t>
            </a:r>
            <a:r>
              <a:rPr lang="en-GB" dirty="0"/>
              <a:t>, in this case using forward Euler time stepping:</a:t>
            </a:r>
          </a:p>
          <a:p>
            <a:pPr eaLnBrk="1" hangingPunct="1"/>
            <a:r>
              <a:rPr lang="en-GB" dirty="0"/>
              <a:t>We have a 1-D mesh, so a chain of nodal points, either in x or z direction, and heat diffuses between </a:t>
            </a:r>
            <a:r>
              <a:rPr lang="en-GB" dirty="0" err="1"/>
              <a:t>neighboring</a:t>
            </a:r>
            <a:r>
              <a:rPr lang="en-GB" dirty="0"/>
              <a:t> nodal points.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a:solidFill>
                  <a:schemeClr val="tx1"/>
                </a:solidFill>
                <a:latin typeface="Arial" charset="0"/>
                <a:ea typeface="ＭＳ Ｐゴシック" charset="0"/>
                <a:cs typeface="ＭＳ Ｐゴシック" charset="0"/>
              </a:defRPr>
            </a:lvl1pPr>
            <a:lvl2pPr marL="685817" indent="-263776">
              <a:defRPr sz="1100">
                <a:solidFill>
                  <a:schemeClr val="tx1"/>
                </a:solidFill>
                <a:latin typeface="Arial" charset="0"/>
                <a:ea typeface="ＭＳ Ｐゴシック" charset="0"/>
              </a:defRPr>
            </a:lvl2pPr>
            <a:lvl3pPr marL="1055103" indent="-211021">
              <a:defRPr sz="1100">
                <a:solidFill>
                  <a:schemeClr val="tx1"/>
                </a:solidFill>
                <a:latin typeface="Arial" charset="0"/>
                <a:ea typeface="ＭＳ Ｐゴシック" charset="0"/>
              </a:defRPr>
            </a:lvl3pPr>
            <a:lvl4pPr marL="1477145" indent="-211021">
              <a:defRPr sz="1100">
                <a:solidFill>
                  <a:schemeClr val="tx1"/>
                </a:solidFill>
                <a:latin typeface="Arial" charset="0"/>
                <a:ea typeface="ＭＳ Ｐゴシック" charset="0"/>
              </a:defRPr>
            </a:lvl4pPr>
            <a:lvl5pPr marL="1899186" indent="-211021">
              <a:defRPr sz="1100">
                <a:solidFill>
                  <a:schemeClr val="tx1"/>
                </a:solidFill>
                <a:latin typeface="Arial" charset="0"/>
                <a:ea typeface="ＭＳ Ｐゴシック" charset="0"/>
              </a:defRPr>
            </a:lvl5pPr>
            <a:lvl6pPr marL="2321227" indent="-211021" eaLnBrk="0" fontAlgn="base" hangingPunct="0">
              <a:spcBef>
                <a:spcPct val="30000"/>
              </a:spcBef>
              <a:spcAft>
                <a:spcPct val="0"/>
              </a:spcAft>
              <a:defRPr sz="1100">
                <a:solidFill>
                  <a:schemeClr val="tx1"/>
                </a:solidFill>
                <a:latin typeface="Arial" charset="0"/>
                <a:ea typeface="ＭＳ Ｐゴシック" charset="0"/>
              </a:defRPr>
            </a:lvl6pPr>
            <a:lvl7pPr marL="2743269" indent="-211021" eaLnBrk="0" fontAlgn="base" hangingPunct="0">
              <a:spcBef>
                <a:spcPct val="30000"/>
              </a:spcBef>
              <a:spcAft>
                <a:spcPct val="0"/>
              </a:spcAft>
              <a:defRPr sz="1100">
                <a:solidFill>
                  <a:schemeClr val="tx1"/>
                </a:solidFill>
                <a:latin typeface="Arial" charset="0"/>
                <a:ea typeface="ＭＳ Ｐゴシック" charset="0"/>
              </a:defRPr>
            </a:lvl7pPr>
            <a:lvl8pPr marL="3165310" indent="-211021" eaLnBrk="0" fontAlgn="base" hangingPunct="0">
              <a:spcBef>
                <a:spcPct val="30000"/>
              </a:spcBef>
              <a:spcAft>
                <a:spcPct val="0"/>
              </a:spcAft>
              <a:defRPr sz="1100">
                <a:solidFill>
                  <a:schemeClr val="tx1"/>
                </a:solidFill>
                <a:latin typeface="Arial" charset="0"/>
                <a:ea typeface="ＭＳ Ｐゴシック" charset="0"/>
              </a:defRPr>
            </a:lvl8pPr>
            <a:lvl9pPr marL="3587351" indent="-211021" eaLnBrk="0" fontAlgn="base" hangingPunct="0">
              <a:spcBef>
                <a:spcPct val="30000"/>
              </a:spcBef>
              <a:spcAft>
                <a:spcPct val="0"/>
              </a:spcAft>
              <a:defRPr sz="1100">
                <a:solidFill>
                  <a:schemeClr val="tx1"/>
                </a:solidFill>
                <a:latin typeface="Arial" charset="0"/>
                <a:ea typeface="ＭＳ Ｐゴシック" charset="0"/>
              </a:defRPr>
            </a:lvl9pPr>
          </a:lstStyle>
          <a:p>
            <a:fld id="{87A81DA2-A37B-0E47-B886-1FCFD0EE87DF}" type="slidenum">
              <a:rPr lang="en-GB"/>
              <a:pPr/>
              <a:t>3</a:t>
            </a:fld>
            <a:endParaRPr lang="en-GB"/>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dirty="0" smtClean="0"/>
              <a:t>In</a:t>
            </a:r>
            <a:r>
              <a:rPr lang="en-GB" baseline="0" dirty="0" smtClean="0"/>
              <a:t> 2-D: sum of </a:t>
            </a:r>
            <a:r>
              <a:rPr lang="en-GB" baseline="0" dirty="0" err="1" smtClean="0"/>
              <a:t>difffusion</a:t>
            </a:r>
            <a:r>
              <a:rPr lang="en-GB" baseline="0" dirty="0" smtClean="0"/>
              <a:t> in x- and z- direction. </a:t>
            </a:r>
          </a:p>
          <a:p>
            <a:pPr eaLnBrk="1" hangingPunct="1"/>
            <a:r>
              <a:rPr lang="en-GB" baseline="0" dirty="0" smtClean="0"/>
              <a:t>Take care of 2D indexing</a:t>
            </a:r>
          </a:p>
          <a:p>
            <a:pPr eaLnBrk="1" hangingPunct="1"/>
            <a:r>
              <a:rPr lang="en-GB" baseline="0" dirty="0" smtClean="0"/>
              <a:t>Take care with size of each ‘derivative’ array: double derivative makes grid 2 points smaller in direction of derivative, so both derivative won’t have same size</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a:solidFill>
                  <a:schemeClr val="tx1"/>
                </a:solidFill>
                <a:latin typeface="Arial" charset="0"/>
                <a:ea typeface="ＭＳ Ｐゴシック" charset="0"/>
                <a:cs typeface="ＭＳ Ｐゴシック" charset="0"/>
              </a:defRPr>
            </a:lvl1pPr>
            <a:lvl2pPr marL="685817" indent="-263776">
              <a:defRPr sz="1100">
                <a:solidFill>
                  <a:schemeClr val="tx1"/>
                </a:solidFill>
                <a:latin typeface="Arial" charset="0"/>
                <a:ea typeface="ＭＳ Ｐゴシック" charset="0"/>
              </a:defRPr>
            </a:lvl2pPr>
            <a:lvl3pPr marL="1055103" indent="-211021">
              <a:defRPr sz="1100">
                <a:solidFill>
                  <a:schemeClr val="tx1"/>
                </a:solidFill>
                <a:latin typeface="Arial" charset="0"/>
                <a:ea typeface="ＭＳ Ｐゴシック" charset="0"/>
              </a:defRPr>
            </a:lvl3pPr>
            <a:lvl4pPr marL="1477145" indent="-211021">
              <a:defRPr sz="1100">
                <a:solidFill>
                  <a:schemeClr val="tx1"/>
                </a:solidFill>
                <a:latin typeface="Arial" charset="0"/>
                <a:ea typeface="ＭＳ Ｐゴシック" charset="0"/>
              </a:defRPr>
            </a:lvl4pPr>
            <a:lvl5pPr marL="1899186" indent="-211021">
              <a:defRPr sz="1100">
                <a:solidFill>
                  <a:schemeClr val="tx1"/>
                </a:solidFill>
                <a:latin typeface="Arial" charset="0"/>
                <a:ea typeface="ＭＳ Ｐゴシック" charset="0"/>
              </a:defRPr>
            </a:lvl5pPr>
            <a:lvl6pPr marL="2321227" indent="-211021" eaLnBrk="0" fontAlgn="base" hangingPunct="0">
              <a:spcBef>
                <a:spcPct val="30000"/>
              </a:spcBef>
              <a:spcAft>
                <a:spcPct val="0"/>
              </a:spcAft>
              <a:defRPr sz="1100">
                <a:solidFill>
                  <a:schemeClr val="tx1"/>
                </a:solidFill>
                <a:latin typeface="Arial" charset="0"/>
                <a:ea typeface="ＭＳ Ｐゴシック" charset="0"/>
              </a:defRPr>
            </a:lvl6pPr>
            <a:lvl7pPr marL="2743269" indent="-211021" eaLnBrk="0" fontAlgn="base" hangingPunct="0">
              <a:spcBef>
                <a:spcPct val="30000"/>
              </a:spcBef>
              <a:spcAft>
                <a:spcPct val="0"/>
              </a:spcAft>
              <a:defRPr sz="1100">
                <a:solidFill>
                  <a:schemeClr val="tx1"/>
                </a:solidFill>
                <a:latin typeface="Arial" charset="0"/>
                <a:ea typeface="ＭＳ Ｐゴシック" charset="0"/>
              </a:defRPr>
            </a:lvl7pPr>
            <a:lvl8pPr marL="3165310" indent="-211021" eaLnBrk="0" fontAlgn="base" hangingPunct="0">
              <a:spcBef>
                <a:spcPct val="30000"/>
              </a:spcBef>
              <a:spcAft>
                <a:spcPct val="0"/>
              </a:spcAft>
              <a:defRPr sz="1100">
                <a:solidFill>
                  <a:schemeClr val="tx1"/>
                </a:solidFill>
                <a:latin typeface="Arial" charset="0"/>
                <a:ea typeface="ＭＳ Ｐゴシック" charset="0"/>
              </a:defRPr>
            </a:lvl8pPr>
            <a:lvl9pPr marL="3587351" indent="-211021" eaLnBrk="0" fontAlgn="base" hangingPunct="0">
              <a:spcBef>
                <a:spcPct val="30000"/>
              </a:spcBef>
              <a:spcAft>
                <a:spcPct val="0"/>
              </a:spcAft>
              <a:defRPr sz="1100">
                <a:solidFill>
                  <a:schemeClr val="tx1"/>
                </a:solidFill>
                <a:latin typeface="Arial" charset="0"/>
                <a:ea typeface="ＭＳ Ｐゴシック" charset="0"/>
              </a:defRPr>
            </a:lvl9pPr>
          </a:lstStyle>
          <a:p>
            <a:fld id="{87A81DA2-A37B-0E47-B886-1FCFD0EE87DF}" type="slidenum">
              <a:rPr lang="en-GB"/>
              <a:pPr/>
              <a:t>4</a:t>
            </a:fld>
            <a:endParaRPr lang="en-GB"/>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dirty="0"/>
              <a:t>So to repeat something you’ve seen many times before, and with which you are very familiar now: discretizing the 1-D time-dependent heat </a:t>
            </a:r>
            <a:r>
              <a:rPr lang="en-GB" dirty="0" err="1"/>
              <a:t>eqn</a:t>
            </a:r>
            <a:r>
              <a:rPr lang="en-GB" dirty="0"/>
              <a:t>, in this case using forward Euler time stepping:</a:t>
            </a:r>
          </a:p>
          <a:p>
            <a:pPr eaLnBrk="1" hangingPunct="1"/>
            <a:r>
              <a:rPr lang="en-GB" dirty="0"/>
              <a:t>We have a 1-D mesh, so a chain of nodal points, either in x or z direction, and heat diffuses between </a:t>
            </a:r>
            <a:r>
              <a:rPr lang="en-GB" dirty="0" err="1"/>
              <a:t>neighboring</a:t>
            </a:r>
            <a:r>
              <a:rPr lang="en-GB" dirty="0"/>
              <a:t> nodal points.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a:solidFill>
                  <a:schemeClr val="tx1"/>
                </a:solidFill>
                <a:latin typeface="Arial" charset="0"/>
                <a:ea typeface="ＭＳ Ｐゴシック" charset="0"/>
                <a:cs typeface="ＭＳ Ｐゴシック" charset="0"/>
              </a:defRPr>
            </a:lvl1pPr>
            <a:lvl2pPr marL="685817" indent="-263776">
              <a:defRPr sz="1100">
                <a:solidFill>
                  <a:schemeClr val="tx1"/>
                </a:solidFill>
                <a:latin typeface="Arial" charset="0"/>
                <a:ea typeface="ＭＳ Ｐゴシック" charset="0"/>
              </a:defRPr>
            </a:lvl2pPr>
            <a:lvl3pPr marL="1055103" indent="-211021">
              <a:defRPr sz="1100">
                <a:solidFill>
                  <a:schemeClr val="tx1"/>
                </a:solidFill>
                <a:latin typeface="Arial" charset="0"/>
                <a:ea typeface="ＭＳ Ｐゴシック" charset="0"/>
              </a:defRPr>
            </a:lvl3pPr>
            <a:lvl4pPr marL="1477145" indent="-211021">
              <a:defRPr sz="1100">
                <a:solidFill>
                  <a:schemeClr val="tx1"/>
                </a:solidFill>
                <a:latin typeface="Arial" charset="0"/>
                <a:ea typeface="ＭＳ Ｐゴシック" charset="0"/>
              </a:defRPr>
            </a:lvl4pPr>
            <a:lvl5pPr marL="1899186" indent="-211021">
              <a:defRPr sz="1100">
                <a:solidFill>
                  <a:schemeClr val="tx1"/>
                </a:solidFill>
                <a:latin typeface="Arial" charset="0"/>
                <a:ea typeface="ＭＳ Ｐゴシック" charset="0"/>
              </a:defRPr>
            </a:lvl5pPr>
            <a:lvl6pPr marL="2321227" indent="-211021" eaLnBrk="0" fontAlgn="base" hangingPunct="0">
              <a:spcBef>
                <a:spcPct val="30000"/>
              </a:spcBef>
              <a:spcAft>
                <a:spcPct val="0"/>
              </a:spcAft>
              <a:defRPr sz="1100">
                <a:solidFill>
                  <a:schemeClr val="tx1"/>
                </a:solidFill>
                <a:latin typeface="Arial" charset="0"/>
                <a:ea typeface="ＭＳ Ｐゴシック" charset="0"/>
              </a:defRPr>
            </a:lvl6pPr>
            <a:lvl7pPr marL="2743269" indent="-211021" eaLnBrk="0" fontAlgn="base" hangingPunct="0">
              <a:spcBef>
                <a:spcPct val="30000"/>
              </a:spcBef>
              <a:spcAft>
                <a:spcPct val="0"/>
              </a:spcAft>
              <a:defRPr sz="1100">
                <a:solidFill>
                  <a:schemeClr val="tx1"/>
                </a:solidFill>
                <a:latin typeface="Arial" charset="0"/>
                <a:ea typeface="ＭＳ Ｐゴシック" charset="0"/>
              </a:defRPr>
            </a:lvl7pPr>
            <a:lvl8pPr marL="3165310" indent="-211021" eaLnBrk="0" fontAlgn="base" hangingPunct="0">
              <a:spcBef>
                <a:spcPct val="30000"/>
              </a:spcBef>
              <a:spcAft>
                <a:spcPct val="0"/>
              </a:spcAft>
              <a:defRPr sz="1100">
                <a:solidFill>
                  <a:schemeClr val="tx1"/>
                </a:solidFill>
                <a:latin typeface="Arial" charset="0"/>
                <a:ea typeface="ＭＳ Ｐゴシック" charset="0"/>
              </a:defRPr>
            </a:lvl8pPr>
            <a:lvl9pPr marL="3587351" indent="-211021" eaLnBrk="0" fontAlgn="base" hangingPunct="0">
              <a:spcBef>
                <a:spcPct val="30000"/>
              </a:spcBef>
              <a:spcAft>
                <a:spcPct val="0"/>
              </a:spcAft>
              <a:defRPr sz="1100">
                <a:solidFill>
                  <a:schemeClr val="tx1"/>
                </a:solidFill>
                <a:latin typeface="Arial" charset="0"/>
                <a:ea typeface="ＭＳ Ｐゴシック" charset="0"/>
              </a:defRPr>
            </a:lvl9pPr>
          </a:lstStyle>
          <a:p>
            <a:fld id="{634146D7-4997-3746-9090-B50036950476}" type="slidenum">
              <a:rPr lang="en-GB"/>
              <a:pPr/>
              <a:t>5</a:t>
            </a:fld>
            <a:endParaRPr lang="en-GB"/>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We saw this slide before, in week 9.</a:t>
            </a:r>
          </a:p>
          <a:p>
            <a:pPr eaLnBrk="1" hangingPunct="1"/>
            <a:r>
              <a:rPr lang="en-US"/>
              <a:t>Error in solution grows proportional to T solution</a:t>
            </a:r>
          </a:p>
          <a:p>
            <a:pPr eaLnBrk="1" hangingPunct="1"/>
            <a:r>
              <a:rPr lang="en-US"/>
              <a:t>It turns out that the worst type of errors are the alternating ones, where the errors on subsequent points flip from + to -.</a:t>
            </a:r>
          </a:p>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a:solidFill>
                  <a:schemeClr val="tx1"/>
                </a:solidFill>
                <a:latin typeface="Arial" charset="0"/>
                <a:ea typeface="ＭＳ Ｐゴシック" charset="0"/>
                <a:cs typeface="ＭＳ Ｐゴシック" charset="0"/>
              </a:defRPr>
            </a:lvl1pPr>
            <a:lvl2pPr marL="685817" indent="-263776">
              <a:defRPr sz="1100">
                <a:solidFill>
                  <a:schemeClr val="tx1"/>
                </a:solidFill>
                <a:latin typeface="Arial" charset="0"/>
                <a:ea typeface="ＭＳ Ｐゴシック" charset="0"/>
              </a:defRPr>
            </a:lvl2pPr>
            <a:lvl3pPr marL="1055103" indent="-211021">
              <a:defRPr sz="1100">
                <a:solidFill>
                  <a:schemeClr val="tx1"/>
                </a:solidFill>
                <a:latin typeface="Arial" charset="0"/>
                <a:ea typeface="ＭＳ Ｐゴシック" charset="0"/>
              </a:defRPr>
            </a:lvl3pPr>
            <a:lvl4pPr marL="1477145" indent="-211021">
              <a:defRPr sz="1100">
                <a:solidFill>
                  <a:schemeClr val="tx1"/>
                </a:solidFill>
                <a:latin typeface="Arial" charset="0"/>
                <a:ea typeface="ＭＳ Ｐゴシック" charset="0"/>
              </a:defRPr>
            </a:lvl4pPr>
            <a:lvl5pPr marL="1899186" indent="-211021">
              <a:defRPr sz="1100">
                <a:solidFill>
                  <a:schemeClr val="tx1"/>
                </a:solidFill>
                <a:latin typeface="Arial" charset="0"/>
                <a:ea typeface="ＭＳ Ｐゴシック" charset="0"/>
              </a:defRPr>
            </a:lvl5pPr>
            <a:lvl6pPr marL="2321227" indent="-211021" eaLnBrk="0" fontAlgn="base" hangingPunct="0">
              <a:spcBef>
                <a:spcPct val="30000"/>
              </a:spcBef>
              <a:spcAft>
                <a:spcPct val="0"/>
              </a:spcAft>
              <a:defRPr sz="1100">
                <a:solidFill>
                  <a:schemeClr val="tx1"/>
                </a:solidFill>
                <a:latin typeface="Arial" charset="0"/>
                <a:ea typeface="ＭＳ Ｐゴシック" charset="0"/>
              </a:defRPr>
            </a:lvl6pPr>
            <a:lvl7pPr marL="2743269" indent="-211021" eaLnBrk="0" fontAlgn="base" hangingPunct="0">
              <a:spcBef>
                <a:spcPct val="30000"/>
              </a:spcBef>
              <a:spcAft>
                <a:spcPct val="0"/>
              </a:spcAft>
              <a:defRPr sz="1100">
                <a:solidFill>
                  <a:schemeClr val="tx1"/>
                </a:solidFill>
                <a:latin typeface="Arial" charset="0"/>
                <a:ea typeface="ＭＳ Ｐゴシック" charset="0"/>
              </a:defRPr>
            </a:lvl7pPr>
            <a:lvl8pPr marL="3165310" indent="-211021" eaLnBrk="0" fontAlgn="base" hangingPunct="0">
              <a:spcBef>
                <a:spcPct val="30000"/>
              </a:spcBef>
              <a:spcAft>
                <a:spcPct val="0"/>
              </a:spcAft>
              <a:defRPr sz="1100">
                <a:solidFill>
                  <a:schemeClr val="tx1"/>
                </a:solidFill>
                <a:latin typeface="Arial" charset="0"/>
                <a:ea typeface="ＭＳ Ｐゴシック" charset="0"/>
              </a:defRPr>
            </a:lvl8pPr>
            <a:lvl9pPr marL="3587351" indent="-211021" eaLnBrk="0" fontAlgn="base" hangingPunct="0">
              <a:spcBef>
                <a:spcPct val="30000"/>
              </a:spcBef>
              <a:spcAft>
                <a:spcPct val="0"/>
              </a:spcAft>
              <a:defRPr sz="1100">
                <a:solidFill>
                  <a:schemeClr val="tx1"/>
                </a:solidFill>
                <a:latin typeface="Arial" charset="0"/>
                <a:ea typeface="ＭＳ Ｐゴシック" charset="0"/>
              </a:defRPr>
            </a:lvl9pPr>
          </a:lstStyle>
          <a:p>
            <a:fld id="{95DF289A-7B61-BE4A-9669-96E5E817899B}" type="slidenum">
              <a:rPr lang="en-GB"/>
              <a:pPr/>
              <a:t>6</a:t>
            </a:fld>
            <a:endParaRPr lang="en-GB"/>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that case r&lt;1/2 to stop errors from former timesteps grow in new timesteps, and so go out of hand after many timesteps.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a:solidFill>
                  <a:schemeClr val="tx1"/>
                </a:solidFill>
                <a:latin typeface="Arial" charset="0"/>
                <a:ea typeface="ＭＳ Ｐゴシック" charset="0"/>
                <a:cs typeface="ＭＳ Ｐゴシック" charset="0"/>
              </a:defRPr>
            </a:lvl1pPr>
            <a:lvl2pPr marL="685817" indent="-263776">
              <a:defRPr sz="1100">
                <a:solidFill>
                  <a:schemeClr val="tx1"/>
                </a:solidFill>
                <a:latin typeface="Arial" charset="0"/>
                <a:ea typeface="ＭＳ Ｐゴシック" charset="0"/>
              </a:defRPr>
            </a:lvl2pPr>
            <a:lvl3pPr marL="1055103" indent="-211021">
              <a:defRPr sz="1100">
                <a:solidFill>
                  <a:schemeClr val="tx1"/>
                </a:solidFill>
                <a:latin typeface="Arial" charset="0"/>
                <a:ea typeface="ＭＳ Ｐゴシック" charset="0"/>
              </a:defRPr>
            </a:lvl3pPr>
            <a:lvl4pPr marL="1477145" indent="-211021">
              <a:defRPr sz="1100">
                <a:solidFill>
                  <a:schemeClr val="tx1"/>
                </a:solidFill>
                <a:latin typeface="Arial" charset="0"/>
                <a:ea typeface="ＭＳ Ｐゴシック" charset="0"/>
              </a:defRPr>
            </a:lvl4pPr>
            <a:lvl5pPr marL="1899186" indent="-211021">
              <a:defRPr sz="1100">
                <a:solidFill>
                  <a:schemeClr val="tx1"/>
                </a:solidFill>
                <a:latin typeface="Arial" charset="0"/>
                <a:ea typeface="ＭＳ Ｐゴシック" charset="0"/>
              </a:defRPr>
            </a:lvl5pPr>
            <a:lvl6pPr marL="2321227" indent="-211021" eaLnBrk="0" fontAlgn="base" hangingPunct="0">
              <a:spcBef>
                <a:spcPct val="30000"/>
              </a:spcBef>
              <a:spcAft>
                <a:spcPct val="0"/>
              </a:spcAft>
              <a:defRPr sz="1100">
                <a:solidFill>
                  <a:schemeClr val="tx1"/>
                </a:solidFill>
                <a:latin typeface="Arial" charset="0"/>
                <a:ea typeface="ＭＳ Ｐゴシック" charset="0"/>
              </a:defRPr>
            </a:lvl6pPr>
            <a:lvl7pPr marL="2743269" indent="-211021" eaLnBrk="0" fontAlgn="base" hangingPunct="0">
              <a:spcBef>
                <a:spcPct val="30000"/>
              </a:spcBef>
              <a:spcAft>
                <a:spcPct val="0"/>
              </a:spcAft>
              <a:defRPr sz="1100">
                <a:solidFill>
                  <a:schemeClr val="tx1"/>
                </a:solidFill>
                <a:latin typeface="Arial" charset="0"/>
                <a:ea typeface="ＭＳ Ｐゴシック" charset="0"/>
              </a:defRPr>
            </a:lvl7pPr>
            <a:lvl8pPr marL="3165310" indent="-211021" eaLnBrk="0" fontAlgn="base" hangingPunct="0">
              <a:spcBef>
                <a:spcPct val="30000"/>
              </a:spcBef>
              <a:spcAft>
                <a:spcPct val="0"/>
              </a:spcAft>
              <a:defRPr sz="1100">
                <a:solidFill>
                  <a:schemeClr val="tx1"/>
                </a:solidFill>
                <a:latin typeface="Arial" charset="0"/>
                <a:ea typeface="ＭＳ Ｐゴシック" charset="0"/>
              </a:defRPr>
            </a:lvl8pPr>
            <a:lvl9pPr marL="3587351" indent="-211021" eaLnBrk="0" fontAlgn="base" hangingPunct="0">
              <a:spcBef>
                <a:spcPct val="30000"/>
              </a:spcBef>
              <a:spcAft>
                <a:spcPct val="0"/>
              </a:spcAft>
              <a:defRPr sz="1100">
                <a:solidFill>
                  <a:schemeClr val="tx1"/>
                </a:solidFill>
                <a:latin typeface="Arial" charset="0"/>
                <a:ea typeface="ＭＳ Ｐゴシック" charset="0"/>
              </a:defRPr>
            </a:lvl9pPr>
          </a:lstStyle>
          <a:p>
            <a:fld id="{9CD65660-EB1F-C94F-87CC-B31C67B0D54E}" type="slidenum">
              <a:rPr lang="en-GB"/>
              <a:pPr/>
              <a:t>7</a:t>
            </a:fld>
            <a:endParaRPr lang="en-GB"/>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a:solidFill>
                  <a:schemeClr val="tx1"/>
                </a:solidFill>
                <a:latin typeface="Arial" charset="0"/>
                <a:ea typeface="ＭＳ Ｐゴシック" charset="0"/>
                <a:cs typeface="ＭＳ Ｐゴシック" charset="0"/>
              </a:defRPr>
            </a:lvl1pPr>
            <a:lvl2pPr marL="685817" indent="-263776">
              <a:defRPr sz="1100">
                <a:solidFill>
                  <a:schemeClr val="tx1"/>
                </a:solidFill>
                <a:latin typeface="Arial" charset="0"/>
                <a:ea typeface="ＭＳ Ｐゴシック" charset="0"/>
              </a:defRPr>
            </a:lvl2pPr>
            <a:lvl3pPr marL="1055103" indent="-211021">
              <a:defRPr sz="1100">
                <a:solidFill>
                  <a:schemeClr val="tx1"/>
                </a:solidFill>
                <a:latin typeface="Arial" charset="0"/>
                <a:ea typeface="ＭＳ Ｐゴシック" charset="0"/>
              </a:defRPr>
            </a:lvl3pPr>
            <a:lvl4pPr marL="1477145" indent="-211021">
              <a:defRPr sz="1100">
                <a:solidFill>
                  <a:schemeClr val="tx1"/>
                </a:solidFill>
                <a:latin typeface="Arial" charset="0"/>
                <a:ea typeface="ＭＳ Ｐゴシック" charset="0"/>
              </a:defRPr>
            </a:lvl4pPr>
            <a:lvl5pPr marL="1899186" indent="-211021">
              <a:defRPr sz="1100">
                <a:solidFill>
                  <a:schemeClr val="tx1"/>
                </a:solidFill>
                <a:latin typeface="Arial" charset="0"/>
                <a:ea typeface="ＭＳ Ｐゴシック" charset="0"/>
              </a:defRPr>
            </a:lvl5pPr>
            <a:lvl6pPr marL="2321227" indent="-211021" eaLnBrk="0" fontAlgn="base" hangingPunct="0">
              <a:spcBef>
                <a:spcPct val="30000"/>
              </a:spcBef>
              <a:spcAft>
                <a:spcPct val="0"/>
              </a:spcAft>
              <a:defRPr sz="1100">
                <a:solidFill>
                  <a:schemeClr val="tx1"/>
                </a:solidFill>
                <a:latin typeface="Arial" charset="0"/>
                <a:ea typeface="ＭＳ Ｐゴシック" charset="0"/>
              </a:defRPr>
            </a:lvl6pPr>
            <a:lvl7pPr marL="2743269" indent="-211021" eaLnBrk="0" fontAlgn="base" hangingPunct="0">
              <a:spcBef>
                <a:spcPct val="30000"/>
              </a:spcBef>
              <a:spcAft>
                <a:spcPct val="0"/>
              </a:spcAft>
              <a:defRPr sz="1100">
                <a:solidFill>
                  <a:schemeClr val="tx1"/>
                </a:solidFill>
                <a:latin typeface="Arial" charset="0"/>
                <a:ea typeface="ＭＳ Ｐゴシック" charset="0"/>
              </a:defRPr>
            </a:lvl7pPr>
            <a:lvl8pPr marL="3165310" indent="-211021" eaLnBrk="0" fontAlgn="base" hangingPunct="0">
              <a:spcBef>
                <a:spcPct val="30000"/>
              </a:spcBef>
              <a:spcAft>
                <a:spcPct val="0"/>
              </a:spcAft>
              <a:defRPr sz="1100">
                <a:solidFill>
                  <a:schemeClr val="tx1"/>
                </a:solidFill>
                <a:latin typeface="Arial" charset="0"/>
                <a:ea typeface="ＭＳ Ｐゴシック" charset="0"/>
              </a:defRPr>
            </a:lvl8pPr>
            <a:lvl9pPr marL="3587351" indent="-211021" eaLnBrk="0" fontAlgn="base" hangingPunct="0">
              <a:spcBef>
                <a:spcPct val="30000"/>
              </a:spcBef>
              <a:spcAft>
                <a:spcPct val="0"/>
              </a:spcAft>
              <a:defRPr sz="1100">
                <a:solidFill>
                  <a:schemeClr val="tx1"/>
                </a:solidFill>
                <a:latin typeface="Arial" charset="0"/>
                <a:ea typeface="ＭＳ Ｐゴシック" charset="0"/>
              </a:defRPr>
            </a:lvl9pPr>
          </a:lstStyle>
          <a:p>
            <a:fld id="{D22573B9-5B6A-F446-9015-34EA9C338C9D}" type="slidenum">
              <a:rPr lang="en-GB"/>
              <a:pPr/>
              <a:t>8</a:t>
            </a:fld>
            <a:endParaRPr lang="en-GB"/>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2-D, exactly the same principle applies: </a:t>
            </a:r>
          </a:p>
          <a:p>
            <a:pPr eaLnBrk="1" hangingPunct="1">
              <a:buFontTx/>
              <a:buChar char="-"/>
            </a:pPr>
            <a:r>
              <a:rPr lang="en-US"/>
              <a:t>Error grows again with solution, but in this case we have more diffusion terms.</a:t>
            </a:r>
          </a:p>
          <a:p>
            <a:pPr eaLnBrk="1" hangingPunct="1">
              <a:buFontTx/>
              <a:buChar char="-"/>
            </a:pPr>
            <a:r>
              <a:rPr lang="en-US"/>
              <a:t>Applying the same idea that worst case error are the alternating ones (this now becomes a checkerboard in 2-D),  we find a slightly different stability criterion</a:t>
            </a:r>
          </a:p>
          <a:p>
            <a:pPr eaLnBrk="1" hangingPunct="1">
              <a:buFontTx/>
              <a:buChar char="-"/>
            </a:pP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a:solidFill>
                  <a:schemeClr val="tx1"/>
                </a:solidFill>
                <a:latin typeface="Arial" charset="0"/>
                <a:ea typeface="ＭＳ Ｐゴシック" charset="0"/>
                <a:cs typeface="ＭＳ Ｐゴシック" charset="0"/>
              </a:defRPr>
            </a:lvl1pPr>
            <a:lvl2pPr marL="685817" indent="-263776">
              <a:defRPr sz="1100">
                <a:solidFill>
                  <a:schemeClr val="tx1"/>
                </a:solidFill>
                <a:latin typeface="Arial" charset="0"/>
                <a:ea typeface="ＭＳ Ｐゴシック" charset="0"/>
              </a:defRPr>
            </a:lvl2pPr>
            <a:lvl3pPr marL="1055103" indent="-211021">
              <a:defRPr sz="1100">
                <a:solidFill>
                  <a:schemeClr val="tx1"/>
                </a:solidFill>
                <a:latin typeface="Arial" charset="0"/>
                <a:ea typeface="ＭＳ Ｐゴシック" charset="0"/>
              </a:defRPr>
            </a:lvl3pPr>
            <a:lvl4pPr marL="1477145" indent="-211021">
              <a:defRPr sz="1100">
                <a:solidFill>
                  <a:schemeClr val="tx1"/>
                </a:solidFill>
                <a:latin typeface="Arial" charset="0"/>
                <a:ea typeface="ＭＳ Ｐゴシック" charset="0"/>
              </a:defRPr>
            </a:lvl4pPr>
            <a:lvl5pPr marL="1899186" indent="-211021">
              <a:defRPr sz="1100">
                <a:solidFill>
                  <a:schemeClr val="tx1"/>
                </a:solidFill>
                <a:latin typeface="Arial" charset="0"/>
                <a:ea typeface="ＭＳ Ｐゴシック" charset="0"/>
              </a:defRPr>
            </a:lvl5pPr>
            <a:lvl6pPr marL="2321227" indent="-211021" eaLnBrk="0" fontAlgn="base" hangingPunct="0">
              <a:spcBef>
                <a:spcPct val="30000"/>
              </a:spcBef>
              <a:spcAft>
                <a:spcPct val="0"/>
              </a:spcAft>
              <a:defRPr sz="1100">
                <a:solidFill>
                  <a:schemeClr val="tx1"/>
                </a:solidFill>
                <a:latin typeface="Arial" charset="0"/>
                <a:ea typeface="ＭＳ Ｐゴシック" charset="0"/>
              </a:defRPr>
            </a:lvl6pPr>
            <a:lvl7pPr marL="2743269" indent="-211021" eaLnBrk="0" fontAlgn="base" hangingPunct="0">
              <a:spcBef>
                <a:spcPct val="30000"/>
              </a:spcBef>
              <a:spcAft>
                <a:spcPct val="0"/>
              </a:spcAft>
              <a:defRPr sz="1100">
                <a:solidFill>
                  <a:schemeClr val="tx1"/>
                </a:solidFill>
                <a:latin typeface="Arial" charset="0"/>
                <a:ea typeface="ＭＳ Ｐゴシック" charset="0"/>
              </a:defRPr>
            </a:lvl7pPr>
            <a:lvl8pPr marL="3165310" indent="-211021" eaLnBrk="0" fontAlgn="base" hangingPunct="0">
              <a:spcBef>
                <a:spcPct val="30000"/>
              </a:spcBef>
              <a:spcAft>
                <a:spcPct val="0"/>
              </a:spcAft>
              <a:defRPr sz="1100">
                <a:solidFill>
                  <a:schemeClr val="tx1"/>
                </a:solidFill>
                <a:latin typeface="Arial" charset="0"/>
                <a:ea typeface="ＭＳ Ｐゴシック" charset="0"/>
              </a:defRPr>
            </a:lvl8pPr>
            <a:lvl9pPr marL="3587351" indent="-211021" eaLnBrk="0" fontAlgn="base" hangingPunct="0">
              <a:spcBef>
                <a:spcPct val="30000"/>
              </a:spcBef>
              <a:spcAft>
                <a:spcPct val="0"/>
              </a:spcAft>
              <a:defRPr sz="1100">
                <a:solidFill>
                  <a:schemeClr val="tx1"/>
                </a:solidFill>
                <a:latin typeface="Arial" charset="0"/>
                <a:ea typeface="ＭＳ Ｐゴシック" charset="0"/>
              </a:defRPr>
            </a:lvl9pPr>
          </a:lstStyle>
          <a:p>
            <a:fld id="{AF1DCF4B-FA14-9C4B-BD19-A30C2B54D20F}" type="slidenum">
              <a:rPr lang="en-GB"/>
              <a:pPr/>
              <a:t>9</a:t>
            </a:fld>
            <a:endParaRPr lang="en-GB"/>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this case r&lt;1/4, and so the dt is half that of the 1-D case.</a:t>
            </a:r>
          </a:p>
          <a:p>
            <a:pPr eaLnBrk="1" hangingPunct="1"/>
            <a:r>
              <a:rPr lang="en-US"/>
              <a:t>Note that this applies for dx=dz. If not, things become slightly more complicated. But in that case taking the smallest of dx and dz is always safe.</a:t>
            </a:r>
          </a:p>
          <a:p>
            <a:pPr eaLnBrk="1" hangingPunct="1"/>
            <a:r>
              <a:rPr lang="en-US"/>
              <a:t>You can now work out for yourselves what dt would be in 3-D.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GB"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dirty="0"/>
          </a:p>
        </p:txBody>
      </p:sp>
      <p:sp>
        <p:nvSpPr>
          <p:cNvPr id="4" name="Date Placeholder 3"/>
          <p:cNvSpPr>
            <a:spLocks noGrp="1"/>
          </p:cNvSpPr>
          <p:nvPr>
            <p:ph type="dt" sz="half" idx="10"/>
          </p:nvPr>
        </p:nvSpPr>
        <p:spPr/>
        <p:txBody>
          <a:bodyPr/>
          <a:lstStyle/>
          <a:p>
            <a:r>
              <a:rPr lang="en-GB" smtClean="0"/>
              <a:t>3-9 April, 2017, Edinburgh University</a:t>
            </a:r>
            <a:endParaRPr lang="en-US" dirty="0"/>
          </a:p>
        </p:txBody>
      </p:sp>
      <p:sp>
        <p:nvSpPr>
          <p:cNvPr id="5" name="Footer Placeholder 4"/>
          <p:cNvSpPr>
            <a:spLocks noGrp="1"/>
          </p:cNvSpPr>
          <p:nvPr>
            <p:ph type="ftr" sz="quarter" idx="11"/>
          </p:nvPr>
        </p:nvSpPr>
        <p:spPr/>
        <p:txBody>
          <a:bodyPr/>
          <a:lstStyle/>
          <a:p>
            <a:r>
              <a:rPr lang="en-US" smtClean="0"/>
              <a:t>Session 3 of Introduction to numerical modelling</a:t>
            </a:r>
            <a:endParaRPr lang="en-US" dirty="0"/>
          </a:p>
        </p:txBody>
      </p:sp>
      <p:sp>
        <p:nvSpPr>
          <p:cNvPr id="6" name="Slide Number Placeholder 5"/>
          <p:cNvSpPr>
            <a:spLocks noGrp="1"/>
          </p:cNvSpPr>
          <p:nvPr>
            <p:ph type="sldNum" sz="quarter" idx="12"/>
          </p:nvPr>
        </p:nvSpPr>
        <p:spPr/>
        <p:txBody>
          <a:bodyPr/>
          <a:lstStyle/>
          <a:p>
            <a:fld id="{FB3EDCD9-732D-504E-AAE8-461BF025AC4F}"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r>
              <a:rPr lang="en-GB" smtClean="0"/>
              <a:t>3-9 April, 2017, Edinburgh University</a:t>
            </a:r>
            <a:endParaRPr lang="en-US"/>
          </a:p>
        </p:txBody>
      </p:sp>
      <p:sp>
        <p:nvSpPr>
          <p:cNvPr id="5" name="Footer Placeholder 4"/>
          <p:cNvSpPr>
            <a:spLocks noGrp="1"/>
          </p:cNvSpPr>
          <p:nvPr>
            <p:ph type="ftr" sz="quarter" idx="11"/>
          </p:nvPr>
        </p:nvSpPr>
        <p:spPr/>
        <p:txBody>
          <a:bodyPr/>
          <a:lstStyle/>
          <a:p>
            <a:r>
              <a:rPr lang="en-US" smtClean="0"/>
              <a:t>Session 3 of Introduction to numerical modelling</a:t>
            </a:r>
            <a:endParaRPr lang="en-US"/>
          </a:p>
        </p:txBody>
      </p:sp>
      <p:sp>
        <p:nvSpPr>
          <p:cNvPr id="6" name="Slide Number Placeholder 5"/>
          <p:cNvSpPr>
            <a:spLocks noGrp="1"/>
          </p:cNvSpPr>
          <p:nvPr>
            <p:ph type="sldNum" sz="quarter" idx="12"/>
          </p:nvPr>
        </p:nvSpPr>
        <p:spPr/>
        <p:txBody>
          <a:bodyPr/>
          <a:lstStyle/>
          <a:p>
            <a:fld id="{FB3EDCD9-732D-504E-AAE8-461BF025AC4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GB"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p>
            <a:r>
              <a:rPr lang="en-GB" smtClean="0"/>
              <a:t>3-9 April, 2017, Edinburgh University</a:t>
            </a:r>
            <a:endParaRPr lang="en-US"/>
          </a:p>
        </p:txBody>
      </p:sp>
      <p:sp>
        <p:nvSpPr>
          <p:cNvPr id="5" name="Footer Placeholder 4"/>
          <p:cNvSpPr>
            <a:spLocks noGrp="1"/>
          </p:cNvSpPr>
          <p:nvPr>
            <p:ph type="ftr" sz="quarter" idx="11"/>
          </p:nvPr>
        </p:nvSpPr>
        <p:spPr/>
        <p:txBody>
          <a:bodyPr/>
          <a:lstStyle/>
          <a:p>
            <a:r>
              <a:rPr lang="en-US" smtClean="0"/>
              <a:t>Session 3 of Introduction to numerical modelling</a:t>
            </a:r>
            <a:endParaRPr lang="en-US"/>
          </a:p>
        </p:txBody>
      </p:sp>
      <p:sp>
        <p:nvSpPr>
          <p:cNvPr id="6" name="Slide Number Placeholder 5"/>
          <p:cNvSpPr>
            <a:spLocks noGrp="1"/>
          </p:cNvSpPr>
          <p:nvPr>
            <p:ph type="sldNum" sz="quarter" idx="12"/>
          </p:nvPr>
        </p:nvSpPr>
        <p:spPr/>
        <p:txBody>
          <a:bodyPr/>
          <a:lstStyle/>
          <a:p>
            <a:fld id="{FB3EDCD9-732D-504E-AAE8-461BF025AC4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with Pictur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grpSp>
        <p:nvGrpSpPr>
          <p:cNvPr id="9" name="Group 8"/>
          <p:cNvGrpSpPr/>
          <p:nvPr/>
        </p:nvGrpSpPr>
        <p:grpSpPr>
          <a:xfrm>
            <a:off x="182880" y="95285"/>
            <a:ext cx="8778240" cy="638314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182880" y="237744"/>
              <a:ext cx="8695944" cy="6364224"/>
              <a:chOff x="174005" y="247430"/>
              <a:chExt cx="8695944"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174005" y="1123609"/>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a:xfrm>
            <a:off x="379556" y="297368"/>
            <a:ext cx="8350217" cy="719393"/>
          </a:xfrm>
        </p:spPr>
        <p:txBody>
          <a:bodyPr/>
          <a:lstStyle/>
          <a:p>
            <a:r>
              <a:rPr lang="en-GB" dirty="0" smtClean="0"/>
              <a:t>Click to edit Master title style</a:t>
            </a:r>
            <a:endParaRPr dirty="0"/>
          </a:p>
        </p:txBody>
      </p:sp>
      <p:sp>
        <p:nvSpPr>
          <p:cNvPr id="3" name="Content Placeholder 2"/>
          <p:cNvSpPr>
            <a:spLocks noGrp="1"/>
          </p:cNvSpPr>
          <p:nvPr>
            <p:ph idx="1"/>
          </p:nvPr>
        </p:nvSpPr>
        <p:spPr>
          <a:xfrm>
            <a:off x="379556" y="1217655"/>
            <a:ext cx="8350218" cy="5260774"/>
          </a:xfrm>
        </p:spPr>
        <p:txBody>
          <a:bodyPr/>
          <a:lstStyle>
            <a:lvl5pPr>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4" name="Date Placeholder 3"/>
          <p:cNvSpPr>
            <a:spLocks noGrp="1"/>
          </p:cNvSpPr>
          <p:nvPr>
            <p:ph type="dt" sz="half" idx="10"/>
          </p:nvPr>
        </p:nvSpPr>
        <p:spPr>
          <a:xfrm>
            <a:off x="243840" y="6545854"/>
            <a:ext cx="2133600" cy="259317"/>
          </a:xfrm>
        </p:spPr>
        <p:txBody>
          <a:bodyPr/>
          <a:lstStyle/>
          <a:p>
            <a:r>
              <a:rPr lang="en-GB" smtClean="0"/>
              <a:t>3-9 April, 2017, Edinburgh University</a:t>
            </a:r>
            <a:endParaRPr lang="en-US"/>
          </a:p>
        </p:txBody>
      </p:sp>
      <p:sp>
        <p:nvSpPr>
          <p:cNvPr id="5" name="Footer Placeholder 4"/>
          <p:cNvSpPr>
            <a:spLocks noGrp="1"/>
          </p:cNvSpPr>
          <p:nvPr>
            <p:ph type="ftr" sz="quarter" idx="11"/>
          </p:nvPr>
        </p:nvSpPr>
        <p:spPr>
          <a:xfrm>
            <a:off x="3272756" y="6530613"/>
            <a:ext cx="2895600" cy="257810"/>
          </a:xfrm>
        </p:spPr>
        <p:txBody>
          <a:bodyPr/>
          <a:lstStyle/>
          <a:p>
            <a:r>
              <a:rPr lang="en-US" smtClean="0"/>
              <a:t>Session 3 of Introduction to numerical modelling</a:t>
            </a:r>
            <a:endParaRPr lang="en-US" dirty="0"/>
          </a:p>
        </p:txBody>
      </p:sp>
      <p:sp>
        <p:nvSpPr>
          <p:cNvPr id="6" name="Slide Number Placeholder 5"/>
          <p:cNvSpPr>
            <a:spLocks noGrp="1"/>
          </p:cNvSpPr>
          <p:nvPr>
            <p:ph type="sldNum" sz="quarter" idx="12"/>
          </p:nvPr>
        </p:nvSpPr>
        <p:spPr>
          <a:xfrm>
            <a:off x="8132536" y="6530613"/>
            <a:ext cx="762000" cy="271463"/>
          </a:xfrm>
        </p:spPr>
        <p:txBody>
          <a:bodyPr/>
          <a:lstStyle/>
          <a:p>
            <a:fld id="{FB3EDCD9-732D-504E-AAE8-461BF025AC4F}" type="slidenum">
              <a:rPr lang="en-US" smtClean="0"/>
              <a:t>‹#›</a:t>
            </a:fld>
            <a:endParaRPr lang="en-US"/>
          </a:p>
        </p:txBody>
      </p:sp>
      <p:sp>
        <p:nvSpPr>
          <p:cNvPr id="10" name="Media Placeholder 9"/>
          <p:cNvSpPr>
            <a:spLocks noGrp="1"/>
          </p:cNvSpPr>
          <p:nvPr>
            <p:ph type="media" sz="quarter" idx="13"/>
          </p:nvPr>
        </p:nvSpPr>
        <p:spPr>
          <a:xfrm>
            <a:off x="8748000" y="6444000"/>
            <a:ext cx="360000" cy="360000"/>
          </a:xfrm>
        </p:spPr>
        <p:txBody>
          <a:bodyPr/>
          <a:lstStyle/>
          <a:p>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wo Content">
    <p:spTree>
      <p:nvGrpSpPr>
        <p:cNvPr id="1" name=""/>
        <p:cNvGrpSpPr/>
        <p:nvPr/>
      </p:nvGrpSpPr>
      <p:grpSpPr>
        <a:xfrm>
          <a:off x="0" y="0"/>
          <a:ext cx="0" cy="0"/>
          <a:chOff x="0" y="0"/>
          <a:chExt cx="0" cy="0"/>
        </a:xfrm>
      </p:grpSpPr>
      <p:grpSp>
        <p:nvGrpSpPr>
          <p:cNvPr id="20" name="Group 19"/>
          <p:cNvGrpSpPr/>
          <p:nvPr/>
        </p:nvGrpSpPr>
        <p:grpSpPr>
          <a:xfrm>
            <a:off x="182880" y="173699"/>
            <a:ext cx="877824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10"/>
            <p:cNvGrpSpPr/>
            <p:nvPr/>
          </p:nvGrpSpPr>
          <p:grpSpPr>
            <a:xfrm>
              <a:off x="243840" y="237744"/>
              <a:ext cx="8634984" cy="6364224"/>
              <a:chOff x="234965" y="247430"/>
              <a:chExt cx="8634984" cy="6364224"/>
            </a:xfrm>
          </p:grpSpPr>
          <p:sp>
            <p:nvSpPr>
              <p:cNvPr id="23" name="Rectangle 2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34965" y="973237"/>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sz="half" idx="1"/>
          </p:nvPr>
        </p:nvSpPr>
        <p:spPr>
          <a:xfrm>
            <a:off x="379556" y="1328532"/>
            <a:ext cx="4086715" cy="474683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4" name="Content Placeholder 3"/>
          <p:cNvSpPr>
            <a:spLocks noGrp="1"/>
          </p:cNvSpPr>
          <p:nvPr>
            <p:ph sz="half" idx="2"/>
          </p:nvPr>
        </p:nvSpPr>
        <p:spPr>
          <a:xfrm>
            <a:off x="4648199" y="1328532"/>
            <a:ext cx="4081574" cy="4746831"/>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5" name="Date Placeholder 4"/>
          <p:cNvSpPr>
            <a:spLocks noGrp="1"/>
          </p:cNvSpPr>
          <p:nvPr>
            <p:ph type="dt" sz="half" idx="10"/>
          </p:nvPr>
        </p:nvSpPr>
        <p:spPr/>
        <p:txBody>
          <a:bodyPr/>
          <a:lstStyle/>
          <a:p>
            <a:r>
              <a:rPr lang="en-GB" smtClean="0"/>
              <a:t>3-9 April, 2017, Edinburgh University</a:t>
            </a:r>
            <a:endParaRPr lang="en-US"/>
          </a:p>
        </p:txBody>
      </p:sp>
      <p:sp>
        <p:nvSpPr>
          <p:cNvPr id="6" name="Footer Placeholder 5"/>
          <p:cNvSpPr>
            <a:spLocks noGrp="1"/>
          </p:cNvSpPr>
          <p:nvPr>
            <p:ph type="ftr" sz="quarter" idx="11"/>
          </p:nvPr>
        </p:nvSpPr>
        <p:spPr/>
        <p:txBody>
          <a:bodyPr/>
          <a:lstStyle/>
          <a:p>
            <a:r>
              <a:rPr lang="en-US" smtClean="0"/>
              <a:t>Session 3 of Introduction to numerical modelling</a:t>
            </a:r>
            <a:endParaRPr lang="en-US"/>
          </a:p>
        </p:txBody>
      </p:sp>
      <p:sp>
        <p:nvSpPr>
          <p:cNvPr id="7" name="Slide Number Placeholder 6"/>
          <p:cNvSpPr>
            <a:spLocks noGrp="1"/>
          </p:cNvSpPr>
          <p:nvPr>
            <p:ph type="sldNum" sz="quarter" idx="12"/>
          </p:nvPr>
        </p:nvSpPr>
        <p:spPr/>
        <p:txBody>
          <a:bodyPr/>
          <a:lstStyle/>
          <a:p>
            <a:fld id="{FB3EDCD9-732D-504E-AAE8-461BF025AC4F}" type="slidenum">
              <a:rPr lang="en-US" smtClean="0"/>
              <a:t>‹#›</a:t>
            </a:fld>
            <a:endParaRPr lang="en-US"/>
          </a:p>
        </p:txBody>
      </p:sp>
      <p:sp>
        <p:nvSpPr>
          <p:cNvPr id="9" name="Media Placeholder 8"/>
          <p:cNvSpPr>
            <a:spLocks noGrp="1"/>
          </p:cNvSpPr>
          <p:nvPr>
            <p:ph type="media" sz="quarter" idx="13"/>
          </p:nvPr>
        </p:nvSpPr>
        <p:spPr>
          <a:xfrm>
            <a:off x="8748000" y="6444000"/>
            <a:ext cx="360000" cy="360000"/>
          </a:xfrm>
        </p:spPr>
        <p:txBody>
          <a:bodyPr/>
          <a:lstStyle/>
          <a:p>
            <a:endParaRPr lang="en-GB"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Two Content">
    <p:spTree>
      <p:nvGrpSpPr>
        <p:cNvPr id="1" name=""/>
        <p:cNvGrpSpPr/>
        <p:nvPr/>
      </p:nvGrpSpPr>
      <p:grpSpPr>
        <a:xfrm>
          <a:off x="0" y="0"/>
          <a:ext cx="0" cy="0"/>
          <a:chOff x="0" y="0"/>
          <a:chExt cx="0" cy="0"/>
        </a:xfrm>
      </p:grpSpPr>
      <p:grpSp>
        <p:nvGrpSpPr>
          <p:cNvPr id="20" name="Group 19"/>
          <p:cNvGrpSpPr/>
          <p:nvPr/>
        </p:nvGrpSpPr>
        <p:grpSpPr>
          <a:xfrm>
            <a:off x="182880" y="173699"/>
            <a:ext cx="877824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10"/>
            <p:cNvGrpSpPr/>
            <p:nvPr/>
          </p:nvGrpSpPr>
          <p:grpSpPr>
            <a:xfrm>
              <a:off x="243840" y="237744"/>
              <a:ext cx="8634984" cy="6364224"/>
              <a:chOff x="234965" y="247430"/>
              <a:chExt cx="8634984" cy="6364224"/>
            </a:xfrm>
          </p:grpSpPr>
          <p:sp>
            <p:nvSpPr>
              <p:cNvPr id="23" name="Rectangle 2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34965" y="973237"/>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sz="half" idx="1"/>
          </p:nvPr>
        </p:nvSpPr>
        <p:spPr>
          <a:xfrm>
            <a:off x="379556" y="1328532"/>
            <a:ext cx="4086715" cy="474683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4" name="Content Placeholder 3"/>
          <p:cNvSpPr>
            <a:spLocks noGrp="1"/>
          </p:cNvSpPr>
          <p:nvPr>
            <p:ph sz="half" idx="2"/>
          </p:nvPr>
        </p:nvSpPr>
        <p:spPr>
          <a:xfrm>
            <a:off x="4648199" y="1328532"/>
            <a:ext cx="4081574" cy="4746831"/>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5" name="Date Placeholder 4"/>
          <p:cNvSpPr>
            <a:spLocks noGrp="1"/>
          </p:cNvSpPr>
          <p:nvPr>
            <p:ph type="dt" sz="half" idx="10"/>
          </p:nvPr>
        </p:nvSpPr>
        <p:spPr/>
        <p:txBody>
          <a:bodyPr/>
          <a:lstStyle/>
          <a:p>
            <a:r>
              <a:rPr lang="en-GB" smtClean="0"/>
              <a:t>3-9 April, 2017, Edinburgh University</a:t>
            </a:r>
            <a:endParaRPr lang="en-US"/>
          </a:p>
        </p:txBody>
      </p:sp>
      <p:sp>
        <p:nvSpPr>
          <p:cNvPr id="6" name="Footer Placeholder 5"/>
          <p:cNvSpPr>
            <a:spLocks noGrp="1"/>
          </p:cNvSpPr>
          <p:nvPr>
            <p:ph type="ftr" sz="quarter" idx="11"/>
          </p:nvPr>
        </p:nvSpPr>
        <p:spPr/>
        <p:txBody>
          <a:bodyPr/>
          <a:lstStyle/>
          <a:p>
            <a:r>
              <a:rPr lang="en-US" smtClean="0"/>
              <a:t>Session 3 of Introduction to numerical modelling</a:t>
            </a:r>
            <a:endParaRPr lang="en-US"/>
          </a:p>
        </p:txBody>
      </p:sp>
      <p:sp>
        <p:nvSpPr>
          <p:cNvPr id="7" name="Slide Number Placeholder 6"/>
          <p:cNvSpPr>
            <a:spLocks noGrp="1"/>
          </p:cNvSpPr>
          <p:nvPr>
            <p:ph type="sldNum" sz="quarter" idx="12"/>
          </p:nvPr>
        </p:nvSpPr>
        <p:spPr/>
        <p:txBody>
          <a:bodyPr/>
          <a:lstStyle/>
          <a:p>
            <a:fld id="{FB3EDCD9-732D-504E-AAE8-461BF025AC4F}" type="slidenum">
              <a:rPr lang="en-US" smtClean="0"/>
              <a:t>‹#›</a:t>
            </a:fld>
            <a:endParaRPr lang="en-US"/>
          </a:p>
        </p:txBody>
      </p:sp>
      <p:sp>
        <p:nvSpPr>
          <p:cNvPr id="9" name="Media Placeholder 8"/>
          <p:cNvSpPr>
            <a:spLocks noGrp="1"/>
          </p:cNvSpPr>
          <p:nvPr>
            <p:ph type="media" sz="quarter" idx="13"/>
          </p:nvPr>
        </p:nvSpPr>
        <p:spPr>
          <a:xfrm>
            <a:off x="8748000" y="6444000"/>
            <a:ext cx="360000" cy="360000"/>
          </a:xfrm>
        </p:spPr>
        <p:txBody>
          <a:bodyPr/>
          <a:lstStyle/>
          <a:p>
            <a:endParaRPr lang="en-GB"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4_Two Content">
    <p:spTree>
      <p:nvGrpSpPr>
        <p:cNvPr id="1" name=""/>
        <p:cNvGrpSpPr/>
        <p:nvPr/>
      </p:nvGrpSpPr>
      <p:grpSpPr>
        <a:xfrm>
          <a:off x="0" y="0"/>
          <a:ext cx="0" cy="0"/>
          <a:chOff x="0" y="0"/>
          <a:chExt cx="0" cy="0"/>
        </a:xfrm>
      </p:grpSpPr>
      <p:grpSp>
        <p:nvGrpSpPr>
          <p:cNvPr id="20" name="Group 19"/>
          <p:cNvGrpSpPr/>
          <p:nvPr/>
        </p:nvGrpSpPr>
        <p:grpSpPr>
          <a:xfrm>
            <a:off x="182880" y="173699"/>
            <a:ext cx="877824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10"/>
            <p:cNvGrpSpPr/>
            <p:nvPr/>
          </p:nvGrpSpPr>
          <p:grpSpPr>
            <a:xfrm>
              <a:off x="243840" y="237744"/>
              <a:ext cx="8634984" cy="6364224"/>
              <a:chOff x="234965" y="247430"/>
              <a:chExt cx="8634984" cy="6364224"/>
            </a:xfrm>
          </p:grpSpPr>
          <p:sp>
            <p:nvSpPr>
              <p:cNvPr id="23" name="Rectangle 2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34965" y="973237"/>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sz="half" idx="1"/>
          </p:nvPr>
        </p:nvSpPr>
        <p:spPr>
          <a:xfrm>
            <a:off x="379556" y="1328532"/>
            <a:ext cx="4086715" cy="474683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4" name="Content Placeholder 3"/>
          <p:cNvSpPr>
            <a:spLocks noGrp="1"/>
          </p:cNvSpPr>
          <p:nvPr>
            <p:ph sz="half" idx="2"/>
          </p:nvPr>
        </p:nvSpPr>
        <p:spPr>
          <a:xfrm>
            <a:off x="4648199" y="1328532"/>
            <a:ext cx="4081574" cy="4746831"/>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5" name="Date Placeholder 4"/>
          <p:cNvSpPr>
            <a:spLocks noGrp="1"/>
          </p:cNvSpPr>
          <p:nvPr>
            <p:ph type="dt" sz="half" idx="10"/>
          </p:nvPr>
        </p:nvSpPr>
        <p:spPr/>
        <p:txBody>
          <a:bodyPr/>
          <a:lstStyle/>
          <a:p>
            <a:r>
              <a:rPr lang="en-GB" smtClean="0"/>
              <a:t>3-9 April, 2017, Edinburgh University</a:t>
            </a:r>
            <a:endParaRPr lang="en-US"/>
          </a:p>
        </p:txBody>
      </p:sp>
      <p:sp>
        <p:nvSpPr>
          <p:cNvPr id="6" name="Footer Placeholder 5"/>
          <p:cNvSpPr>
            <a:spLocks noGrp="1"/>
          </p:cNvSpPr>
          <p:nvPr>
            <p:ph type="ftr" sz="quarter" idx="11"/>
          </p:nvPr>
        </p:nvSpPr>
        <p:spPr/>
        <p:txBody>
          <a:bodyPr/>
          <a:lstStyle/>
          <a:p>
            <a:r>
              <a:rPr lang="en-US" smtClean="0"/>
              <a:t>Session 3 of Introduction to numerical modelling</a:t>
            </a:r>
            <a:endParaRPr lang="en-US"/>
          </a:p>
        </p:txBody>
      </p:sp>
      <p:sp>
        <p:nvSpPr>
          <p:cNvPr id="7" name="Slide Number Placeholder 6"/>
          <p:cNvSpPr>
            <a:spLocks noGrp="1"/>
          </p:cNvSpPr>
          <p:nvPr>
            <p:ph type="sldNum" sz="quarter" idx="12"/>
          </p:nvPr>
        </p:nvSpPr>
        <p:spPr/>
        <p:txBody>
          <a:bodyPr/>
          <a:lstStyle/>
          <a:p>
            <a:fld id="{FB3EDCD9-732D-504E-AAE8-461BF025AC4F}" type="slidenum">
              <a:rPr lang="en-US" smtClean="0"/>
              <a:t>‹#›</a:t>
            </a:fld>
            <a:endParaRPr lang="en-US"/>
          </a:p>
        </p:txBody>
      </p:sp>
      <p:sp>
        <p:nvSpPr>
          <p:cNvPr id="9" name="Media Placeholder 8"/>
          <p:cNvSpPr>
            <a:spLocks noGrp="1"/>
          </p:cNvSpPr>
          <p:nvPr>
            <p:ph type="media" sz="quarter" idx="13"/>
          </p:nvPr>
        </p:nvSpPr>
        <p:spPr>
          <a:xfrm>
            <a:off x="8748000" y="6444000"/>
            <a:ext cx="360000" cy="360000"/>
          </a:xfrm>
        </p:spPr>
        <p:txBody>
          <a:bodyPr/>
          <a:lstStyle/>
          <a:p>
            <a:endParaRPr lang="en-GB"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8_Two Content">
    <p:spTree>
      <p:nvGrpSpPr>
        <p:cNvPr id="1" name=""/>
        <p:cNvGrpSpPr/>
        <p:nvPr/>
      </p:nvGrpSpPr>
      <p:grpSpPr>
        <a:xfrm>
          <a:off x="0" y="0"/>
          <a:ext cx="0" cy="0"/>
          <a:chOff x="0" y="0"/>
          <a:chExt cx="0" cy="0"/>
        </a:xfrm>
      </p:grpSpPr>
      <p:grpSp>
        <p:nvGrpSpPr>
          <p:cNvPr id="20" name="Group 19"/>
          <p:cNvGrpSpPr/>
          <p:nvPr/>
        </p:nvGrpSpPr>
        <p:grpSpPr>
          <a:xfrm>
            <a:off x="182880" y="173699"/>
            <a:ext cx="877824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10"/>
            <p:cNvGrpSpPr/>
            <p:nvPr/>
          </p:nvGrpSpPr>
          <p:grpSpPr>
            <a:xfrm>
              <a:off x="243840" y="237744"/>
              <a:ext cx="8634984" cy="6364224"/>
              <a:chOff x="234965" y="247430"/>
              <a:chExt cx="8634984" cy="6364224"/>
            </a:xfrm>
          </p:grpSpPr>
          <p:sp>
            <p:nvSpPr>
              <p:cNvPr id="23" name="Rectangle 2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34965" y="973237"/>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sz="half" idx="1"/>
          </p:nvPr>
        </p:nvSpPr>
        <p:spPr>
          <a:xfrm>
            <a:off x="379556" y="1328532"/>
            <a:ext cx="4086715" cy="474683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4" name="Content Placeholder 3"/>
          <p:cNvSpPr>
            <a:spLocks noGrp="1"/>
          </p:cNvSpPr>
          <p:nvPr>
            <p:ph sz="half" idx="2"/>
          </p:nvPr>
        </p:nvSpPr>
        <p:spPr>
          <a:xfrm>
            <a:off x="4648199" y="1328532"/>
            <a:ext cx="4081574" cy="4746831"/>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5" name="Date Placeholder 4"/>
          <p:cNvSpPr>
            <a:spLocks noGrp="1"/>
          </p:cNvSpPr>
          <p:nvPr>
            <p:ph type="dt" sz="half" idx="10"/>
          </p:nvPr>
        </p:nvSpPr>
        <p:spPr/>
        <p:txBody>
          <a:bodyPr/>
          <a:lstStyle/>
          <a:p>
            <a:r>
              <a:rPr lang="en-GB" smtClean="0"/>
              <a:t>3-9 April, 2017, Edinburgh University</a:t>
            </a:r>
            <a:endParaRPr lang="en-US"/>
          </a:p>
        </p:txBody>
      </p:sp>
      <p:sp>
        <p:nvSpPr>
          <p:cNvPr id="6" name="Footer Placeholder 5"/>
          <p:cNvSpPr>
            <a:spLocks noGrp="1"/>
          </p:cNvSpPr>
          <p:nvPr>
            <p:ph type="ftr" sz="quarter" idx="11"/>
          </p:nvPr>
        </p:nvSpPr>
        <p:spPr/>
        <p:txBody>
          <a:bodyPr/>
          <a:lstStyle/>
          <a:p>
            <a:r>
              <a:rPr lang="en-US" smtClean="0"/>
              <a:t>Session 3 of Introduction to numerical modelling</a:t>
            </a:r>
            <a:endParaRPr lang="en-US"/>
          </a:p>
        </p:txBody>
      </p:sp>
      <p:sp>
        <p:nvSpPr>
          <p:cNvPr id="7" name="Slide Number Placeholder 6"/>
          <p:cNvSpPr>
            <a:spLocks noGrp="1"/>
          </p:cNvSpPr>
          <p:nvPr>
            <p:ph type="sldNum" sz="quarter" idx="12"/>
          </p:nvPr>
        </p:nvSpPr>
        <p:spPr/>
        <p:txBody>
          <a:bodyPr/>
          <a:lstStyle/>
          <a:p>
            <a:fld id="{FB3EDCD9-732D-504E-AAE8-461BF025AC4F}" type="slidenum">
              <a:rPr lang="en-US" smtClean="0"/>
              <a:t>‹#›</a:t>
            </a:fld>
            <a:endParaRPr lang="en-US"/>
          </a:p>
        </p:txBody>
      </p:sp>
      <p:sp>
        <p:nvSpPr>
          <p:cNvPr id="9" name="Media Placeholder 8"/>
          <p:cNvSpPr>
            <a:spLocks noGrp="1"/>
          </p:cNvSpPr>
          <p:nvPr>
            <p:ph type="media" sz="quarter" idx="13"/>
          </p:nvPr>
        </p:nvSpPr>
        <p:spPr>
          <a:xfrm>
            <a:off x="8748000" y="6444000"/>
            <a:ext cx="360000" cy="360000"/>
          </a:xfrm>
        </p:spPr>
        <p:txBody>
          <a:bodyPr/>
          <a:lstStyle/>
          <a:p>
            <a:endParaRPr lang="en-GB"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grpSp>
        <p:nvGrpSpPr>
          <p:cNvPr id="12" name="Group 11"/>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0"/>
            <p:cNvGrpSpPr/>
            <p:nvPr/>
          </p:nvGrpSpPr>
          <p:grpSpPr>
            <a:xfrm>
              <a:off x="243840" y="237744"/>
              <a:ext cx="8634984" cy="6364224"/>
              <a:chOff x="234965" y="247430"/>
              <a:chExt cx="8634984" cy="6364224"/>
            </a:xfrm>
          </p:grpSpPr>
          <p:sp>
            <p:nvSpPr>
              <p:cNvPr id="15" name="Rectangle 14"/>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34965" y="990235"/>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GB" smtClean="0"/>
              <a:t>Click to edit Master title style</a:t>
            </a:r>
            <a:endParaRPr/>
          </a:p>
        </p:txBody>
      </p:sp>
      <p:sp>
        <p:nvSpPr>
          <p:cNvPr id="3" name="Date Placeholder 2"/>
          <p:cNvSpPr>
            <a:spLocks noGrp="1"/>
          </p:cNvSpPr>
          <p:nvPr>
            <p:ph type="dt" sz="half" idx="10"/>
          </p:nvPr>
        </p:nvSpPr>
        <p:spPr/>
        <p:txBody>
          <a:bodyPr/>
          <a:lstStyle/>
          <a:p>
            <a:r>
              <a:rPr lang="en-GB" smtClean="0"/>
              <a:t>3-9 April, 2017, Edinburgh University</a:t>
            </a:r>
            <a:endParaRPr lang="en-US"/>
          </a:p>
        </p:txBody>
      </p:sp>
      <p:sp>
        <p:nvSpPr>
          <p:cNvPr id="4" name="Footer Placeholder 3"/>
          <p:cNvSpPr>
            <a:spLocks noGrp="1"/>
          </p:cNvSpPr>
          <p:nvPr>
            <p:ph type="ftr" sz="quarter" idx="11"/>
          </p:nvPr>
        </p:nvSpPr>
        <p:spPr/>
        <p:txBody>
          <a:bodyPr/>
          <a:lstStyle/>
          <a:p>
            <a:r>
              <a:rPr lang="en-US" smtClean="0"/>
              <a:t>Session 3 of Introduction to numerical modelling</a:t>
            </a:r>
            <a:endParaRPr lang="en-US"/>
          </a:p>
        </p:txBody>
      </p:sp>
      <p:sp>
        <p:nvSpPr>
          <p:cNvPr id="5" name="Slide Number Placeholder 4"/>
          <p:cNvSpPr>
            <a:spLocks noGrp="1"/>
          </p:cNvSpPr>
          <p:nvPr>
            <p:ph type="sldNum" sz="quarter" idx="12"/>
          </p:nvPr>
        </p:nvSpPr>
        <p:spPr/>
        <p:txBody>
          <a:bodyPr/>
          <a:lstStyle/>
          <a:p>
            <a:fld id="{FB3EDCD9-732D-504E-AAE8-461BF025AC4F}" type="slidenum">
              <a:rPr lang="en-US" smtClean="0"/>
              <a:t>‹#›</a:t>
            </a:fld>
            <a:endParaRPr lang="en-US"/>
          </a:p>
        </p:txBody>
      </p:sp>
      <p:sp>
        <p:nvSpPr>
          <p:cNvPr id="7" name="Media Placeholder 6"/>
          <p:cNvSpPr>
            <a:spLocks noGrp="1"/>
          </p:cNvSpPr>
          <p:nvPr>
            <p:ph type="media" sz="quarter" idx="13"/>
          </p:nvPr>
        </p:nvSpPr>
        <p:spPr>
          <a:xfrm>
            <a:off x="8748000" y="6444000"/>
            <a:ext cx="360000" cy="360000"/>
          </a:xfrm>
        </p:spPr>
        <p:txBody>
          <a:bodyPr/>
          <a:lstStyle/>
          <a:p>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hasCustomPrompt="1"/>
          </p:nvPr>
        </p:nvSpPr>
        <p:spPr/>
        <p:txBody>
          <a:bodyPr/>
          <a:lstStyle>
            <a:lvl1pPr marL="182880" indent="-182880">
              <a:buFont typeface="Wingdings" charset="2"/>
              <a:buChar char="q"/>
              <a:defRPr/>
            </a:lvl1pPr>
            <a:lvl2pPr marL="457200" indent="-182880">
              <a:buFont typeface="Wingdings" charset="2"/>
              <a:buChar char="q"/>
              <a:defRPr/>
            </a:lvl2pPr>
            <a:lvl3pPr marL="731520" indent="-182880">
              <a:buFont typeface="Wingdings" charset="2"/>
              <a:buChar char="q"/>
              <a:defRPr/>
            </a:lvl3pPr>
            <a:lvl4pPr marL="1005840" indent="-182880">
              <a:buFont typeface="Wingdings" charset="2"/>
              <a:buChar char="q"/>
              <a:defRPr/>
            </a:lvl4pPr>
            <a:lvl5pPr marL="1188720" indent="-137160">
              <a:buFont typeface="Wingdings" charset="2"/>
              <a:buChar char="q"/>
              <a:defRPr/>
            </a:lvl5pPr>
          </a:lstStyle>
          <a:p>
            <a:pPr lvl="0"/>
            <a:r>
              <a:rPr lang="en-GB" dirty="0" smtClean="0"/>
              <a:t> Click to edit Master text styles</a:t>
            </a:r>
          </a:p>
          <a:p>
            <a:pPr lvl="1"/>
            <a:r>
              <a:rPr lang="en-GB" dirty="0" smtClean="0"/>
              <a:t> Second level</a:t>
            </a:r>
          </a:p>
          <a:p>
            <a:pPr lvl="2"/>
            <a:r>
              <a:rPr lang="en-GB" dirty="0" smtClean="0"/>
              <a:t> Third level</a:t>
            </a:r>
          </a:p>
          <a:p>
            <a:pPr lvl="3"/>
            <a:r>
              <a:rPr lang="en-GB" dirty="0" smtClean="0"/>
              <a:t> Fourth level</a:t>
            </a:r>
          </a:p>
          <a:p>
            <a:pPr lvl="4"/>
            <a:r>
              <a:rPr lang="en-GB" dirty="0" smtClean="0"/>
              <a:t> Fifth level</a:t>
            </a:r>
            <a:endParaRPr lang="en-US" dirty="0"/>
          </a:p>
        </p:txBody>
      </p:sp>
      <p:sp>
        <p:nvSpPr>
          <p:cNvPr id="4" name="Date Placeholder 3"/>
          <p:cNvSpPr>
            <a:spLocks noGrp="1"/>
          </p:cNvSpPr>
          <p:nvPr>
            <p:ph type="dt" sz="half" idx="10"/>
          </p:nvPr>
        </p:nvSpPr>
        <p:spPr/>
        <p:txBody>
          <a:bodyPr/>
          <a:lstStyle/>
          <a:p>
            <a:r>
              <a:rPr lang="en-GB" smtClean="0"/>
              <a:t>3-9 April, 2017, Edinburgh University</a:t>
            </a:r>
            <a:endParaRPr lang="en-US"/>
          </a:p>
        </p:txBody>
      </p:sp>
      <p:sp>
        <p:nvSpPr>
          <p:cNvPr id="5" name="Footer Placeholder 4"/>
          <p:cNvSpPr>
            <a:spLocks noGrp="1"/>
          </p:cNvSpPr>
          <p:nvPr>
            <p:ph type="ftr" sz="quarter" idx="11"/>
          </p:nvPr>
        </p:nvSpPr>
        <p:spPr/>
        <p:txBody>
          <a:bodyPr/>
          <a:lstStyle/>
          <a:p>
            <a:r>
              <a:rPr lang="en-US" smtClean="0"/>
              <a:t>Session 3 of Introduction to numerical modelling</a:t>
            </a:r>
            <a:endParaRPr lang="en-US" dirty="0"/>
          </a:p>
        </p:txBody>
      </p:sp>
      <p:sp>
        <p:nvSpPr>
          <p:cNvPr id="6" name="Slide Number Placeholder 5"/>
          <p:cNvSpPr>
            <a:spLocks noGrp="1"/>
          </p:cNvSpPr>
          <p:nvPr>
            <p:ph type="sldNum" sz="quarter" idx="12"/>
          </p:nvPr>
        </p:nvSpPr>
        <p:spPr/>
        <p:txBody>
          <a:bodyPr/>
          <a:lstStyle/>
          <a:p>
            <a:fld id="{FB3EDCD9-732D-504E-AAE8-461BF025AC4F}"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grpSp>
        <p:nvGrpSpPr>
          <p:cNvPr id="12" name="Group 11"/>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0"/>
            <p:cNvGrpSpPr/>
            <p:nvPr/>
          </p:nvGrpSpPr>
          <p:grpSpPr>
            <a:xfrm>
              <a:off x="243840" y="237744"/>
              <a:ext cx="8634984" cy="6364224"/>
              <a:chOff x="234965" y="247430"/>
              <a:chExt cx="8634984" cy="6364224"/>
            </a:xfrm>
          </p:grpSpPr>
          <p:sp>
            <p:nvSpPr>
              <p:cNvPr id="15" name="Rectangle 14"/>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34965" y="990235"/>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GB" smtClean="0"/>
              <a:t>Click to edit Master title style</a:t>
            </a:r>
            <a:endParaRPr/>
          </a:p>
        </p:txBody>
      </p:sp>
      <p:sp>
        <p:nvSpPr>
          <p:cNvPr id="3" name="Date Placeholder 2"/>
          <p:cNvSpPr>
            <a:spLocks noGrp="1"/>
          </p:cNvSpPr>
          <p:nvPr>
            <p:ph type="dt" sz="half" idx="10"/>
          </p:nvPr>
        </p:nvSpPr>
        <p:spPr/>
        <p:txBody>
          <a:bodyPr/>
          <a:lstStyle/>
          <a:p>
            <a:r>
              <a:rPr lang="en-GB" smtClean="0"/>
              <a:t>3-9 April, 2017, Edinburgh University</a:t>
            </a:r>
            <a:endParaRPr lang="en-US"/>
          </a:p>
        </p:txBody>
      </p:sp>
      <p:sp>
        <p:nvSpPr>
          <p:cNvPr id="4" name="Footer Placeholder 3"/>
          <p:cNvSpPr>
            <a:spLocks noGrp="1"/>
          </p:cNvSpPr>
          <p:nvPr>
            <p:ph type="ftr" sz="quarter" idx="11"/>
          </p:nvPr>
        </p:nvSpPr>
        <p:spPr/>
        <p:txBody>
          <a:bodyPr/>
          <a:lstStyle/>
          <a:p>
            <a:r>
              <a:rPr lang="en-US" smtClean="0"/>
              <a:t>Session 3 of Introduction to numerical modelling</a:t>
            </a:r>
            <a:endParaRPr lang="en-US"/>
          </a:p>
        </p:txBody>
      </p:sp>
      <p:sp>
        <p:nvSpPr>
          <p:cNvPr id="5" name="Slide Number Placeholder 4"/>
          <p:cNvSpPr>
            <a:spLocks noGrp="1"/>
          </p:cNvSpPr>
          <p:nvPr>
            <p:ph type="sldNum" sz="quarter" idx="12"/>
          </p:nvPr>
        </p:nvSpPr>
        <p:spPr/>
        <p:txBody>
          <a:bodyPr/>
          <a:lstStyle/>
          <a:p>
            <a:fld id="{FB3EDCD9-732D-504E-AAE8-461BF025AC4F}" type="slidenum">
              <a:rPr lang="en-US" smtClean="0"/>
              <a:t>‹#›</a:t>
            </a:fld>
            <a:endParaRPr lang="en-US"/>
          </a:p>
        </p:txBody>
      </p:sp>
      <p:sp>
        <p:nvSpPr>
          <p:cNvPr id="7" name="Media Placeholder 6"/>
          <p:cNvSpPr>
            <a:spLocks noGrp="1"/>
          </p:cNvSpPr>
          <p:nvPr>
            <p:ph type="media" sz="quarter" idx="13"/>
          </p:nvPr>
        </p:nvSpPr>
        <p:spPr>
          <a:xfrm>
            <a:off x="8748000" y="6444000"/>
            <a:ext cx="360000" cy="360000"/>
          </a:xfrm>
        </p:spPr>
        <p:txBody>
          <a:bodyPr/>
          <a:lstStyle/>
          <a:p>
            <a:endParaRPr lang="en-GB"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grpSp>
        <p:nvGrpSpPr>
          <p:cNvPr id="12" name="Group 11"/>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0"/>
            <p:cNvGrpSpPr/>
            <p:nvPr/>
          </p:nvGrpSpPr>
          <p:grpSpPr>
            <a:xfrm>
              <a:off x="243840" y="237744"/>
              <a:ext cx="8634984" cy="6364224"/>
              <a:chOff x="234965" y="247430"/>
              <a:chExt cx="8634984" cy="6364224"/>
            </a:xfrm>
          </p:grpSpPr>
          <p:sp>
            <p:nvSpPr>
              <p:cNvPr id="15" name="Rectangle 14"/>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34965" y="990235"/>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GB" smtClean="0"/>
              <a:t>Click to edit Master title style</a:t>
            </a:r>
            <a:endParaRPr/>
          </a:p>
        </p:txBody>
      </p:sp>
      <p:sp>
        <p:nvSpPr>
          <p:cNvPr id="3" name="Date Placeholder 2"/>
          <p:cNvSpPr>
            <a:spLocks noGrp="1"/>
          </p:cNvSpPr>
          <p:nvPr>
            <p:ph type="dt" sz="half" idx="10"/>
          </p:nvPr>
        </p:nvSpPr>
        <p:spPr/>
        <p:txBody>
          <a:bodyPr/>
          <a:lstStyle/>
          <a:p>
            <a:r>
              <a:rPr lang="en-GB" smtClean="0"/>
              <a:t>3-9 April, 2017, Edinburgh University</a:t>
            </a:r>
            <a:endParaRPr lang="en-US"/>
          </a:p>
        </p:txBody>
      </p:sp>
      <p:sp>
        <p:nvSpPr>
          <p:cNvPr id="4" name="Footer Placeholder 3"/>
          <p:cNvSpPr>
            <a:spLocks noGrp="1"/>
          </p:cNvSpPr>
          <p:nvPr>
            <p:ph type="ftr" sz="quarter" idx="11"/>
          </p:nvPr>
        </p:nvSpPr>
        <p:spPr/>
        <p:txBody>
          <a:bodyPr/>
          <a:lstStyle/>
          <a:p>
            <a:r>
              <a:rPr lang="en-US" smtClean="0"/>
              <a:t>Session 3 of Introduction to numerical modelling</a:t>
            </a:r>
            <a:endParaRPr lang="en-US"/>
          </a:p>
        </p:txBody>
      </p:sp>
      <p:sp>
        <p:nvSpPr>
          <p:cNvPr id="5" name="Slide Number Placeholder 4"/>
          <p:cNvSpPr>
            <a:spLocks noGrp="1"/>
          </p:cNvSpPr>
          <p:nvPr>
            <p:ph type="sldNum" sz="quarter" idx="12"/>
          </p:nvPr>
        </p:nvSpPr>
        <p:spPr/>
        <p:txBody>
          <a:bodyPr/>
          <a:lstStyle/>
          <a:p>
            <a:fld id="{FB3EDCD9-732D-504E-AAE8-461BF025AC4F}" type="slidenum">
              <a:rPr lang="en-US" smtClean="0"/>
              <a:t>‹#›</a:t>
            </a:fld>
            <a:endParaRPr lang="en-US"/>
          </a:p>
        </p:txBody>
      </p:sp>
      <p:sp>
        <p:nvSpPr>
          <p:cNvPr id="7" name="Media Placeholder 6"/>
          <p:cNvSpPr>
            <a:spLocks noGrp="1"/>
          </p:cNvSpPr>
          <p:nvPr>
            <p:ph type="media" sz="quarter" idx="13"/>
          </p:nvPr>
        </p:nvSpPr>
        <p:spPr>
          <a:xfrm>
            <a:off x="8748000" y="6444000"/>
            <a:ext cx="360000" cy="360000"/>
          </a:xfrm>
        </p:spPr>
        <p:txBody>
          <a:bodyPr/>
          <a:lstStyle/>
          <a:p>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grpSp>
        <p:nvGrpSpPr>
          <p:cNvPr id="9" name="Group 8"/>
          <p:cNvGrpSpPr/>
          <p:nvPr/>
        </p:nvGrpSpPr>
        <p:grpSpPr>
          <a:xfrm>
            <a:off x="182880" y="95285"/>
            <a:ext cx="8778240" cy="638314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182880" y="237744"/>
              <a:ext cx="8695944" cy="6364224"/>
              <a:chOff x="174005" y="247430"/>
              <a:chExt cx="8695944"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174005" y="1123609"/>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a:xfrm>
            <a:off x="379556" y="297368"/>
            <a:ext cx="8350217" cy="719393"/>
          </a:xfrm>
        </p:spPr>
        <p:txBody>
          <a:bodyPr/>
          <a:lstStyle/>
          <a:p>
            <a:r>
              <a:rPr lang="en-GB" dirty="0" smtClean="0"/>
              <a:t>Click to edit Master title style</a:t>
            </a:r>
            <a:endParaRPr dirty="0"/>
          </a:p>
        </p:txBody>
      </p:sp>
      <p:sp>
        <p:nvSpPr>
          <p:cNvPr id="3" name="Content Placeholder 2"/>
          <p:cNvSpPr>
            <a:spLocks noGrp="1"/>
          </p:cNvSpPr>
          <p:nvPr>
            <p:ph idx="1"/>
          </p:nvPr>
        </p:nvSpPr>
        <p:spPr>
          <a:xfrm>
            <a:off x="379556" y="1217655"/>
            <a:ext cx="8350218" cy="5260774"/>
          </a:xfrm>
        </p:spPr>
        <p:txBody>
          <a:bodyPr/>
          <a:lstStyle>
            <a:lvl5pPr>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4" name="Date Placeholder 3"/>
          <p:cNvSpPr>
            <a:spLocks noGrp="1"/>
          </p:cNvSpPr>
          <p:nvPr>
            <p:ph type="dt" sz="half" idx="10"/>
          </p:nvPr>
        </p:nvSpPr>
        <p:spPr>
          <a:xfrm>
            <a:off x="243840" y="6545854"/>
            <a:ext cx="2133600" cy="259317"/>
          </a:xfrm>
        </p:spPr>
        <p:txBody>
          <a:bodyPr/>
          <a:lstStyle/>
          <a:p>
            <a:r>
              <a:rPr lang="en-GB" smtClean="0"/>
              <a:t>3-9 April, 2017, Edinburgh University</a:t>
            </a:r>
            <a:endParaRPr lang="en-US"/>
          </a:p>
        </p:txBody>
      </p:sp>
      <p:sp>
        <p:nvSpPr>
          <p:cNvPr id="5" name="Footer Placeholder 4"/>
          <p:cNvSpPr>
            <a:spLocks noGrp="1"/>
          </p:cNvSpPr>
          <p:nvPr>
            <p:ph type="ftr" sz="quarter" idx="11"/>
          </p:nvPr>
        </p:nvSpPr>
        <p:spPr>
          <a:xfrm>
            <a:off x="3272756" y="6530613"/>
            <a:ext cx="2895600" cy="257810"/>
          </a:xfrm>
        </p:spPr>
        <p:txBody>
          <a:bodyPr/>
          <a:lstStyle/>
          <a:p>
            <a:r>
              <a:rPr lang="en-US" smtClean="0"/>
              <a:t>Session 3 of Introduction to numerical modelling</a:t>
            </a:r>
            <a:endParaRPr lang="en-US" dirty="0"/>
          </a:p>
        </p:txBody>
      </p:sp>
      <p:sp>
        <p:nvSpPr>
          <p:cNvPr id="6" name="Slide Number Placeholder 5"/>
          <p:cNvSpPr>
            <a:spLocks noGrp="1"/>
          </p:cNvSpPr>
          <p:nvPr>
            <p:ph type="sldNum" sz="quarter" idx="12"/>
          </p:nvPr>
        </p:nvSpPr>
        <p:spPr>
          <a:xfrm>
            <a:off x="8132536" y="6530613"/>
            <a:ext cx="762000" cy="271463"/>
          </a:xfrm>
        </p:spPr>
        <p:txBody>
          <a:bodyPr/>
          <a:lstStyle/>
          <a:p>
            <a:fld id="{FB3EDCD9-732D-504E-AAE8-461BF025AC4F}" type="slidenum">
              <a:rPr lang="en-US" smtClean="0"/>
              <a:t>‹#›</a:t>
            </a:fld>
            <a:endParaRPr lang="en-US"/>
          </a:p>
        </p:txBody>
      </p:sp>
      <p:sp>
        <p:nvSpPr>
          <p:cNvPr id="10" name="Media Placeholder 9"/>
          <p:cNvSpPr>
            <a:spLocks noGrp="1"/>
          </p:cNvSpPr>
          <p:nvPr>
            <p:ph type="media" sz="quarter" idx="13"/>
          </p:nvPr>
        </p:nvSpPr>
        <p:spPr>
          <a:xfrm>
            <a:off x="8748000" y="6444000"/>
            <a:ext cx="360000" cy="360000"/>
          </a:xfrm>
        </p:spPr>
        <p:txBody>
          <a:bodyPr/>
          <a:lstStyle/>
          <a:p>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grpSp>
        <p:nvGrpSpPr>
          <p:cNvPr id="9" name="Group 8"/>
          <p:cNvGrpSpPr/>
          <p:nvPr/>
        </p:nvGrpSpPr>
        <p:grpSpPr>
          <a:xfrm>
            <a:off x="182880" y="95285"/>
            <a:ext cx="8778240" cy="638314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182880" y="237744"/>
              <a:ext cx="8695944" cy="6364224"/>
              <a:chOff x="174005" y="247430"/>
              <a:chExt cx="8695944"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174005" y="1123609"/>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a:xfrm>
            <a:off x="379556" y="297368"/>
            <a:ext cx="8350217" cy="719393"/>
          </a:xfrm>
        </p:spPr>
        <p:txBody>
          <a:bodyPr/>
          <a:lstStyle/>
          <a:p>
            <a:r>
              <a:rPr lang="en-GB" dirty="0" smtClean="0"/>
              <a:t>Click to edit Master title style</a:t>
            </a:r>
            <a:endParaRPr dirty="0"/>
          </a:p>
        </p:txBody>
      </p:sp>
      <p:sp>
        <p:nvSpPr>
          <p:cNvPr id="3" name="Content Placeholder 2"/>
          <p:cNvSpPr>
            <a:spLocks noGrp="1"/>
          </p:cNvSpPr>
          <p:nvPr>
            <p:ph idx="1"/>
          </p:nvPr>
        </p:nvSpPr>
        <p:spPr>
          <a:xfrm>
            <a:off x="379556" y="1217655"/>
            <a:ext cx="8350218" cy="5260774"/>
          </a:xfrm>
        </p:spPr>
        <p:txBody>
          <a:bodyPr/>
          <a:lstStyle>
            <a:lvl5pPr>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4" name="Date Placeholder 3"/>
          <p:cNvSpPr>
            <a:spLocks noGrp="1"/>
          </p:cNvSpPr>
          <p:nvPr>
            <p:ph type="dt" sz="half" idx="10"/>
          </p:nvPr>
        </p:nvSpPr>
        <p:spPr>
          <a:xfrm>
            <a:off x="243840" y="6545854"/>
            <a:ext cx="2133600" cy="259317"/>
          </a:xfrm>
        </p:spPr>
        <p:txBody>
          <a:bodyPr/>
          <a:lstStyle/>
          <a:p>
            <a:r>
              <a:rPr lang="en-GB" smtClean="0"/>
              <a:t>3-9 April, 2017, Edinburgh University</a:t>
            </a:r>
            <a:endParaRPr lang="en-US"/>
          </a:p>
        </p:txBody>
      </p:sp>
      <p:sp>
        <p:nvSpPr>
          <p:cNvPr id="5" name="Footer Placeholder 4"/>
          <p:cNvSpPr>
            <a:spLocks noGrp="1"/>
          </p:cNvSpPr>
          <p:nvPr>
            <p:ph type="ftr" sz="quarter" idx="11"/>
          </p:nvPr>
        </p:nvSpPr>
        <p:spPr>
          <a:xfrm>
            <a:off x="3272756" y="6530613"/>
            <a:ext cx="2895600" cy="257810"/>
          </a:xfrm>
        </p:spPr>
        <p:txBody>
          <a:bodyPr/>
          <a:lstStyle/>
          <a:p>
            <a:r>
              <a:rPr lang="en-US" smtClean="0"/>
              <a:t>Session 3 of Introduction to numerical modelling</a:t>
            </a:r>
            <a:endParaRPr lang="en-US" dirty="0"/>
          </a:p>
        </p:txBody>
      </p:sp>
      <p:sp>
        <p:nvSpPr>
          <p:cNvPr id="6" name="Slide Number Placeholder 5"/>
          <p:cNvSpPr>
            <a:spLocks noGrp="1"/>
          </p:cNvSpPr>
          <p:nvPr>
            <p:ph type="sldNum" sz="quarter" idx="12"/>
          </p:nvPr>
        </p:nvSpPr>
        <p:spPr>
          <a:xfrm>
            <a:off x="8132536" y="6530613"/>
            <a:ext cx="762000" cy="271463"/>
          </a:xfrm>
        </p:spPr>
        <p:txBody>
          <a:bodyPr/>
          <a:lstStyle/>
          <a:p>
            <a:fld id="{FB3EDCD9-732D-504E-AAE8-461BF025AC4F}" type="slidenum">
              <a:rPr lang="en-US" smtClean="0"/>
              <a:t>‹#›</a:t>
            </a:fld>
            <a:endParaRPr lang="en-US"/>
          </a:p>
        </p:txBody>
      </p:sp>
      <p:sp>
        <p:nvSpPr>
          <p:cNvPr id="10" name="Media Placeholder 9"/>
          <p:cNvSpPr>
            <a:spLocks noGrp="1"/>
          </p:cNvSpPr>
          <p:nvPr>
            <p:ph type="media" sz="quarter" idx="13"/>
          </p:nvPr>
        </p:nvSpPr>
        <p:spPr>
          <a:xfrm>
            <a:off x="8748000" y="6444000"/>
            <a:ext cx="360000" cy="360000"/>
          </a:xfrm>
        </p:spPr>
        <p:txBody>
          <a:bodyPr/>
          <a:lstStyle/>
          <a:p>
            <a:endParaRPr lang="en-GB"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grpSp>
        <p:nvGrpSpPr>
          <p:cNvPr id="9" name="Group 8"/>
          <p:cNvGrpSpPr/>
          <p:nvPr/>
        </p:nvGrpSpPr>
        <p:grpSpPr>
          <a:xfrm>
            <a:off x="182880" y="95285"/>
            <a:ext cx="8778240" cy="638314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182880" y="237744"/>
              <a:ext cx="8695944" cy="6364224"/>
              <a:chOff x="174005" y="247430"/>
              <a:chExt cx="8695944"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174005" y="1123609"/>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a:xfrm>
            <a:off x="379556" y="297368"/>
            <a:ext cx="8350217" cy="719393"/>
          </a:xfrm>
        </p:spPr>
        <p:txBody>
          <a:bodyPr/>
          <a:lstStyle/>
          <a:p>
            <a:r>
              <a:rPr lang="en-GB" dirty="0" smtClean="0"/>
              <a:t>Click to edit Master title style</a:t>
            </a:r>
            <a:endParaRPr dirty="0"/>
          </a:p>
        </p:txBody>
      </p:sp>
      <p:sp>
        <p:nvSpPr>
          <p:cNvPr id="3" name="Content Placeholder 2"/>
          <p:cNvSpPr>
            <a:spLocks noGrp="1"/>
          </p:cNvSpPr>
          <p:nvPr>
            <p:ph idx="1"/>
          </p:nvPr>
        </p:nvSpPr>
        <p:spPr>
          <a:xfrm>
            <a:off x="379556" y="1217655"/>
            <a:ext cx="8350218" cy="5260774"/>
          </a:xfrm>
        </p:spPr>
        <p:txBody>
          <a:bodyPr/>
          <a:lstStyle>
            <a:lvl5pPr>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4" name="Date Placeholder 3"/>
          <p:cNvSpPr>
            <a:spLocks noGrp="1"/>
          </p:cNvSpPr>
          <p:nvPr>
            <p:ph type="dt" sz="half" idx="10"/>
          </p:nvPr>
        </p:nvSpPr>
        <p:spPr>
          <a:xfrm>
            <a:off x="243840" y="6545854"/>
            <a:ext cx="2133600" cy="259317"/>
          </a:xfrm>
        </p:spPr>
        <p:txBody>
          <a:bodyPr/>
          <a:lstStyle/>
          <a:p>
            <a:r>
              <a:rPr lang="en-GB" smtClean="0"/>
              <a:t>3-9 April, 2017, Edinburgh University</a:t>
            </a:r>
            <a:endParaRPr lang="en-US"/>
          </a:p>
        </p:txBody>
      </p:sp>
      <p:sp>
        <p:nvSpPr>
          <p:cNvPr id="5" name="Footer Placeholder 4"/>
          <p:cNvSpPr>
            <a:spLocks noGrp="1"/>
          </p:cNvSpPr>
          <p:nvPr>
            <p:ph type="ftr" sz="quarter" idx="11"/>
          </p:nvPr>
        </p:nvSpPr>
        <p:spPr>
          <a:xfrm>
            <a:off x="3272756" y="6530613"/>
            <a:ext cx="2895600" cy="257810"/>
          </a:xfrm>
        </p:spPr>
        <p:txBody>
          <a:bodyPr/>
          <a:lstStyle/>
          <a:p>
            <a:r>
              <a:rPr lang="en-US" smtClean="0"/>
              <a:t>Session 3 of Introduction to numerical modelling</a:t>
            </a:r>
            <a:endParaRPr lang="en-US" dirty="0"/>
          </a:p>
        </p:txBody>
      </p:sp>
      <p:sp>
        <p:nvSpPr>
          <p:cNvPr id="6" name="Slide Number Placeholder 5"/>
          <p:cNvSpPr>
            <a:spLocks noGrp="1"/>
          </p:cNvSpPr>
          <p:nvPr>
            <p:ph type="sldNum" sz="quarter" idx="12"/>
          </p:nvPr>
        </p:nvSpPr>
        <p:spPr>
          <a:xfrm>
            <a:off x="8132536" y="6530613"/>
            <a:ext cx="762000" cy="271463"/>
          </a:xfrm>
        </p:spPr>
        <p:txBody>
          <a:bodyPr/>
          <a:lstStyle/>
          <a:p>
            <a:fld id="{FB3EDCD9-732D-504E-AAE8-461BF025AC4F}" type="slidenum">
              <a:rPr lang="en-US" smtClean="0"/>
              <a:t>‹#›</a:t>
            </a:fld>
            <a:endParaRPr lang="en-US"/>
          </a:p>
        </p:txBody>
      </p:sp>
      <p:sp>
        <p:nvSpPr>
          <p:cNvPr id="10" name="Media Placeholder 9"/>
          <p:cNvSpPr>
            <a:spLocks noGrp="1"/>
          </p:cNvSpPr>
          <p:nvPr>
            <p:ph type="media" sz="quarter" idx="13"/>
          </p:nvPr>
        </p:nvSpPr>
        <p:spPr>
          <a:xfrm>
            <a:off x="8748000" y="6444000"/>
            <a:ext cx="360000" cy="360000"/>
          </a:xfrm>
        </p:spPr>
        <p:txBody>
          <a:bodyPr/>
          <a:lstStyle/>
          <a:p>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GB"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r>
              <a:rPr lang="en-GB" smtClean="0"/>
              <a:t>3-9 April, 2017, Edinburgh University</a:t>
            </a:r>
            <a:endParaRPr lang="en-US"/>
          </a:p>
        </p:txBody>
      </p:sp>
      <p:sp>
        <p:nvSpPr>
          <p:cNvPr id="5" name="Footer Placeholder 4"/>
          <p:cNvSpPr>
            <a:spLocks noGrp="1"/>
          </p:cNvSpPr>
          <p:nvPr>
            <p:ph type="ftr" sz="quarter" idx="11"/>
          </p:nvPr>
        </p:nvSpPr>
        <p:spPr/>
        <p:txBody>
          <a:bodyPr/>
          <a:lstStyle/>
          <a:p>
            <a:r>
              <a:rPr lang="en-US" smtClean="0"/>
              <a:t>Session 3 of Introduction to numerical modelling</a:t>
            </a:r>
            <a:endParaRPr lang="en-US"/>
          </a:p>
        </p:txBody>
      </p:sp>
      <p:sp>
        <p:nvSpPr>
          <p:cNvPr id="6" name="Slide Number Placeholder 5"/>
          <p:cNvSpPr>
            <a:spLocks noGrp="1"/>
          </p:cNvSpPr>
          <p:nvPr>
            <p:ph type="sldNum" sz="quarter" idx="12"/>
          </p:nvPr>
        </p:nvSpPr>
        <p:spPr/>
        <p:txBody>
          <a:bodyPr/>
          <a:lstStyle/>
          <a:p>
            <a:fld id="{FB3EDCD9-732D-504E-AAE8-461BF025AC4F}"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hasCustomPrompt="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smtClean="0"/>
              <a:t> Click to edit Master text styles</a:t>
            </a:r>
          </a:p>
          <a:p>
            <a:pPr lvl="1"/>
            <a:r>
              <a:rPr lang="en-GB" dirty="0" smtClean="0"/>
              <a:t> Second level</a:t>
            </a:r>
          </a:p>
          <a:p>
            <a:pPr lvl="2"/>
            <a:r>
              <a:rPr lang="en-GB" dirty="0" smtClean="0"/>
              <a:t> Third level</a:t>
            </a:r>
          </a:p>
          <a:p>
            <a:pPr lvl="3"/>
            <a:r>
              <a:rPr lang="en-GB" dirty="0" smtClean="0"/>
              <a:t> Fourth level</a:t>
            </a:r>
          </a:p>
          <a:p>
            <a:pPr lvl="4"/>
            <a:r>
              <a:rPr lang="en-GB" dirty="0" smtClean="0"/>
              <a:t> Fifth level</a:t>
            </a:r>
            <a:endParaRPr lang="en-US" dirty="0"/>
          </a:p>
        </p:txBody>
      </p:sp>
      <p:sp>
        <p:nvSpPr>
          <p:cNvPr id="4" name="Content Placeholder 3"/>
          <p:cNvSpPr>
            <a:spLocks noGrp="1"/>
          </p:cNvSpPr>
          <p:nvPr>
            <p:ph sz="half" idx="2" hasCustomPrompt="1"/>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smtClean="0"/>
              <a:t> Click to edit Master text styles</a:t>
            </a:r>
          </a:p>
          <a:p>
            <a:pPr lvl="1"/>
            <a:r>
              <a:rPr lang="en-GB" dirty="0" smtClean="0"/>
              <a:t> Second level</a:t>
            </a:r>
          </a:p>
          <a:p>
            <a:pPr lvl="2"/>
            <a:r>
              <a:rPr lang="en-GB" dirty="0" smtClean="0"/>
              <a:t> Third level</a:t>
            </a:r>
          </a:p>
          <a:p>
            <a:pPr lvl="3"/>
            <a:r>
              <a:rPr lang="en-GB" dirty="0" smtClean="0"/>
              <a:t> Fourth level</a:t>
            </a:r>
          </a:p>
          <a:p>
            <a:pPr lvl="4"/>
            <a:r>
              <a:rPr lang="en-GB" dirty="0" smtClean="0"/>
              <a:t> Fifth level</a:t>
            </a:r>
            <a:endParaRPr lang="en-US" dirty="0"/>
          </a:p>
        </p:txBody>
      </p:sp>
      <p:sp>
        <p:nvSpPr>
          <p:cNvPr id="5" name="Date Placeholder 4"/>
          <p:cNvSpPr>
            <a:spLocks noGrp="1"/>
          </p:cNvSpPr>
          <p:nvPr>
            <p:ph type="dt" sz="half" idx="10"/>
          </p:nvPr>
        </p:nvSpPr>
        <p:spPr/>
        <p:txBody>
          <a:bodyPr/>
          <a:lstStyle/>
          <a:p>
            <a:r>
              <a:rPr lang="en-GB" smtClean="0"/>
              <a:t>3-9 April, 2017, Edinburgh University</a:t>
            </a:r>
            <a:endParaRPr lang="en-US"/>
          </a:p>
        </p:txBody>
      </p:sp>
      <p:sp>
        <p:nvSpPr>
          <p:cNvPr id="6" name="Footer Placeholder 5"/>
          <p:cNvSpPr>
            <a:spLocks noGrp="1"/>
          </p:cNvSpPr>
          <p:nvPr>
            <p:ph type="ftr" sz="quarter" idx="11"/>
          </p:nvPr>
        </p:nvSpPr>
        <p:spPr/>
        <p:txBody>
          <a:bodyPr/>
          <a:lstStyle/>
          <a:p>
            <a:r>
              <a:rPr lang="en-US" smtClean="0"/>
              <a:t>Session 3 of Introduction to numerical modelling</a:t>
            </a:r>
            <a:endParaRPr lang="en-US"/>
          </a:p>
        </p:txBody>
      </p:sp>
      <p:sp>
        <p:nvSpPr>
          <p:cNvPr id="7" name="Slide Number Placeholder 6"/>
          <p:cNvSpPr>
            <a:spLocks noGrp="1"/>
          </p:cNvSpPr>
          <p:nvPr>
            <p:ph type="sldNum" sz="quarter" idx="12"/>
          </p:nvPr>
        </p:nvSpPr>
        <p:spPr/>
        <p:txBody>
          <a:bodyPr/>
          <a:lstStyle/>
          <a:p>
            <a:fld id="{FB3EDCD9-732D-504E-AAE8-461BF025AC4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hasCustomPrompt="1"/>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dirty="0" smtClean="0"/>
              <a:t> Click to edit Master text styles</a:t>
            </a:r>
          </a:p>
          <a:p>
            <a:pPr lvl="1"/>
            <a:r>
              <a:rPr lang="en-GB" dirty="0" smtClean="0"/>
              <a:t> Second level</a:t>
            </a:r>
          </a:p>
          <a:p>
            <a:pPr lvl="2"/>
            <a:r>
              <a:rPr lang="en-GB" dirty="0" smtClean="0"/>
              <a:t> Third level</a:t>
            </a:r>
          </a:p>
          <a:p>
            <a:pPr lvl="3"/>
            <a:r>
              <a:rPr lang="en-GB" dirty="0" smtClean="0"/>
              <a:t> Fourth level</a:t>
            </a:r>
          </a:p>
          <a:p>
            <a:pPr lvl="4"/>
            <a:r>
              <a:rPr lang="en-GB" dirty="0" smtClean="0"/>
              <a:t> 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hasCustomPrompt="1"/>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dirty="0" smtClean="0"/>
              <a:t> Click to edit Master text styles</a:t>
            </a:r>
          </a:p>
          <a:p>
            <a:pPr lvl="1"/>
            <a:r>
              <a:rPr lang="en-GB" dirty="0" smtClean="0"/>
              <a:t> Second level</a:t>
            </a:r>
          </a:p>
          <a:p>
            <a:pPr lvl="2"/>
            <a:r>
              <a:rPr lang="en-GB" dirty="0" smtClean="0"/>
              <a:t> Third level</a:t>
            </a:r>
          </a:p>
          <a:p>
            <a:pPr lvl="3"/>
            <a:r>
              <a:rPr lang="en-GB" dirty="0" smtClean="0"/>
              <a:t> Fourth level</a:t>
            </a:r>
          </a:p>
          <a:p>
            <a:pPr lvl="4"/>
            <a:r>
              <a:rPr lang="en-GB" dirty="0" smtClean="0"/>
              <a:t> Fifth level</a:t>
            </a:r>
            <a:endParaRPr lang="en-US" dirty="0"/>
          </a:p>
        </p:txBody>
      </p:sp>
      <p:sp>
        <p:nvSpPr>
          <p:cNvPr id="7" name="Date Placeholder 6"/>
          <p:cNvSpPr>
            <a:spLocks noGrp="1"/>
          </p:cNvSpPr>
          <p:nvPr>
            <p:ph type="dt" sz="half" idx="10"/>
          </p:nvPr>
        </p:nvSpPr>
        <p:spPr/>
        <p:txBody>
          <a:bodyPr/>
          <a:lstStyle/>
          <a:p>
            <a:r>
              <a:rPr lang="en-GB" smtClean="0"/>
              <a:t>3-9 April, 2017, Edinburgh University</a:t>
            </a:r>
            <a:endParaRPr lang="en-US"/>
          </a:p>
        </p:txBody>
      </p:sp>
      <p:sp>
        <p:nvSpPr>
          <p:cNvPr id="8" name="Footer Placeholder 7"/>
          <p:cNvSpPr>
            <a:spLocks noGrp="1"/>
          </p:cNvSpPr>
          <p:nvPr>
            <p:ph type="ftr" sz="quarter" idx="11"/>
          </p:nvPr>
        </p:nvSpPr>
        <p:spPr/>
        <p:txBody>
          <a:bodyPr/>
          <a:lstStyle/>
          <a:p>
            <a:r>
              <a:rPr lang="en-US" smtClean="0"/>
              <a:t>Session 3 of Introduction to numerical modelling</a:t>
            </a:r>
            <a:endParaRPr lang="en-US"/>
          </a:p>
        </p:txBody>
      </p:sp>
      <p:sp>
        <p:nvSpPr>
          <p:cNvPr id="9" name="Slide Number Placeholder 8"/>
          <p:cNvSpPr>
            <a:spLocks noGrp="1"/>
          </p:cNvSpPr>
          <p:nvPr>
            <p:ph type="sldNum" sz="quarter" idx="12"/>
          </p:nvPr>
        </p:nvSpPr>
        <p:spPr/>
        <p:txBody>
          <a:bodyPr/>
          <a:lstStyle/>
          <a:p>
            <a:fld id="{FB3EDCD9-732D-504E-AAE8-461BF025AC4F}"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r>
              <a:rPr lang="en-GB" smtClean="0"/>
              <a:t>3-9 April, 2017, Edinburgh University</a:t>
            </a:r>
            <a:endParaRPr lang="en-US"/>
          </a:p>
        </p:txBody>
      </p:sp>
      <p:sp>
        <p:nvSpPr>
          <p:cNvPr id="4" name="Footer Placeholder 3"/>
          <p:cNvSpPr>
            <a:spLocks noGrp="1"/>
          </p:cNvSpPr>
          <p:nvPr>
            <p:ph type="ftr" sz="quarter" idx="11"/>
          </p:nvPr>
        </p:nvSpPr>
        <p:spPr/>
        <p:txBody>
          <a:bodyPr/>
          <a:lstStyle/>
          <a:p>
            <a:r>
              <a:rPr lang="en-US" smtClean="0"/>
              <a:t>Session 3 of Introduction to numerical modelling</a:t>
            </a:r>
            <a:endParaRPr lang="en-US"/>
          </a:p>
        </p:txBody>
      </p:sp>
      <p:sp>
        <p:nvSpPr>
          <p:cNvPr id="5" name="Slide Number Placeholder 4"/>
          <p:cNvSpPr>
            <a:spLocks noGrp="1"/>
          </p:cNvSpPr>
          <p:nvPr>
            <p:ph type="sldNum" sz="quarter" idx="12"/>
          </p:nvPr>
        </p:nvSpPr>
        <p:spPr/>
        <p:txBody>
          <a:bodyPr/>
          <a:lstStyle/>
          <a:p>
            <a:fld id="{FB3EDCD9-732D-504E-AAE8-461BF025AC4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GB" smtClean="0"/>
              <a:t>3-9 April, 2017, Edinburgh University</a:t>
            </a:r>
            <a:endParaRPr lang="en-US"/>
          </a:p>
        </p:txBody>
      </p:sp>
      <p:sp>
        <p:nvSpPr>
          <p:cNvPr id="3" name="Footer Placeholder 2"/>
          <p:cNvSpPr>
            <a:spLocks noGrp="1"/>
          </p:cNvSpPr>
          <p:nvPr>
            <p:ph type="ftr" sz="quarter" idx="11"/>
          </p:nvPr>
        </p:nvSpPr>
        <p:spPr/>
        <p:txBody>
          <a:bodyPr/>
          <a:lstStyle/>
          <a:p>
            <a:r>
              <a:rPr lang="en-US" smtClean="0"/>
              <a:t>Session 3 of Introduction to numerical modelling</a:t>
            </a:r>
            <a:endParaRPr lang="en-US"/>
          </a:p>
        </p:txBody>
      </p:sp>
      <p:sp>
        <p:nvSpPr>
          <p:cNvPr id="4" name="Slide Number Placeholder 3"/>
          <p:cNvSpPr>
            <a:spLocks noGrp="1"/>
          </p:cNvSpPr>
          <p:nvPr>
            <p:ph type="sldNum" sz="quarter" idx="12"/>
          </p:nvPr>
        </p:nvSpPr>
        <p:spPr/>
        <p:txBody>
          <a:bodyPr/>
          <a:lstStyle/>
          <a:p>
            <a:fld id="{FB3EDCD9-732D-504E-AAE8-461BF025AC4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GB"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r>
              <a:rPr lang="en-GB" smtClean="0"/>
              <a:t>3-9 April, 2017, Edinburgh University</a:t>
            </a:r>
            <a:endParaRPr lang="en-US"/>
          </a:p>
        </p:txBody>
      </p:sp>
      <p:sp>
        <p:nvSpPr>
          <p:cNvPr id="6" name="Footer Placeholder 5"/>
          <p:cNvSpPr>
            <a:spLocks noGrp="1"/>
          </p:cNvSpPr>
          <p:nvPr>
            <p:ph type="ftr" sz="quarter" idx="11"/>
          </p:nvPr>
        </p:nvSpPr>
        <p:spPr/>
        <p:txBody>
          <a:bodyPr/>
          <a:lstStyle/>
          <a:p>
            <a:r>
              <a:rPr lang="en-US" smtClean="0"/>
              <a:t>Session 3 of Introduction to numerical modelling</a:t>
            </a:r>
            <a:endParaRPr lang="en-US"/>
          </a:p>
        </p:txBody>
      </p:sp>
      <p:sp>
        <p:nvSpPr>
          <p:cNvPr id="7" name="Slide Number Placeholder 6"/>
          <p:cNvSpPr>
            <a:spLocks noGrp="1"/>
          </p:cNvSpPr>
          <p:nvPr>
            <p:ph type="sldNum" sz="quarter" idx="12"/>
          </p:nvPr>
        </p:nvSpPr>
        <p:spPr/>
        <p:txBody>
          <a:bodyPr/>
          <a:lstStyle/>
          <a:p>
            <a:fld id="{FB3EDCD9-732D-504E-AAE8-461BF025AC4F}"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GB"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r>
              <a:rPr lang="en-GB" smtClean="0"/>
              <a:t>3-9 April, 2017, Edinburgh University</a:t>
            </a:r>
            <a:endParaRPr lang="en-US"/>
          </a:p>
        </p:txBody>
      </p:sp>
      <p:sp>
        <p:nvSpPr>
          <p:cNvPr id="6" name="Footer Placeholder 5"/>
          <p:cNvSpPr>
            <a:spLocks noGrp="1"/>
          </p:cNvSpPr>
          <p:nvPr>
            <p:ph type="ftr" sz="quarter" idx="11"/>
          </p:nvPr>
        </p:nvSpPr>
        <p:spPr/>
        <p:txBody>
          <a:bodyPr/>
          <a:lstStyle/>
          <a:p>
            <a:r>
              <a:rPr lang="en-US" smtClean="0"/>
              <a:t>Session 3 of Introduction to numerical modelling</a:t>
            </a:r>
            <a:endParaRPr lang="en-US"/>
          </a:p>
        </p:txBody>
      </p:sp>
      <p:sp>
        <p:nvSpPr>
          <p:cNvPr id="7" name="Slide Number Placeholder 6"/>
          <p:cNvSpPr>
            <a:spLocks noGrp="1"/>
          </p:cNvSpPr>
          <p:nvPr>
            <p:ph type="sldNum" sz="quarter" idx="12"/>
          </p:nvPr>
        </p:nvSpPr>
        <p:spPr/>
        <p:txBody>
          <a:bodyPr/>
          <a:lstStyle/>
          <a:p>
            <a:fld id="{FB3EDCD9-732D-504E-AAE8-461BF025AC4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image" Target="../media/image2.emf"/><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GB"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GB" dirty="0" smtClean="0"/>
              <a:t> Click to edit Master text styles</a:t>
            </a:r>
          </a:p>
          <a:p>
            <a:pPr lvl="1"/>
            <a:r>
              <a:rPr lang="en-GB" dirty="0" smtClean="0"/>
              <a:t> Second level</a:t>
            </a:r>
          </a:p>
          <a:p>
            <a:pPr lvl="2"/>
            <a:r>
              <a:rPr lang="en-GB" dirty="0" smtClean="0"/>
              <a:t> Third level</a:t>
            </a:r>
          </a:p>
          <a:p>
            <a:pPr lvl="3"/>
            <a:r>
              <a:rPr lang="en-GB" dirty="0" smtClean="0"/>
              <a:t> Fourth level</a:t>
            </a:r>
          </a:p>
          <a:p>
            <a:pPr lvl="4"/>
            <a:r>
              <a:rPr lang="en-GB" dirty="0" smtClean="0"/>
              <a:t> 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r>
              <a:rPr lang="en-GB" smtClean="0"/>
              <a:t>3-9 April, 2017, Edinburgh University</a:t>
            </a:r>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Session 3 of Introduction to numerical modelling</a:t>
            </a:r>
            <a:endParaRPr lang="en-US" dirty="0"/>
          </a:p>
        </p:txBody>
      </p:sp>
      <p:sp>
        <p:nvSpPr>
          <p:cNvPr id="6" name="Slide Number Placeholder 5"/>
          <p:cNvSpPr>
            <a:spLocks noGrp="1"/>
          </p:cNvSpPr>
          <p:nvPr>
            <p:ph type="sldNum" sz="quarter" idx="4"/>
          </p:nvPr>
        </p:nvSpPr>
        <p:spPr>
          <a:xfrm>
            <a:off x="8323165" y="18288"/>
            <a:ext cx="482345" cy="329184"/>
          </a:xfrm>
          <a:prstGeom prst="rect">
            <a:avLst/>
          </a:prstGeom>
        </p:spPr>
        <p:txBody>
          <a:bodyPr vert="horz" lIns="91440" tIns="45720" rIns="91440" bIns="45720" rtlCol="0" anchor="ctr"/>
          <a:lstStyle>
            <a:lvl1pPr algn="l">
              <a:defRPr sz="1400" b="1">
                <a:solidFill>
                  <a:srgbClr val="FFFFFF"/>
                </a:solidFill>
              </a:defRPr>
            </a:lvl1pPr>
          </a:lstStyle>
          <a:p>
            <a:fld id="{FB3EDCD9-732D-504E-AAE8-461BF025AC4F}" type="slidenum">
              <a:rPr lang="en-US" smtClean="0"/>
              <a:pPr/>
              <a:t>‹#›</a:t>
            </a:fld>
            <a:endParaRPr lang="en-US" dirty="0"/>
          </a:p>
        </p:txBody>
      </p:sp>
      <p:pic>
        <p:nvPicPr>
          <p:cNvPr id="9" name="Picture 8"/>
          <p:cNvPicPr>
            <a:picLocks noChangeAspect="1"/>
          </p:cNvPicPr>
          <p:nvPr userDrawn="1"/>
        </p:nvPicPr>
        <p:blipFill>
          <a:blip r:embed="rId26"/>
          <a:stretch>
            <a:fillRect/>
          </a:stretch>
        </p:blipFill>
        <p:spPr>
          <a:xfrm>
            <a:off x="115452" y="6380661"/>
            <a:ext cx="3725299" cy="401529"/>
          </a:xfrm>
          <a:prstGeom prst="rect">
            <a:avLst/>
          </a:prstGeom>
        </p:spPr>
      </p:pic>
    </p:spTree>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767" r:id="rId12"/>
    <p:sldLayoutId id="2147483769" r:id="rId13"/>
    <p:sldLayoutId id="2147483786" r:id="rId14"/>
    <p:sldLayoutId id="2147483791" r:id="rId15"/>
    <p:sldLayoutId id="2147483793" r:id="rId16"/>
    <p:sldLayoutId id="2147483800" r:id="rId17"/>
    <p:sldLayoutId id="2147483804" r:id="rId18"/>
    <p:sldLayoutId id="2147483805" r:id="rId19"/>
    <p:sldLayoutId id="2147483806" r:id="rId20"/>
    <p:sldLayoutId id="2147483807" r:id="rId21"/>
    <p:sldLayoutId id="2147483813" r:id="rId22"/>
    <p:sldLayoutId id="2147483815" r:id="rId23"/>
    <p:sldLayoutId id="2147483820" r:id="rId24"/>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Wingdings" charset="2"/>
        <a:buChar char="q"/>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Wingdings" charset="2"/>
        <a:buChar char="q"/>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Wingdings" charset="2"/>
        <a:buChar char="q"/>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Wingdings" charset="2"/>
        <a:buChar char="q"/>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Wingdings" charset="2"/>
        <a:buChar char="q"/>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9.bin"/><Relationship Id="rId4" Type="http://schemas.openxmlformats.org/officeDocument/2006/relationships/image" Target="../media/image31.emf"/><Relationship Id="rId5" Type="http://schemas.openxmlformats.org/officeDocument/2006/relationships/oleObject" Target="../embeddings/Microsoft_Equation1.bin"/><Relationship Id="rId6" Type="http://schemas.openxmlformats.org/officeDocument/2006/relationships/image" Target="../media/image32.emf"/><Relationship Id="rId7" Type="http://schemas.openxmlformats.org/officeDocument/2006/relationships/oleObject" Target="../embeddings/oleObject30.bin"/><Relationship Id="rId8" Type="http://schemas.openxmlformats.org/officeDocument/2006/relationships/image" Target="../media/image33.wmf"/><Relationship Id="rId9" Type="http://schemas.openxmlformats.org/officeDocument/2006/relationships/oleObject" Target="../embeddings/oleObject31.bin"/><Relationship Id="rId10" Type="http://schemas.openxmlformats.org/officeDocument/2006/relationships/image" Target="../media/image34.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3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32.bin"/><Relationship Id="rId5" Type="http://schemas.openxmlformats.org/officeDocument/2006/relationships/image" Target="../media/image36.wmf"/><Relationship Id="rId6" Type="http://schemas.openxmlformats.org/officeDocument/2006/relationships/oleObject" Target="../embeddings/oleObject33.bin"/><Relationship Id="rId7" Type="http://schemas.openxmlformats.org/officeDocument/2006/relationships/image" Target="../media/image37.w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39.png"/><Relationship Id="rId5" Type="http://schemas.openxmlformats.org/officeDocument/2006/relationships/oleObject" Target="../embeddings/oleObject34.bin"/><Relationship Id="rId6" Type="http://schemas.openxmlformats.org/officeDocument/2006/relationships/image" Target="../media/image38.w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image" Target="../media/image42.png"/><Relationship Id="rId5" Type="http://schemas.openxmlformats.org/officeDocument/2006/relationships/oleObject" Target="../embeddings/oleObject35.bin"/><Relationship Id="rId6" Type="http://schemas.openxmlformats.org/officeDocument/2006/relationships/image" Target="../media/image40.wmf"/><Relationship Id="rId7" Type="http://schemas.openxmlformats.org/officeDocument/2006/relationships/oleObject" Target="../embeddings/oleObject36.bin"/><Relationship Id="rId8" Type="http://schemas.openxmlformats.org/officeDocument/2006/relationships/image" Target="../media/image41.w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oleObject" Target="../embeddings/oleObject37.bin"/><Relationship Id="rId5" Type="http://schemas.openxmlformats.org/officeDocument/2006/relationships/image" Target="../media/image40.wmf"/><Relationship Id="rId6" Type="http://schemas.openxmlformats.org/officeDocument/2006/relationships/oleObject" Target="../embeddings/oleObject38.bin"/><Relationship Id="rId7" Type="http://schemas.openxmlformats.org/officeDocument/2006/relationships/image" Target="../media/image43.w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1.bin"/><Relationship Id="rId5" Type="http://schemas.openxmlformats.org/officeDocument/2006/relationships/image" Target="../media/image6.wmf"/><Relationship Id="rId6" Type="http://schemas.openxmlformats.org/officeDocument/2006/relationships/oleObject" Target="../embeddings/oleObject2.bin"/><Relationship Id="rId7" Type="http://schemas.openxmlformats.org/officeDocument/2006/relationships/image" Target="../media/image7.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39.bin"/><Relationship Id="rId5" Type="http://schemas.openxmlformats.org/officeDocument/2006/relationships/image" Target="../media/image44.w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1" Type="http://schemas.openxmlformats.org/officeDocument/2006/relationships/oleObject" Target="../embeddings/oleObject44.bin"/><Relationship Id="rId12" Type="http://schemas.openxmlformats.org/officeDocument/2006/relationships/image" Target="../media/image49.wmf"/><Relationship Id="rId13" Type="http://schemas.openxmlformats.org/officeDocument/2006/relationships/oleObject" Target="../embeddings/oleObject45.bin"/><Relationship Id="rId14" Type="http://schemas.openxmlformats.org/officeDocument/2006/relationships/image" Target="../media/image50.wmf"/><Relationship Id="rId15" Type="http://schemas.openxmlformats.org/officeDocument/2006/relationships/oleObject" Target="../embeddings/oleObject46.bin"/><Relationship Id="rId16" Type="http://schemas.openxmlformats.org/officeDocument/2006/relationships/image" Target="../media/image51.wmf"/><Relationship Id="rId17" Type="http://schemas.openxmlformats.org/officeDocument/2006/relationships/oleObject" Target="../embeddings/oleObject47.bin"/><Relationship Id="rId18" Type="http://schemas.openxmlformats.org/officeDocument/2006/relationships/image" Target="../media/image52.wmf"/><Relationship Id="rId1" Type="http://schemas.openxmlformats.org/officeDocument/2006/relationships/vmlDrawing" Target="../drawings/vmlDrawing15.vml"/><Relationship Id="rId2" Type="http://schemas.openxmlformats.org/officeDocument/2006/relationships/slideLayout" Target="../slideLayouts/slideLayout2.xml"/><Relationship Id="rId3" Type="http://schemas.openxmlformats.org/officeDocument/2006/relationships/oleObject" Target="../embeddings/oleObject40.bin"/><Relationship Id="rId4" Type="http://schemas.openxmlformats.org/officeDocument/2006/relationships/image" Target="../media/image45.wmf"/><Relationship Id="rId5" Type="http://schemas.openxmlformats.org/officeDocument/2006/relationships/oleObject" Target="../embeddings/oleObject41.bin"/><Relationship Id="rId6" Type="http://schemas.openxmlformats.org/officeDocument/2006/relationships/image" Target="../media/image46.wmf"/><Relationship Id="rId7" Type="http://schemas.openxmlformats.org/officeDocument/2006/relationships/oleObject" Target="../embeddings/oleObject42.bin"/><Relationship Id="rId8" Type="http://schemas.openxmlformats.org/officeDocument/2006/relationships/image" Target="../media/image47.wmf"/><Relationship Id="rId9" Type="http://schemas.openxmlformats.org/officeDocument/2006/relationships/oleObject" Target="../embeddings/oleObject43.bin"/><Relationship Id="rId10" Type="http://schemas.openxmlformats.org/officeDocument/2006/relationships/image" Target="../media/image48.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8.bin"/><Relationship Id="rId4" Type="http://schemas.openxmlformats.org/officeDocument/2006/relationships/image" Target="../media/image53.wmf"/><Relationship Id="rId5" Type="http://schemas.openxmlformats.org/officeDocument/2006/relationships/oleObject" Target="../embeddings/oleObject49.bin"/><Relationship Id="rId6" Type="http://schemas.openxmlformats.org/officeDocument/2006/relationships/image" Target="../media/image54.wmf"/><Relationship Id="rId1" Type="http://schemas.openxmlformats.org/officeDocument/2006/relationships/vmlDrawing" Target="../drawings/vmlDrawing16.vml"/><Relationship Id="rId2"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5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3.bin"/><Relationship Id="rId5" Type="http://schemas.openxmlformats.org/officeDocument/2006/relationships/image" Target="../media/image8.wmf"/><Relationship Id="rId6" Type="http://schemas.openxmlformats.org/officeDocument/2006/relationships/oleObject" Target="../embeddings/oleObject4.bin"/><Relationship Id="rId7" Type="http://schemas.openxmlformats.org/officeDocument/2006/relationships/image" Target="../media/image9.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5.bin"/><Relationship Id="rId5" Type="http://schemas.openxmlformats.org/officeDocument/2006/relationships/image" Target="../media/image9.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6.bin"/><Relationship Id="rId5" Type="http://schemas.openxmlformats.org/officeDocument/2006/relationships/image" Target="../media/image10.wmf"/><Relationship Id="rId6" Type="http://schemas.openxmlformats.org/officeDocument/2006/relationships/oleObject" Target="../embeddings/oleObject7.bin"/><Relationship Id="rId7" Type="http://schemas.openxmlformats.org/officeDocument/2006/relationships/image" Target="../media/image11.wmf"/><Relationship Id="rId8" Type="http://schemas.openxmlformats.org/officeDocument/2006/relationships/oleObject" Target="../embeddings/oleObject8.bin"/><Relationship Id="rId9" Type="http://schemas.openxmlformats.org/officeDocument/2006/relationships/image" Target="../media/image12.wmf"/><Relationship Id="rId10" Type="http://schemas.openxmlformats.org/officeDocument/2006/relationships/oleObject" Target="../embeddings/oleObject9.bin"/><Relationship Id="rId11" Type="http://schemas.openxmlformats.org/officeDocument/2006/relationships/image" Target="../media/image13.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1" Type="http://schemas.openxmlformats.org/officeDocument/2006/relationships/image" Target="../media/image16.wmf"/><Relationship Id="rId12" Type="http://schemas.openxmlformats.org/officeDocument/2006/relationships/oleObject" Target="../embeddings/oleObject14.bin"/><Relationship Id="rId13" Type="http://schemas.openxmlformats.org/officeDocument/2006/relationships/image" Target="../media/image17.wmf"/><Relationship Id="rId14" Type="http://schemas.openxmlformats.org/officeDocument/2006/relationships/oleObject" Target="../embeddings/oleObject15.bin"/><Relationship Id="rId15" Type="http://schemas.openxmlformats.org/officeDocument/2006/relationships/image" Target="../media/image18.wmf"/><Relationship Id="rId1" Type="http://schemas.openxmlformats.org/officeDocument/2006/relationships/vmlDrawing" Target="../drawings/vmlDrawing5.vml"/><Relationship Id="rId2" Type="http://schemas.openxmlformats.org/officeDocument/2006/relationships/slideLayout" Target="../slideLayouts/slideLayout2.xml"/><Relationship Id="rId3" Type="http://schemas.openxmlformats.org/officeDocument/2006/relationships/notesSlide" Target="../notesSlides/notesSlide6.xml"/><Relationship Id="rId4" Type="http://schemas.openxmlformats.org/officeDocument/2006/relationships/oleObject" Target="../embeddings/oleObject10.bin"/><Relationship Id="rId5" Type="http://schemas.openxmlformats.org/officeDocument/2006/relationships/image" Target="../media/image12.wmf"/><Relationship Id="rId6" Type="http://schemas.openxmlformats.org/officeDocument/2006/relationships/oleObject" Target="../embeddings/oleObject11.bin"/><Relationship Id="rId7" Type="http://schemas.openxmlformats.org/officeDocument/2006/relationships/image" Target="../media/image14.wmf"/><Relationship Id="rId8" Type="http://schemas.openxmlformats.org/officeDocument/2006/relationships/oleObject" Target="../embeddings/oleObject12.bin"/><Relationship Id="rId9" Type="http://schemas.openxmlformats.org/officeDocument/2006/relationships/image" Target="../media/image15.wmf"/><Relationship Id="rId10" Type="http://schemas.openxmlformats.org/officeDocument/2006/relationships/oleObject" Target="../embeddings/oleObject13.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16.bin"/><Relationship Id="rId5" Type="http://schemas.openxmlformats.org/officeDocument/2006/relationships/image" Target="../media/image19.wmf"/><Relationship Id="rId6" Type="http://schemas.openxmlformats.org/officeDocument/2006/relationships/oleObject" Target="../embeddings/oleObject17.bin"/><Relationship Id="rId7" Type="http://schemas.openxmlformats.org/officeDocument/2006/relationships/image" Target="../media/image20.wmf"/><Relationship Id="rId8" Type="http://schemas.openxmlformats.org/officeDocument/2006/relationships/oleObject" Target="../embeddings/oleObject18.bin"/><Relationship Id="rId9" Type="http://schemas.openxmlformats.org/officeDocument/2006/relationships/image" Target="../media/image21.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19.bin"/><Relationship Id="rId5" Type="http://schemas.openxmlformats.org/officeDocument/2006/relationships/image" Target="../media/image22.wmf"/><Relationship Id="rId6" Type="http://schemas.openxmlformats.org/officeDocument/2006/relationships/oleObject" Target="../embeddings/oleObject20.bin"/><Relationship Id="rId7" Type="http://schemas.openxmlformats.org/officeDocument/2006/relationships/image" Target="../media/image11.wmf"/><Relationship Id="rId8" Type="http://schemas.openxmlformats.org/officeDocument/2006/relationships/oleObject" Target="../embeddings/oleObject21.bin"/><Relationship Id="rId9" Type="http://schemas.openxmlformats.org/officeDocument/2006/relationships/image" Target="../media/image23.wmf"/><Relationship Id="rId10" Type="http://schemas.openxmlformats.org/officeDocument/2006/relationships/image" Target="../media/image24.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1" Type="http://schemas.openxmlformats.org/officeDocument/2006/relationships/image" Target="../media/image28.wmf"/><Relationship Id="rId12" Type="http://schemas.openxmlformats.org/officeDocument/2006/relationships/oleObject" Target="../embeddings/oleObject26.bin"/><Relationship Id="rId13" Type="http://schemas.openxmlformats.org/officeDocument/2006/relationships/image" Target="../media/image29.wmf"/><Relationship Id="rId14" Type="http://schemas.openxmlformats.org/officeDocument/2006/relationships/oleObject" Target="../embeddings/oleObject27.bin"/><Relationship Id="rId15" Type="http://schemas.openxmlformats.org/officeDocument/2006/relationships/image" Target="../media/image30.wmf"/><Relationship Id="rId16" Type="http://schemas.openxmlformats.org/officeDocument/2006/relationships/oleObject" Target="../embeddings/oleObject28.bin"/><Relationship Id="rId17" Type="http://schemas.openxmlformats.org/officeDocument/2006/relationships/image" Target="../media/image17.wmf"/><Relationship Id="rId1" Type="http://schemas.openxmlformats.org/officeDocument/2006/relationships/vmlDrawing" Target="../drawings/vmlDrawing8.vml"/><Relationship Id="rId2" Type="http://schemas.openxmlformats.org/officeDocument/2006/relationships/slideLayout" Target="../slideLayouts/slideLayout2.xml"/><Relationship Id="rId3" Type="http://schemas.openxmlformats.org/officeDocument/2006/relationships/notesSlide" Target="../notesSlides/notesSlide9.xml"/><Relationship Id="rId4" Type="http://schemas.openxmlformats.org/officeDocument/2006/relationships/oleObject" Target="../embeddings/oleObject22.bin"/><Relationship Id="rId5" Type="http://schemas.openxmlformats.org/officeDocument/2006/relationships/image" Target="../media/image25.wmf"/><Relationship Id="rId6" Type="http://schemas.openxmlformats.org/officeDocument/2006/relationships/oleObject" Target="../embeddings/oleObject23.bin"/><Relationship Id="rId7" Type="http://schemas.openxmlformats.org/officeDocument/2006/relationships/image" Target="../media/image26.wmf"/><Relationship Id="rId8" Type="http://schemas.openxmlformats.org/officeDocument/2006/relationships/oleObject" Target="../embeddings/oleObject24.bin"/><Relationship Id="rId9" Type="http://schemas.openxmlformats.org/officeDocument/2006/relationships/image" Target="../media/image27.wmf"/><Relationship Id="rId10" Type="http://schemas.openxmlformats.org/officeDocument/2006/relationships/oleObject" Target="../embeddings/oleObject2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GB" smtClean="0"/>
              <a:t>3-9 April, 2017, Edinburgh University</a:t>
            </a:r>
            <a:endParaRPr lang="en-US"/>
          </a:p>
        </p:txBody>
      </p:sp>
      <p:sp>
        <p:nvSpPr>
          <p:cNvPr id="5" name="Footer Placeholder 4"/>
          <p:cNvSpPr>
            <a:spLocks noGrp="1"/>
          </p:cNvSpPr>
          <p:nvPr>
            <p:ph type="ftr" sz="quarter" idx="11"/>
          </p:nvPr>
        </p:nvSpPr>
        <p:spPr/>
        <p:txBody>
          <a:bodyPr/>
          <a:lstStyle/>
          <a:p>
            <a:r>
              <a:rPr lang="en-US" smtClean="0"/>
              <a:t>Session 3 of Introduction to numerical modelling</a:t>
            </a:r>
            <a:endParaRPr lang="en-US" dirty="0"/>
          </a:p>
        </p:txBody>
      </p:sp>
      <p:sp>
        <p:nvSpPr>
          <p:cNvPr id="4" name="Slide Number Placeholder 3"/>
          <p:cNvSpPr>
            <a:spLocks noGrp="1"/>
          </p:cNvSpPr>
          <p:nvPr>
            <p:ph type="sldNum" sz="quarter" idx="12"/>
          </p:nvPr>
        </p:nvSpPr>
        <p:spPr/>
        <p:txBody>
          <a:bodyPr/>
          <a:lstStyle/>
          <a:p>
            <a:fld id="{FB3EDCD9-732D-504E-AAE8-461BF025AC4F}" type="slidenum">
              <a:rPr lang="en-US" smtClean="0"/>
              <a:t>1</a:t>
            </a:fld>
            <a:endParaRPr lang="en-US" dirty="0"/>
          </a:p>
        </p:txBody>
      </p:sp>
      <p:pic>
        <p:nvPicPr>
          <p:cNvPr id="7" name="Picture 6"/>
          <p:cNvPicPr>
            <a:picLocks noChangeAspect="1"/>
          </p:cNvPicPr>
          <p:nvPr/>
        </p:nvPicPr>
        <p:blipFill>
          <a:blip r:embed="rId3"/>
          <a:stretch>
            <a:fillRect/>
          </a:stretch>
        </p:blipFill>
        <p:spPr>
          <a:xfrm>
            <a:off x="457200" y="802769"/>
            <a:ext cx="8143929" cy="877789"/>
          </a:xfrm>
          <a:prstGeom prst="rect">
            <a:avLst/>
          </a:prstGeom>
        </p:spPr>
      </p:pic>
      <p:pic>
        <p:nvPicPr>
          <p:cNvPr id="11" name="Picture 10"/>
          <p:cNvPicPr>
            <a:picLocks noChangeAspect="1"/>
          </p:cNvPicPr>
          <p:nvPr/>
        </p:nvPicPr>
        <p:blipFill>
          <a:blip r:embed="rId4"/>
          <a:stretch>
            <a:fillRect/>
          </a:stretch>
        </p:blipFill>
        <p:spPr>
          <a:xfrm>
            <a:off x="4085891" y="6054155"/>
            <a:ext cx="1421124" cy="651349"/>
          </a:xfrm>
          <a:prstGeom prst="rect">
            <a:avLst/>
          </a:prstGeom>
        </p:spPr>
      </p:pic>
      <p:pic>
        <p:nvPicPr>
          <p:cNvPr id="12" name="Picture 11"/>
          <p:cNvPicPr>
            <a:picLocks noChangeAspect="1"/>
          </p:cNvPicPr>
          <p:nvPr/>
        </p:nvPicPr>
        <p:blipFill>
          <a:blip r:embed="rId5"/>
          <a:stretch>
            <a:fillRect/>
          </a:stretch>
        </p:blipFill>
        <p:spPr>
          <a:xfrm>
            <a:off x="5602056" y="6054155"/>
            <a:ext cx="990131" cy="663388"/>
          </a:xfrm>
          <a:prstGeom prst="rect">
            <a:avLst/>
          </a:prstGeom>
        </p:spPr>
      </p:pic>
      <p:sp>
        <p:nvSpPr>
          <p:cNvPr id="9" name="Rectangle 3"/>
          <p:cNvSpPr txBox="1">
            <a:spLocks noChangeArrowheads="1"/>
          </p:cNvSpPr>
          <p:nvPr/>
        </p:nvSpPr>
        <p:spPr>
          <a:xfrm>
            <a:off x="580972" y="3029409"/>
            <a:ext cx="4662294" cy="2084349"/>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Wingdings" charset="2"/>
              <a:buChar char="q"/>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Wingdings" charset="2"/>
              <a:buChar char="q"/>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Wingdings" charset="2"/>
              <a:buChar char="q"/>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Wingdings" charset="2"/>
              <a:buChar char="q"/>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Wingdings" charset="2"/>
              <a:buChar char="q"/>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altLang="en-US" smtClean="0"/>
              <a:t> Discretization</a:t>
            </a:r>
          </a:p>
          <a:p>
            <a:pPr>
              <a:lnSpc>
                <a:spcPct val="170000"/>
              </a:lnSpc>
            </a:pPr>
            <a:r>
              <a:rPr lang="en-GB" altLang="en-US" smtClean="0"/>
              <a:t> Stable 2-D timestepping</a:t>
            </a:r>
          </a:p>
          <a:p>
            <a:pPr>
              <a:lnSpc>
                <a:spcPct val="170000"/>
              </a:lnSpc>
            </a:pPr>
            <a:r>
              <a:rPr lang="en-GB" altLang="en-US" smtClean="0"/>
              <a:t> Advection-diffusion</a:t>
            </a:r>
          </a:p>
          <a:p>
            <a:pPr>
              <a:buFont typeface="Wingdings" pitchFamily="2" charset="2"/>
              <a:buNone/>
            </a:pPr>
            <a:endParaRPr lang="en-GB" altLang="en-US" dirty="0" smtClean="0"/>
          </a:p>
        </p:txBody>
      </p:sp>
      <p:sp>
        <p:nvSpPr>
          <p:cNvPr id="10" name="Rectangle 2"/>
          <p:cNvSpPr txBox="1">
            <a:spLocks noChangeArrowheads="1"/>
          </p:cNvSpPr>
          <p:nvPr/>
        </p:nvSpPr>
        <p:spPr>
          <a:xfrm>
            <a:off x="457200" y="1874628"/>
            <a:ext cx="8350250" cy="719137"/>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GB" altLang="en-US" sz="4800" dirty="0" smtClean="0">
                <a:solidFill>
                  <a:srgbClr val="008000"/>
                </a:solidFill>
              </a:rPr>
              <a:t>More dimensions</a:t>
            </a:r>
          </a:p>
        </p:txBody>
      </p:sp>
      <p:grpSp>
        <p:nvGrpSpPr>
          <p:cNvPr id="13" name="Group 63"/>
          <p:cNvGrpSpPr>
            <a:grpSpLocks/>
          </p:cNvGrpSpPr>
          <p:nvPr/>
        </p:nvGrpSpPr>
        <p:grpSpPr bwMode="auto">
          <a:xfrm>
            <a:off x="4759159" y="2815066"/>
            <a:ext cx="3786858" cy="3373778"/>
            <a:chOff x="3379" y="935"/>
            <a:chExt cx="1675" cy="1540"/>
          </a:xfrm>
        </p:grpSpPr>
        <p:sp>
          <p:nvSpPr>
            <p:cNvPr id="14" name="AutoShape 44"/>
            <p:cNvSpPr>
              <a:spLocks noChangeArrowheads="1"/>
            </p:cNvSpPr>
            <p:nvPr/>
          </p:nvSpPr>
          <p:spPr bwMode="auto">
            <a:xfrm>
              <a:off x="3945" y="1187"/>
              <a:ext cx="765" cy="76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5898240 60000 65536"/>
                <a:gd name="T10" fmla="*/ 11796480 60000 65536"/>
                <a:gd name="T11" fmla="*/ 17694720 60000 65536"/>
                <a:gd name="T12" fmla="*/ 5393 w 21600"/>
                <a:gd name="T13" fmla="*/ 5393 h 21600"/>
                <a:gd name="T14" fmla="*/ 16207 w 21600"/>
                <a:gd name="T15" fmla="*/ 16207 h 21600"/>
              </a:gdLst>
              <a:ahLst/>
              <a:cxnLst>
                <a:cxn ang="T8">
                  <a:pos x="T0" y="T1"/>
                </a:cxn>
                <a:cxn ang="T9">
                  <a:pos x="T2" y="T3"/>
                </a:cxn>
                <a:cxn ang="T10">
                  <a:pos x="T4" y="T5"/>
                </a:cxn>
                <a:cxn ang="T11">
                  <a:pos x="T6" y="T7"/>
                </a:cxn>
              </a:cxnLst>
              <a:rect l="T12" t="T13" r="T14" b="T15"/>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solidFill>
              <a:srgbClr val="008000"/>
            </a:solidFill>
            <a:ln w="9525">
              <a:solidFill>
                <a:schemeClr val="tx1"/>
              </a:solidFill>
              <a:miter lim="800000"/>
              <a:headEnd/>
              <a:tailEnd/>
            </a:ln>
          </p:spPr>
          <p:txBody>
            <a:bodyPr wrap="none" anchor="ctr"/>
            <a:lstStyle/>
            <a:p>
              <a:endParaRPr lang="en-US"/>
            </a:p>
          </p:txBody>
        </p:sp>
        <p:sp>
          <p:nvSpPr>
            <p:cNvPr id="15" name="Rectangle 45"/>
            <p:cNvSpPr>
              <a:spLocks noChangeArrowheads="1"/>
            </p:cNvSpPr>
            <p:nvPr/>
          </p:nvSpPr>
          <p:spPr bwMode="auto">
            <a:xfrm>
              <a:off x="4126" y="1376"/>
              <a:ext cx="408" cy="40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 name="Rectangle 46"/>
            <p:cNvSpPr>
              <a:spLocks noChangeArrowheads="1"/>
            </p:cNvSpPr>
            <p:nvPr/>
          </p:nvSpPr>
          <p:spPr bwMode="auto">
            <a:xfrm>
              <a:off x="4534" y="1376"/>
              <a:ext cx="408" cy="409"/>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 name="Rectangle 47"/>
            <p:cNvSpPr>
              <a:spLocks noChangeArrowheads="1"/>
            </p:cNvSpPr>
            <p:nvPr/>
          </p:nvSpPr>
          <p:spPr bwMode="auto">
            <a:xfrm>
              <a:off x="3718" y="1376"/>
              <a:ext cx="408" cy="409"/>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 name="Rectangle 48"/>
            <p:cNvSpPr>
              <a:spLocks noChangeArrowheads="1"/>
            </p:cNvSpPr>
            <p:nvPr/>
          </p:nvSpPr>
          <p:spPr bwMode="auto">
            <a:xfrm>
              <a:off x="4126" y="955"/>
              <a:ext cx="408" cy="409"/>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 name="Rectangle 49"/>
            <p:cNvSpPr>
              <a:spLocks noChangeArrowheads="1"/>
            </p:cNvSpPr>
            <p:nvPr/>
          </p:nvSpPr>
          <p:spPr bwMode="auto">
            <a:xfrm>
              <a:off x="4534" y="955"/>
              <a:ext cx="408" cy="409"/>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 name="Rectangle 50"/>
            <p:cNvSpPr>
              <a:spLocks noChangeArrowheads="1"/>
            </p:cNvSpPr>
            <p:nvPr/>
          </p:nvSpPr>
          <p:spPr bwMode="auto">
            <a:xfrm>
              <a:off x="3718" y="955"/>
              <a:ext cx="408" cy="409"/>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 name="Rectangle 51"/>
            <p:cNvSpPr>
              <a:spLocks noChangeArrowheads="1"/>
            </p:cNvSpPr>
            <p:nvPr/>
          </p:nvSpPr>
          <p:spPr bwMode="auto">
            <a:xfrm>
              <a:off x="4126" y="1771"/>
              <a:ext cx="408" cy="409"/>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 name="Rectangle 52"/>
            <p:cNvSpPr>
              <a:spLocks noChangeArrowheads="1"/>
            </p:cNvSpPr>
            <p:nvPr/>
          </p:nvSpPr>
          <p:spPr bwMode="auto">
            <a:xfrm>
              <a:off x="4534" y="1771"/>
              <a:ext cx="408" cy="409"/>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 name="Rectangle 53"/>
            <p:cNvSpPr>
              <a:spLocks noChangeArrowheads="1"/>
            </p:cNvSpPr>
            <p:nvPr/>
          </p:nvSpPr>
          <p:spPr bwMode="auto">
            <a:xfrm>
              <a:off x="3718" y="1771"/>
              <a:ext cx="408" cy="409"/>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 name="Text Box 54"/>
            <p:cNvSpPr txBox="1">
              <a:spLocks noChangeArrowheads="1"/>
            </p:cNvSpPr>
            <p:nvPr/>
          </p:nvSpPr>
          <p:spPr bwMode="auto">
            <a:xfrm>
              <a:off x="4196" y="2225"/>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sz="2000">
                  <a:latin typeface="Symbol" charset="0"/>
                </a:rPr>
                <a:t>D</a:t>
              </a:r>
              <a:r>
                <a:rPr lang="en-GB" sz="2000">
                  <a:latin typeface="Times New Roman" charset="0"/>
                </a:rPr>
                <a:t>x</a:t>
              </a:r>
              <a:endParaRPr lang="en-GB" sz="2000"/>
            </a:p>
          </p:txBody>
        </p:sp>
        <p:sp>
          <p:nvSpPr>
            <p:cNvPr id="25" name="Line 55"/>
            <p:cNvSpPr>
              <a:spLocks noChangeShapeType="1"/>
            </p:cNvSpPr>
            <p:nvPr/>
          </p:nvSpPr>
          <p:spPr bwMode="auto">
            <a:xfrm>
              <a:off x="4150" y="2270"/>
              <a:ext cx="408"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 name="Text Box 56"/>
            <p:cNvSpPr txBox="1">
              <a:spLocks noChangeArrowheads="1"/>
            </p:cNvSpPr>
            <p:nvPr/>
          </p:nvSpPr>
          <p:spPr bwMode="auto">
            <a:xfrm>
              <a:off x="3379" y="1454"/>
              <a:ext cx="2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sz="2000">
                  <a:latin typeface="Symbol" charset="0"/>
                </a:rPr>
                <a:t>D</a:t>
              </a:r>
              <a:r>
                <a:rPr lang="en-GB" sz="2000">
                  <a:latin typeface="Times New Roman" charset="0"/>
                </a:rPr>
                <a:t>z</a:t>
              </a:r>
              <a:endParaRPr lang="en-GB" sz="2000"/>
            </a:p>
          </p:txBody>
        </p:sp>
        <p:sp>
          <p:nvSpPr>
            <p:cNvPr id="27" name="Line 57"/>
            <p:cNvSpPr>
              <a:spLocks noChangeShapeType="1"/>
            </p:cNvSpPr>
            <p:nvPr/>
          </p:nvSpPr>
          <p:spPr bwMode="auto">
            <a:xfrm rot="-5400000">
              <a:off x="3447" y="1567"/>
              <a:ext cx="408"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 name="Text Box 58"/>
            <p:cNvSpPr txBox="1">
              <a:spLocks noChangeArrowheads="1"/>
            </p:cNvSpPr>
            <p:nvPr/>
          </p:nvSpPr>
          <p:spPr bwMode="auto">
            <a:xfrm>
              <a:off x="4105" y="1362"/>
              <a:ext cx="3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pPr>
                <a:spcBef>
                  <a:spcPct val="50000"/>
                </a:spcBef>
              </a:pPr>
              <a:r>
                <a:rPr lang="en-GB" sz="1400"/>
                <a:t>(i,j)</a:t>
              </a:r>
              <a:endParaRPr lang="en-US" sz="1400"/>
            </a:p>
          </p:txBody>
        </p:sp>
        <p:sp>
          <p:nvSpPr>
            <p:cNvPr id="29" name="Text Box 59"/>
            <p:cNvSpPr txBox="1">
              <a:spLocks noChangeArrowheads="1"/>
            </p:cNvSpPr>
            <p:nvPr/>
          </p:nvSpPr>
          <p:spPr bwMode="auto">
            <a:xfrm>
              <a:off x="3670" y="1356"/>
              <a:ext cx="40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pPr>
                <a:spcBef>
                  <a:spcPct val="50000"/>
                </a:spcBef>
              </a:pPr>
              <a:r>
                <a:rPr lang="en-GB" sz="1400"/>
                <a:t>(i-1,j)</a:t>
              </a:r>
              <a:endParaRPr lang="en-US" sz="1400"/>
            </a:p>
          </p:txBody>
        </p:sp>
        <p:sp>
          <p:nvSpPr>
            <p:cNvPr id="30" name="Text Box 60"/>
            <p:cNvSpPr txBox="1">
              <a:spLocks noChangeArrowheads="1"/>
            </p:cNvSpPr>
            <p:nvPr/>
          </p:nvSpPr>
          <p:spPr bwMode="auto">
            <a:xfrm>
              <a:off x="4587" y="1347"/>
              <a:ext cx="46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pPr>
                <a:spcBef>
                  <a:spcPct val="50000"/>
                </a:spcBef>
              </a:pPr>
              <a:r>
                <a:rPr lang="en-GB" sz="1400"/>
                <a:t>(i+1,j)</a:t>
              </a:r>
              <a:endParaRPr lang="en-US" sz="1400"/>
            </a:p>
          </p:txBody>
        </p:sp>
        <p:sp>
          <p:nvSpPr>
            <p:cNvPr id="31" name="Text Box 61"/>
            <p:cNvSpPr txBox="1">
              <a:spLocks noChangeArrowheads="1"/>
            </p:cNvSpPr>
            <p:nvPr/>
          </p:nvSpPr>
          <p:spPr bwMode="auto">
            <a:xfrm>
              <a:off x="4088" y="935"/>
              <a:ext cx="40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pPr>
                <a:spcBef>
                  <a:spcPct val="50000"/>
                </a:spcBef>
              </a:pPr>
              <a:r>
                <a:rPr lang="en-GB" sz="1400"/>
                <a:t>(i,j-1)</a:t>
              </a:r>
              <a:endParaRPr lang="en-US" sz="1400"/>
            </a:p>
          </p:txBody>
        </p:sp>
        <p:sp>
          <p:nvSpPr>
            <p:cNvPr id="32" name="Text Box 62"/>
            <p:cNvSpPr txBox="1">
              <a:spLocks noChangeArrowheads="1"/>
            </p:cNvSpPr>
            <p:nvPr/>
          </p:nvSpPr>
          <p:spPr bwMode="auto">
            <a:xfrm>
              <a:off x="4095" y="1911"/>
              <a:ext cx="47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pPr>
                <a:spcBef>
                  <a:spcPct val="50000"/>
                </a:spcBef>
              </a:pPr>
              <a:r>
                <a:rPr lang="en-GB" sz="1400"/>
                <a:t>(i,j+1)</a:t>
              </a:r>
              <a:endParaRPr lang="en-US" sz="1400"/>
            </a:p>
          </p:txBody>
        </p:sp>
      </p:grpSp>
    </p:spTree>
    <p:extLst>
      <p:ext uri="{BB962C8B-B14F-4D97-AF65-F5344CB8AC3E}">
        <p14:creationId xmlns:p14="http://schemas.microsoft.com/office/powerpoint/2010/main" val="204806955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Title 1"/>
          <p:cNvSpPr>
            <a:spLocks noGrp="1"/>
          </p:cNvSpPr>
          <p:nvPr>
            <p:ph type="title"/>
          </p:nvPr>
        </p:nvSpPr>
        <p:spPr>
          <a:xfrm>
            <a:off x="457200" y="573504"/>
            <a:ext cx="8229600" cy="990600"/>
          </a:xfrm>
        </p:spPr>
        <p:txBody>
          <a:bodyPr>
            <a:noAutofit/>
          </a:bodyPr>
          <a:lstStyle/>
          <a:p>
            <a:pPr algn="ctr"/>
            <a:r>
              <a:rPr lang="en-GB" dirty="0">
                <a:solidFill>
                  <a:srgbClr val="008000"/>
                </a:solidFill>
                <a:latin typeface="Garamond" charset="0"/>
              </a:rPr>
              <a:t>N</a:t>
            </a:r>
            <a:r>
              <a:rPr lang="en-GB" dirty="0" smtClean="0">
                <a:solidFill>
                  <a:srgbClr val="008000"/>
                </a:solidFill>
                <a:latin typeface="Garamond" charset="0"/>
              </a:rPr>
              <a:t>atural boundary conditions in 2-D: </a:t>
            </a:r>
            <a:br>
              <a:rPr lang="en-GB" dirty="0" smtClean="0">
                <a:solidFill>
                  <a:srgbClr val="008000"/>
                </a:solidFill>
                <a:latin typeface="Garamond" charset="0"/>
              </a:rPr>
            </a:br>
            <a:r>
              <a:rPr lang="en-GB" dirty="0" smtClean="0">
                <a:solidFill>
                  <a:srgbClr val="008000"/>
                </a:solidFill>
                <a:latin typeface="Garamond" charset="0"/>
              </a:rPr>
              <a:t>Example for left </a:t>
            </a:r>
            <a:r>
              <a:rPr lang="en-GB" dirty="0">
                <a:solidFill>
                  <a:srgbClr val="008000"/>
                </a:solidFill>
                <a:latin typeface="Garamond" charset="0"/>
              </a:rPr>
              <a:t>boundary</a:t>
            </a:r>
          </a:p>
        </p:txBody>
      </p:sp>
      <p:sp>
        <p:nvSpPr>
          <p:cNvPr id="4" name="Date Placeholder 3"/>
          <p:cNvSpPr>
            <a:spLocks noGrp="1"/>
          </p:cNvSpPr>
          <p:nvPr>
            <p:ph type="dt" sz="quarter" idx="10"/>
          </p:nvPr>
        </p:nvSpPr>
        <p:spPr/>
        <p:txBody>
          <a:bodyPr/>
          <a:lstStyle/>
          <a:p>
            <a:pPr>
              <a:defRPr/>
            </a:pPr>
            <a:r>
              <a:rPr lang="en-GB" smtClean="0"/>
              <a:t>3-9 April, 2017, Edinburgh University</a:t>
            </a:r>
            <a:endParaRPr lang="en-GB" altLang="en-US"/>
          </a:p>
        </p:txBody>
      </p:sp>
      <p:sp>
        <p:nvSpPr>
          <p:cNvPr id="5" name="Footer Placeholder 4"/>
          <p:cNvSpPr>
            <a:spLocks noGrp="1"/>
          </p:cNvSpPr>
          <p:nvPr>
            <p:ph type="ftr" sz="quarter" idx="11"/>
          </p:nvPr>
        </p:nvSpPr>
        <p:spPr/>
        <p:txBody>
          <a:bodyPr/>
          <a:lstStyle/>
          <a:p>
            <a:pPr>
              <a:defRPr/>
            </a:pPr>
            <a:r>
              <a:rPr lang="en-GB" altLang="en-US" smtClean="0"/>
              <a:t>Session 3 of Introduction to numerical modelling</a:t>
            </a:r>
            <a:endParaRPr lang="en-GB" altLang="en-US"/>
          </a:p>
        </p:txBody>
      </p:sp>
      <p:graphicFrame>
        <p:nvGraphicFramePr>
          <p:cNvPr id="13358" name="Object 10"/>
          <p:cNvGraphicFramePr>
            <a:graphicFrameLocks noChangeAspect="1"/>
          </p:cNvGraphicFramePr>
          <p:nvPr>
            <p:extLst>
              <p:ext uri="{D42A27DB-BD31-4B8C-83A1-F6EECF244321}">
                <p14:modId xmlns:p14="http://schemas.microsoft.com/office/powerpoint/2010/main" val="319004466"/>
              </p:ext>
            </p:extLst>
          </p:nvPr>
        </p:nvGraphicFramePr>
        <p:xfrm>
          <a:off x="4425950" y="5797550"/>
          <a:ext cx="2262188" cy="493713"/>
        </p:xfrm>
        <a:graphic>
          <a:graphicData uri="http://schemas.openxmlformats.org/presentationml/2006/ole">
            <mc:AlternateContent xmlns:mc="http://schemas.openxmlformats.org/markup-compatibility/2006">
              <mc:Choice xmlns:v="urn:schemas-microsoft-com:vml" Requires="v">
                <p:oleObj spid="_x0000_s171143" name="Equation" r:id="rId3" imgW="990600" imgH="215900" progId="Equation.3">
                  <p:embed/>
                </p:oleObj>
              </mc:Choice>
              <mc:Fallback>
                <p:oleObj name="Equation" r:id="rId3" imgW="990600" imgH="215900" progId="Equation.3">
                  <p:embed/>
                  <p:pic>
                    <p:nvPicPr>
                      <p:cNvPr id="0" name=""/>
                      <p:cNvPicPr>
                        <a:picLocks noChangeAspect="1" noChangeArrowheads="1"/>
                      </p:cNvPicPr>
                      <p:nvPr/>
                    </p:nvPicPr>
                    <p:blipFill>
                      <a:blip r:embed="rId4"/>
                      <a:srcRect/>
                      <a:stretch>
                        <a:fillRect/>
                      </a:stretch>
                    </p:blipFill>
                    <p:spPr bwMode="auto">
                      <a:xfrm>
                        <a:off x="4425950" y="5797550"/>
                        <a:ext cx="2262188"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3359" name="Object 3"/>
          <p:cNvGraphicFramePr>
            <a:graphicFrameLocks noChangeAspect="1"/>
          </p:cNvGraphicFramePr>
          <p:nvPr>
            <p:extLst>
              <p:ext uri="{D42A27DB-BD31-4B8C-83A1-F6EECF244321}">
                <p14:modId xmlns:p14="http://schemas.microsoft.com/office/powerpoint/2010/main" val="892619925"/>
              </p:ext>
            </p:extLst>
          </p:nvPr>
        </p:nvGraphicFramePr>
        <p:xfrm>
          <a:off x="482600" y="4995863"/>
          <a:ext cx="6318250" cy="903287"/>
        </p:xfrm>
        <a:graphic>
          <a:graphicData uri="http://schemas.openxmlformats.org/presentationml/2006/ole">
            <mc:AlternateContent xmlns:mc="http://schemas.openxmlformats.org/markup-compatibility/2006">
              <mc:Choice xmlns:v="urn:schemas-microsoft-com:vml" Requires="v">
                <p:oleObj spid="_x0000_s171144" name="Equation" r:id="rId5" imgW="2768600" imgH="393700" progId="Equation.3">
                  <p:embed/>
                </p:oleObj>
              </mc:Choice>
              <mc:Fallback>
                <p:oleObj name="Equation" r:id="rId5" imgW="2768600" imgH="393700" progId="Equation.3">
                  <p:embed/>
                  <p:pic>
                    <p:nvPicPr>
                      <p:cNvPr id="0" name=""/>
                      <p:cNvPicPr>
                        <a:picLocks noChangeAspect="1" noChangeArrowheads="1"/>
                      </p:cNvPicPr>
                      <p:nvPr/>
                    </p:nvPicPr>
                    <p:blipFill>
                      <a:blip r:embed="rId6"/>
                      <a:srcRect/>
                      <a:stretch>
                        <a:fillRect/>
                      </a:stretch>
                    </p:blipFill>
                    <p:spPr bwMode="auto">
                      <a:xfrm>
                        <a:off x="482600" y="4995863"/>
                        <a:ext cx="6318250" cy="903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360" name="Right Brace 68"/>
          <p:cNvSpPr>
            <a:spLocks/>
          </p:cNvSpPr>
          <p:nvPr/>
        </p:nvSpPr>
        <p:spPr bwMode="auto">
          <a:xfrm>
            <a:off x="6641597" y="5155776"/>
            <a:ext cx="431800" cy="1150937"/>
          </a:xfrm>
          <a:prstGeom prst="rightBrace">
            <a:avLst>
              <a:gd name="adj1" fmla="val 833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 name="Group 1"/>
          <p:cNvGrpSpPr/>
          <p:nvPr/>
        </p:nvGrpSpPr>
        <p:grpSpPr>
          <a:xfrm>
            <a:off x="4211638" y="1916262"/>
            <a:ext cx="4248150" cy="3036887"/>
            <a:chOff x="4211638" y="1341438"/>
            <a:chExt cx="4248150" cy="3036887"/>
          </a:xfrm>
          <a:solidFill>
            <a:srgbClr val="008000"/>
          </a:solidFill>
        </p:grpSpPr>
        <p:sp>
          <p:nvSpPr>
            <p:cNvPr id="13355" name="TextBox 63"/>
            <p:cNvSpPr txBox="1">
              <a:spLocks noChangeArrowheads="1"/>
            </p:cNvSpPr>
            <p:nvPr/>
          </p:nvSpPr>
          <p:spPr bwMode="auto">
            <a:xfrm>
              <a:off x="4211638" y="2349500"/>
              <a:ext cx="861622" cy="5539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b="0" dirty="0" smtClean="0"/>
                <a:t>T</a:t>
              </a:r>
              <a:r>
                <a:rPr lang="en-GB" baseline="-25000" dirty="0" smtClean="0"/>
                <a:t>2,-1</a:t>
              </a:r>
              <a:endParaRPr lang="en-GB" b="0" baseline="-25000" dirty="0"/>
            </a:p>
          </p:txBody>
        </p:sp>
        <p:sp>
          <p:nvSpPr>
            <p:cNvPr id="13314" name="Line 8"/>
            <p:cNvSpPr>
              <a:spLocks noChangeShapeType="1"/>
            </p:cNvSpPr>
            <p:nvPr/>
          </p:nvSpPr>
          <p:spPr bwMode="auto">
            <a:xfrm flipV="1">
              <a:off x="4427538" y="2924175"/>
              <a:ext cx="720725" cy="1588"/>
            </a:xfrm>
            <a:prstGeom prst="line">
              <a:avLst/>
            </a:prstGeom>
            <a:grpFill/>
            <a:ln w="57150">
              <a:solidFill>
                <a:schemeClr val="tx1"/>
              </a:solidFill>
              <a:prstDash val="sysDash"/>
              <a:round/>
              <a:headEnd/>
              <a:tailEnd/>
            </a:ln>
            <a:extLst/>
          </p:spPr>
          <p:txBody>
            <a:bodyPr/>
            <a:lstStyle/>
            <a:p>
              <a:endParaRPr lang="en-US"/>
            </a:p>
          </p:txBody>
        </p:sp>
        <p:sp>
          <p:nvSpPr>
            <p:cNvPr id="13315" name="Line 8"/>
            <p:cNvSpPr>
              <a:spLocks noChangeShapeType="1"/>
            </p:cNvSpPr>
            <p:nvPr/>
          </p:nvSpPr>
          <p:spPr bwMode="auto">
            <a:xfrm flipH="1">
              <a:off x="5940425" y="1484313"/>
              <a:ext cx="0" cy="2665412"/>
            </a:xfrm>
            <a:prstGeom prst="line">
              <a:avLst/>
            </a:prstGeom>
            <a:grpFill/>
            <a:ln w="57150">
              <a:solidFill>
                <a:schemeClr val="tx1"/>
              </a:solidFill>
              <a:round/>
              <a:headEnd/>
              <a:tailEnd/>
            </a:ln>
            <a:extLst/>
          </p:spPr>
          <p:txBody>
            <a:bodyPr/>
            <a:lstStyle/>
            <a:p>
              <a:endParaRPr lang="en-US"/>
            </a:p>
          </p:txBody>
        </p:sp>
        <p:sp>
          <p:nvSpPr>
            <p:cNvPr id="13316" name="Line 8"/>
            <p:cNvSpPr>
              <a:spLocks noChangeShapeType="1"/>
            </p:cNvSpPr>
            <p:nvPr/>
          </p:nvSpPr>
          <p:spPr bwMode="auto">
            <a:xfrm flipH="1">
              <a:off x="6732588" y="1484313"/>
              <a:ext cx="0" cy="2665412"/>
            </a:xfrm>
            <a:prstGeom prst="line">
              <a:avLst/>
            </a:prstGeom>
            <a:grpFill/>
            <a:ln w="57150">
              <a:solidFill>
                <a:schemeClr val="tx1"/>
              </a:solidFill>
              <a:round/>
              <a:headEnd/>
              <a:tailEnd/>
            </a:ln>
            <a:extLst/>
          </p:spPr>
          <p:txBody>
            <a:bodyPr/>
            <a:lstStyle/>
            <a:p>
              <a:endParaRPr lang="en-US"/>
            </a:p>
          </p:txBody>
        </p:sp>
        <p:sp>
          <p:nvSpPr>
            <p:cNvPr id="13317" name="Line 8"/>
            <p:cNvSpPr>
              <a:spLocks noChangeShapeType="1"/>
            </p:cNvSpPr>
            <p:nvPr/>
          </p:nvSpPr>
          <p:spPr bwMode="auto">
            <a:xfrm flipH="1">
              <a:off x="7524750" y="1484313"/>
              <a:ext cx="0" cy="2665412"/>
            </a:xfrm>
            <a:prstGeom prst="line">
              <a:avLst/>
            </a:prstGeom>
            <a:grpFill/>
            <a:ln w="57150">
              <a:solidFill>
                <a:schemeClr val="tx1"/>
              </a:solidFill>
              <a:round/>
              <a:headEnd/>
              <a:tailEnd/>
            </a:ln>
            <a:extLst/>
          </p:spPr>
          <p:txBody>
            <a:bodyPr/>
            <a:lstStyle/>
            <a:p>
              <a:endParaRPr lang="en-US"/>
            </a:p>
          </p:txBody>
        </p:sp>
        <p:sp>
          <p:nvSpPr>
            <p:cNvPr id="13318" name="Line 8"/>
            <p:cNvSpPr>
              <a:spLocks noChangeShapeType="1"/>
            </p:cNvSpPr>
            <p:nvPr/>
          </p:nvSpPr>
          <p:spPr bwMode="auto">
            <a:xfrm flipH="1">
              <a:off x="8316913" y="1484313"/>
              <a:ext cx="0" cy="2665412"/>
            </a:xfrm>
            <a:prstGeom prst="line">
              <a:avLst/>
            </a:prstGeom>
            <a:grpFill/>
            <a:ln w="57150">
              <a:solidFill>
                <a:schemeClr val="tx1"/>
              </a:solidFill>
              <a:round/>
              <a:headEnd/>
              <a:tailEnd/>
            </a:ln>
            <a:extLst/>
          </p:spPr>
          <p:txBody>
            <a:bodyPr/>
            <a:lstStyle/>
            <a:p>
              <a:endParaRPr lang="en-US"/>
            </a:p>
          </p:txBody>
        </p:sp>
        <p:sp>
          <p:nvSpPr>
            <p:cNvPr id="13319" name="Line 8"/>
            <p:cNvSpPr>
              <a:spLocks noChangeShapeType="1"/>
            </p:cNvSpPr>
            <p:nvPr/>
          </p:nvSpPr>
          <p:spPr bwMode="auto">
            <a:xfrm flipH="1">
              <a:off x="5148263" y="1484313"/>
              <a:ext cx="0" cy="2665412"/>
            </a:xfrm>
            <a:prstGeom prst="line">
              <a:avLst/>
            </a:prstGeom>
            <a:grpFill/>
            <a:ln w="57150">
              <a:solidFill>
                <a:schemeClr val="tx1"/>
              </a:solidFill>
              <a:round/>
              <a:headEnd/>
              <a:tailEnd/>
            </a:ln>
            <a:extLst/>
          </p:spPr>
          <p:txBody>
            <a:bodyPr/>
            <a:lstStyle/>
            <a:p>
              <a:endParaRPr lang="en-US"/>
            </a:p>
          </p:txBody>
        </p:sp>
        <p:sp>
          <p:nvSpPr>
            <p:cNvPr id="13324" name="Line 8"/>
            <p:cNvSpPr>
              <a:spLocks noChangeShapeType="1"/>
            </p:cNvSpPr>
            <p:nvPr/>
          </p:nvSpPr>
          <p:spPr bwMode="auto">
            <a:xfrm flipV="1">
              <a:off x="5149850" y="2924175"/>
              <a:ext cx="3167063" cy="1588"/>
            </a:xfrm>
            <a:prstGeom prst="line">
              <a:avLst/>
            </a:prstGeom>
            <a:grpFill/>
            <a:ln w="57150">
              <a:solidFill>
                <a:schemeClr val="tx1"/>
              </a:solidFill>
              <a:round/>
              <a:headEnd/>
              <a:tailEnd/>
            </a:ln>
            <a:extLst/>
          </p:spPr>
          <p:txBody>
            <a:bodyPr/>
            <a:lstStyle/>
            <a:p>
              <a:endParaRPr lang="en-US"/>
            </a:p>
          </p:txBody>
        </p:sp>
        <p:sp>
          <p:nvSpPr>
            <p:cNvPr id="13325" name="Oval 9"/>
            <p:cNvSpPr>
              <a:spLocks noChangeArrowheads="1"/>
            </p:cNvSpPr>
            <p:nvPr/>
          </p:nvSpPr>
          <p:spPr bwMode="auto">
            <a:xfrm>
              <a:off x="4211638" y="2781300"/>
              <a:ext cx="288925" cy="288925"/>
            </a:xfrm>
            <a:prstGeom prst="ellipse">
              <a:avLst/>
            </a:prstGeom>
            <a:solidFill>
              <a:srgbClr val="FF0000"/>
            </a:solidFill>
            <a:ln w="9525">
              <a:solidFill>
                <a:schemeClr val="tx1"/>
              </a:solidFill>
              <a:round/>
              <a:headEnd/>
              <a:tailEnd/>
            </a:ln>
          </p:spPr>
          <p:txBody>
            <a:bodyPr wrap="none" anchor="ctr"/>
            <a:lstStyle/>
            <a:p>
              <a:endParaRPr lang="en-US"/>
            </a:p>
          </p:txBody>
        </p:sp>
        <p:sp>
          <p:nvSpPr>
            <p:cNvPr id="13326" name="Oval 10"/>
            <p:cNvSpPr>
              <a:spLocks noChangeArrowheads="1"/>
            </p:cNvSpPr>
            <p:nvPr/>
          </p:nvSpPr>
          <p:spPr bwMode="auto">
            <a:xfrm>
              <a:off x="5003800" y="2781300"/>
              <a:ext cx="288925" cy="288925"/>
            </a:xfrm>
            <a:prstGeom prst="ellipse">
              <a:avLst/>
            </a:prstGeom>
            <a:grpFill/>
            <a:ln w="9525">
              <a:solidFill>
                <a:schemeClr val="tx1"/>
              </a:solidFill>
              <a:round/>
              <a:headEnd/>
              <a:tailEnd/>
            </a:ln>
          </p:spPr>
          <p:txBody>
            <a:bodyPr wrap="none" anchor="ctr"/>
            <a:lstStyle/>
            <a:p>
              <a:endParaRPr lang="en-US"/>
            </a:p>
          </p:txBody>
        </p:sp>
        <p:sp>
          <p:nvSpPr>
            <p:cNvPr id="13327" name="Oval 11"/>
            <p:cNvSpPr>
              <a:spLocks noChangeArrowheads="1"/>
            </p:cNvSpPr>
            <p:nvPr/>
          </p:nvSpPr>
          <p:spPr bwMode="auto">
            <a:xfrm>
              <a:off x="5795963" y="2781300"/>
              <a:ext cx="288925" cy="288925"/>
            </a:xfrm>
            <a:prstGeom prst="ellipse">
              <a:avLst/>
            </a:prstGeom>
            <a:grpFill/>
            <a:ln w="9525">
              <a:solidFill>
                <a:schemeClr val="tx1"/>
              </a:solidFill>
              <a:round/>
              <a:headEnd/>
              <a:tailEnd/>
            </a:ln>
          </p:spPr>
          <p:txBody>
            <a:bodyPr wrap="none" anchor="ctr"/>
            <a:lstStyle/>
            <a:p>
              <a:endParaRPr lang="en-US"/>
            </a:p>
          </p:txBody>
        </p:sp>
        <p:sp>
          <p:nvSpPr>
            <p:cNvPr id="13328" name="Oval 12"/>
            <p:cNvSpPr>
              <a:spLocks noChangeArrowheads="1"/>
            </p:cNvSpPr>
            <p:nvPr/>
          </p:nvSpPr>
          <p:spPr bwMode="auto">
            <a:xfrm>
              <a:off x="6588125" y="2781300"/>
              <a:ext cx="287338" cy="288925"/>
            </a:xfrm>
            <a:prstGeom prst="ellipse">
              <a:avLst/>
            </a:prstGeom>
            <a:grpFill/>
            <a:ln w="9525">
              <a:solidFill>
                <a:schemeClr val="tx1"/>
              </a:solidFill>
              <a:round/>
              <a:headEnd/>
              <a:tailEnd/>
            </a:ln>
          </p:spPr>
          <p:txBody>
            <a:bodyPr wrap="none" anchor="ctr"/>
            <a:lstStyle/>
            <a:p>
              <a:endParaRPr lang="en-US"/>
            </a:p>
          </p:txBody>
        </p:sp>
        <p:sp>
          <p:nvSpPr>
            <p:cNvPr id="13329" name="Oval 12"/>
            <p:cNvSpPr>
              <a:spLocks noChangeArrowheads="1"/>
            </p:cNvSpPr>
            <p:nvPr/>
          </p:nvSpPr>
          <p:spPr bwMode="auto">
            <a:xfrm>
              <a:off x="7380288" y="2781300"/>
              <a:ext cx="287337" cy="288925"/>
            </a:xfrm>
            <a:prstGeom prst="ellipse">
              <a:avLst/>
            </a:prstGeom>
            <a:grpFill/>
            <a:ln w="9525">
              <a:solidFill>
                <a:schemeClr val="tx1"/>
              </a:solidFill>
              <a:round/>
              <a:headEnd/>
              <a:tailEnd/>
            </a:ln>
          </p:spPr>
          <p:txBody>
            <a:bodyPr wrap="none" anchor="ctr"/>
            <a:lstStyle/>
            <a:p>
              <a:endParaRPr lang="en-US"/>
            </a:p>
          </p:txBody>
        </p:sp>
        <p:sp>
          <p:nvSpPr>
            <p:cNvPr id="13330" name="Oval 12"/>
            <p:cNvSpPr>
              <a:spLocks noChangeArrowheads="1"/>
            </p:cNvSpPr>
            <p:nvPr/>
          </p:nvSpPr>
          <p:spPr bwMode="auto">
            <a:xfrm>
              <a:off x="8172450" y="2781300"/>
              <a:ext cx="287338" cy="288925"/>
            </a:xfrm>
            <a:prstGeom prst="ellipse">
              <a:avLst/>
            </a:prstGeom>
            <a:grpFill/>
            <a:ln w="9525">
              <a:solidFill>
                <a:schemeClr val="tx1"/>
              </a:solidFill>
              <a:round/>
              <a:headEnd/>
              <a:tailEnd/>
            </a:ln>
          </p:spPr>
          <p:txBody>
            <a:bodyPr wrap="none" anchor="ctr"/>
            <a:lstStyle/>
            <a:p>
              <a:endParaRPr lang="en-US"/>
            </a:p>
          </p:txBody>
        </p:sp>
        <p:sp>
          <p:nvSpPr>
            <p:cNvPr id="13331" name="Line 8"/>
            <p:cNvSpPr>
              <a:spLocks noChangeShapeType="1"/>
            </p:cNvSpPr>
            <p:nvPr/>
          </p:nvSpPr>
          <p:spPr bwMode="auto">
            <a:xfrm flipV="1">
              <a:off x="5149850" y="3571875"/>
              <a:ext cx="3167063" cy="0"/>
            </a:xfrm>
            <a:prstGeom prst="line">
              <a:avLst/>
            </a:prstGeom>
            <a:grpFill/>
            <a:ln w="57150">
              <a:solidFill>
                <a:schemeClr val="tx1"/>
              </a:solidFill>
              <a:round/>
              <a:headEnd/>
              <a:tailEnd/>
            </a:ln>
            <a:extLst/>
          </p:spPr>
          <p:txBody>
            <a:bodyPr/>
            <a:lstStyle/>
            <a:p>
              <a:endParaRPr lang="en-US"/>
            </a:p>
          </p:txBody>
        </p:sp>
        <p:sp>
          <p:nvSpPr>
            <p:cNvPr id="13332" name="Oval 10"/>
            <p:cNvSpPr>
              <a:spLocks noChangeArrowheads="1"/>
            </p:cNvSpPr>
            <p:nvPr/>
          </p:nvSpPr>
          <p:spPr bwMode="auto">
            <a:xfrm>
              <a:off x="5003800" y="3427413"/>
              <a:ext cx="288925" cy="288925"/>
            </a:xfrm>
            <a:prstGeom prst="ellipse">
              <a:avLst/>
            </a:prstGeom>
            <a:grpFill/>
            <a:ln w="9525">
              <a:solidFill>
                <a:schemeClr val="tx1"/>
              </a:solidFill>
              <a:round/>
              <a:headEnd/>
              <a:tailEnd/>
            </a:ln>
          </p:spPr>
          <p:txBody>
            <a:bodyPr wrap="none" anchor="ctr"/>
            <a:lstStyle/>
            <a:p>
              <a:endParaRPr lang="en-US"/>
            </a:p>
          </p:txBody>
        </p:sp>
        <p:sp>
          <p:nvSpPr>
            <p:cNvPr id="13333" name="Oval 11"/>
            <p:cNvSpPr>
              <a:spLocks noChangeArrowheads="1"/>
            </p:cNvSpPr>
            <p:nvPr/>
          </p:nvSpPr>
          <p:spPr bwMode="auto">
            <a:xfrm>
              <a:off x="5795963" y="3427413"/>
              <a:ext cx="288925" cy="288925"/>
            </a:xfrm>
            <a:prstGeom prst="ellipse">
              <a:avLst/>
            </a:prstGeom>
            <a:grpFill/>
            <a:ln w="9525">
              <a:solidFill>
                <a:schemeClr val="tx1"/>
              </a:solidFill>
              <a:round/>
              <a:headEnd/>
              <a:tailEnd/>
            </a:ln>
          </p:spPr>
          <p:txBody>
            <a:bodyPr wrap="none" anchor="ctr"/>
            <a:lstStyle/>
            <a:p>
              <a:endParaRPr lang="en-US"/>
            </a:p>
          </p:txBody>
        </p:sp>
        <p:sp>
          <p:nvSpPr>
            <p:cNvPr id="13334" name="Oval 12"/>
            <p:cNvSpPr>
              <a:spLocks noChangeArrowheads="1"/>
            </p:cNvSpPr>
            <p:nvPr/>
          </p:nvSpPr>
          <p:spPr bwMode="auto">
            <a:xfrm>
              <a:off x="6588125" y="3427413"/>
              <a:ext cx="287338" cy="288925"/>
            </a:xfrm>
            <a:prstGeom prst="ellipse">
              <a:avLst/>
            </a:prstGeom>
            <a:grpFill/>
            <a:ln w="9525">
              <a:solidFill>
                <a:schemeClr val="tx1"/>
              </a:solidFill>
              <a:round/>
              <a:headEnd/>
              <a:tailEnd/>
            </a:ln>
          </p:spPr>
          <p:txBody>
            <a:bodyPr wrap="none" anchor="ctr"/>
            <a:lstStyle/>
            <a:p>
              <a:endParaRPr lang="en-US"/>
            </a:p>
          </p:txBody>
        </p:sp>
        <p:sp>
          <p:nvSpPr>
            <p:cNvPr id="13335" name="Oval 12"/>
            <p:cNvSpPr>
              <a:spLocks noChangeArrowheads="1"/>
            </p:cNvSpPr>
            <p:nvPr/>
          </p:nvSpPr>
          <p:spPr bwMode="auto">
            <a:xfrm>
              <a:off x="7380288" y="3427413"/>
              <a:ext cx="287337" cy="288925"/>
            </a:xfrm>
            <a:prstGeom prst="ellipse">
              <a:avLst/>
            </a:prstGeom>
            <a:grpFill/>
            <a:ln w="9525">
              <a:solidFill>
                <a:schemeClr val="tx1"/>
              </a:solidFill>
              <a:round/>
              <a:headEnd/>
              <a:tailEnd/>
            </a:ln>
          </p:spPr>
          <p:txBody>
            <a:bodyPr wrap="none" anchor="ctr"/>
            <a:lstStyle/>
            <a:p>
              <a:endParaRPr lang="en-US"/>
            </a:p>
          </p:txBody>
        </p:sp>
        <p:sp>
          <p:nvSpPr>
            <p:cNvPr id="13336" name="Oval 12"/>
            <p:cNvSpPr>
              <a:spLocks noChangeArrowheads="1"/>
            </p:cNvSpPr>
            <p:nvPr/>
          </p:nvSpPr>
          <p:spPr bwMode="auto">
            <a:xfrm>
              <a:off x="8172450" y="3427413"/>
              <a:ext cx="287338" cy="288925"/>
            </a:xfrm>
            <a:prstGeom prst="ellipse">
              <a:avLst/>
            </a:prstGeom>
            <a:grpFill/>
            <a:ln w="9525">
              <a:solidFill>
                <a:schemeClr val="tx1"/>
              </a:solidFill>
              <a:round/>
              <a:headEnd/>
              <a:tailEnd/>
            </a:ln>
          </p:spPr>
          <p:txBody>
            <a:bodyPr wrap="none" anchor="ctr"/>
            <a:lstStyle/>
            <a:p>
              <a:endParaRPr lang="en-US"/>
            </a:p>
          </p:txBody>
        </p:sp>
        <p:sp>
          <p:nvSpPr>
            <p:cNvPr id="13337" name="Line 8"/>
            <p:cNvSpPr>
              <a:spLocks noChangeShapeType="1"/>
            </p:cNvSpPr>
            <p:nvPr/>
          </p:nvSpPr>
          <p:spPr bwMode="auto">
            <a:xfrm flipV="1">
              <a:off x="5149850" y="4233863"/>
              <a:ext cx="3167063" cy="0"/>
            </a:xfrm>
            <a:prstGeom prst="line">
              <a:avLst/>
            </a:prstGeom>
            <a:grpFill/>
            <a:ln w="57150">
              <a:solidFill>
                <a:schemeClr val="tx1"/>
              </a:solidFill>
              <a:round/>
              <a:headEnd/>
              <a:tailEnd/>
            </a:ln>
            <a:extLst/>
          </p:spPr>
          <p:txBody>
            <a:bodyPr/>
            <a:lstStyle/>
            <a:p>
              <a:endParaRPr lang="en-US"/>
            </a:p>
          </p:txBody>
        </p:sp>
        <p:sp>
          <p:nvSpPr>
            <p:cNvPr id="13338" name="Oval 10"/>
            <p:cNvSpPr>
              <a:spLocks noChangeArrowheads="1"/>
            </p:cNvSpPr>
            <p:nvPr/>
          </p:nvSpPr>
          <p:spPr bwMode="auto">
            <a:xfrm>
              <a:off x="5003800" y="4089400"/>
              <a:ext cx="288925" cy="288925"/>
            </a:xfrm>
            <a:prstGeom prst="ellipse">
              <a:avLst/>
            </a:prstGeom>
            <a:grpFill/>
            <a:ln w="9525">
              <a:solidFill>
                <a:schemeClr val="tx1"/>
              </a:solidFill>
              <a:round/>
              <a:headEnd/>
              <a:tailEnd/>
            </a:ln>
          </p:spPr>
          <p:txBody>
            <a:bodyPr wrap="none" anchor="ctr"/>
            <a:lstStyle/>
            <a:p>
              <a:endParaRPr lang="en-US"/>
            </a:p>
          </p:txBody>
        </p:sp>
        <p:sp>
          <p:nvSpPr>
            <p:cNvPr id="13339" name="Oval 11"/>
            <p:cNvSpPr>
              <a:spLocks noChangeArrowheads="1"/>
            </p:cNvSpPr>
            <p:nvPr/>
          </p:nvSpPr>
          <p:spPr bwMode="auto">
            <a:xfrm>
              <a:off x="5795963" y="4089400"/>
              <a:ext cx="288925" cy="288925"/>
            </a:xfrm>
            <a:prstGeom prst="ellipse">
              <a:avLst/>
            </a:prstGeom>
            <a:grpFill/>
            <a:ln w="9525">
              <a:solidFill>
                <a:schemeClr val="tx1"/>
              </a:solidFill>
              <a:round/>
              <a:headEnd/>
              <a:tailEnd/>
            </a:ln>
          </p:spPr>
          <p:txBody>
            <a:bodyPr wrap="none" anchor="ctr"/>
            <a:lstStyle/>
            <a:p>
              <a:endParaRPr lang="en-US"/>
            </a:p>
          </p:txBody>
        </p:sp>
        <p:sp>
          <p:nvSpPr>
            <p:cNvPr id="13340" name="Oval 12"/>
            <p:cNvSpPr>
              <a:spLocks noChangeArrowheads="1"/>
            </p:cNvSpPr>
            <p:nvPr/>
          </p:nvSpPr>
          <p:spPr bwMode="auto">
            <a:xfrm>
              <a:off x="6588125" y="4089400"/>
              <a:ext cx="287338" cy="288925"/>
            </a:xfrm>
            <a:prstGeom prst="ellipse">
              <a:avLst/>
            </a:prstGeom>
            <a:grpFill/>
            <a:ln w="9525">
              <a:solidFill>
                <a:schemeClr val="tx1"/>
              </a:solidFill>
              <a:round/>
              <a:headEnd/>
              <a:tailEnd/>
            </a:ln>
          </p:spPr>
          <p:txBody>
            <a:bodyPr wrap="none" anchor="ctr"/>
            <a:lstStyle/>
            <a:p>
              <a:endParaRPr lang="en-US"/>
            </a:p>
          </p:txBody>
        </p:sp>
        <p:sp>
          <p:nvSpPr>
            <p:cNvPr id="13341" name="Oval 12"/>
            <p:cNvSpPr>
              <a:spLocks noChangeArrowheads="1"/>
            </p:cNvSpPr>
            <p:nvPr/>
          </p:nvSpPr>
          <p:spPr bwMode="auto">
            <a:xfrm>
              <a:off x="7380288" y="4089400"/>
              <a:ext cx="287337" cy="288925"/>
            </a:xfrm>
            <a:prstGeom prst="ellipse">
              <a:avLst/>
            </a:prstGeom>
            <a:grpFill/>
            <a:ln w="9525">
              <a:solidFill>
                <a:schemeClr val="tx1"/>
              </a:solidFill>
              <a:round/>
              <a:headEnd/>
              <a:tailEnd/>
            </a:ln>
          </p:spPr>
          <p:txBody>
            <a:bodyPr wrap="none" anchor="ctr"/>
            <a:lstStyle/>
            <a:p>
              <a:endParaRPr lang="en-US"/>
            </a:p>
          </p:txBody>
        </p:sp>
        <p:sp>
          <p:nvSpPr>
            <p:cNvPr id="13342" name="Oval 12"/>
            <p:cNvSpPr>
              <a:spLocks noChangeArrowheads="1"/>
            </p:cNvSpPr>
            <p:nvPr/>
          </p:nvSpPr>
          <p:spPr bwMode="auto">
            <a:xfrm>
              <a:off x="8172450" y="4089400"/>
              <a:ext cx="287338" cy="288925"/>
            </a:xfrm>
            <a:prstGeom prst="ellipse">
              <a:avLst/>
            </a:prstGeom>
            <a:grpFill/>
            <a:ln w="9525">
              <a:solidFill>
                <a:schemeClr val="tx1"/>
              </a:solidFill>
              <a:round/>
              <a:headEnd/>
              <a:tailEnd/>
            </a:ln>
          </p:spPr>
          <p:txBody>
            <a:bodyPr wrap="none" anchor="ctr"/>
            <a:lstStyle/>
            <a:p>
              <a:endParaRPr lang="en-US"/>
            </a:p>
          </p:txBody>
        </p:sp>
        <p:sp>
          <p:nvSpPr>
            <p:cNvPr id="13343" name="Line 8"/>
            <p:cNvSpPr>
              <a:spLocks noChangeShapeType="1"/>
            </p:cNvSpPr>
            <p:nvPr/>
          </p:nvSpPr>
          <p:spPr bwMode="auto">
            <a:xfrm flipV="1">
              <a:off x="5149850" y="2205038"/>
              <a:ext cx="3167063" cy="0"/>
            </a:xfrm>
            <a:prstGeom prst="line">
              <a:avLst/>
            </a:prstGeom>
            <a:grpFill/>
            <a:ln w="57150">
              <a:solidFill>
                <a:schemeClr val="tx1"/>
              </a:solidFill>
              <a:round/>
              <a:headEnd/>
              <a:tailEnd/>
            </a:ln>
            <a:extLst/>
          </p:spPr>
          <p:txBody>
            <a:bodyPr/>
            <a:lstStyle/>
            <a:p>
              <a:endParaRPr lang="en-US"/>
            </a:p>
          </p:txBody>
        </p:sp>
        <p:sp>
          <p:nvSpPr>
            <p:cNvPr id="13344" name="Oval 10"/>
            <p:cNvSpPr>
              <a:spLocks noChangeArrowheads="1"/>
            </p:cNvSpPr>
            <p:nvPr/>
          </p:nvSpPr>
          <p:spPr bwMode="auto">
            <a:xfrm>
              <a:off x="5003800" y="2060575"/>
              <a:ext cx="288925" cy="288925"/>
            </a:xfrm>
            <a:prstGeom prst="ellipse">
              <a:avLst/>
            </a:prstGeom>
            <a:grpFill/>
            <a:ln w="9525">
              <a:solidFill>
                <a:schemeClr val="tx1"/>
              </a:solidFill>
              <a:round/>
              <a:headEnd/>
              <a:tailEnd/>
            </a:ln>
          </p:spPr>
          <p:txBody>
            <a:bodyPr wrap="none" anchor="ctr"/>
            <a:lstStyle/>
            <a:p>
              <a:endParaRPr lang="en-US"/>
            </a:p>
          </p:txBody>
        </p:sp>
        <p:sp>
          <p:nvSpPr>
            <p:cNvPr id="13345" name="Oval 11"/>
            <p:cNvSpPr>
              <a:spLocks noChangeArrowheads="1"/>
            </p:cNvSpPr>
            <p:nvPr/>
          </p:nvSpPr>
          <p:spPr bwMode="auto">
            <a:xfrm>
              <a:off x="5795963" y="2060575"/>
              <a:ext cx="288925" cy="288925"/>
            </a:xfrm>
            <a:prstGeom prst="ellipse">
              <a:avLst/>
            </a:prstGeom>
            <a:grpFill/>
            <a:ln w="9525">
              <a:solidFill>
                <a:schemeClr val="tx1"/>
              </a:solidFill>
              <a:round/>
              <a:headEnd/>
              <a:tailEnd/>
            </a:ln>
          </p:spPr>
          <p:txBody>
            <a:bodyPr wrap="none" anchor="ctr"/>
            <a:lstStyle/>
            <a:p>
              <a:endParaRPr lang="en-US"/>
            </a:p>
          </p:txBody>
        </p:sp>
        <p:sp>
          <p:nvSpPr>
            <p:cNvPr id="13346" name="Oval 12"/>
            <p:cNvSpPr>
              <a:spLocks noChangeArrowheads="1"/>
            </p:cNvSpPr>
            <p:nvPr/>
          </p:nvSpPr>
          <p:spPr bwMode="auto">
            <a:xfrm>
              <a:off x="6588125" y="2060575"/>
              <a:ext cx="287338" cy="288925"/>
            </a:xfrm>
            <a:prstGeom prst="ellipse">
              <a:avLst/>
            </a:prstGeom>
            <a:grpFill/>
            <a:ln w="9525">
              <a:solidFill>
                <a:schemeClr val="tx1"/>
              </a:solidFill>
              <a:round/>
              <a:headEnd/>
              <a:tailEnd/>
            </a:ln>
          </p:spPr>
          <p:txBody>
            <a:bodyPr wrap="none" anchor="ctr"/>
            <a:lstStyle/>
            <a:p>
              <a:endParaRPr lang="en-US"/>
            </a:p>
          </p:txBody>
        </p:sp>
        <p:sp>
          <p:nvSpPr>
            <p:cNvPr id="13347" name="Oval 12"/>
            <p:cNvSpPr>
              <a:spLocks noChangeArrowheads="1"/>
            </p:cNvSpPr>
            <p:nvPr/>
          </p:nvSpPr>
          <p:spPr bwMode="auto">
            <a:xfrm>
              <a:off x="7380288" y="2060575"/>
              <a:ext cx="287337" cy="288925"/>
            </a:xfrm>
            <a:prstGeom prst="ellipse">
              <a:avLst/>
            </a:prstGeom>
            <a:grpFill/>
            <a:ln w="9525">
              <a:solidFill>
                <a:schemeClr val="tx1"/>
              </a:solidFill>
              <a:round/>
              <a:headEnd/>
              <a:tailEnd/>
            </a:ln>
          </p:spPr>
          <p:txBody>
            <a:bodyPr wrap="none" anchor="ctr"/>
            <a:lstStyle/>
            <a:p>
              <a:endParaRPr lang="en-US"/>
            </a:p>
          </p:txBody>
        </p:sp>
        <p:sp>
          <p:nvSpPr>
            <p:cNvPr id="13348" name="Oval 12"/>
            <p:cNvSpPr>
              <a:spLocks noChangeArrowheads="1"/>
            </p:cNvSpPr>
            <p:nvPr/>
          </p:nvSpPr>
          <p:spPr bwMode="auto">
            <a:xfrm>
              <a:off x="8172450" y="2060575"/>
              <a:ext cx="287338" cy="288925"/>
            </a:xfrm>
            <a:prstGeom prst="ellipse">
              <a:avLst/>
            </a:prstGeom>
            <a:grpFill/>
            <a:ln w="9525">
              <a:solidFill>
                <a:schemeClr val="tx1"/>
              </a:solidFill>
              <a:round/>
              <a:headEnd/>
              <a:tailEnd/>
            </a:ln>
          </p:spPr>
          <p:txBody>
            <a:bodyPr wrap="none" anchor="ctr"/>
            <a:lstStyle/>
            <a:p>
              <a:endParaRPr lang="en-US"/>
            </a:p>
          </p:txBody>
        </p:sp>
        <p:sp>
          <p:nvSpPr>
            <p:cNvPr id="13349" name="Line 8"/>
            <p:cNvSpPr>
              <a:spLocks noChangeShapeType="1"/>
            </p:cNvSpPr>
            <p:nvPr/>
          </p:nvSpPr>
          <p:spPr bwMode="auto">
            <a:xfrm flipV="1">
              <a:off x="5149850" y="1484313"/>
              <a:ext cx="3167063" cy="1587"/>
            </a:xfrm>
            <a:prstGeom prst="line">
              <a:avLst/>
            </a:prstGeom>
            <a:grpFill/>
            <a:ln w="57150">
              <a:solidFill>
                <a:schemeClr val="tx1"/>
              </a:solidFill>
              <a:round/>
              <a:headEnd/>
              <a:tailEnd/>
            </a:ln>
            <a:extLst/>
          </p:spPr>
          <p:txBody>
            <a:bodyPr/>
            <a:lstStyle/>
            <a:p>
              <a:endParaRPr lang="en-US"/>
            </a:p>
          </p:txBody>
        </p:sp>
        <p:sp>
          <p:nvSpPr>
            <p:cNvPr id="13350" name="Oval 10"/>
            <p:cNvSpPr>
              <a:spLocks noChangeArrowheads="1"/>
            </p:cNvSpPr>
            <p:nvPr/>
          </p:nvSpPr>
          <p:spPr bwMode="auto">
            <a:xfrm>
              <a:off x="5003800" y="1341438"/>
              <a:ext cx="288925" cy="288925"/>
            </a:xfrm>
            <a:prstGeom prst="ellipse">
              <a:avLst/>
            </a:prstGeom>
            <a:grpFill/>
            <a:ln w="9525">
              <a:solidFill>
                <a:schemeClr val="tx1"/>
              </a:solidFill>
              <a:round/>
              <a:headEnd/>
              <a:tailEnd/>
            </a:ln>
          </p:spPr>
          <p:txBody>
            <a:bodyPr wrap="none" anchor="ctr"/>
            <a:lstStyle/>
            <a:p>
              <a:endParaRPr lang="en-US"/>
            </a:p>
          </p:txBody>
        </p:sp>
        <p:sp>
          <p:nvSpPr>
            <p:cNvPr id="13351" name="Oval 11"/>
            <p:cNvSpPr>
              <a:spLocks noChangeArrowheads="1"/>
            </p:cNvSpPr>
            <p:nvPr/>
          </p:nvSpPr>
          <p:spPr bwMode="auto">
            <a:xfrm>
              <a:off x="5795963" y="1341438"/>
              <a:ext cx="288925" cy="288925"/>
            </a:xfrm>
            <a:prstGeom prst="ellipse">
              <a:avLst/>
            </a:prstGeom>
            <a:grpFill/>
            <a:ln w="9525">
              <a:solidFill>
                <a:schemeClr val="tx1"/>
              </a:solidFill>
              <a:round/>
              <a:headEnd/>
              <a:tailEnd/>
            </a:ln>
          </p:spPr>
          <p:txBody>
            <a:bodyPr wrap="none" anchor="ctr"/>
            <a:lstStyle/>
            <a:p>
              <a:endParaRPr lang="en-US"/>
            </a:p>
          </p:txBody>
        </p:sp>
        <p:sp>
          <p:nvSpPr>
            <p:cNvPr id="13352" name="Oval 12"/>
            <p:cNvSpPr>
              <a:spLocks noChangeArrowheads="1"/>
            </p:cNvSpPr>
            <p:nvPr/>
          </p:nvSpPr>
          <p:spPr bwMode="auto">
            <a:xfrm>
              <a:off x="6588125" y="1341438"/>
              <a:ext cx="287338" cy="288925"/>
            </a:xfrm>
            <a:prstGeom prst="ellipse">
              <a:avLst/>
            </a:prstGeom>
            <a:grpFill/>
            <a:ln w="9525">
              <a:solidFill>
                <a:schemeClr val="tx1"/>
              </a:solidFill>
              <a:round/>
              <a:headEnd/>
              <a:tailEnd/>
            </a:ln>
          </p:spPr>
          <p:txBody>
            <a:bodyPr wrap="none" anchor="ctr"/>
            <a:lstStyle/>
            <a:p>
              <a:endParaRPr lang="en-US"/>
            </a:p>
          </p:txBody>
        </p:sp>
        <p:sp>
          <p:nvSpPr>
            <p:cNvPr id="13353" name="Oval 12"/>
            <p:cNvSpPr>
              <a:spLocks noChangeArrowheads="1"/>
            </p:cNvSpPr>
            <p:nvPr/>
          </p:nvSpPr>
          <p:spPr bwMode="auto">
            <a:xfrm>
              <a:off x="7380288" y="1341438"/>
              <a:ext cx="287337" cy="288925"/>
            </a:xfrm>
            <a:prstGeom prst="ellipse">
              <a:avLst/>
            </a:prstGeom>
            <a:grpFill/>
            <a:ln w="9525">
              <a:solidFill>
                <a:schemeClr val="tx1"/>
              </a:solidFill>
              <a:round/>
              <a:headEnd/>
              <a:tailEnd/>
            </a:ln>
          </p:spPr>
          <p:txBody>
            <a:bodyPr wrap="none" anchor="ctr"/>
            <a:lstStyle/>
            <a:p>
              <a:endParaRPr lang="en-US"/>
            </a:p>
          </p:txBody>
        </p:sp>
        <p:sp>
          <p:nvSpPr>
            <p:cNvPr id="13354" name="Oval 12"/>
            <p:cNvSpPr>
              <a:spLocks noChangeArrowheads="1"/>
            </p:cNvSpPr>
            <p:nvPr/>
          </p:nvSpPr>
          <p:spPr bwMode="auto">
            <a:xfrm>
              <a:off x="8172450" y="1341438"/>
              <a:ext cx="287338" cy="288925"/>
            </a:xfrm>
            <a:prstGeom prst="ellipse">
              <a:avLst/>
            </a:prstGeom>
            <a:grpFill/>
            <a:ln w="9525">
              <a:solidFill>
                <a:schemeClr val="tx1"/>
              </a:solidFill>
              <a:round/>
              <a:headEnd/>
              <a:tailEnd/>
            </a:ln>
          </p:spPr>
          <p:txBody>
            <a:bodyPr wrap="none" anchor="ctr"/>
            <a:lstStyle/>
            <a:p>
              <a:endParaRPr lang="en-US"/>
            </a:p>
          </p:txBody>
        </p:sp>
        <p:sp>
          <p:nvSpPr>
            <p:cNvPr id="13356" name="TextBox 64"/>
            <p:cNvSpPr txBox="1">
              <a:spLocks noChangeArrowheads="1"/>
            </p:cNvSpPr>
            <p:nvPr/>
          </p:nvSpPr>
          <p:spPr bwMode="auto">
            <a:xfrm>
              <a:off x="5062538" y="2335213"/>
              <a:ext cx="776212" cy="55399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b="0" dirty="0" smtClean="0"/>
                <a:t>T</a:t>
              </a:r>
              <a:r>
                <a:rPr lang="en-GB" baseline="-25000" dirty="0" smtClean="0"/>
                <a:t>2,</a:t>
              </a:r>
              <a:r>
                <a:rPr lang="en-GB" b="0" baseline="-25000" dirty="0" smtClean="0"/>
                <a:t>0</a:t>
              </a:r>
              <a:endParaRPr lang="en-GB" b="0" baseline="-25000" dirty="0"/>
            </a:p>
          </p:txBody>
        </p:sp>
        <p:sp>
          <p:nvSpPr>
            <p:cNvPr id="13357" name="TextBox 65"/>
            <p:cNvSpPr txBox="1">
              <a:spLocks noChangeArrowheads="1"/>
            </p:cNvSpPr>
            <p:nvPr/>
          </p:nvSpPr>
          <p:spPr bwMode="auto">
            <a:xfrm>
              <a:off x="5895975" y="2379663"/>
              <a:ext cx="776212" cy="55399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b="0" dirty="0" smtClean="0"/>
                <a:t>T</a:t>
              </a:r>
              <a:r>
                <a:rPr lang="en-GB" baseline="-25000" dirty="0" smtClean="0"/>
                <a:t>2,</a:t>
              </a:r>
              <a:r>
                <a:rPr lang="en-GB" b="0" baseline="-25000" dirty="0" smtClean="0"/>
                <a:t>1</a:t>
              </a:r>
              <a:endParaRPr lang="en-GB" b="0" baseline="-25000" dirty="0"/>
            </a:p>
          </p:txBody>
        </p:sp>
        <p:sp>
          <p:nvSpPr>
            <p:cNvPr id="13361" name="TextBox 69"/>
            <p:cNvSpPr txBox="1">
              <a:spLocks noChangeArrowheads="1"/>
            </p:cNvSpPr>
            <p:nvPr/>
          </p:nvSpPr>
          <p:spPr bwMode="auto">
            <a:xfrm>
              <a:off x="5075238" y="1628775"/>
              <a:ext cx="776212" cy="55399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b="0" dirty="0" smtClean="0"/>
                <a:t>T</a:t>
              </a:r>
              <a:r>
                <a:rPr lang="en-GB" baseline="-25000" dirty="0" smtClean="0"/>
                <a:t>1,</a:t>
              </a:r>
              <a:r>
                <a:rPr lang="en-GB" b="0" baseline="-25000" dirty="0" smtClean="0"/>
                <a:t>0</a:t>
              </a:r>
              <a:endParaRPr lang="en-GB" b="0" baseline="-25000" dirty="0"/>
            </a:p>
          </p:txBody>
        </p:sp>
        <p:sp>
          <p:nvSpPr>
            <p:cNvPr id="13362" name="TextBox 70"/>
            <p:cNvSpPr txBox="1">
              <a:spLocks noChangeArrowheads="1"/>
            </p:cNvSpPr>
            <p:nvPr/>
          </p:nvSpPr>
          <p:spPr bwMode="auto">
            <a:xfrm>
              <a:off x="5135897" y="2972887"/>
              <a:ext cx="776212" cy="55399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b="0" dirty="0" smtClean="0"/>
                <a:t>T</a:t>
              </a:r>
              <a:r>
                <a:rPr lang="en-GB" baseline="-25000" dirty="0" smtClean="0"/>
                <a:t>3,</a:t>
              </a:r>
              <a:r>
                <a:rPr lang="en-GB" b="0" baseline="-25000" dirty="0" smtClean="0"/>
                <a:t>0</a:t>
              </a:r>
              <a:endParaRPr lang="en-GB" b="0" baseline="-25000" dirty="0"/>
            </a:p>
          </p:txBody>
        </p:sp>
      </p:grpSp>
      <p:graphicFrame>
        <p:nvGraphicFramePr>
          <p:cNvPr id="13363" name="Object 4"/>
          <p:cNvGraphicFramePr>
            <a:graphicFrameLocks noChangeAspect="1"/>
          </p:cNvGraphicFramePr>
          <p:nvPr>
            <p:extLst>
              <p:ext uri="{D42A27DB-BD31-4B8C-83A1-F6EECF244321}">
                <p14:modId xmlns:p14="http://schemas.microsoft.com/office/powerpoint/2010/main" val="3711997987"/>
              </p:ext>
            </p:extLst>
          </p:nvPr>
        </p:nvGraphicFramePr>
        <p:xfrm>
          <a:off x="1042988" y="3642888"/>
          <a:ext cx="1071562" cy="903288"/>
        </p:xfrm>
        <a:graphic>
          <a:graphicData uri="http://schemas.openxmlformats.org/presentationml/2006/ole">
            <mc:AlternateContent xmlns:mc="http://schemas.openxmlformats.org/markup-compatibility/2006">
              <mc:Choice xmlns:v="urn:schemas-microsoft-com:vml" Requires="v">
                <p:oleObj spid="_x0000_s171145" name="Equation" r:id="rId7" imgW="469696" imgH="393529" progId="Equation.3">
                  <p:embed/>
                </p:oleObj>
              </mc:Choice>
              <mc:Fallback>
                <p:oleObj name="Equation" r:id="rId7" imgW="469696" imgH="39352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3642888"/>
                        <a:ext cx="1071562" cy="903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3364" name="Object 16"/>
          <p:cNvGraphicFramePr>
            <a:graphicFrameLocks noChangeAspect="1"/>
          </p:cNvGraphicFramePr>
          <p:nvPr>
            <p:extLst>
              <p:ext uri="{D42A27DB-BD31-4B8C-83A1-F6EECF244321}">
                <p14:modId xmlns:p14="http://schemas.microsoft.com/office/powerpoint/2010/main" val="1370247277"/>
              </p:ext>
            </p:extLst>
          </p:nvPr>
        </p:nvGraphicFramePr>
        <p:xfrm>
          <a:off x="395288" y="2490363"/>
          <a:ext cx="2957512" cy="1103313"/>
        </p:xfrm>
        <a:graphic>
          <a:graphicData uri="http://schemas.openxmlformats.org/presentationml/2006/ole">
            <mc:AlternateContent xmlns:mc="http://schemas.openxmlformats.org/markup-compatibility/2006">
              <mc:Choice xmlns:v="urn:schemas-microsoft-com:vml" Requires="v">
                <p:oleObj spid="_x0000_s171146" name="Equation" r:id="rId9" imgW="1295400" imgH="482600" progId="Equation.3">
                  <p:embed/>
                </p:oleObj>
              </mc:Choice>
              <mc:Fallback>
                <p:oleObj name="Equation" r:id="rId9" imgW="1295400" imgH="482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288" y="2490363"/>
                        <a:ext cx="2957512" cy="1103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chemeClr val="tx2"/>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FB3EDCD9-732D-504E-AAE8-461BF025AC4F}" type="slidenum">
              <a:rPr lang="en-US" smtClean="0"/>
              <a:t>10</a:t>
            </a:fld>
            <a:endParaRPr lang="en-US"/>
          </a:p>
        </p:txBody>
      </p:sp>
    </p:spTree>
    <p:extLst>
      <p:ext uri="{BB962C8B-B14F-4D97-AF65-F5344CB8AC3E}">
        <p14:creationId xmlns:p14="http://schemas.microsoft.com/office/powerpoint/2010/main" val="304753942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GB" smtClean="0"/>
              <a:t>3-9 April, 2017, Edinburgh University</a:t>
            </a:r>
            <a:endParaRPr lang="en-GB" altLang="en-US" dirty="0"/>
          </a:p>
        </p:txBody>
      </p:sp>
      <p:sp>
        <p:nvSpPr>
          <p:cNvPr id="5" name="Footer Placeholder 4"/>
          <p:cNvSpPr>
            <a:spLocks noGrp="1"/>
          </p:cNvSpPr>
          <p:nvPr>
            <p:ph type="ftr" sz="quarter" idx="11"/>
          </p:nvPr>
        </p:nvSpPr>
        <p:spPr/>
        <p:txBody>
          <a:bodyPr/>
          <a:lstStyle/>
          <a:p>
            <a:pPr>
              <a:defRPr/>
            </a:pPr>
            <a:r>
              <a:rPr lang="en-GB" altLang="en-US" smtClean="0"/>
              <a:t>Session 3 of Introduction to numerical modelling</a:t>
            </a:r>
            <a:endParaRPr lang="en-GB" altLang="en-US"/>
          </a:p>
        </p:txBody>
      </p:sp>
      <p:sp>
        <p:nvSpPr>
          <p:cNvPr id="14341" name="Rectangle 2"/>
          <p:cNvSpPr>
            <a:spLocks noGrp="1" noChangeArrowheads="1"/>
          </p:cNvSpPr>
          <p:nvPr>
            <p:ph type="title"/>
          </p:nvPr>
        </p:nvSpPr>
        <p:spPr/>
        <p:txBody>
          <a:bodyPr/>
          <a:lstStyle/>
          <a:p>
            <a:pPr algn="ctr" eaLnBrk="1" hangingPunct="1"/>
            <a:r>
              <a:rPr lang="en-GB" dirty="0">
                <a:solidFill>
                  <a:srgbClr val="008000"/>
                </a:solidFill>
                <a:latin typeface="Garamond" charset="0"/>
              </a:rPr>
              <a:t>Implementation </a:t>
            </a:r>
            <a:r>
              <a:rPr lang="en-GB" dirty="0" smtClean="0">
                <a:solidFill>
                  <a:srgbClr val="008000"/>
                </a:solidFill>
                <a:latin typeface="Garamond" charset="0"/>
              </a:rPr>
              <a:t>issues</a:t>
            </a:r>
            <a:endParaRPr lang="en-GB" dirty="0">
              <a:solidFill>
                <a:srgbClr val="008000"/>
              </a:solidFill>
              <a:latin typeface="Garamond" charset="0"/>
            </a:endParaRPr>
          </a:p>
        </p:txBody>
      </p:sp>
      <p:sp>
        <p:nvSpPr>
          <p:cNvPr id="14342" name="Rectangle 3"/>
          <p:cNvSpPr>
            <a:spLocks noGrp="1" noChangeArrowheads="1"/>
          </p:cNvSpPr>
          <p:nvPr>
            <p:ph type="body" idx="1"/>
          </p:nvPr>
        </p:nvSpPr>
        <p:spPr>
          <a:xfrm>
            <a:off x="457200" y="1566682"/>
            <a:ext cx="8229600" cy="5005387"/>
          </a:xfrm>
        </p:spPr>
        <p:txBody>
          <a:bodyPr>
            <a:normAutofit fontScale="92500" lnSpcReduction="10000"/>
          </a:bodyPr>
          <a:lstStyle/>
          <a:p>
            <a:pPr eaLnBrk="1" hangingPunct="1">
              <a:lnSpc>
                <a:spcPct val="150000"/>
              </a:lnSpc>
              <a:defRPr/>
            </a:pPr>
            <a:r>
              <a:rPr lang="en-GB" dirty="0" smtClean="0">
                <a:latin typeface="Arial Unicode MS" charset="0"/>
              </a:rPr>
              <a:t> Note the suggested </a:t>
            </a:r>
            <a:r>
              <a:rPr lang="en-GB" dirty="0">
                <a:latin typeface="Arial Unicode MS" charset="0"/>
              </a:rPr>
              <a:t>index convention: </a:t>
            </a:r>
            <a:r>
              <a:rPr lang="en-GB" dirty="0" err="1">
                <a:latin typeface="Times New Roman" charset="0"/>
              </a:rPr>
              <a:t>T</a:t>
            </a:r>
            <a:r>
              <a:rPr lang="en-GB" baseline="-25000" dirty="0" err="1">
                <a:latin typeface="Times New Roman" charset="0"/>
              </a:rPr>
              <a:t>ij</a:t>
            </a:r>
            <a:r>
              <a:rPr lang="en-GB" dirty="0">
                <a:latin typeface="Arial Unicode MS" charset="0"/>
              </a:rPr>
              <a:t> </a:t>
            </a:r>
            <a:r>
              <a:rPr lang="en-GB" dirty="0">
                <a:latin typeface="Arial Unicode MS" charset="0"/>
                <a:sym typeface="Wingdings" charset="0"/>
              </a:rPr>
              <a:t> </a:t>
            </a:r>
            <a:r>
              <a:rPr lang="en-GB" dirty="0" smtClean="0">
                <a:latin typeface="Courier New" charset="0"/>
                <a:sym typeface="Wingdings" charset="0"/>
              </a:rPr>
              <a:t>T[</a:t>
            </a:r>
            <a:r>
              <a:rPr lang="en-GB" dirty="0" err="1" smtClean="0">
                <a:latin typeface="Courier New" charset="0"/>
                <a:sym typeface="Wingdings" charset="0"/>
              </a:rPr>
              <a:t>j</a:t>
            </a:r>
            <a:r>
              <a:rPr lang="en-GB" dirty="0" err="1">
                <a:latin typeface="Courier New" charset="0"/>
                <a:sym typeface="Wingdings" charset="0"/>
              </a:rPr>
              <a:t>,</a:t>
            </a:r>
            <a:r>
              <a:rPr lang="en-GB" dirty="0" err="1" smtClean="0">
                <a:latin typeface="Courier New" charset="0"/>
                <a:sym typeface="Wingdings" charset="0"/>
              </a:rPr>
              <a:t>i</a:t>
            </a:r>
            <a:r>
              <a:rPr lang="en-GB" dirty="0">
                <a:latin typeface="Courier New" charset="0"/>
                <a:sym typeface="Wingdings" charset="0"/>
              </a:rPr>
              <a:t>]</a:t>
            </a:r>
            <a:endParaRPr lang="en-GB" dirty="0" smtClean="0">
              <a:latin typeface="Courier New" charset="0"/>
              <a:sym typeface="Wingdings" charset="0"/>
            </a:endParaRPr>
          </a:p>
          <a:p>
            <a:pPr marL="0" indent="0" eaLnBrk="1" hangingPunct="1">
              <a:lnSpc>
                <a:spcPct val="150000"/>
              </a:lnSpc>
              <a:buFont typeface="Wingdings" charset="0"/>
              <a:buNone/>
              <a:defRPr/>
            </a:pPr>
            <a:r>
              <a:rPr lang="en-GB" dirty="0">
                <a:latin typeface="Courier New" charset="0"/>
                <a:sym typeface="Wingdings" charset="0"/>
              </a:rPr>
              <a:t>  </a:t>
            </a:r>
            <a:r>
              <a:rPr lang="en-GB" dirty="0" smtClean="0">
                <a:sym typeface="Wingdings" charset="0"/>
              </a:rPr>
              <a:t>(so </a:t>
            </a:r>
            <a:r>
              <a:rPr lang="en-GB" dirty="0" smtClean="0">
                <a:latin typeface="Courier New"/>
                <a:cs typeface="Courier New"/>
                <a:sym typeface="Wingdings" charset="0"/>
              </a:rPr>
              <a:t>T[</a:t>
            </a:r>
            <a:r>
              <a:rPr lang="en-GB" i="1" dirty="0" smtClean="0">
                <a:cs typeface="Courier New"/>
                <a:sym typeface="Wingdings" charset="0"/>
              </a:rPr>
              <a:t>row-nr</a:t>
            </a:r>
            <a:r>
              <a:rPr lang="en-GB" dirty="0" smtClean="0">
                <a:latin typeface="Courier New"/>
                <a:cs typeface="Courier New"/>
                <a:sym typeface="Wingdings" charset="0"/>
              </a:rPr>
              <a:t>, </a:t>
            </a:r>
            <a:r>
              <a:rPr lang="en-GB" i="1" dirty="0" smtClean="0">
                <a:cs typeface="Courier New"/>
                <a:sym typeface="Wingdings" charset="0"/>
              </a:rPr>
              <a:t>column-nr</a:t>
            </a:r>
            <a:r>
              <a:rPr lang="en-GB" dirty="0">
                <a:latin typeface="Courier New"/>
                <a:cs typeface="Courier New"/>
                <a:sym typeface="Wingdings" charset="0"/>
              </a:rPr>
              <a:t>]</a:t>
            </a:r>
            <a:r>
              <a:rPr lang="en-GB" dirty="0" smtClean="0">
                <a:sym typeface="Wingdings" charset="0"/>
              </a:rPr>
              <a:t>)</a:t>
            </a:r>
          </a:p>
          <a:p>
            <a:pPr>
              <a:lnSpc>
                <a:spcPct val="150000"/>
              </a:lnSpc>
              <a:defRPr/>
            </a:pPr>
            <a:r>
              <a:rPr lang="en-GB" dirty="0" smtClean="0">
                <a:sym typeface="Wingdings" charset="0"/>
              </a:rPr>
              <a:t> So </a:t>
            </a:r>
            <a:r>
              <a:rPr lang="en-GB" dirty="0" err="1">
                <a:latin typeface="Courier New"/>
                <a:cs typeface="Courier New"/>
              </a:rPr>
              <a:t>np.diff</a:t>
            </a:r>
            <a:r>
              <a:rPr lang="en-GB" dirty="0">
                <a:latin typeface="Courier New"/>
                <a:cs typeface="Courier New"/>
              </a:rPr>
              <a:t>(</a:t>
            </a:r>
            <a:r>
              <a:rPr lang="en-GB" dirty="0" err="1">
                <a:latin typeface="Courier New"/>
                <a:cs typeface="Courier New"/>
              </a:rPr>
              <a:t>fin,n</a:t>
            </a:r>
            <a:r>
              <a:rPr lang="en-GB" dirty="0">
                <a:latin typeface="Courier New"/>
                <a:cs typeface="Courier New"/>
              </a:rPr>
              <a:t>=1,axis</a:t>
            </a:r>
            <a:r>
              <a:rPr lang="en-GB" dirty="0" smtClean="0">
                <a:latin typeface="Courier New"/>
                <a:cs typeface="Courier New"/>
              </a:rPr>
              <a:t>=0)</a:t>
            </a:r>
            <a:r>
              <a:rPr lang="en-US" dirty="0" smtClean="0"/>
              <a:t>calculates difference between subsequent rows (i.e. in z-direction),</a:t>
            </a:r>
            <a:r>
              <a:rPr lang="en-US" dirty="0" smtClean="0">
                <a:latin typeface="Courier New"/>
                <a:cs typeface="Courier New"/>
              </a:rPr>
              <a:t> </a:t>
            </a:r>
            <a:r>
              <a:rPr lang="en-US" dirty="0" err="1">
                <a:latin typeface="Courier New"/>
                <a:cs typeface="Courier New"/>
              </a:rPr>
              <a:t>np.diff</a:t>
            </a:r>
            <a:r>
              <a:rPr lang="en-US" dirty="0">
                <a:latin typeface="Courier New"/>
                <a:cs typeface="Courier New"/>
              </a:rPr>
              <a:t>(</a:t>
            </a:r>
            <a:r>
              <a:rPr lang="en-US" dirty="0" err="1">
                <a:latin typeface="Courier New"/>
                <a:cs typeface="Courier New"/>
              </a:rPr>
              <a:t>fin,n</a:t>
            </a:r>
            <a:r>
              <a:rPr lang="en-US" dirty="0">
                <a:latin typeface="Courier New"/>
                <a:cs typeface="Courier New"/>
              </a:rPr>
              <a:t>=1,axis=1)</a:t>
            </a:r>
            <a:r>
              <a:rPr lang="en-US" dirty="0" smtClean="0"/>
              <a:t>calculates difference between subsequent columns (i.e. in x-direction) </a:t>
            </a:r>
            <a:r>
              <a:rPr lang="en-GB" dirty="0" smtClean="0">
                <a:sym typeface="Wingdings" charset="0"/>
              </a:rPr>
              <a:t> </a:t>
            </a:r>
          </a:p>
          <a:p>
            <a:pPr eaLnBrk="1" hangingPunct="1">
              <a:lnSpc>
                <a:spcPct val="150000"/>
              </a:lnSpc>
              <a:defRPr/>
            </a:pPr>
            <a:r>
              <a:rPr lang="en-GB" dirty="0" smtClean="0"/>
              <a:t> Defining a 2-D grid: </a:t>
            </a:r>
          </a:p>
          <a:p>
            <a:pPr lvl="1">
              <a:lnSpc>
                <a:spcPct val="110000"/>
              </a:lnSpc>
              <a:buNone/>
              <a:defRPr/>
            </a:pPr>
            <a:r>
              <a:rPr lang="en-GB" sz="2400" dirty="0">
                <a:latin typeface="Courier New" charset="0"/>
              </a:rPr>
              <a:t>x    </a:t>
            </a:r>
            <a:r>
              <a:rPr lang="en-GB" sz="2400" dirty="0" smtClean="0">
                <a:latin typeface="Courier New" charset="0"/>
              </a:rPr>
              <a:t>  = </a:t>
            </a:r>
            <a:r>
              <a:rPr lang="en-GB" sz="2400" dirty="0" err="1" smtClean="0">
                <a:latin typeface="Courier New" charset="0"/>
              </a:rPr>
              <a:t>np.linspace</a:t>
            </a:r>
            <a:r>
              <a:rPr lang="en-GB" sz="2400" dirty="0" smtClean="0">
                <a:latin typeface="Courier New" charset="0"/>
              </a:rPr>
              <a:t>(0,w,nx</a:t>
            </a:r>
            <a:r>
              <a:rPr lang="en-GB" sz="2400" dirty="0">
                <a:latin typeface="Courier New" charset="0"/>
              </a:rPr>
              <a:t>) </a:t>
            </a:r>
            <a:endParaRPr lang="en-GB" sz="2400" dirty="0" smtClean="0">
              <a:latin typeface="Courier New" charset="0"/>
            </a:endParaRPr>
          </a:p>
          <a:p>
            <a:pPr lvl="1">
              <a:lnSpc>
                <a:spcPct val="110000"/>
              </a:lnSpc>
              <a:buNone/>
              <a:defRPr/>
            </a:pPr>
            <a:r>
              <a:rPr lang="en-GB" sz="2400" dirty="0" smtClean="0">
                <a:latin typeface="Courier New" charset="0"/>
              </a:rPr>
              <a:t>z      </a:t>
            </a:r>
            <a:r>
              <a:rPr lang="en-GB" sz="2400" dirty="0">
                <a:latin typeface="Courier New" charset="0"/>
              </a:rPr>
              <a:t>= </a:t>
            </a:r>
            <a:r>
              <a:rPr lang="en-GB" sz="2400" dirty="0" err="1">
                <a:latin typeface="Courier New" charset="0"/>
              </a:rPr>
              <a:t>np.linspace</a:t>
            </a:r>
            <a:r>
              <a:rPr lang="en-GB" sz="2400" dirty="0">
                <a:latin typeface="Courier New" charset="0"/>
              </a:rPr>
              <a:t>(0,h,</a:t>
            </a:r>
            <a:r>
              <a:rPr lang="en-GB" sz="2400" dirty="0" smtClean="0">
                <a:latin typeface="Courier New" charset="0"/>
              </a:rPr>
              <a:t>nz)</a:t>
            </a:r>
          </a:p>
          <a:p>
            <a:pPr lvl="1">
              <a:lnSpc>
                <a:spcPct val="110000"/>
              </a:lnSpc>
              <a:buNone/>
              <a:defRPr/>
            </a:pPr>
            <a:r>
              <a:rPr lang="en-GB" sz="2400" dirty="0" smtClean="0">
                <a:latin typeface="Courier New" charset="0"/>
              </a:rPr>
              <a:t>[</a:t>
            </a:r>
            <a:r>
              <a:rPr lang="en-GB" sz="2400" dirty="0" err="1">
                <a:latin typeface="Courier New" charset="0"/>
              </a:rPr>
              <a:t>xx,zz</a:t>
            </a:r>
            <a:r>
              <a:rPr lang="en-GB" sz="2400" dirty="0">
                <a:latin typeface="Courier New" charset="0"/>
              </a:rPr>
              <a:t>]</a:t>
            </a:r>
            <a:r>
              <a:rPr lang="en-GB" sz="2400" dirty="0" smtClean="0">
                <a:latin typeface="Courier New" charset="0"/>
              </a:rPr>
              <a:t>= </a:t>
            </a:r>
            <a:r>
              <a:rPr lang="en-GB" sz="2400" dirty="0" err="1" smtClean="0">
                <a:latin typeface="Courier New" charset="0"/>
              </a:rPr>
              <a:t>np.meshgrid</a:t>
            </a:r>
            <a:r>
              <a:rPr lang="en-GB" sz="2400" dirty="0">
                <a:latin typeface="Courier New" charset="0"/>
              </a:rPr>
              <a:t>(</a:t>
            </a:r>
            <a:r>
              <a:rPr lang="en-GB" sz="2400" dirty="0" err="1">
                <a:latin typeface="Courier New" charset="0"/>
              </a:rPr>
              <a:t>x,z</a:t>
            </a:r>
            <a:r>
              <a:rPr lang="en-GB" sz="2400" dirty="0">
                <a:latin typeface="Courier New" charset="0"/>
              </a:rPr>
              <a:t>)</a:t>
            </a:r>
            <a:endParaRPr lang="en-GB" dirty="0"/>
          </a:p>
          <a:p>
            <a:pPr eaLnBrk="1" hangingPunct="1">
              <a:lnSpc>
                <a:spcPct val="150000"/>
              </a:lnSpc>
              <a:buFont typeface="Wingdings" charset="0"/>
              <a:buNone/>
              <a:defRPr/>
            </a:pPr>
            <a:endParaRPr lang="en-GB" dirty="0">
              <a:latin typeface="Courier New" charset="0"/>
            </a:endParaRPr>
          </a:p>
        </p:txBody>
      </p:sp>
      <p:sp>
        <p:nvSpPr>
          <p:cNvPr id="2" name="Slide Number Placeholder 1"/>
          <p:cNvSpPr>
            <a:spLocks noGrp="1"/>
          </p:cNvSpPr>
          <p:nvPr>
            <p:ph type="sldNum" sz="quarter" idx="12"/>
          </p:nvPr>
        </p:nvSpPr>
        <p:spPr/>
        <p:txBody>
          <a:bodyPr/>
          <a:lstStyle/>
          <a:p>
            <a:fld id="{FB3EDCD9-732D-504E-AAE8-461BF025AC4F}" type="slidenum">
              <a:rPr lang="en-US" smtClean="0"/>
              <a:t>11</a:t>
            </a:fld>
            <a:endParaRPr lang="en-US"/>
          </a:p>
        </p:txBody>
      </p:sp>
    </p:spTree>
    <p:extLst>
      <p:ext uri="{BB962C8B-B14F-4D97-AF65-F5344CB8AC3E}">
        <p14:creationId xmlns:p14="http://schemas.microsoft.com/office/powerpoint/2010/main" val="218968348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GB" smtClean="0"/>
              <a:t>3-9 April, 2017, Edinburgh University</a:t>
            </a:r>
            <a:endParaRPr lang="en-US"/>
          </a:p>
        </p:txBody>
      </p:sp>
      <p:sp>
        <p:nvSpPr>
          <p:cNvPr id="5" name="Footer Placeholder 4"/>
          <p:cNvSpPr>
            <a:spLocks noGrp="1"/>
          </p:cNvSpPr>
          <p:nvPr>
            <p:ph type="ftr" sz="quarter" idx="11"/>
          </p:nvPr>
        </p:nvSpPr>
        <p:spPr/>
        <p:txBody>
          <a:bodyPr/>
          <a:lstStyle/>
          <a:p>
            <a:r>
              <a:rPr lang="en-US" smtClean="0"/>
              <a:t>Session 3 of Introduction to numerical modelling</a:t>
            </a:r>
            <a:endParaRPr lang="en-US" dirty="0"/>
          </a:p>
        </p:txBody>
      </p:sp>
      <p:sp>
        <p:nvSpPr>
          <p:cNvPr id="4" name="Slide Number Placeholder 3"/>
          <p:cNvSpPr>
            <a:spLocks noGrp="1"/>
          </p:cNvSpPr>
          <p:nvPr>
            <p:ph type="sldNum" sz="quarter" idx="12"/>
          </p:nvPr>
        </p:nvSpPr>
        <p:spPr/>
        <p:txBody>
          <a:bodyPr/>
          <a:lstStyle/>
          <a:p>
            <a:fld id="{FB3EDCD9-732D-504E-AAE8-461BF025AC4F}" type="slidenum">
              <a:rPr lang="en-US" smtClean="0"/>
              <a:t>12</a:t>
            </a:fld>
            <a:endParaRPr lang="en-US"/>
          </a:p>
        </p:txBody>
      </p:sp>
      <p:sp>
        <p:nvSpPr>
          <p:cNvPr id="3" name="Content Placeholder 2"/>
          <p:cNvSpPr>
            <a:spLocks noGrp="1"/>
          </p:cNvSpPr>
          <p:nvPr>
            <p:ph idx="4294967295"/>
          </p:nvPr>
        </p:nvSpPr>
        <p:spPr>
          <a:xfrm>
            <a:off x="332910" y="1451864"/>
            <a:ext cx="8350250" cy="5260975"/>
          </a:xfrm>
        </p:spPr>
        <p:txBody>
          <a:bodyPr>
            <a:normAutofit/>
          </a:bodyPr>
          <a:lstStyle/>
          <a:p>
            <a:r>
              <a:rPr lang="en-GB" dirty="0" smtClean="0"/>
              <a:t> Implement a 2-D heat diffusion solver</a:t>
            </a:r>
          </a:p>
          <a:p>
            <a:r>
              <a:rPr lang="en-GB" dirty="0"/>
              <a:t> </a:t>
            </a:r>
            <a:r>
              <a:rPr lang="en-GB" dirty="0" smtClean="0"/>
              <a:t>Add natural boundary conditions</a:t>
            </a:r>
            <a:endParaRPr lang="en-GB" dirty="0"/>
          </a:p>
        </p:txBody>
      </p:sp>
      <p:sp>
        <p:nvSpPr>
          <p:cNvPr id="2" name="Title 1"/>
          <p:cNvSpPr>
            <a:spLocks noGrp="1"/>
          </p:cNvSpPr>
          <p:nvPr>
            <p:ph type="title" idx="4294967295"/>
          </p:nvPr>
        </p:nvSpPr>
        <p:spPr>
          <a:xfrm>
            <a:off x="332910" y="531114"/>
            <a:ext cx="8350250" cy="719137"/>
          </a:xfrm>
        </p:spPr>
        <p:txBody>
          <a:bodyPr>
            <a:normAutofit/>
          </a:bodyPr>
          <a:lstStyle/>
          <a:p>
            <a:pPr algn="ctr"/>
            <a:r>
              <a:rPr lang="en-GB" dirty="0" smtClean="0">
                <a:solidFill>
                  <a:srgbClr val="008000"/>
                </a:solidFill>
              </a:rPr>
              <a:t>Practical 3, Part 1:</a:t>
            </a:r>
            <a:endParaRPr lang="en-GB" dirty="0">
              <a:solidFill>
                <a:srgbClr val="008000"/>
              </a:solidFill>
            </a:endParaRPr>
          </a:p>
        </p:txBody>
      </p:sp>
      <p:sp>
        <p:nvSpPr>
          <p:cNvPr id="7" name="TextBox 6"/>
          <p:cNvSpPr txBox="1"/>
          <p:nvPr/>
        </p:nvSpPr>
        <p:spPr>
          <a:xfrm>
            <a:off x="468530" y="5881975"/>
            <a:ext cx="8311289" cy="338554"/>
          </a:xfrm>
          <a:prstGeom prst="rect">
            <a:avLst/>
          </a:prstGeom>
          <a:noFill/>
        </p:spPr>
        <p:txBody>
          <a:bodyPr wrap="none" rtlCol="0">
            <a:spAutoFit/>
          </a:bodyPr>
          <a:lstStyle/>
          <a:p>
            <a:r>
              <a:rPr lang="en-US" sz="1600" b="1" dirty="0">
                <a:latin typeface="Courier"/>
                <a:cs typeface="Courier"/>
              </a:rPr>
              <a:t>https://</a:t>
            </a:r>
            <a:r>
              <a:rPr lang="en-US" sz="1600" b="1" dirty="0" err="1">
                <a:latin typeface="Courier"/>
                <a:cs typeface="Courier"/>
              </a:rPr>
              <a:t>community.dur.ac.uk</a:t>
            </a:r>
            <a:r>
              <a:rPr lang="en-US" sz="1600" b="1" dirty="0">
                <a:latin typeface="Courier"/>
                <a:cs typeface="Courier"/>
              </a:rPr>
              <a:t>/</a:t>
            </a:r>
            <a:r>
              <a:rPr lang="en-US" sz="1600" b="1" dirty="0" err="1">
                <a:latin typeface="Courier"/>
                <a:cs typeface="Courier"/>
              </a:rPr>
              <a:t>jeroen.van-hunen</a:t>
            </a:r>
            <a:r>
              <a:rPr lang="en-US" sz="1600" b="1" dirty="0" smtClean="0">
                <a:latin typeface="Courier"/>
                <a:cs typeface="Courier"/>
              </a:rPr>
              <a:t>/</a:t>
            </a:r>
            <a:r>
              <a:rPr lang="en-US" sz="1600" b="1" dirty="0" err="1" smtClean="0">
                <a:latin typeface="Courier"/>
                <a:cs typeface="Courier"/>
              </a:rPr>
              <a:t>Subitop</a:t>
            </a:r>
            <a:r>
              <a:rPr lang="en-US" sz="1600" b="1" dirty="0" smtClean="0">
                <a:latin typeface="Courier"/>
                <a:cs typeface="Courier"/>
              </a:rPr>
              <a:t>/session3.html</a:t>
            </a:r>
            <a:endParaRPr lang="en-US" sz="1600" b="1" dirty="0">
              <a:latin typeface="Courier"/>
              <a:cs typeface="Courier"/>
            </a:endParaRPr>
          </a:p>
        </p:txBody>
      </p:sp>
      <p:pic>
        <p:nvPicPr>
          <p:cNvPr id="8" name="Picture 7" descr="sla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7513" y="2342447"/>
            <a:ext cx="4635971" cy="3476978"/>
          </a:xfrm>
          <a:prstGeom prst="rect">
            <a:avLst/>
          </a:prstGeom>
        </p:spPr>
      </p:pic>
    </p:spTree>
    <p:extLst>
      <p:ext uri="{BB962C8B-B14F-4D97-AF65-F5344CB8AC3E}">
        <p14:creationId xmlns:p14="http://schemas.microsoft.com/office/powerpoint/2010/main" val="2983351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GB" smtClean="0"/>
              <a:t>3-9 April, 2017, Edinburgh University</a:t>
            </a:r>
            <a:endParaRPr lang="en-US"/>
          </a:p>
        </p:txBody>
      </p:sp>
      <p:sp>
        <p:nvSpPr>
          <p:cNvPr id="7" name="Footer Placeholder 4"/>
          <p:cNvSpPr>
            <a:spLocks noGrp="1"/>
          </p:cNvSpPr>
          <p:nvPr>
            <p:ph type="ftr" sz="quarter" idx="11"/>
          </p:nvPr>
        </p:nvSpPr>
        <p:spPr/>
        <p:txBody>
          <a:bodyPr/>
          <a:lstStyle/>
          <a:p>
            <a:pPr>
              <a:defRPr/>
            </a:pPr>
            <a:r>
              <a:rPr lang="nl-NL" altLang="en-US" smtClean="0"/>
              <a:t>Session 3 of Introduction to numerical modelling</a:t>
            </a:r>
            <a:endParaRPr lang="en-GB" altLang="en-US"/>
          </a:p>
        </p:txBody>
      </p:sp>
      <p:sp>
        <p:nvSpPr>
          <p:cNvPr id="3" name="Slide Number Placeholder 2"/>
          <p:cNvSpPr>
            <a:spLocks noGrp="1"/>
          </p:cNvSpPr>
          <p:nvPr>
            <p:ph type="sldNum" sz="quarter" idx="12"/>
          </p:nvPr>
        </p:nvSpPr>
        <p:spPr/>
        <p:txBody>
          <a:bodyPr/>
          <a:lstStyle/>
          <a:p>
            <a:fld id="{FB3EDCD9-732D-504E-AAE8-461BF025AC4F}" type="slidenum">
              <a:rPr lang="en-US" smtClean="0"/>
              <a:t>13</a:t>
            </a:fld>
            <a:endParaRPr lang="en-US"/>
          </a:p>
        </p:txBody>
      </p:sp>
      <p:sp>
        <p:nvSpPr>
          <p:cNvPr id="9222" name="Rectangle 3"/>
          <p:cNvSpPr>
            <a:spLocks noGrp="1" noChangeArrowheads="1"/>
          </p:cNvSpPr>
          <p:nvPr>
            <p:ph type="body" idx="4294967295"/>
          </p:nvPr>
        </p:nvSpPr>
        <p:spPr>
          <a:xfrm>
            <a:off x="580972" y="2182749"/>
            <a:ext cx="6962828" cy="3165367"/>
          </a:xfrm>
        </p:spPr>
        <p:txBody>
          <a:bodyPr>
            <a:noAutofit/>
          </a:bodyPr>
          <a:lstStyle/>
          <a:p>
            <a:pPr eaLnBrk="1" hangingPunct="1"/>
            <a:r>
              <a:rPr lang="en-GB" altLang="en-US" sz="2800" dirty="0" smtClean="0"/>
              <a:t> Advection schemes</a:t>
            </a:r>
          </a:p>
          <a:p>
            <a:pPr eaLnBrk="1" hangingPunct="1">
              <a:lnSpc>
                <a:spcPct val="170000"/>
              </a:lnSpc>
            </a:pPr>
            <a:r>
              <a:rPr lang="en-GB" altLang="en-US" sz="2800" dirty="0" smtClean="0"/>
              <a:t> Advection-diffusion schemes</a:t>
            </a:r>
          </a:p>
          <a:p>
            <a:pPr eaLnBrk="1" hangingPunct="1">
              <a:lnSpc>
                <a:spcPct val="170000"/>
              </a:lnSpc>
            </a:pPr>
            <a:r>
              <a:rPr lang="en-GB" altLang="en-US" sz="2800" dirty="0"/>
              <a:t> I</a:t>
            </a:r>
            <a:r>
              <a:rPr lang="en-GB" altLang="en-US" sz="2800" dirty="0" smtClean="0"/>
              <a:t>mplementation</a:t>
            </a:r>
          </a:p>
          <a:p>
            <a:pPr eaLnBrk="1" hangingPunct="1">
              <a:buFont typeface="Wingdings" pitchFamily="2" charset="2"/>
              <a:buNone/>
            </a:pPr>
            <a:endParaRPr lang="en-GB" altLang="en-US" sz="2800" dirty="0" smtClean="0"/>
          </a:p>
        </p:txBody>
      </p:sp>
      <p:sp>
        <p:nvSpPr>
          <p:cNvPr id="9221" name="Rectangle 2"/>
          <p:cNvSpPr>
            <a:spLocks noGrp="1" noChangeArrowheads="1"/>
          </p:cNvSpPr>
          <p:nvPr>
            <p:ph type="title" idx="4294967295"/>
          </p:nvPr>
        </p:nvSpPr>
        <p:spPr>
          <a:xfrm>
            <a:off x="457200" y="858636"/>
            <a:ext cx="8350250" cy="719137"/>
          </a:xfrm>
        </p:spPr>
        <p:txBody>
          <a:bodyPr>
            <a:noAutofit/>
          </a:bodyPr>
          <a:lstStyle/>
          <a:p>
            <a:pPr algn="ctr" eaLnBrk="1" hangingPunct="1"/>
            <a:r>
              <a:rPr lang="en-GB" altLang="en-US" sz="4800" dirty="0" smtClean="0">
                <a:solidFill>
                  <a:srgbClr val="008000"/>
                </a:solidFill>
              </a:rPr>
              <a:t>Advection-diffusion</a:t>
            </a:r>
          </a:p>
        </p:txBody>
      </p:sp>
      <p:grpSp>
        <p:nvGrpSpPr>
          <p:cNvPr id="8" name="Group 7"/>
          <p:cNvGrpSpPr/>
          <p:nvPr/>
        </p:nvGrpSpPr>
        <p:grpSpPr>
          <a:xfrm>
            <a:off x="4895415" y="3701032"/>
            <a:ext cx="3949418" cy="2784568"/>
            <a:chOff x="1657648" y="3369600"/>
            <a:chExt cx="4466061" cy="3053204"/>
          </a:xfrm>
        </p:grpSpPr>
        <p:grpSp>
          <p:nvGrpSpPr>
            <p:cNvPr id="9" name="Group 8"/>
            <p:cNvGrpSpPr/>
            <p:nvPr/>
          </p:nvGrpSpPr>
          <p:grpSpPr>
            <a:xfrm>
              <a:off x="3584452" y="3834834"/>
              <a:ext cx="2539257" cy="2467296"/>
              <a:chOff x="5003800" y="1341438"/>
              <a:chExt cx="3455988" cy="3036887"/>
            </a:xfrm>
            <a:solidFill>
              <a:srgbClr val="008000"/>
            </a:solidFill>
          </p:grpSpPr>
          <p:sp>
            <p:nvSpPr>
              <p:cNvPr id="34" name="Line 8"/>
              <p:cNvSpPr>
                <a:spLocks noChangeShapeType="1"/>
              </p:cNvSpPr>
              <p:nvPr/>
            </p:nvSpPr>
            <p:spPr bwMode="auto">
              <a:xfrm flipH="1">
                <a:off x="6732588" y="1484313"/>
                <a:ext cx="0" cy="2665412"/>
              </a:xfrm>
              <a:prstGeom prst="line">
                <a:avLst/>
              </a:prstGeom>
              <a:grpFill/>
              <a:ln w="57150">
                <a:solidFill>
                  <a:schemeClr val="tx1"/>
                </a:solidFill>
                <a:round/>
                <a:headEnd/>
                <a:tailEnd/>
              </a:ln>
              <a:extLst/>
            </p:spPr>
            <p:txBody>
              <a:bodyPr/>
              <a:lstStyle/>
              <a:p>
                <a:endParaRPr lang="en-US"/>
              </a:p>
            </p:txBody>
          </p:sp>
          <p:sp>
            <p:nvSpPr>
              <p:cNvPr id="35" name="Line 8"/>
              <p:cNvSpPr>
                <a:spLocks noChangeShapeType="1"/>
              </p:cNvSpPr>
              <p:nvPr/>
            </p:nvSpPr>
            <p:spPr bwMode="auto">
              <a:xfrm flipV="1">
                <a:off x="5149850" y="2924175"/>
                <a:ext cx="3167063" cy="1588"/>
              </a:xfrm>
              <a:prstGeom prst="line">
                <a:avLst/>
              </a:prstGeom>
              <a:grpFill/>
              <a:ln w="57150">
                <a:solidFill>
                  <a:schemeClr val="tx1"/>
                </a:solidFill>
                <a:round/>
                <a:headEnd/>
                <a:tailEnd/>
              </a:ln>
              <a:extLst/>
            </p:spPr>
            <p:txBody>
              <a:bodyPr/>
              <a:lstStyle/>
              <a:p>
                <a:endParaRPr lang="en-US"/>
              </a:p>
            </p:txBody>
          </p:sp>
          <p:sp>
            <p:nvSpPr>
              <p:cNvPr id="36" name="Line 8"/>
              <p:cNvSpPr>
                <a:spLocks noChangeShapeType="1"/>
              </p:cNvSpPr>
              <p:nvPr/>
            </p:nvSpPr>
            <p:spPr bwMode="auto">
              <a:xfrm flipH="1">
                <a:off x="5940425" y="1484313"/>
                <a:ext cx="0" cy="2665412"/>
              </a:xfrm>
              <a:prstGeom prst="line">
                <a:avLst/>
              </a:prstGeom>
              <a:grpFill/>
              <a:ln w="57150">
                <a:solidFill>
                  <a:schemeClr val="tx1"/>
                </a:solidFill>
                <a:round/>
                <a:headEnd/>
                <a:tailEnd/>
              </a:ln>
              <a:extLst/>
            </p:spPr>
            <p:txBody>
              <a:bodyPr/>
              <a:lstStyle/>
              <a:p>
                <a:endParaRPr lang="en-US"/>
              </a:p>
            </p:txBody>
          </p:sp>
          <p:sp>
            <p:nvSpPr>
              <p:cNvPr id="37" name="Line 8"/>
              <p:cNvSpPr>
                <a:spLocks noChangeShapeType="1"/>
              </p:cNvSpPr>
              <p:nvPr/>
            </p:nvSpPr>
            <p:spPr bwMode="auto">
              <a:xfrm flipH="1">
                <a:off x="7524750" y="1484313"/>
                <a:ext cx="0" cy="2665412"/>
              </a:xfrm>
              <a:prstGeom prst="line">
                <a:avLst/>
              </a:prstGeom>
              <a:grpFill/>
              <a:ln w="57150">
                <a:solidFill>
                  <a:schemeClr val="tx1"/>
                </a:solidFill>
                <a:round/>
                <a:headEnd/>
                <a:tailEnd/>
              </a:ln>
              <a:extLst/>
            </p:spPr>
            <p:txBody>
              <a:bodyPr/>
              <a:lstStyle/>
              <a:p>
                <a:endParaRPr lang="en-US"/>
              </a:p>
            </p:txBody>
          </p:sp>
          <p:sp>
            <p:nvSpPr>
              <p:cNvPr id="38" name="Line 8"/>
              <p:cNvSpPr>
                <a:spLocks noChangeShapeType="1"/>
              </p:cNvSpPr>
              <p:nvPr/>
            </p:nvSpPr>
            <p:spPr bwMode="auto">
              <a:xfrm flipH="1">
                <a:off x="8316913" y="1484313"/>
                <a:ext cx="0" cy="2665412"/>
              </a:xfrm>
              <a:prstGeom prst="line">
                <a:avLst/>
              </a:prstGeom>
              <a:grpFill/>
              <a:ln w="57150">
                <a:solidFill>
                  <a:schemeClr val="tx1"/>
                </a:solidFill>
                <a:round/>
                <a:headEnd/>
                <a:tailEnd/>
              </a:ln>
              <a:extLst/>
            </p:spPr>
            <p:txBody>
              <a:bodyPr/>
              <a:lstStyle/>
              <a:p>
                <a:endParaRPr lang="en-US"/>
              </a:p>
            </p:txBody>
          </p:sp>
          <p:sp>
            <p:nvSpPr>
              <p:cNvPr id="39" name="Line 8"/>
              <p:cNvSpPr>
                <a:spLocks noChangeShapeType="1"/>
              </p:cNvSpPr>
              <p:nvPr/>
            </p:nvSpPr>
            <p:spPr bwMode="auto">
              <a:xfrm flipH="1">
                <a:off x="5148263" y="1484313"/>
                <a:ext cx="0" cy="2665412"/>
              </a:xfrm>
              <a:prstGeom prst="line">
                <a:avLst/>
              </a:prstGeom>
              <a:grpFill/>
              <a:ln w="57150">
                <a:solidFill>
                  <a:schemeClr val="tx1"/>
                </a:solidFill>
                <a:round/>
                <a:headEnd/>
                <a:tailEnd/>
              </a:ln>
              <a:extLst/>
            </p:spPr>
            <p:txBody>
              <a:bodyPr/>
              <a:lstStyle/>
              <a:p>
                <a:endParaRPr lang="en-US"/>
              </a:p>
            </p:txBody>
          </p:sp>
          <p:sp>
            <p:nvSpPr>
              <p:cNvPr id="40" name="Oval 10"/>
              <p:cNvSpPr>
                <a:spLocks noChangeArrowheads="1"/>
              </p:cNvSpPr>
              <p:nvPr/>
            </p:nvSpPr>
            <p:spPr bwMode="auto">
              <a:xfrm>
                <a:off x="5003800" y="2781300"/>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41" name="Oval 11"/>
              <p:cNvSpPr>
                <a:spLocks noChangeArrowheads="1"/>
              </p:cNvSpPr>
              <p:nvPr/>
            </p:nvSpPr>
            <p:spPr bwMode="auto">
              <a:xfrm>
                <a:off x="5795963" y="2781300"/>
                <a:ext cx="288925" cy="288925"/>
              </a:xfrm>
              <a:prstGeom prst="ellipse">
                <a:avLst/>
              </a:prstGeom>
              <a:solidFill>
                <a:srgbClr val="FF0000"/>
              </a:solidFill>
              <a:ln w="9525">
                <a:solidFill>
                  <a:schemeClr val="tx1"/>
                </a:solidFill>
                <a:round/>
                <a:headEnd/>
                <a:tailEnd/>
              </a:ln>
            </p:spPr>
            <p:txBody>
              <a:bodyPr wrap="none" anchor="ctr"/>
              <a:lstStyle/>
              <a:p>
                <a:endParaRPr lang="en-US"/>
              </a:p>
            </p:txBody>
          </p:sp>
          <p:sp>
            <p:nvSpPr>
              <p:cNvPr id="42" name="Oval 12"/>
              <p:cNvSpPr>
                <a:spLocks noChangeArrowheads="1"/>
              </p:cNvSpPr>
              <p:nvPr/>
            </p:nvSpPr>
            <p:spPr bwMode="auto">
              <a:xfrm>
                <a:off x="7380288" y="2781300"/>
                <a:ext cx="287337"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43" name="Oval 12"/>
              <p:cNvSpPr>
                <a:spLocks noChangeArrowheads="1"/>
              </p:cNvSpPr>
              <p:nvPr/>
            </p:nvSpPr>
            <p:spPr bwMode="auto">
              <a:xfrm>
                <a:off x="8172450" y="2781300"/>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44" name="Line 8"/>
              <p:cNvSpPr>
                <a:spLocks noChangeShapeType="1"/>
              </p:cNvSpPr>
              <p:nvPr/>
            </p:nvSpPr>
            <p:spPr bwMode="auto">
              <a:xfrm flipV="1">
                <a:off x="5149850" y="3571875"/>
                <a:ext cx="3167063" cy="0"/>
              </a:xfrm>
              <a:prstGeom prst="line">
                <a:avLst/>
              </a:prstGeom>
              <a:grpFill/>
              <a:ln w="57150">
                <a:solidFill>
                  <a:schemeClr val="tx1"/>
                </a:solidFill>
                <a:round/>
                <a:headEnd/>
                <a:tailEnd/>
              </a:ln>
              <a:extLst/>
            </p:spPr>
            <p:txBody>
              <a:bodyPr/>
              <a:lstStyle/>
              <a:p>
                <a:endParaRPr lang="en-US"/>
              </a:p>
            </p:txBody>
          </p:sp>
          <p:sp>
            <p:nvSpPr>
              <p:cNvPr id="45" name="Oval 10"/>
              <p:cNvSpPr>
                <a:spLocks noChangeArrowheads="1"/>
              </p:cNvSpPr>
              <p:nvPr/>
            </p:nvSpPr>
            <p:spPr bwMode="auto">
              <a:xfrm>
                <a:off x="5003800" y="3427413"/>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46" name="Oval 11"/>
              <p:cNvSpPr>
                <a:spLocks noChangeArrowheads="1"/>
              </p:cNvSpPr>
              <p:nvPr/>
            </p:nvSpPr>
            <p:spPr bwMode="auto">
              <a:xfrm>
                <a:off x="5795963" y="3427413"/>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47" name="Oval 12"/>
              <p:cNvSpPr>
                <a:spLocks noChangeArrowheads="1"/>
              </p:cNvSpPr>
              <p:nvPr/>
            </p:nvSpPr>
            <p:spPr bwMode="auto">
              <a:xfrm>
                <a:off x="6588125" y="3427413"/>
                <a:ext cx="287338" cy="288925"/>
              </a:xfrm>
              <a:prstGeom prst="ellipse">
                <a:avLst/>
              </a:prstGeom>
              <a:solidFill>
                <a:srgbClr val="FF0000"/>
              </a:solidFill>
              <a:ln w="9525">
                <a:solidFill>
                  <a:schemeClr val="tx1"/>
                </a:solidFill>
                <a:round/>
                <a:headEnd/>
                <a:tailEnd/>
              </a:ln>
            </p:spPr>
            <p:txBody>
              <a:bodyPr wrap="none" anchor="ctr"/>
              <a:lstStyle/>
              <a:p>
                <a:endParaRPr lang="en-US"/>
              </a:p>
            </p:txBody>
          </p:sp>
          <p:sp>
            <p:nvSpPr>
              <p:cNvPr id="48" name="Oval 12"/>
              <p:cNvSpPr>
                <a:spLocks noChangeArrowheads="1"/>
              </p:cNvSpPr>
              <p:nvPr/>
            </p:nvSpPr>
            <p:spPr bwMode="auto">
              <a:xfrm>
                <a:off x="7380288" y="3427413"/>
                <a:ext cx="287337"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49" name="Oval 12"/>
              <p:cNvSpPr>
                <a:spLocks noChangeArrowheads="1"/>
              </p:cNvSpPr>
              <p:nvPr/>
            </p:nvSpPr>
            <p:spPr bwMode="auto">
              <a:xfrm>
                <a:off x="8172450" y="3427413"/>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50" name="Line 8"/>
              <p:cNvSpPr>
                <a:spLocks noChangeShapeType="1"/>
              </p:cNvSpPr>
              <p:nvPr/>
            </p:nvSpPr>
            <p:spPr bwMode="auto">
              <a:xfrm flipV="1">
                <a:off x="5149850" y="4233863"/>
                <a:ext cx="3167063" cy="0"/>
              </a:xfrm>
              <a:prstGeom prst="line">
                <a:avLst/>
              </a:prstGeom>
              <a:grpFill/>
              <a:ln w="57150">
                <a:solidFill>
                  <a:schemeClr val="tx1"/>
                </a:solidFill>
                <a:round/>
                <a:headEnd/>
                <a:tailEnd/>
              </a:ln>
              <a:extLst/>
            </p:spPr>
            <p:txBody>
              <a:bodyPr/>
              <a:lstStyle/>
              <a:p>
                <a:endParaRPr lang="en-US"/>
              </a:p>
            </p:txBody>
          </p:sp>
          <p:sp>
            <p:nvSpPr>
              <p:cNvPr id="51" name="Oval 10"/>
              <p:cNvSpPr>
                <a:spLocks noChangeArrowheads="1"/>
              </p:cNvSpPr>
              <p:nvPr/>
            </p:nvSpPr>
            <p:spPr bwMode="auto">
              <a:xfrm>
                <a:off x="5003800" y="4089400"/>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52" name="Oval 11"/>
              <p:cNvSpPr>
                <a:spLocks noChangeArrowheads="1"/>
              </p:cNvSpPr>
              <p:nvPr/>
            </p:nvSpPr>
            <p:spPr bwMode="auto">
              <a:xfrm>
                <a:off x="5795963" y="4089400"/>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53" name="Oval 12"/>
              <p:cNvSpPr>
                <a:spLocks noChangeArrowheads="1"/>
              </p:cNvSpPr>
              <p:nvPr/>
            </p:nvSpPr>
            <p:spPr bwMode="auto">
              <a:xfrm>
                <a:off x="6588125" y="4089400"/>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54" name="Oval 12"/>
              <p:cNvSpPr>
                <a:spLocks noChangeArrowheads="1"/>
              </p:cNvSpPr>
              <p:nvPr/>
            </p:nvSpPr>
            <p:spPr bwMode="auto">
              <a:xfrm>
                <a:off x="7380288" y="4089400"/>
                <a:ext cx="287337"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55" name="Oval 12"/>
              <p:cNvSpPr>
                <a:spLocks noChangeArrowheads="1"/>
              </p:cNvSpPr>
              <p:nvPr/>
            </p:nvSpPr>
            <p:spPr bwMode="auto">
              <a:xfrm>
                <a:off x="8172450" y="4089400"/>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56" name="Line 8"/>
              <p:cNvSpPr>
                <a:spLocks noChangeShapeType="1"/>
              </p:cNvSpPr>
              <p:nvPr/>
            </p:nvSpPr>
            <p:spPr bwMode="auto">
              <a:xfrm flipV="1">
                <a:off x="5149850" y="2205038"/>
                <a:ext cx="3167063" cy="0"/>
              </a:xfrm>
              <a:prstGeom prst="line">
                <a:avLst/>
              </a:prstGeom>
              <a:grpFill/>
              <a:ln w="57150">
                <a:solidFill>
                  <a:schemeClr val="tx1"/>
                </a:solidFill>
                <a:round/>
                <a:headEnd/>
                <a:tailEnd/>
              </a:ln>
              <a:extLst/>
            </p:spPr>
            <p:txBody>
              <a:bodyPr/>
              <a:lstStyle/>
              <a:p>
                <a:endParaRPr lang="en-US"/>
              </a:p>
            </p:txBody>
          </p:sp>
          <p:sp>
            <p:nvSpPr>
              <p:cNvPr id="57" name="Oval 10"/>
              <p:cNvSpPr>
                <a:spLocks noChangeArrowheads="1"/>
              </p:cNvSpPr>
              <p:nvPr/>
            </p:nvSpPr>
            <p:spPr bwMode="auto">
              <a:xfrm>
                <a:off x="5003800" y="2060575"/>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58" name="Oval 11"/>
              <p:cNvSpPr>
                <a:spLocks noChangeArrowheads="1"/>
              </p:cNvSpPr>
              <p:nvPr/>
            </p:nvSpPr>
            <p:spPr bwMode="auto">
              <a:xfrm>
                <a:off x="5795963" y="2060575"/>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59" name="Oval 12"/>
              <p:cNvSpPr>
                <a:spLocks noChangeArrowheads="1"/>
              </p:cNvSpPr>
              <p:nvPr/>
            </p:nvSpPr>
            <p:spPr bwMode="auto">
              <a:xfrm>
                <a:off x="6588125" y="2060575"/>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60" name="Oval 12"/>
              <p:cNvSpPr>
                <a:spLocks noChangeArrowheads="1"/>
              </p:cNvSpPr>
              <p:nvPr/>
            </p:nvSpPr>
            <p:spPr bwMode="auto">
              <a:xfrm>
                <a:off x="7380288" y="2060575"/>
                <a:ext cx="287337"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61" name="Oval 12"/>
              <p:cNvSpPr>
                <a:spLocks noChangeArrowheads="1"/>
              </p:cNvSpPr>
              <p:nvPr/>
            </p:nvSpPr>
            <p:spPr bwMode="auto">
              <a:xfrm>
                <a:off x="8172450" y="2060575"/>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62" name="Line 8"/>
              <p:cNvSpPr>
                <a:spLocks noChangeShapeType="1"/>
              </p:cNvSpPr>
              <p:nvPr/>
            </p:nvSpPr>
            <p:spPr bwMode="auto">
              <a:xfrm flipV="1">
                <a:off x="5149850" y="1484313"/>
                <a:ext cx="3167063" cy="1587"/>
              </a:xfrm>
              <a:prstGeom prst="line">
                <a:avLst/>
              </a:prstGeom>
              <a:grpFill/>
              <a:ln w="57150">
                <a:solidFill>
                  <a:schemeClr val="tx1"/>
                </a:solidFill>
                <a:round/>
                <a:headEnd/>
                <a:tailEnd/>
              </a:ln>
              <a:extLst/>
            </p:spPr>
            <p:txBody>
              <a:bodyPr/>
              <a:lstStyle/>
              <a:p>
                <a:endParaRPr lang="en-US"/>
              </a:p>
            </p:txBody>
          </p:sp>
          <p:sp>
            <p:nvSpPr>
              <p:cNvPr id="63" name="Oval 10"/>
              <p:cNvSpPr>
                <a:spLocks noChangeArrowheads="1"/>
              </p:cNvSpPr>
              <p:nvPr/>
            </p:nvSpPr>
            <p:spPr bwMode="auto">
              <a:xfrm>
                <a:off x="5003800" y="1341438"/>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64" name="Oval 11"/>
              <p:cNvSpPr>
                <a:spLocks noChangeArrowheads="1"/>
              </p:cNvSpPr>
              <p:nvPr/>
            </p:nvSpPr>
            <p:spPr bwMode="auto">
              <a:xfrm>
                <a:off x="5795963" y="1341438"/>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65" name="Oval 12"/>
              <p:cNvSpPr>
                <a:spLocks noChangeArrowheads="1"/>
              </p:cNvSpPr>
              <p:nvPr/>
            </p:nvSpPr>
            <p:spPr bwMode="auto">
              <a:xfrm>
                <a:off x="6588125" y="1341438"/>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66" name="Oval 12"/>
              <p:cNvSpPr>
                <a:spLocks noChangeArrowheads="1"/>
              </p:cNvSpPr>
              <p:nvPr/>
            </p:nvSpPr>
            <p:spPr bwMode="auto">
              <a:xfrm>
                <a:off x="7380288" y="1341438"/>
                <a:ext cx="287337"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67" name="Oval 12"/>
              <p:cNvSpPr>
                <a:spLocks noChangeArrowheads="1"/>
              </p:cNvSpPr>
              <p:nvPr/>
            </p:nvSpPr>
            <p:spPr bwMode="auto">
              <a:xfrm>
                <a:off x="8172450" y="1341438"/>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68" name="Oval 12"/>
              <p:cNvSpPr>
                <a:spLocks noChangeArrowheads="1"/>
              </p:cNvSpPr>
              <p:nvPr/>
            </p:nvSpPr>
            <p:spPr bwMode="auto">
              <a:xfrm>
                <a:off x="6588125" y="2781300"/>
                <a:ext cx="287338" cy="288925"/>
              </a:xfrm>
              <a:prstGeom prst="ellipse">
                <a:avLst/>
              </a:prstGeom>
              <a:solidFill>
                <a:srgbClr val="FF0000"/>
              </a:solidFill>
              <a:ln w="9525">
                <a:solidFill>
                  <a:schemeClr val="tx1"/>
                </a:solidFill>
                <a:round/>
                <a:headEnd/>
                <a:tailEnd/>
              </a:ln>
            </p:spPr>
            <p:txBody>
              <a:bodyPr wrap="none" anchor="ctr"/>
              <a:lstStyle/>
              <a:p>
                <a:endParaRPr lang="en-US"/>
              </a:p>
            </p:txBody>
          </p:sp>
        </p:grpSp>
        <p:grpSp>
          <p:nvGrpSpPr>
            <p:cNvPr id="10" name="Group 9"/>
            <p:cNvGrpSpPr/>
            <p:nvPr/>
          </p:nvGrpSpPr>
          <p:grpSpPr>
            <a:xfrm>
              <a:off x="1806982" y="3369600"/>
              <a:ext cx="1226292" cy="1399938"/>
              <a:chOff x="343912" y="4628548"/>
              <a:chExt cx="1226292" cy="1399938"/>
            </a:xfrm>
          </p:grpSpPr>
          <p:cxnSp>
            <p:nvCxnSpPr>
              <p:cNvPr id="30" name="Straight Connector 29"/>
              <p:cNvCxnSpPr/>
              <p:nvPr/>
            </p:nvCxnSpPr>
            <p:spPr>
              <a:xfrm flipV="1">
                <a:off x="692749" y="5163505"/>
                <a:ext cx="18472" cy="825538"/>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92749" y="5163505"/>
                <a:ext cx="877455" cy="0"/>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141774" y="4628548"/>
                <a:ext cx="348837" cy="584775"/>
              </a:xfrm>
              <a:prstGeom prst="rect">
                <a:avLst/>
              </a:prstGeom>
              <a:noFill/>
            </p:spPr>
            <p:txBody>
              <a:bodyPr wrap="square" rtlCol="0">
                <a:spAutoFit/>
              </a:bodyPr>
              <a:lstStyle/>
              <a:p>
                <a:r>
                  <a:rPr lang="en-GB" sz="3200" i="1" dirty="0" smtClean="0">
                    <a:latin typeface="Times New Roman" panose="02020603050405020304" pitchFamily="18" charset="0"/>
                    <a:cs typeface="Times New Roman" panose="02020603050405020304" pitchFamily="18" charset="0"/>
                  </a:rPr>
                  <a:t>x</a:t>
                </a:r>
                <a:endParaRPr lang="en-GB" sz="3200" i="1"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343912" y="5443711"/>
                <a:ext cx="348837" cy="584775"/>
              </a:xfrm>
              <a:prstGeom prst="rect">
                <a:avLst/>
              </a:prstGeom>
              <a:noFill/>
            </p:spPr>
            <p:txBody>
              <a:bodyPr wrap="square" rtlCol="0">
                <a:spAutoFit/>
              </a:bodyPr>
              <a:lstStyle/>
              <a:p>
                <a:r>
                  <a:rPr lang="en-GB" sz="3200" i="1" dirty="0" smtClean="0">
                    <a:latin typeface="Times New Roman" panose="02020603050405020304" pitchFamily="18" charset="0"/>
                    <a:cs typeface="Times New Roman" panose="02020603050405020304" pitchFamily="18" charset="0"/>
                  </a:rPr>
                  <a:t>z</a:t>
                </a:r>
                <a:endParaRPr lang="en-GB" sz="3200" i="1" dirty="0">
                  <a:latin typeface="Times New Roman" panose="02020603050405020304" pitchFamily="18" charset="0"/>
                  <a:cs typeface="Times New Roman" panose="02020603050405020304" pitchFamily="18" charset="0"/>
                </a:endParaRPr>
              </a:p>
            </p:txBody>
          </p:sp>
        </p:grpSp>
        <p:sp>
          <p:nvSpPr>
            <p:cNvPr id="11" name="Text Box 13"/>
            <p:cNvSpPr txBox="1">
              <a:spLocks noChangeArrowheads="1"/>
            </p:cNvSpPr>
            <p:nvPr/>
          </p:nvSpPr>
          <p:spPr bwMode="auto">
            <a:xfrm>
              <a:off x="3477795" y="3416846"/>
              <a:ext cx="277737" cy="215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smtClean="0"/>
                <a:t>i-2</a:t>
              </a:r>
              <a:endParaRPr lang="en-GB" sz="1400" dirty="0"/>
            </a:p>
          </p:txBody>
        </p:sp>
        <p:sp>
          <p:nvSpPr>
            <p:cNvPr id="12" name="Text Box 13"/>
            <p:cNvSpPr txBox="1">
              <a:spLocks noChangeArrowheads="1"/>
            </p:cNvSpPr>
            <p:nvPr/>
          </p:nvSpPr>
          <p:spPr bwMode="auto">
            <a:xfrm>
              <a:off x="4016232" y="3416846"/>
              <a:ext cx="277737" cy="215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smtClean="0"/>
                <a:t>i-1</a:t>
              </a:r>
              <a:endParaRPr lang="en-GB" sz="1400" dirty="0"/>
            </a:p>
          </p:txBody>
        </p:sp>
        <p:sp>
          <p:nvSpPr>
            <p:cNvPr id="13" name="Text Box 13"/>
            <p:cNvSpPr txBox="1">
              <a:spLocks noChangeArrowheads="1"/>
            </p:cNvSpPr>
            <p:nvPr/>
          </p:nvSpPr>
          <p:spPr bwMode="auto">
            <a:xfrm>
              <a:off x="4646778" y="3416846"/>
              <a:ext cx="165601" cy="215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err="1" smtClean="0"/>
                <a:t>i</a:t>
              </a:r>
              <a:endParaRPr lang="en-GB" sz="1400" dirty="0"/>
            </a:p>
          </p:txBody>
        </p:sp>
        <p:sp>
          <p:nvSpPr>
            <p:cNvPr id="14" name="Text Box 13"/>
            <p:cNvSpPr txBox="1">
              <a:spLocks noChangeArrowheads="1"/>
            </p:cNvSpPr>
            <p:nvPr/>
          </p:nvSpPr>
          <p:spPr bwMode="auto">
            <a:xfrm>
              <a:off x="5169738" y="3404482"/>
              <a:ext cx="309453" cy="215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smtClean="0"/>
                <a:t>i+1</a:t>
              </a:r>
              <a:endParaRPr lang="en-GB" sz="1400" dirty="0"/>
            </a:p>
          </p:txBody>
        </p:sp>
        <p:sp>
          <p:nvSpPr>
            <p:cNvPr id="15" name="Text Box 13"/>
            <p:cNvSpPr txBox="1">
              <a:spLocks noChangeArrowheads="1"/>
            </p:cNvSpPr>
            <p:nvPr/>
          </p:nvSpPr>
          <p:spPr bwMode="auto">
            <a:xfrm>
              <a:off x="5732140" y="3422729"/>
              <a:ext cx="309453" cy="215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smtClean="0"/>
                <a:t>i+2</a:t>
              </a:r>
              <a:endParaRPr lang="en-GB" sz="1400" dirty="0"/>
            </a:p>
          </p:txBody>
        </p:sp>
        <p:sp>
          <p:nvSpPr>
            <p:cNvPr id="16" name="Text Box 13"/>
            <p:cNvSpPr txBox="1">
              <a:spLocks noChangeArrowheads="1"/>
            </p:cNvSpPr>
            <p:nvPr/>
          </p:nvSpPr>
          <p:spPr bwMode="auto">
            <a:xfrm>
              <a:off x="3194585" y="3834834"/>
              <a:ext cx="393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a:t>j</a:t>
              </a:r>
              <a:r>
                <a:rPr lang="en-GB" sz="1400" dirty="0" smtClean="0"/>
                <a:t>-2</a:t>
              </a:r>
              <a:endParaRPr lang="en-GB" sz="1400" dirty="0"/>
            </a:p>
          </p:txBody>
        </p:sp>
        <p:sp>
          <p:nvSpPr>
            <p:cNvPr id="17" name="Text Box 13"/>
            <p:cNvSpPr txBox="1">
              <a:spLocks noChangeArrowheads="1"/>
            </p:cNvSpPr>
            <p:nvPr/>
          </p:nvSpPr>
          <p:spPr bwMode="auto">
            <a:xfrm>
              <a:off x="3200058" y="4413041"/>
              <a:ext cx="393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a:t>j</a:t>
              </a:r>
              <a:r>
                <a:rPr lang="en-GB" sz="1400" dirty="0" smtClean="0"/>
                <a:t>-1</a:t>
              </a:r>
              <a:endParaRPr lang="en-GB" sz="1400" dirty="0"/>
            </a:p>
          </p:txBody>
        </p:sp>
        <p:sp>
          <p:nvSpPr>
            <p:cNvPr id="18" name="Text Box 13"/>
            <p:cNvSpPr txBox="1">
              <a:spLocks noChangeArrowheads="1"/>
            </p:cNvSpPr>
            <p:nvPr/>
          </p:nvSpPr>
          <p:spPr bwMode="auto">
            <a:xfrm>
              <a:off x="3312194" y="5023867"/>
              <a:ext cx="2343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err="1"/>
                <a:t>j</a:t>
              </a:r>
              <a:endParaRPr lang="en-GB" sz="1400" dirty="0"/>
            </a:p>
          </p:txBody>
        </p:sp>
        <p:sp>
          <p:nvSpPr>
            <p:cNvPr id="19" name="Oval 12"/>
            <p:cNvSpPr>
              <a:spLocks noChangeArrowheads="1"/>
            </p:cNvSpPr>
            <p:nvPr/>
          </p:nvSpPr>
          <p:spPr bwMode="auto">
            <a:xfrm>
              <a:off x="4791076" y="5057775"/>
              <a:ext cx="126206" cy="127867"/>
            </a:xfrm>
            <a:prstGeom prst="ellipse">
              <a:avLst/>
            </a:prstGeom>
            <a:solidFill>
              <a:srgbClr val="008000"/>
            </a:solidFill>
            <a:ln w="9525">
              <a:solidFill>
                <a:schemeClr val="tx1"/>
              </a:solidFill>
              <a:round/>
              <a:headEnd/>
              <a:tailEnd/>
            </a:ln>
          </p:spPr>
          <p:txBody>
            <a:bodyPr wrap="none" anchor="ctr"/>
            <a:lstStyle/>
            <a:p>
              <a:endParaRPr lang="en-US"/>
            </a:p>
          </p:txBody>
        </p:sp>
        <p:sp>
          <p:nvSpPr>
            <p:cNvPr id="20" name="Text Box 13"/>
            <p:cNvSpPr txBox="1">
              <a:spLocks noChangeArrowheads="1"/>
            </p:cNvSpPr>
            <p:nvPr/>
          </p:nvSpPr>
          <p:spPr bwMode="auto">
            <a:xfrm>
              <a:off x="3240267" y="5522051"/>
              <a:ext cx="4379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a:t>j</a:t>
              </a:r>
              <a:r>
                <a:rPr lang="en-GB" sz="1400" dirty="0" smtClean="0"/>
                <a:t>+1</a:t>
              </a:r>
              <a:endParaRPr lang="en-GB" sz="1400" dirty="0"/>
            </a:p>
          </p:txBody>
        </p:sp>
        <p:sp>
          <p:nvSpPr>
            <p:cNvPr id="21" name="Text Box 13"/>
            <p:cNvSpPr txBox="1">
              <a:spLocks noChangeArrowheads="1"/>
            </p:cNvSpPr>
            <p:nvPr/>
          </p:nvSpPr>
          <p:spPr bwMode="auto">
            <a:xfrm>
              <a:off x="3237125" y="6034055"/>
              <a:ext cx="4379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a:t>j</a:t>
              </a:r>
              <a:r>
                <a:rPr lang="en-GB" sz="1400" dirty="0" smtClean="0"/>
                <a:t>+2</a:t>
              </a:r>
              <a:endParaRPr lang="en-GB" sz="1400" dirty="0"/>
            </a:p>
          </p:txBody>
        </p:sp>
        <p:grpSp>
          <p:nvGrpSpPr>
            <p:cNvPr id="22" name="Group 21"/>
            <p:cNvGrpSpPr/>
            <p:nvPr/>
          </p:nvGrpSpPr>
          <p:grpSpPr>
            <a:xfrm>
              <a:off x="1657648" y="4895560"/>
              <a:ext cx="1501948" cy="1527244"/>
              <a:chOff x="1832146" y="4517174"/>
              <a:chExt cx="1501948" cy="1527244"/>
            </a:xfrm>
          </p:grpSpPr>
          <p:sp>
            <p:nvSpPr>
              <p:cNvPr id="23" name="TextBox 22"/>
              <p:cNvSpPr txBox="1"/>
              <p:nvPr/>
            </p:nvSpPr>
            <p:spPr>
              <a:xfrm>
                <a:off x="2800077" y="5582753"/>
                <a:ext cx="412292" cy="461665"/>
              </a:xfrm>
              <a:prstGeom prst="rect">
                <a:avLst/>
              </a:prstGeom>
              <a:noFill/>
            </p:spPr>
            <p:txBody>
              <a:bodyPr wrap="none" rtlCol="0">
                <a:spAutoFit/>
              </a:bodyPr>
              <a:lstStyle/>
              <a:p>
                <a:r>
                  <a:rPr lang="en-GB" sz="2400" i="1" dirty="0" err="1" smtClean="0">
                    <a:solidFill>
                      <a:srgbClr val="008000"/>
                    </a:solidFill>
                    <a:latin typeface="Times New Roman" panose="02020603050405020304" pitchFamily="18" charset="0"/>
                    <a:cs typeface="Times New Roman" panose="02020603050405020304" pitchFamily="18" charset="0"/>
                  </a:rPr>
                  <a:t>v</a:t>
                </a:r>
                <a:r>
                  <a:rPr lang="en-GB" sz="2400" i="1" baseline="-25000" dirty="0" err="1" smtClean="0">
                    <a:solidFill>
                      <a:srgbClr val="008000"/>
                    </a:solidFill>
                    <a:latin typeface="Times New Roman" panose="02020603050405020304" pitchFamily="18" charset="0"/>
                    <a:cs typeface="Times New Roman" panose="02020603050405020304" pitchFamily="18" charset="0"/>
                  </a:rPr>
                  <a:t>x</a:t>
                </a:r>
                <a:endParaRPr lang="en-GB" sz="2400" i="1" baseline="-25000" dirty="0">
                  <a:solidFill>
                    <a:srgbClr val="008000"/>
                  </a:solidFill>
                  <a:latin typeface="Times New Roman" panose="02020603050405020304" pitchFamily="18" charset="0"/>
                  <a:cs typeface="Times New Roman" panose="02020603050405020304" pitchFamily="18" charset="0"/>
                </a:endParaRPr>
              </a:p>
            </p:txBody>
          </p:sp>
          <p:grpSp>
            <p:nvGrpSpPr>
              <p:cNvPr id="24" name="Group 23"/>
              <p:cNvGrpSpPr/>
              <p:nvPr/>
            </p:nvGrpSpPr>
            <p:grpSpPr>
              <a:xfrm>
                <a:off x="1832146" y="4517174"/>
                <a:ext cx="1501948" cy="1166988"/>
                <a:chOff x="1887562" y="4517174"/>
                <a:chExt cx="1501948" cy="1166988"/>
              </a:xfrm>
            </p:grpSpPr>
            <p:cxnSp>
              <p:nvCxnSpPr>
                <p:cNvPr id="25" name="Straight Arrow Connector 24"/>
                <p:cNvCxnSpPr/>
                <p:nvPr/>
              </p:nvCxnSpPr>
              <p:spPr>
                <a:xfrm flipV="1">
                  <a:off x="2314428" y="5172994"/>
                  <a:ext cx="1021576" cy="498183"/>
                </a:xfrm>
                <a:prstGeom prst="straightConnector1">
                  <a:avLst/>
                </a:prstGeom>
                <a:ln w="76200">
                  <a:solidFill>
                    <a:srgbClr val="008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999660" y="4517174"/>
                  <a:ext cx="389850" cy="646331"/>
                </a:xfrm>
                <a:prstGeom prst="rect">
                  <a:avLst/>
                </a:prstGeom>
                <a:noFill/>
              </p:spPr>
              <p:txBody>
                <a:bodyPr wrap="none" rtlCol="0">
                  <a:spAutoFit/>
                </a:bodyPr>
                <a:lstStyle/>
                <a:p>
                  <a:r>
                    <a:rPr lang="en-GB" sz="3600" i="1" dirty="0" smtClean="0">
                      <a:solidFill>
                        <a:srgbClr val="008000"/>
                      </a:solidFill>
                      <a:latin typeface="Times New Roman" panose="02020603050405020304" pitchFamily="18" charset="0"/>
                      <a:cs typeface="Times New Roman" panose="02020603050405020304" pitchFamily="18" charset="0"/>
                    </a:rPr>
                    <a:t>v</a:t>
                  </a:r>
                  <a:endParaRPr lang="en-GB" sz="3600" i="1" dirty="0">
                    <a:solidFill>
                      <a:srgbClr val="008000"/>
                    </a:solidFill>
                    <a:latin typeface="Times New Roman" panose="02020603050405020304" pitchFamily="18" charset="0"/>
                    <a:cs typeface="Times New Roman" panose="02020603050405020304" pitchFamily="18" charset="0"/>
                  </a:endParaRPr>
                </a:p>
              </p:txBody>
            </p:sp>
            <p:cxnSp>
              <p:nvCxnSpPr>
                <p:cNvPr id="27" name="Straight Arrow Connector 26"/>
                <p:cNvCxnSpPr>
                  <a:endCxn id="20" idx="1"/>
                </p:cNvCxnSpPr>
                <p:nvPr/>
              </p:nvCxnSpPr>
              <p:spPr>
                <a:xfrm flipV="1">
                  <a:off x="2299854" y="5675940"/>
                  <a:ext cx="940413" cy="8222"/>
                </a:xfrm>
                <a:prstGeom prst="straightConnector1">
                  <a:avLst/>
                </a:prstGeom>
                <a:ln w="38100">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2318608" y="5064918"/>
                  <a:ext cx="0" cy="606587"/>
                </a:xfrm>
                <a:prstGeom prst="straightConnector1">
                  <a:avLst/>
                </a:prstGeom>
                <a:ln w="38100">
                  <a:solidFill>
                    <a:srgbClr val="008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887562" y="4956262"/>
                  <a:ext cx="412292" cy="461665"/>
                </a:xfrm>
                <a:prstGeom prst="rect">
                  <a:avLst/>
                </a:prstGeom>
                <a:noFill/>
              </p:spPr>
              <p:txBody>
                <a:bodyPr wrap="none" rtlCol="0">
                  <a:spAutoFit/>
                </a:bodyPr>
                <a:lstStyle/>
                <a:p>
                  <a:r>
                    <a:rPr lang="en-GB" sz="2400" i="1" dirty="0" err="1" smtClean="0">
                      <a:solidFill>
                        <a:srgbClr val="008000"/>
                      </a:solidFill>
                      <a:latin typeface="Times New Roman" panose="02020603050405020304" pitchFamily="18" charset="0"/>
                      <a:cs typeface="Times New Roman" panose="02020603050405020304" pitchFamily="18" charset="0"/>
                    </a:rPr>
                    <a:t>v</a:t>
                  </a:r>
                  <a:r>
                    <a:rPr lang="en-GB" sz="2400" i="1" baseline="-25000" dirty="0" err="1" smtClean="0">
                      <a:solidFill>
                        <a:srgbClr val="008000"/>
                      </a:solidFill>
                      <a:latin typeface="Times New Roman" panose="02020603050405020304" pitchFamily="18" charset="0"/>
                      <a:cs typeface="Times New Roman" panose="02020603050405020304" pitchFamily="18" charset="0"/>
                    </a:rPr>
                    <a:t>z</a:t>
                  </a:r>
                  <a:endParaRPr lang="en-GB" sz="2400" i="1" baseline="-25000" dirty="0">
                    <a:solidFill>
                      <a:srgbClr val="008000"/>
                    </a:solidFill>
                    <a:latin typeface="Times New Roman" panose="02020603050405020304" pitchFamily="18" charset="0"/>
                    <a:cs typeface="Times New Roman" panose="02020603050405020304" pitchFamily="18" charset="0"/>
                  </a:endParaRPr>
                </a:p>
              </p:txBody>
            </p:sp>
          </p:grpSp>
        </p:grpSp>
      </p:grpSp>
    </p:spTree>
    <p:extLst>
      <p:ext uri="{BB962C8B-B14F-4D97-AF65-F5344CB8AC3E}">
        <p14:creationId xmlns:p14="http://schemas.microsoft.com/office/powerpoint/2010/main" val="6033692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3"/>
          <p:cNvSpPr>
            <a:spLocks noGrp="1"/>
          </p:cNvSpPr>
          <p:nvPr>
            <p:ph type="dt" sz="quarter" idx="10"/>
          </p:nvPr>
        </p:nvSpPr>
        <p:spPr/>
        <p:txBody>
          <a:bodyPr/>
          <a:lstStyle/>
          <a:p>
            <a:pPr>
              <a:defRPr/>
            </a:pPr>
            <a:r>
              <a:rPr lang="en-GB" smtClean="0"/>
              <a:t>3-9 April, 2017, Edinburgh University</a:t>
            </a:r>
            <a:endParaRPr lang="en-GB" altLang="en-US"/>
          </a:p>
        </p:txBody>
      </p:sp>
      <p:sp>
        <p:nvSpPr>
          <p:cNvPr id="23" name="Footer Placeholder 4"/>
          <p:cNvSpPr>
            <a:spLocks noGrp="1"/>
          </p:cNvSpPr>
          <p:nvPr>
            <p:ph type="ftr" sz="quarter" idx="11"/>
          </p:nvPr>
        </p:nvSpPr>
        <p:spPr/>
        <p:txBody>
          <a:bodyPr/>
          <a:lstStyle/>
          <a:p>
            <a:pPr>
              <a:defRPr/>
            </a:pPr>
            <a:r>
              <a:rPr lang="en-GB" altLang="en-US" smtClean="0"/>
              <a:t>Session 3 of Introduction to numerical modelling</a:t>
            </a:r>
            <a:endParaRPr lang="en-GB" altLang="en-US"/>
          </a:p>
        </p:txBody>
      </p:sp>
      <p:sp>
        <p:nvSpPr>
          <p:cNvPr id="15365" name="Rectangle 2"/>
          <p:cNvSpPr>
            <a:spLocks noGrp="1" noChangeArrowheads="1"/>
          </p:cNvSpPr>
          <p:nvPr>
            <p:ph type="title"/>
          </p:nvPr>
        </p:nvSpPr>
        <p:spPr/>
        <p:txBody>
          <a:bodyPr/>
          <a:lstStyle/>
          <a:p>
            <a:pPr algn="ctr" eaLnBrk="1" hangingPunct="1"/>
            <a:r>
              <a:rPr lang="en-GB" altLang="en-US" dirty="0" smtClean="0">
                <a:solidFill>
                  <a:srgbClr val="008000"/>
                </a:solidFill>
                <a:ea typeface="ＭＳ Ｐゴシック" pitchFamily="34" charset="-128"/>
              </a:rPr>
              <a:t>Heat advection</a:t>
            </a:r>
          </a:p>
        </p:txBody>
      </p:sp>
      <p:grpSp>
        <p:nvGrpSpPr>
          <p:cNvPr id="15366" name="Group 3"/>
          <p:cNvGrpSpPr>
            <a:grpSpLocks/>
          </p:cNvGrpSpPr>
          <p:nvPr/>
        </p:nvGrpSpPr>
        <p:grpSpPr bwMode="auto">
          <a:xfrm>
            <a:off x="3100958" y="1625145"/>
            <a:ext cx="2452687" cy="2160587"/>
            <a:chOff x="657" y="1661"/>
            <a:chExt cx="1906" cy="1678"/>
          </a:xfrm>
        </p:grpSpPr>
        <p:sp>
          <p:nvSpPr>
            <p:cNvPr id="15379" name="Rectangle 4"/>
            <p:cNvSpPr>
              <a:spLocks noChangeArrowheads="1"/>
            </p:cNvSpPr>
            <p:nvPr/>
          </p:nvSpPr>
          <p:spPr bwMode="auto">
            <a:xfrm>
              <a:off x="1247" y="1661"/>
              <a:ext cx="1316" cy="1315"/>
            </a:xfrm>
            <a:prstGeom prst="rect">
              <a:avLst/>
            </a:prstGeom>
            <a:solidFill>
              <a:schemeClr val="bg1"/>
            </a:solidFill>
            <a:ln w="28575">
              <a:solidFill>
                <a:schemeClr val="tx1"/>
              </a:solidFill>
              <a:miter lim="800000"/>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eaLnBrk="1" hangingPunct="1">
                <a:spcBef>
                  <a:spcPct val="0"/>
                </a:spcBef>
                <a:buClrTx/>
                <a:buSzTx/>
                <a:buFontTx/>
                <a:buNone/>
              </a:pPr>
              <a:endParaRPr lang="en-US" altLang="en-US"/>
            </a:p>
          </p:txBody>
        </p:sp>
        <p:sp>
          <p:nvSpPr>
            <p:cNvPr id="15380" name="Rectangle 5"/>
            <p:cNvSpPr>
              <a:spLocks noChangeArrowheads="1"/>
            </p:cNvSpPr>
            <p:nvPr/>
          </p:nvSpPr>
          <p:spPr bwMode="auto">
            <a:xfrm>
              <a:off x="657" y="2024"/>
              <a:ext cx="1316" cy="131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eaLnBrk="1" hangingPunct="1">
                <a:spcBef>
                  <a:spcPct val="0"/>
                </a:spcBef>
                <a:buClrTx/>
                <a:buSzTx/>
                <a:buFontTx/>
                <a:buNone/>
              </a:pPr>
              <a:endParaRPr lang="en-US" altLang="en-US"/>
            </a:p>
          </p:txBody>
        </p:sp>
        <p:sp>
          <p:nvSpPr>
            <p:cNvPr id="15381" name="Line 6"/>
            <p:cNvSpPr>
              <a:spLocks noChangeShapeType="1"/>
            </p:cNvSpPr>
            <p:nvPr/>
          </p:nvSpPr>
          <p:spPr bwMode="auto">
            <a:xfrm flipV="1">
              <a:off x="1973" y="1661"/>
              <a:ext cx="589" cy="3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5382" name="Line 7"/>
            <p:cNvSpPr>
              <a:spLocks noChangeShapeType="1"/>
            </p:cNvSpPr>
            <p:nvPr/>
          </p:nvSpPr>
          <p:spPr bwMode="auto">
            <a:xfrm flipV="1">
              <a:off x="1973" y="2976"/>
              <a:ext cx="589" cy="3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5383" name="Line 8"/>
            <p:cNvSpPr>
              <a:spLocks noChangeShapeType="1"/>
            </p:cNvSpPr>
            <p:nvPr/>
          </p:nvSpPr>
          <p:spPr bwMode="auto">
            <a:xfrm flipV="1">
              <a:off x="657" y="1661"/>
              <a:ext cx="589" cy="3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5384" name="Line 9"/>
            <p:cNvSpPr>
              <a:spLocks noChangeShapeType="1"/>
            </p:cNvSpPr>
            <p:nvPr/>
          </p:nvSpPr>
          <p:spPr bwMode="auto">
            <a:xfrm flipV="1">
              <a:off x="657" y="2976"/>
              <a:ext cx="589" cy="3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15367" name="Line 10"/>
          <p:cNvSpPr>
            <a:spLocks noChangeShapeType="1"/>
          </p:cNvSpPr>
          <p:nvPr/>
        </p:nvSpPr>
        <p:spPr bwMode="auto">
          <a:xfrm>
            <a:off x="2632645" y="2793545"/>
            <a:ext cx="8763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5368" name="Line 11"/>
          <p:cNvSpPr>
            <a:spLocks noChangeShapeType="1"/>
          </p:cNvSpPr>
          <p:nvPr/>
        </p:nvSpPr>
        <p:spPr bwMode="auto">
          <a:xfrm>
            <a:off x="5202808" y="2793545"/>
            <a:ext cx="874712"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5369" name="Text Box 12"/>
          <p:cNvSpPr txBox="1">
            <a:spLocks noChangeArrowheads="1"/>
          </p:cNvSpPr>
          <p:nvPr/>
        </p:nvSpPr>
        <p:spPr bwMode="auto">
          <a:xfrm>
            <a:off x="3785170" y="3682545"/>
            <a:ext cx="5778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eaLnBrk="1" hangingPunct="1">
              <a:spcBef>
                <a:spcPct val="0"/>
              </a:spcBef>
              <a:buClrTx/>
              <a:buSzTx/>
              <a:buFontTx/>
              <a:buNone/>
            </a:pPr>
            <a:r>
              <a:rPr lang="el-GR" altLang="en-US" i="1">
                <a:latin typeface="Times New Roman" pitchFamily="18" charset="0"/>
                <a:cs typeface="Times New Roman" pitchFamily="18" charset="0"/>
              </a:rPr>
              <a:t>Δ</a:t>
            </a:r>
            <a:r>
              <a:rPr lang="en-GB" altLang="en-US" i="1">
                <a:latin typeface="Times New Roman" pitchFamily="18" charset="0"/>
                <a:cs typeface="Times New Roman" pitchFamily="18" charset="0"/>
              </a:rPr>
              <a:t>x</a:t>
            </a:r>
          </a:p>
        </p:txBody>
      </p:sp>
      <p:sp>
        <p:nvSpPr>
          <p:cNvPr id="15370" name="Text Box 13"/>
          <p:cNvSpPr txBox="1">
            <a:spLocks noChangeArrowheads="1"/>
          </p:cNvSpPr>
          <p:nvPr/>
        </p:nvSpPr>
        <p:spPr bwMode="auto">
          <a:xfrm>
            <a:off x="5202808" y="3376157"/>
            <a:ext cx="609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eaLnBrk="1" hangingPunct="1">
              <a:spcBef>
                <a:spcPct val="0"/>
              </a:spcBef>
              <a:buClrTx/>
              <a:buSzTx/>
              <a:buFontTx/>
              <a:buNone/>
            </a:pPr>
            <a:r>
              <a:rPr lang="el-GR" altLang="en-US" i="1"/>
              <a:t>Δ</a:t>
            </a:r>
            <a:r>
              <a:rPr lang="en-GB" altLang="en-US" i="1">
                <a:latin typeface="Times New Roman" pitchFamily="18" charset="0"/>
              </a:rPr>
              <a:t>y</a:t>
            </a:r>
          </a:p>
        </p:txBody>
      </p:sp>
      <p:sp>
        <p:nvSpPr>
          <p:cNvPr id="15371" name="Text Box 14"/>
          <p:cNvSpPr txBox="1">
            <a:spLocks noChangeArrowheads="1"/>
          </p:cNvSpPr>
          <p:nvPr/>
        </p:nvSpPr>
        <p:spPr bwMode="auto">
          <a:xfrm>
            <a:off x="5553645" y="1769607"/>
            <a:ext cx="5873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eaLnBrk="1" hangingPunct="1">
              <a:spcBef>
                <a:spcPct val="0"/>
              </a:spcBef>
              <a:buClrTx/>
              <a:buSzTx/>
              <a:buFontTx/>
              <a:buNone/>
            </a:pPr>
            <a:r>
              <a:rPr lang="el-GR" altLang="en-US" i="1"/>
              <a:t>Δ</a:t>
            </a:r>
            <a:r>
              <a:rPr lang="en-GB" altLang="en-US" i="1">
                <a:latin typeface="Times New Roman" pitchFamily="18" charset="0"/>
              </a:rPr>
              <a:t>z</a:t>
            </a:r>
          </a:p>
        </p:txBody>
      </p:sp>
      <p:sp>
        <p:nvSpPr>
          <p:cNvPr id="15372" name="Text Box 15"/>
          <p:cNvSpPr txBox="1">
            <a:spLocks noChangeArrowheads="1"/>
          </p:cNvSpPr>
          <p:nvPr/>
        </p:nvSpPr>
        <p:spPr bwMode="auto">
          <a:xfrm>
            <a:off x="2092895" y="2947532"/>
            <a:ext cx="8191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eaLnBrk="1" hangingPunct="1">
              <a:spcBef>
                <a:spcPct val="0"/>
              </a:spcBef>
              <a:buClrTx/>
              <a:buSzTx/>
              <a:buFontTx/>
              <a:buNone/>
            </a:pPr>
            <a:r>
              <a:rPr lang="en-GB" altLang="en-US" i="1">
                <a:latin typeface="Times New Roman" pitchFamily="18" charset="0"/>
              </a:rPr>
              <a:t>T(x)</a:t>
            </a:r>
          </a:p>
        </p:txBody>
      </p:sp>
      <p:sp>
        <p:nvSpPr>
          <p:cNvPr id="15373" name="Text Box 16"/>
          <p:cNvSpPr txBox="1">
            <a:spLocks noChangeArrowheads="1"/>
          </p:cNvSpPr>
          <p:nvPr/>
        </p:nvSpPr>
        <p:spPr bwMode="auto">
          <a:xfrm>
            <a:off x="5844158" y="2795132"/>
            <a:ext cx="15970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eaLnBrk="1" hangingPunct="1">
              <a:spcBef>
                <a:spcPct val="0"/>
              </a:spcBef>
              <a:buClrTx/>
              <a:buSzTx/>
              <a:buFontTx/>
              <a:buNone/>
            </a:pPr>
            <a:r>
              <a:rPr lang="en-GB" altLang="en-US" i="1">
                <a:latin typeface="Times New Roman" pitchFamily="18" charset="0"/>
              </a:rPr>
              <a:t>T(x+ </a:t>
            </a:r>
            <a:r>
              <a:rPr lang="el-GR" altLang="en-US" i="1"/>
              <a:t>Δ</a:t>
            </a:r>
            <a:r>
              <a:rPr lang="en-GB" altLang="en-US" i="1">
                <a:latin typeface="Times New Roman" pitchFamily="18" charset="0"/>
              </a:rPr>
              <a:t>x)</a:t>
            </a:r>
          </a:p>
        </p:txBody>
      </p:sp>
      <p:sp>
        <p:nvSpPr>
          <p:cNvPr id="15374" name="Text Box 20"/>
          <p:cNvSpPr txBox="1">
            <a:spLocks noChangeArrowheads="1"/>
          </p:cNvSpPr>
          <p:nvPr/>
        </p:nvSpPr>
        <p:spPr bwMode="auto">
          <a:xfrm>
            <a:off x="2669158" y="2201407"/>
            <a:ext cx="4667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eaLnBrk="1" hangingPunct="1">
              <a:spcBef>
                <a:spcPct val="0"/>
              </a:spcBef>
              <a:buClrTx/>
              <a:buSzTx/>
              <a:buFontTx/>
              <a:buNone/>
            </a:pPr>
            <a:r>
              <a:rPr lang="en-GB" altLang="en-US" i="1">
                <a:latin typeface="Times New Roman" pitchFamily="18" charset="0"/>
              </a:rPr>
              <a:t>v</a:t>
            </a:r>
            <a:r>
              <a:rPr lang="en-GB" altLang="en-US" i="1" baseline="-25000">
                <a:latin typeface="Times New Roman" pitchFamily="18" charset="0"/>
              </a:rPr>
              <a:t>x</a:t>
            </a:r>
          </a:p>
        </p:txBody>
      </p:sp>
      <p:sp>
        <p:nvSpPr>
          <p:cNvPr id="15375" name="Text Box 21"/>
          <p:cNvSpPr txBox="1">
            <a:spLocks noChangeArrowheads="1"/>
          </p:cNvSpPr>
          <p:nvPr/>
        </p:nvSpPr>
        <p:spPr bwMode="auto">
          <a:xfrm>
            <a:off x="5117083" y="2201407"/>
            <a:ext cx="4667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eaLnBrk="1" hangingPunct="1">
              <a:spcBef>
                <a:spcPct val="0"/>
              </a:spcBef>
              <a:buClrTx/>
              <a:buSzTx/>
              <a:buFontTx/>
              <a:buNone/>
            </a:pPr>
            <a:r>
              <a:rPr lang="en-GB" altLang="en-US" i="1">
                <a:latin typeface="Times New Roman" pitchFamily="18" charset="0"/>
              </a:rPr>
              <a:t>v</a:t>
            </a:r>
            <a:r>
              <a:rPr lang="en-GB" altLang="en-US" i="1" baseline="-25000">
                <a:latin typeface="Times New Roman" pitchFamily="18" charset="0"/>
              </a:rPr>
              <a:t>x</a:t>
            </a:r>
          </a:p>
        </p:txBody>
      </p:sp>
      <p:sp>
        <p:nvSpPr>
          <p:cNvPr id="15376" name="Text Box 22"/>
          <p:cNvSpPr txBox="1">
            <a:spLocks noChangeArrowheads="1"/>
          </p:cNvSpPr>
          <p:nvPr/>
        </p:nvSpPr>
        <p:spPr bwMode="auto">
          <a:xfrm>
            <a:off x="830833" y="4161970"/>
            <a:ext cx="8305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ＭＳ Ｐゴシック" pitchFamily="34" charset="-128"/>
              </a:defRPr>
            </a:lvl9pPr>
          </a:lstStyle>
          <a:p>
            <a:pPr eaLnBrk="1" hangingPunct="1">
              <a:spcBef>
                <a:spcPct val="0"/>
              </a:spcBef>
              <a:buClrTx/>
              <a:buSzTx/>
              <a:buFontTx/>
              <a:buNone/>
            </a:pPr>
            <a:r>
              <a:rPr lang="en-GB" altLang="en-US"/>
              <a:t>If inflowing material is hotter than outflowing</a:t>
            </a:r>
          </a:p>
          <a:p>
            <a:pPr eaLnBrk="1" hangingPunct="1">
              <a:lnSpc>
                <a:spcPct val="130000"/>
              </a:lnSpc>
              <a:spcBef>
                <a:spcPct val="0"/>
              </a:spcBef>
              <a:buClrTx/>
              <a:buSzTx/>
              <a:buFontTx/>
              <a:buNone/>
            </a:pPr>
            <a:r>
              <a:rPr lang="en-GB" altLang="en-US"/>
              <a:t>(so         &lt;0)</a:t>
            </a:r>
            <a:r>
              <a:rPr lang="en-GB" altLang="en-US">
                <a:sym typeface="Wingdings" pitchFamily="2" charset="2"/>
              </a:rPr>
              <a:t></a:t>
            </a:r>
            <a:r>
              <a:rPr lang="en-GB" altLang="en-US"/>
              <a:t> flow ‘carries in’ heat </a:t>
            </a:r>
            <a:r>
              <a:rPr lang="en-GB" altLang="en-US">
                <a:sym typeface="Wingdings" pitchFamily="2" charset="2"/>
              </a:rPr>
              <a:t></a:t>
            </a:r>
            <a:r>
              <a:rPr lang="en-GB" altLang="en-US"/>
              <a:t> </a:t>
            </a:r>
            <a:r>
              <a:rPr lang="en-GB" altLang="en-US" i="1">
                <a:latin typeface="Times New Roman" pitchFamily="18" charset="0"/>
              </a:rPr>
              <a:t>T</a:t>
            </a:r>
            <a:r>
              <a:rPr lang="en-GB" altLang="en-US"/>
              <a:t> will rise:</a:t>
            </a:r>
          </a:p>
        </p:txBody>
      </p:sp>
      <p:graphicFrame>
        <p:nvGraphicFramePr>
          <p:cNvPr id="15377" name="Object 23"/>
          <p:cNvGraphicFramePr>
            <a:graphicFrameLocks noChangeAspect="1"/>
          </p:cNvGraphicFramePr>
          <p:nvPr>
            <p:extLst>
              <p:ext uri="{D42A27DB-BD31-4B8C-83A1-F6EECF244321}">
                <p14:modId xmlns:p14="http://schemas.microsoft.com/office/powerpoint/2010/main" val="3738587805"/>
              </p:ext>
            </p:extLst>
          </p:nvPr>
        </p:nvGraphicFramePr>
        <p:xfrm>
          <a:off x="3566095" y="5549445"/>
          <a:ext cx="1943100" cy="900112"/>
        </p:xfrm>
        <a:graphic>
          <a:graphicData uri="http://schemas.openxmlformats.org/presentationml/2006/ole">
            <mc:AlternateContent xmlns:mc="http://schemas.openxmlformats.org/markup-compatibility/2006">
              <mc:Choice xmlns:v="urn:schemas-microsoft-com:vml" Requires="v">
                <p:oleObj spid="_x0000_s173114" name="Equation" r:id="rId4" imgW="850531" imgH="393529" progId="Equation.3">
                  <p:embed/>
                </p:oleObj>
              </mc:Choice>
              <mc:Fallback>
                <p:oleObj name="Equation" r:id="rId4" imgW="850531" imgH="39352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6095" y="5549445"/>
                        <a:ext cx="1943100" cy="900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5378" name="Object 25"/>
          <p:cNvGraphicFramePr>
            <a:graphicFrameLocks noChangeAspect="1"/>
          </p:cNvGraphicFramePr>
          <p:nvPr>
            <p:extLst>
              <p:ext uri="{D42A27DB-BD31-4B8C-83A1-F6EECF244321}">
                <p14:modId xmlns:p14="http://schemas.microsoft.com/office/powerpoint/2010/main" val="1838262736"/>
              </p:ext>
            </p:extLst>
          </p:nvPr>
        </p:nvGraphicFramePr>
        <p:xfrm>
          <a:off x="1889698" y="4625786"/>
          <a:ext cx="431800" cy="668936"/>
        </p:xfrm>
        <a:graphic>
          <a:graphicData uri="http://schemas.openxmlformats.org/presentationml/2006/ole">
            <mc:AlternateContent xmlns:mc="http://schemas.openxmlformats.org/markup-compatibility/2006">
              <mc:Choice xmlns:v="urn:schemas-microsoft-com:vml" Requires="v">
                <p:oleObj spid="_x0000_s173115" name="Equation" r:id="rId6" imgW="253890" imgH="393529" progId="Equation.3">
                  <p:embed/>
                </p:oleObj>
              </mc:Choice>
              <mc:Fallback>
                <p:oleObj name="Equation" r:id="rId6" imgW="253890" imgH="393529"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89698" y="4625786"/>
                        <a:ext cx="431800" cy="668936"/>
                      </a:xfrm>
                      <a:prstGeom prst="rect">
                        <a:avLst/>
                      </a:prstGeom>
                      <a:noFill/>
                      <a:ln>
                        <a:noFill/>
                      </a:ln>
                      <a:effectLst/>
                    </p:spPr>
                  </p:pic>
                </p:oleObj>
              </mc:Fallback>
            </mc:AlternateContent>
          </a:graphicData>
        </a:graphic>
      </p:graphicFrame>
      <p:sp>
        <p:nvSpPr>
          <p:cNvPr id="2" name="Slide Number Placeholder 1"/>
          <p:cNvSpPr>
            <a:spLocks noGrp="1"/>
          </p:cNvSpPr>
          <p:nvPr>
            <p:ph type="sldNum" sz="quarter" idx="12"/>
          </p:nvPr>
        </p:nvSpPr>
        <p:spPr/>
        <p:txBody>
          <a:bodyPr/>
          <a:lstStyle/>
          <a:p>
            <a:fld id="{FB3EDCD9-732D-504E-AAE8-461BF025AC4F}" type="slidenum">
              <a:rPr lang="en-US" smtClean="0"/>
              <a:t>14</a:t>
            </a:fld>
            <a:endParaRPr lang="en-US"/>
          </a:p>
        </p:txBody>
      </p:sp>
    </p:spTree>
    <p:extLst>
      <p:ext uri="{BB962C8B-B14F-4D97-AF65-F5344CB8AC3E}">
        <p14:creationId xmlns:p14="http://schemas.microsoft.com/office/powerpoint/2010/main" val="371456763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8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3152459"/>
            <a:ext cx="4851561" cy="30304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pPr algn="ctr"/>
            <a:r>
              <a:rPr lang="en-GB" dirty="0" smtClean="0">
                <a:solidFill>
                  <a:srgbClr val="008000"/>
                </a:solidFill>
              </a:rPr>
              <a:t>Advection: numerical methods in 1D</a:t>
            </a:r>
            <a:endParaRPr lang="en-GB" dirty="0">
              <a:solidFill>
                <a:srgbClr val="008000"/>
              </a:solidFill>
            </a:endParaRPr>
          </a:p>
        </p:txBody>
      </p:sp>
      <p:sp>
        <p:nvSpPr>
          <p:cNvPr id="3" name="Content Placeholder 2"/>
          <p:cNvSpPr>
            <a:spLocks noGrp="1"/>
          </p:cNvSpPr>
          <p:nvPr>
            <p:ph idx="1"/>
          </p:nvPr>
        </p:nvSpPr>
        <p:spPr/>
        <p:txBody>
          <a:bodyPr/>
          <a:lstStyle/>
          <a:p>
            <a:pPr marL="457200" indent="-457200">
              <a:lnSpc>
                <a:spcPct val="200000"/>
              </a:lnSpc>
              <a:buFont typeface="+mj-lt"/>
              <a:buAutoNum type="arabicPeriod"/>
            </a:pPr>
            <a:r>
              <a:rPr lang="en-GB" dirty="0" smtClean="0"/>
              <a:t>FTCS: Forward-Time-Central-Space</a:t>
            </a:r>
            <a:endParaRPr lang="en-GB" dirty="0"/>
          </a:p>
        </p:txBody>
      </p:sp>
      <p:sp>
        <p:nvSpPr>
          <p:cNvPr id="4" name="Date Placeholder 3"/>
          <p:cNvSpPr>
            <a:spLocks noGrp="1"/>
          </p:cNvSpPr>
          <p:nvPr>
            <p:ph type="dt" sz="half" idx="10"/>
          </p:nvPr>
        </p:nvSpPr>
        <p:spPr/>
        <p:txBody>
          <a:bodyPr/>
          <a:lstStyle/>
          <a:p>
            <a:r>
              <a:rPr lang="en-GB" smtClean="0"/>
              <a:t>3-9 April, 2017, Edinburgh University</a:t>
            </a:r>
            <a:endParaRPr lang="en-US"/>
          </a:p>
        </p:txBody>
      </p:sp>
      <p:sp>
        <p:nvSpPr>
          <p:cNvPr id="5" name="Footer Placeholder 4"/>
          <p:cNvSpPr>
            <a:spLocks noGrp="1"/>
          </p:cNvSpPr>
          <p:nvPr>
            <p:ph type="ftr" sz="quarter" idx="11"/>
          </p:nvPr>
        </p:nvSpPr>
        <p:spPr/>
        <p:txBody>
          <a:bodyPr/>
          <a:lstStyle/>
          <a:p>
            <a:r>
              <a:rPr lang="en-US" smtClean="0"/>
              <a:t>Session 3 of Introduction to numerical modelling</a:t>
            </a:r>
            <a:endParaRPr lang="en-US" dirty="0"/>
          </a:p>
        </p:txBody>
      </p:sp>
      <p:sp>
        <p:nvSpPr>
          <p:cNvPr id="6" name="Slide Number Placeholder 5"/>
          <p:cNvSpPr>
            <a:spLocks noGrp="1"/>
          </p:cNvSpPr>
          <p:nvPr>
            <p:ph type="sldNum" sz="quarter" idx="12"/>
          </p:nvPr>
        </p:nvSpPr>
        <p:spPr/>
        <p:txBody>
          <a:bodyPr/>
          <a:lstStyle/>
          <a:p>
            <a:fld id="{FB3EDCD9-732D-504E-AAE8-461BF025AC4F}" type="slidenum">
              <a:rPr lang="en-US" smtClean="0"/>
              <a:t>15</a:t>
            </a:fld>
            <a:endParaRPr lang="en-US"/>
          </a:p>
        </p:txBody>
      </p:sp>
      <p:grpSp>
        <p:nvGrpSpPr>
          <p:cNvPr id="45" name="Group 44"/>
          <p:cNvGrpSpPr/>
          <p:nvPr/>
        </p:nvGrpSpPr>
        <p:grpSpPr>
          <a:xfrm>
            <a:off x="4826530" y="5141104"/>
            <a:ext cx="4094289" cy="1646732"/>
            <a:chOff x="1460144" y="4524685"/>
            <a:chExt cx="4625435" cy="1877374"/>
          </a:xfrm>
        </p:grpSpPr>
        <p:sp>
          <p:nvSpPr>
            <p:cNvPr id="25" name="TextBox 24"/>
            <p:cNvSpPr txBox="1"/>
            <p:nvPr/>
          </p:nvSpPr>
          <p:spPr>
            <a:xfrm>
              <a:off x="1488423" y="5627310"/>
              <a:ext cx="1358108" cy="666680"/>
            </a:xfrm>
            <a:prstGeom prst="rect">
              <a:avLst/>
            </a:prstGeom>
            <a:noFill/>
          </p:spPr>
          <p:txBody>
            <a:bodyPr wrap="square" rtlCol="0">
              <a:spAutoFit/>
            </a:bodyPr>
            <a:lstStyle/>
            <a:p>
              <a:r>
                <a:rPr lang="en-GB" sz="3200" i="1" dirty="0" smtClean="0">
                  <a:solidFill>
                    <a:srgbClr val="008000"/>
                  </a:solidFill>
                  <a:latin typeface="Times New Roman" panose="02020603050405020304" pitchFamily="18" charset="0"/>
                  <a:cs typeface="Times New Roman" panose="02020603050405020304" pitchFamily="18" charset="0"/>
                  <a:sym typeface="Wingdings" panose="05000000000000000000" pitchFamily="2" charset="2"/>
                </a:rPr>
                <a:t>v </a:t>
              </a:r>
              <a:r>
                <a:rPr lang="en-GB" sz="3200" dirty="0" smtClean="0">
                  <a:solidFill>
                    <a:srgbClr val="008000"/>
                  </a:solidFill>
                  <a:sym typeface="Wingdings" panose="05000000000000000000" pitchFamily="2" charset="2"/>
                </a:rPr>
                <a:t></a:t>
              </a:r>
              <a:endParaRPr lang="en-GB" sz="3200" dirty="0">
                <a:solidFill>
                  <a:srgbClr val="008000"/>
                </a:solidFill>
              </a:endParaRPr>
            </a:p>
          </p:txBody>
        </p:sp>
        <p:grpSp>
          <p:nvGrpSpPr>
            <p:cNvPr id="44" name="Group 43"/>
            <p:cNvGrpSpPr/>
            <p:nvPr/>
          </p:nvGrpSpPr>
          <p:grpSpPr>
            <a:xfrm>
              <a:off x="2442190" y="4524685"/>
              <a:ext cx="3643389" cy="1877374"/>
              <a:chOff x="2442190" y="4050278"/>
              <a:chExt cx="4564063" cy="2351781"/>
            </a:xfrm>
          </p:grpSpPr>
          <p:grpSp>
            <p:nvGrpSpPr>
              <p:cNvPr id="24" name="Group 23"/>
              <p:cNvGrpSpPr/>
              <p:nvPr/>
            </p:nvGrpSpPr>
            <p:grpSpPr>
              <a:xfrm>
                <a:off x="2442190" y="5707862"/>
                <a:ext cx="4564063" cy="694197"/>
                <a:chOff x="3429000" y="5766036"/>
                <a:chExt cx="4564063" cy="694197"/>
              </a:xfrm>
            </p:grpSpPr>
            <p:grpSp>
              <p:nvGrpSpPr>
                <p:cNvPr id="7" name="Group 1"/>
                <p:cNvGrpSpPr>
                  <a:grpSpLocks/>
                </p:cNvGrpSpPr>
                <p:nvPr/>
              </p:nvGrpSpPr>
              <p:grpSpPr bwMode="auto">
                <a:xfrm>
                  <a:off x="3429000" y="5766036"/>
                  <a:ext cx="4564063" cy="685796"/>
                  <a:chOff x="3429000" y="5284788"/>
                  <a:chExt cx="4564063" cy="685796"/>
                </a:xfrm>
              </p:grpSpPr>
              <p:sp>
                <p:nvSpPr>
                  <p:cNvPr id="8" name="Line 8"/>
                  <p:cNvSpPr>
                    <a:spLocks noChangeShapeType="1"/>
                  </p:cNvSpPr>
                  <p:nvPr/>
                </p:nvSpPr>
                <p:spPr bwMode="auto">
                  <a:xfrm>
                    <a:off x="3429000" y="5429250"/>
                    <a:ext cx="4564063" cy="0"/>
                  </a:xfrm>
                  <a:prstGeom prst="line">
                    <a:avLst/>
                  </a:prstGeom>
                  <a:noFill/>
                  <a:ln w="57150">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en-US"/>
                  </a:p>
                </p:txBody>
              </p:sp>
              <p:sp>
                <p:nvSpPr>
                  <p:cNvPr id="10" name="Oval 10"/>
                  <p:cNvSpPr>
                    <a:spLocks noChangeArrowheads="1"/>
                  </p:cNvSpPr>
                  <p:nvPr/>
                </p:nvSpPr>
                <p:spPr bwMode="auto">
                  <a:xfrm>
                    <a:off x="5616575" y="5284788"/>
                    <a:ext cx="288925" cy="288925"/>
                  </a:xfrm>
                  <a:prstGeom prst="ellipse">
                    <a:avLst/>
                  </a:prstGeom>
                  <a:solidFill>
                    <a:srgbClr val="008000"/>
                  </a:solidFill>
                  <a:ln w="9525">
                    <a:solidFill>
                      <a:schemeClr val="tx1"/>
                    </a:solidFill>
                    <a:round/>
                    <a:headEnd/>
                    <a:tailEnd/>
                  </a:ln>
                </p:spPr>
                <p:txBody>
                  <a:bodyPr wrap="none" anchor="ctr"/>
                  <a:lstStyle/>
                  <a:p>
                    <a:endParaRPr lang="en-US">
                      <a:solidFill>
                        <a:srgbClr val="008000"/>
                      </a:solidFill>
                    </a:endParaRPr>
                  </a:p>
                </p:txBody>
              </p:sp>
              <p:sp>
                <p:nvSpPr>
                  <p:cNvPr id="11" name="Oval 11"/>
                  <p:cNvSpPr>
                    <a:spLocks noChangeArrowheads="1"/>
                  </p:cNvSpPr>
                  <p:nvPr/>
                </p:nvSpPr>
                <p:spPr bwMode="auto">
                  <a:xfrm>
                    <a:off x="6408738" y="5284788"/>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solidFill>
                        <a:srgbClr val="008000"/>
                      </a:solidFill>
                    </a:endParaRPr>
                  </a:p>
                </p:txBody>
              </p:sp>
              <p:sp>
                <p:nvSpPr>
                  <p:cNvPr id="12" name="Oval 12"/>
                  <p:cNvSpPr>
                    <a:spLocks noChangeArrowheads="1"/>
                  </p:cNvSpPr>
                  <p:nvPr/>
                </p:nvSpPr>
                <p:spPr bwMode="auto">
                  <a:xfrm>
                    <a:off x="7200900" y="5284788"/>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solidFill>
                        <a:srgbClr val="008000"/>
                      </a:solidFill>
                    </a:endParaRPr>
                  </a:p>
                </p:txBody>
              </p:sp>
              <p:sp>
                <p:nvSpPr>
                  <p:cNvPr id="13" name="Text Box 13"/>
                  <p:cNvSpPr txBox="1">
                    <a:spLocks noChangeArrowheads="1"/>
                  </p:cNvSpPr>
                  <p:nvPr/>
                </p:nvSpPr>
                <p:spPr bwMode="auto">
                  <a:xfrm>
                    <a:off x="3962222" y="5662807"/>
                    <a:ext cx="393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smtClean="0"/>
                      <a:t>i-2</a:t>
                    </a:r>
                    <a:endParaRPr lang="en-GB" sz="1400" dirty="0"/>
                  </a:p>
                </p:txBody>
              </p:sp>
            </p:grpSp>
            <p:sp>
              <p:nvSpPr>
                <p:cNvPr id="14" name="Oval 10"/>
                <p:cNvSpPr>
                  <a:spLocks noChangeArrowheads="1"/>
                </p:cNvSpPr>
                <p:nvPr/>
              </p:nvSpPr>
              <p:spPr bwMode="auto">
                <a:xfrm>
                  <a:off x="4024980" y="5767604"/>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solidFill>
                      <a:srgbClr val="008000"/>
                    </a:solidFill>
                  </a:endParaRPr>
                </a:p>
              </p:txBody>
            </p:sp>
            <p:sp>
              <p:nvSpPr>
                <p:cNvPr id="15" name="Oval 11"/>
                <p:cNvSpPr>
                  <a:spLocks noChangeArrowheads="1"/>
                </p:cNvSpPr>
                <p:nvPr/>
              </p:nvSpPr>
              <p:spPr bwMode="auto">
                <a:xfrm>
                  <a:off x="4817143" y="5767604"/>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solidFill>
                      <a:srgbClr val="008000"/>
                    </a:solidFill>
                  </a:endParaRPr>
                </a:p>
              </p:txBody>
            </p:sp>
            <p:sp>
              <p:nvSpPr>
                <p:cNvPr id="18" name="Text Box 13"/>
                <p:cNvSpPr txBox="1">
                  <a:spLocks noChangeArrowheads="1"/>
                </p:cNvSpPr>
                <p:nvPr/>
              </p:nvSpPr>
              <p:spPr bwMode="auto">
                <a:xfrm>
                  <a:off x="4724222" y="6144055"/>
                  <a:ext cx="393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smtClean="0"/>
                    <a:t>i-1</a:t>
                  </a:r>
                  <a:endParaRPr lang="en-GB" sz="1400" dirty="0"/>
                </a:p>
              </p:txBody>
            </p:sp>
            <p:sp>
              <p:nvSpPr>
                <p:cNvPr id="19" name="Text Box 13"/>
                <p:cNvSpPr txBox="1">
                  <a:spLocks noChangeArrowheads="1"/>
                </p:cNvSpPr>
                <p:nvPr/>
              </p:nvSpPr>
              <p:spPr bwMode="auto">
                <a:xfrm>
                  <a:off x="5616575" y="6144055"/>
                  <a:ext cx="2343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err="1" smtClean="0"/>
                    <a:t>i</a:t>
                  </a:r>
                  <a:endParaRPr lang="en-GB" sz="1400" dirty="0"/>
                </a:p>
              </p:txBody>
            </p:sp>
            <p:sp>
              <p:nvSpPr>
                <p:cNvPr id="20" name="Text Box 13"/>
                <p:cNvSpPr txBox="1">
                  <a:spLocks noChangeArrowheads="1"/>
                </p:cNvSpPr>
                <p:nvPr/>
              </p:nvSpPr>
              <p:spPr bwMode="auto">
                <a:xfrm>
                  <a:off x="6356672" y="6126397"/>
                  <a:ext cx="4379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smtClean="0"/>
                    <a:t>i+1</a:t>
                  </a:r>
                  <a:endParaRPr lang="en-GB" sz="1400" dirty="0"/>
                </a:p>
              </p:txBody>
            </p:sp>
            <p:sp>
              <p:nvSpPr>
                <p:cNvPr id="21" name="Text Box 13"/>
                <p:cNvSpPr txBox="1">
                  <a:spLocks noChangeArrowheads="1"/>
                </p:cNvSpPr>
                <p:nvPr/>
              </p:nvSpPr>
              <p:spPr bwMode="auto">
                <a:xfrm>
                  <a:off x="7152588" y="6152456"/>
                  <a:ext cx="4379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smtClean="0"/>
                    <a:t>i+2</a:t>
                  </a:r>
                  <a:endParaRPr lang="en-GB" sz="1400" dirty="0"/>
                </a:p>
              </p:txBody>
            </p:sp>
          </p:grpSp>
          <p:cxnSp>
            <p:nvCxnSpPr>
              <p:cNvPr id="32" name="Straight Connector 31"/>
              <p:cNvCxnSpPr/>
              <p:nvPr/>
            </p:nvCxnSpPr>
            <p:spPr>
              <a:xfrm flipV="1">
                <a:off x="3171940" y="4995701"/>
                <a:ext cx="802855" cy="17158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3928911" y="4524685"/>
                <a:ext cx="837457" cy="47101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4800022" y="4307864"/>
                <a:ext cx="766368" cy="21682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5547045" y="4194740"/>
                <a:ext cx="802855" cy="12457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6" name="Oval 10"/>
              <p:cNvSpPr>
                <a:spLocks noChangeArrowheads="1"/>
              </p:cNvSpPr>
              <p:nvPr/>
            </p:nvSpPr>
            <p:spPr bwMode="auto">
              <a:xfrm>
                <a:off x="4621906" y="4380223"/>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solidFill>
                    <a:srgbClr val="008000"/>
                  </a:solidFill>
                </a:endParaRPr>
              </a:p>
            </p:txBody>
          </p:sp>
          <p:sp>
            <p:nvSpPr>
              <p:cNvPr id="27" name="Oval 11"/>
              <p:cNvSpPr>
                <a:spLocks noChangeArrowheads="1"/>
              </p:cNvSpPr>
              <p:nvPr/>
            </p:nvSpPr>
            <p:spPr bwMode="auto">
              <a:xfrm>
                <a:off x="5414069" y="4163402"/>
                <a:ext cx="288925" cy="288925"/>
              </a:xfrm>
              <a:prstGeom prst="ellipse">
                <a:avLst/>
              </a:prstGeom>
              <a:solidFill>
                <a:srgbClr val="FF0000"/>
              </a:solidFill>
              <a:ln w="9525">
                <a:solidFill>
                  <a:schemeClr val="tx1"/>
                </a:solidFill>
                <a:round/>
                <a:headEnd/>
                <a:tailEnd/>
              </a:ln>
            </p:spPr>
            <p:txBody>
              <a:bodyPr wrap="none" anchor="ctr"/>
              <a:lstStyle/>
              <a:p>
                <a:endParaRPr lang="en-US">
                  <a:solidFill>
                    <a:srgbClr val="008000"/>
                  </a:solidFill>
                </a:endParaRPr>
              </a:p>
            </p:txBody>
          </p:sp>
          <p:sp>
            <p:nvSpPr>
              <p:cNvPr id="28" name="Oval 12"/>
              <p:cNvSpPr>
                <a:spLocks noChangeArrowheads="1"/>
              </p:cNvSpPr>
              <p:nvPr/>
            </p:nvSpPr>
            <p:spPr bwMode="auto">
              <a:xfrm>
                <a:off x="6206231" y="4050278"/>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solidFill>
                    <a:srgbClr val="008000"/>
                  </a:solidFill>
                </a:endParaRPr>
              </a:p>
            </p:txBody>
          </p:sp>
          <p:sp>
            <p:nvSpPr>
              <p:cNvPr id="29" name="Oval 10"/>
              <p:cNvSpPr>
                <a:spLocks noChangeArrowheads="1"/>
              </p:cNvSpPr>
              <p:nvPr/>
            </p:nvSpPr>
            <p:spPr bwMode="auto">
              <a:xfrm>
                <a:off x="3030311" y="5022827"/>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solidFill>
                    <a:srgbClr val="008000"/>
                  </a:solidFill>
                </a:endParaRPr>
              </a:p>
            </p:txBody>
          </p:sp>
          <p:sp>
            <p:nvSpPr>
              <p:cNvPr id="30" name="Oval 11"/>
              <p:cNvSpPr>
                <a:spLocks noChangeArrowheads="1"/>
              </p:cNvSpPr>
              <p:nvPr/>
            </p:nvSpPr>
            <p:spPr bwMode="auto">
              <a:xfrm>
                <a:off x="3822474" y="4853141"/>
                <a:ext cx="288925" cy="288925"/>
              </a:xfrm>
              <a:prstGeom prst="ellipse">
                <a:avLst/>
              </a:prstGeom>
              <a:solidFill>
                <a:srgbClr val="FF0000"/>
              </a:solidFill>
              <a:ln w="9525">
                <a:solidFill>
                  <a:schemeClr val="tx1"/>
                </a:solidFill>
                <a:round/>
                <a:headEnd/>
                <a:tailEnd/>
              </a:ln>
            </p:spPr>
            <p:txBody>
              <a:bodyPr wrap="none" anchor="ctr"/>
              <a:lstStyle/>
              <a:p>
                <a:endParaRPr lang="en-US">
                  <a:solidFill>
                    <a:srgbClr val="008000"/>
                  </a:solidFill>
                </a:endParaRPr>
              </a:p>
            </p:txBody>
          </p:sp>
        </p:grpSp>
        <p:sp>
          <p:nvSpPr>
            <p:cNvPr id="40" name="TextBox 39"/>
            <p:cNvSpPr txBox="1"/>
            <p:nvPr/>
          </p:nvSpPr>
          <p:spPr>
            <a:xfrm>
              <a:off x="1460144" y="4750933"/>
              <a:ext cx="1358108" cy="584775"/>
            </a:xfrm>
            <a:prstGeom prst="rect">
              <a:avLst/>
            </a:prstGeom>
            <a:noFill/>
          </p:spPr>
          <p:txBody>
            <a:bodyPr wrap="square" rtlCol="0">
              <a:spAutoFit/>
            </a:bodyPr>
            <a:lstStyle/>
            <a:p>
              <a:r>
                <a:rPr lang="en-GB" sz="3200" i="1" dirty="0" smtClean="0">
                  <a:latin typeface="Times New Roman" panose="02020603050405020304" pitchFamily="18" charset="0"/>
                  <a:cs typeface="Times New Roman" panose="02020603050405020304" pitchFamily="18" charset="0"/>
                  <a:sym typeface="Wingdings" panose="05000000000000000000" pitchFamily="2" charset="2"/>
                </a:rPr>
                <a:t>T</a:t>
              </a:r>
              <a:endParaRPr lang="en-GB" sz="3200" dirty="0">
                <a:latin typeface="Times New Roman" panose="02020603050405020304" pitchFamily="18" charset="0"/>
                <a:cs typeface="Times New Roman" panose="02020603050405020304" pitchFamily="18" charset="0"/>
              </a:endParaRPr>
            </a:p>
          </p:txBody>
        </p:sp>
      </p:grpSp>
      <p:graphicFrame>
        <p:nvGraphicFramePr>
          <p:cNvPr id="41" name="Object 40"/>
          <p:cNvGraphicFramePr>
            <a:graphicFrameLocks noChangeAspect="1"/>
          </p:cNvGraphicFramePr>
          <p:nvPr>
            <p:extLst>
              <p:ext uri="{D42A27DB-BD31-4B8C-83A1-F6EECF244321}">
                <p14:modId xmlns:p14="http://schemas.microsoft.com/office/powerpoint/2010/main" val="2086138403"/>
              </p:ext>
            </p:extLst>
          </p:nvPr>
        </p:nvGraphicFramePr>
        <p:xfrm>
          <a:off x="2835020" y="2331505"/>
          <a:ext cx="3226405" cy="845334"/>
        </p:xfrm>
        <a:graphic>
          <a:graphicData uri="http://schemas.openxmlformats.org/presentationml/2006/ole">
            <mc:AlternateContent xmlns:mc="http://schemas.openxmlformats.org/markup-compatibility/2006">
              <mc:Choice xmlns:v="urn:schemas-microsoft-com:vml" Requires="v">
                <p:oleObj spid="_x0000_s174119" name="Equation" r:id="rId5" imgW="1650960" imgH="431640" progId="Equation.3">
                  <p:embed/>
                </p:oleObj>
              </mc:Choice>
              <mc:Fallback>
                <p:oleObj name="Equation" r:id="rId5" imgW="1650960" imgH="431640" progId="Equation.3">
                  <p:embed/>
                  <p:pic>
                    <p:nvPicPr>
                      <p:cNvPr id="0" name="Object 4"/>
                      <p:cNvPicPr>
                        <a:picLocks noChangeAspect="1" noChangeArrowheads="1"/>
                      </p:cNvPicPr>
                      <p:nvPr/>
                    </p:nvPicPr>
                    <p:blipFill>
                      <a:blip r:embed="rId6"/>
                      <a:srcRect/>
                      <a:stretch>
                        <a:fillRect/>
                      </a:stretch>
                    </p:blipFill>
                    <p:spPr bwMode="auto">
                      <a:xfrm>
                        <a:off x="2835020" y="2331505"/>
                        <a:ext cx="3226405" cy="845334"/>
                      </a:xfrm>
                      <a:prstGeom prst="rect">
                        <a:avLst/>
                      </a:prstGeom>
                      <a:noFill/>
                      <a:ln w="9525">
                        <a:noFill/>
                        <a:miter lim="800000"/>
                        <a:headEnd/>
                        <a:tailEnd/>
                      </a:ln>
                      <a:effectLst/>
                    </p:spPr>
                  </p:pic>
                </p:oleObj>
              </mc:Fallback>
            </mc:AlternateContent>
          </a:graphicData>
        </a:graphic>
      </p:graphicFrame>
      <p:sp>
        <p:nvSpPr>
          <p:cNvPr id="46" name="TextBox 45"/>
          <p:cNvSpPr txBox="1"/>
          <p:nvPr/>
        </p:nvSpPr>
        <p:spPr>
          <a:xfrm>
            <a:off x="2265861" y="5433763"/>
            <a:ext cx="2326278" cy="369332"/>
          </a:xfrm>
          <a:prstGeom prst="rect">
            <a:avLst/>
          </a:prstGeom>
          <a:noFill/>
        </p:spPr>
        <p:txBody>
          <a:bodyPr wrap="none" rtlCol="0">
            <a:spAutoFit/>
          </a:bodyPr>
          <a:lstStyle/>
          <a:p>
            <a:r>
              <a:rPr lang="en-GB" dirty="0" smtClean="0"/>
              <a:t>Numerically unstable</a:t>
            </a:r>
            <a:endParaRPr lang="en-GB" dirty="0"/>
          </a:p>
        </p:txBody>
      </p:sp>
      <p:sp>
        <p:nvSpPr>
          <p:cNvPr id="47" name="TextBox 46"/>
          <p:cNvSpPr txBox="1"/>
          <p:nvPr/>
        </p:nvSpPr>
        <p:spPr>
          <a:xfrm>
            <a:off x="2630085" y="6152021"/>
            <a:ext cx="1745991" cy="307777"/>
          </a:xfrm>
          <a:prstGeom prst="rect">
            <a:avLst/>
          </a:prstGeom>
          <a:noFill/>
        </p:spPr>
        <p:txBody>
          <a:bodyPr wrap="none" rtlCol="0">
            <a:spAutoFit/>
          </a:bodyPr>
          <a:lstStyle/>
          <a:p>
            <a:r>
              <a:rPr lang="en-GB" sz="1400" dirty="0" smtClean="0"/>
              <a:t>(Spiegelman, 2004)</a:t>
            </a:r>
            <a:endParaRPr lang="en-GB" sz="1400" dirty="0"/>
          </a:p>
        </p:txBody>
      </p:sp>
    </p:spTree>
    <p:extLst>
      <p:ext uri="{BB962C8B-B14F-4D97-AF65-F5344CB8AC3E}">
        <p14:creationId xmlns:p14="http://schemas.microsoft.com/office/powerpoint/2010/main" val="272643568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68950" y="3823473"/>
            <a:ext cx="3796039" cy="3050750"/>
            <a:chOff x="68950" y="3823473"/>
            <a:chExt cx="3796039" cy="3050750"/>
          </a:xfrm>
        </p:grpSpPr>
        <p:pic>
          <p:nvPicPr>
            <p:cNvPr id="17511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50" y="3823473"/>
              <a:ext cx="3796039" cy="2994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5" name="TextBox 64"/>
            <p:cNvSpPr txBox="1"/>
            <p:nvPr/>
          </p:nvSpPr>
          <p:spPr>
            <a:xfrm>
              <a:off x="68950" y="6566446"/>
              <a:ext cx="1745991" cy="307777"/>
            </a:xfrm>
            <a:prstGeom prst="rect">
              <a:avLst/>
            </a:prstGeom>
            <a:noFill/>
          </p:spPr>
          <p:txBody>
            <a:bodyPr wrap="none" rtlCol="0">
              <a:spAutoFit/>
            </a:bodyPr>
            <a:lstStyle/>
            <a:p>
              <a:r>
                <a:rPr lang="en-GB" sz="1400" dirty="0" smtClean="0"/>
                <a:t>(Spiegelman, 2004)</a:t>
              </a:r>
              <a:endParaRPr lang="en-GB" sz="1400" dirty="0"/>
            </a:p>
          </p:txBody>
        </p:sp>
        <p:sp>
          <p:nvSpPr>
            <p:cNvPr id="17" name="TextBox 16"/>
            <p:cNvSpPr txBox="1"/>
            <p:nvPr/>
          </p:nvSpPr>
          <p:spPr>
            <a:xfrm>
              <a:off x="782425" y="4392886"/>
              <a:ext cx="1210588" cy="923330"/>
            </a:xfrm>
            <a:prstGeom prst="rect">
              <a:avLst/>
            </a:prstGeom>
            <a:noFill/>
          </p:spPr>
          <p:txBody>
            <a:bodyPr wrap="none" rtlCol="0">
              <a:spAutoFit/>
            </a:bodyPr>
            <a:lstStyle/>
            <a:p>
              <a:r>
                <a:rPr lang="en-GB" dirty="0"/>
                <a:t>s</a:t>
              </a:r>
              <a:r>
                <a:rPr lang="en-GB" dirty="0" smtClean="0"/>
                <a:t>ignificant</a:t>
              </a:r>
            </a:p>
            <a:p>
              <a:r>
                <a:rPr lang="en-GB" dirty="0" smtClean="0"/>
                <a:t>numerical</a:t>
              </a:r>
            </a:p>
            <a:p>
              <a:r>
                <a:rPr lang="en-GB" dirty="0" smtClean="0"/>
                <a:t>diffusion</a:t>
              </a:r>
              <a:endParaRPr lang="en-GB" dirty="0"/>
            </a:p>
          </p:txBody>
        </p:sp>
      </p:grpSp>
      <p:sp>
        <p:nvSpPr>
          <p:cNvPr id="2" name="Title 1"/>
          <p:cNvSpPr>
            <a:spLocks noGrp="1"/>
          </p:cNvSpPr>
          <p:nvPr>
            <p:ph type="title"/>
          </p:nvPr>
        </p:nvSpPr>
        <p:spPr/>
        <p:txBody>
          <a:bodyPr/>
          <a:lstStyle/>
          <a:p>
            <a:pPr algn="ctr"/>
            <a:r>
              <a:rPr lang="en-GB" dirty="0" smtClean="0">
                <a:solidFill>
                  <a:srgbClr val="008000"/>
                </a:solidFill>
              </a:rPr>
              <a:t>Advection: numerical methods in 1D</a:t>
            </a:r>
            <a:endParaRPr lang="en-GB" dirty="0">
              <a:solidFill>
                <a:srgbClr val="008000"/>
              </a:solidFill>
            </a:endParaRPr>
          </a:p>
        </p:txBody>
      </p:sp>
      <p:sp>
        <p:nvSpPr>
          <p:cNvPr id="3" name="Content Placeholder 2"/>
          <p:cNvSpPr>
            <a:spLocks noGrp="1"/>
          </p:cNvSpPr>
          <p:nvPr>
            <p:ph idx="1"/>
          </p:nvPr>
        </p:nvSpPr>
        <p:spPr/>
        <p:txBody>
          <a:bodyPr/>
          <a:lstStyle/>
          <a:p>
            <a:pPr marL="457200" indent="-457200">
              <a:lnSpc>
                <a:spcPct val="200000"/>
              </a:lnSpc>
              <a:buFont typeface="+mj-lt"/>
              <a:buAutoNum type="arabicPeriod"/>
            </a:pPr>
            <a:r>
              <a:rPr lang="en-GB" dirty="0" smtClean="0">
                <a:solidFill>
                  <a:schemeClr val="bg1">
                    <a:lumMod val="75000"/>
                  </a:schemeClr>
                </a:solidFill>
              </a:rPr>
              <a:t>FTCS: Forward-Time-Central-Space</a:t>
            </a:r>
          </a:p>
          <a:p>
            <a:pPr marL="457200" indent="-457200">
              <a:lnSpc>
                <a:spcPct val="200000"/>
              </a:lnSpc>
              <a:buFont typeface="+mj-lt"/>
              <a:buAutoNum type="arabicPeriod"/>
            </a:pPr>
            <a:r>
              <a:rPr lang="en-GB" dirty="0" err="1" smtClean="0"/>
              <a:t>Upwinding</a:t>
            </a:r>
            <a:r>
              <a:rPr lang="en-GB" dirty="0" smtClean="0"/>
              <a:t>: </a:t>
            </a:r>
            <a:r>
              <a:rPr lang="en-GB" b="1" dirty="0" smtClean="0">
                <a:solidFill>
                  <a:srgbClr val="008000"/>
                </a:solidFill>
              </a:rPr>
              <a:t>if </a:t>
            </a:r>
            <a:r>
              <a:rPr lang="en-GB" b="1" i="1" dirty="0" smtClean="0">
                <a:solidFill>
                  <a:srgbClr val="008000"/>
                </a:solidFill>
                <a:latin typeface="Times New Roman" panose="02020603050405020304" pitchFamily="18" charset="0"/>
                <a:cs typeface="Times New Roman" panose="02020603050405020304" pitchFamily="18" charset="0"/>
              </a:rPr>
              <a:t>v</a:t>
            </a:r>
            <a:r>
              <a:rPr lang="en-GB" b="1" i="1" baseline="-25000" dirty="0" smtClean="0">
                <a:solidFill>
                  <a:srgbClr val="008000"/>
                </a:solidFill>
                <a:latin typeface="Times New Roman" panose="02020603050405020304" pitchFamily="18" charset="0"/>
                <a:cs typeface="Times New Roman" panose="02020603050405020304" pitchFamily="18" charset="0"/>
              </a:rPr>
              <a:t>i</a:t>
            </a:r>
            <a:r>
              <a:rPr lang="en-GB" b="1" i="1" dirty="0" smtClean="0">
                <a:solidFill>
                  <a:srgbClr val="008000"/>
                </a:solidFill>
                <a:latin typeface="Times New Roman" panose="02020603050405020304" pitchFamily="18" charset="0"/>
                <a:cs typeface="Times New Roman" panose="02020603050405020304" pitchFamily="18" charset="0"/>
              </a:rPr>
              <a:t>&gt;0</a:t>
            </a:r>
            <a:r>
              <a:rPr lang="en-GB" b="1" dirty="0" smtClean="0">
                <a:solidFill>
                  <a:srgbClr val="008000"/>
                </a:solidFill>
              </a:rPr>
              <a:t>: </a:t>
            </a:r>
          </a:p>
          <a:p>
            <a:pPr marL="0" indent="0">
              <a:lnSpc>
                <a:spcPct val="200000"/>
              </a:lnSpc>
              <a:buNone/>
            </a:pPr>
            <a:r>
              <a:rPr lang="en-GB" dirty="0"/>
              <a:t> </a:t>
            </a:r>
            <a:r>
              <a:rPr lang="en-GB" dirty="0" smtClean="0"/>
              <a:t>                        </a:t>
            </a:r>
            <a:r>
              <a:rPr lang="en-GB" dirty="0"/>
              <a:t>if </a:t>
            </a:r>
            <a:r>
              <a:rPr lang="en-GB" i="1" dirty="0" smtClean="0">
                <a:latin typeface="Times New Roman" panose="02020603050405020304" pitchFamily="18" charset="0"/>
                <a:cs typeface="Times New Roman" panose="02020603050405020304" pitchFamily="18" charset="0"/>
              </a:rPr>
              <a:t>v</a:t>
            </a:r>
            <a:r>
              <a:rPr lang="en-GB" i="1" baseline="-25000" dirty="0" smtClean="0">
                <a:latin typeface="Times New Roman" panose="02020603050405020304" pitchFamily="18" charset="0"/>
                <a:cs typeface="Times New Roman" panose="02020603050405020304" pitchFamily="18" charset="0"/>
              </a:rPr>
              <a:t>i</a:t>
            </a:r>
            <a:r>
              <a:rPr lang="en-GB" i="1" dirty="0" smtClean="0">
                <a:latin typeface="Times New Roman" panose="02020603050405020304" pitchFamily="18" charset="0"/>
                <a:cs typeface="Times New Roman" panose="02020603050405020304" pitchFamily="18" charset="0"/>
              </a:rPr>
              <a:t>&lt;0</a:t>
            </a:r>
            <a:r>
              <a:rPr lang="en-GB" dirty="0"/>
              <a:t>: </a:t>
            </a:r>
          </a:p>
          <a:p>
            <a:pPr marL="0" indent="0">
              <a:lnSpc>
                <a:spcPct val="200000"/>
              </a:lnSpc>
              <a:buNone/>
            </a:pPr>
            <a:endParaRPr lang="en-GB" dirty="0"/>
          </a:p>
        </p:txBody>
      </p:sp>
      <p:sp>
        <p:nvSpPr>
          <p:cNvPr id="4" name="Date Placeholder 3"/>
          <p:cNvSpPr>
            <a:spLocks noGrp="1"/>
          </p:cNvSpPr>
          <p:nvPr>
            <p:ph type="dt" sz="half" idx="10"/>
          </p:nvPr>
        </p:nvSpPr>
        <p:spPr/>
        <p:txBody>
          <a:bodyPr/>
          <a:lstStyle/>
          <a:p>
            <a:r>
              <a:rPr lang="en-GB" smtClean="0"/>
              <a:t>3-9 April, 2017, Edinburgh University</a:t>
            </a:r>
            <a:endParaRPr lang="en-US"/>
          </a:p>
        </p:txBody>
      </p:sp>
      <p:sp>
        <p:nvSpPr>
          <p:cNvPr id="5" name="Footer Placeholder 4"/>
          <p:cNvSpPr>
            <a:spLocks noGrp="1"/>
          </p:cNvSpPr>
          <p:nvPr>
            <p:ph type="ftr" sz="quarter" idx="11"/>
          </p:nvPr>
        </p:nvSpPr>
        <p:spPr/>
        <p:txBody>
          <a:bodyPr/>
          <a:lstStyle/>
          <a:p>
            <a:r>
              <a:rPr lang="en-US" smtClean="0"/>
              <a:t>Session 3 of Introduction to numerical modelling</a:t>
            </a:r>
            <a:endParaRPr lang="en-US" dirty="0"/>
          </a:p>
        </p:txBody>
      </p:sp>
      <p:sp>
        <p:nvSpPr>
          <p:cNvPr id="6" name="Slide Number Placeholder 5"/>
          <p:cNvSpPr>
            <a:spLocks noGrp="1"/>
          </p:cNvSpPr>
          <p:nvPr>
            <p:ph type="sldNum" sz="quarter" idx="12"/>
          </p:nvPr>
        </p:nvSpPr>
        <p:spPr/>
        <p:txBody>
          <a:bodyPr/>
          <a:lstStyle/>
          <a:p>
            <a:fld id="{FB3EDCD9-732D-504E-AAE8-461BF025AC4F}" type="slidenum">
              <a:rPr lang="en-US" smtClean="0"/>
              <a:t>16</a:t>
            </a:fld>
            <a:endParaRPr lang="en-US"/>
          </a:p>
        </p:txBody>
      </p:sp>
      <p:graphicFrame>
        <p:nvGraphicFramePr>
          <p:cNvPr id="41" name="Object 40"/>
          <p:cNvGraphicFramePr>
            <a:graphicFrameLocks noChangeAspect="1"/>
          </p:cNvGraphicFramePr>
          <p:nvPr>
            <p:extLst>
              <p:ext uri="{D42A27DB-BD31-4B8C-83A1-F6EECF244321}">
                <p14:modId xmlns:p14="http://schemas.microsoft.com/office/powerpoint/2010/main" val="2589087467"/>
              </p:ext>
            </p:extLst>
          </p:nvPr>
        </p:nvGraphicFramePr>
        <p:xfrm>
          <a:off x="3671888" y="2466720"/>
          <a:ext cx="3079750" cy="844550"/>
        </p:xfrm>
        <a:graphic>
          <a:graphicData uri="http://schemas.openxmlformats.org/presentationml/2006/ole">
            <mc:AlternateContent xmlns:mc="http://schemas.openxmlformats.org/markup-compatibility/2006">
              <mc:Choice xmlns:v="urn:schemas-microsoft-com:vml" Requires="v">
                <p:oleObj spid="_x0000_s175173" name="Equation" r:id="rId5" imgW="1574640" imgH="431640" progId="Equation.3">
                  <p:embed/>
                </p:oleObj>
              </mc:Choice>
              <mc:Fallback>
                <p:oleObj name="Equation" r:id="rId5" imgW="1574640" imgH="431640" progId="Equation.3">
                  <p:embed/>
                  <p:pic>
                    <p:nvPicPr>
                      <p:cNvPr id="0" name=""/>
                      <p:cNvPicPr>
                        <a:picLocks noChangeAspect="1" noChangeArrowheads="1"/>
                      </p:cNvPicPr>
                      <p:nvPr/>
                    </p:nvPicPr>
                    <p:blipFill>
                      <a:blip r:embed="rId6"/>
                      <a:srcRect/>
                      <a:stretch>
                        <a:fillRect/>
                      </a:stretch>
                    </p:blipFill>
                    <p:spPr bwMode="auto">
                      <a:xfrm>
                        <a:off x="3671888" y="2466720"/>
                        <a:ext cx="3079750" cy="844550"/>
                      </a:xfrm>
                      <a:prstGeom prst="rect">
                        <a:avLst/>
                      </a:prstGeom>
                      <a:noFill/>
                      <a:ln w="9525">
                        <a:noFill/>
                        <a:miter lim="800000"/>
                        <a:headEnd/>
                        <a:tailEnd/>
                      </a:ln>
                      <a:effectLst/>
                    </p:spPr>
                  </p:pic>
                </p:oleObj>
              </mc:Fallback>
            </mc:AlternateContent>
          </a:graphicData>
        </a:graphic>
      </p:graphicFrame>
      <p:grpSp>
        <p:nvGrpSpPr>
          <p:cNvPr id="34" name="Group 33"/>
          <p:cNvGrpSpPr/>
          <p:nvPr/>
        </p:nvGrpSpPr>
        <p:grpSpPr>
          <a:xfrm>
            <a:off x="4826530" y="5141104"/>
            <a:ext cx="4094289" cy="1646732"/>
            <a:chOff x="1460144" y="4524685"/>
            <a:chExt cx="4625435" cy="1877374"/>
          </a:xfrm>
        </p:grpSpPr>
        <p:sp>
          <p:nvSpPr>
            <p:cNvPr id="36" name="TextBox 35"/>
            <p:cNvSpPr txBox="1"/>
            <p:nvPr/>
          </p:nvSpPr>
          <p:spPr>
            <a:xfrm>
              <a:off x="1488423" y="5627310"/>
              <a:ext cx="1358108" cy="666679"/>
            </a:xfrm>
            <a:prstGeom prst="rect">
              <a:avLst/>
            </a:prstGeom>
            <a:noFill/>
          </p:spPr>
          <p:txBody>
            <a:bodyPr wrap="square" rtlCol="0">
              <a:spAutoFit/>
            </a:bodyPr>
            <a:lstStyle/>
            <a:p>
              <a:r>
                <a:rPr lang="en-GB" sz="3200" i="1" dirty="0" smtClean="0">
                  <a:solidFill>
                    <a:srgbClr val="008000"/>
                  </a:solidFill>
                  <a:latin typeface="Times New Roman" panose="02020603050405020304" pitchFamily="18" charset="0"/>
                  <a:cs typeface="Times New Roman" panose="02020603050405020304" pitchFamily="18" charset="0"/>
                  <a:sym typeface="Wingdings" panose="05000000000000000000" pitchFamily="2" charset="2"/>
                </a:rPr>
                <a:t>v </a:t>
              </a:r>
              <a:r>
                <a:rPr lang="en-GB" sz="3200" dirty="0" smtClean="0">
                  <a:solidFill>
                    <a:srgbClr val="008000"/>
                  </a:solidFill>
                  <a:sym typeface="Wingdings" panose="05000000000000000000" pitchFamily="2" charset="2"/>
                </a:rPr>
                <a:t></a:t>
              </a:r>
              <a:endParaRPr lang="en-GB" sz="3200" dirty="0">
                <a:solidFill>
                  <a:srgbClr val="008000"/>
                </a:solidFill>
              </a:endParaRPr>
            </a:p>
          </p:txBody>
        </p:sp>
        <p:grpSp>
          <p:nvGrpSpPr>
            <p:cNvPr id="38" name="Group 37"/>
            <p:cNvGrpSpPr/>
            <p:nvPr/>
          </p:nvGrpSpPr>
          <p:grpSpPr>
            <a:xfrm>
              <a:off x="2442190" y="4524685"/>
              <a:ext cx="3643389" cy="1877374"/>
              <a:chOff x="2442190" y="4050278"/>
              <a:chExt cx="4564063" cy="2351781"/>
            </a:xfrm>
          </p:grpSpPr>
          <p:grpSp>
            <p:nvGrpSpPr>
              <p:cNvPr id="42" name="Group 41"/>
              <p:cNvGrpSpPr/>
              <p:nvPr/>
            </p:nvGrpSpPr>
            <p:grpSpPr>
              <a:xfrm>
                <a:off x="2442190" y="5707862"/>
                <a:ext cx="4564063" cy="694197"/>
                <a:chOff x="3429000" y="5766036"/>
                <a:chExt cx="4564063" cy="694197"/>
              </a:xfrm>
            </p:grpSpPr>
            <p:grpSp>
              <p:nvGrpSpPr>
                <p:cNvPr id="53" name="Group 1"/>
                <p:cNvGrpSpPr>
                  <a:grpSpLocks/>
                </p:cNvGrpSpPr>
                <p:nvPr/>
              </p:nvGrpSpPr>
              <p:grpSpPr bwMode="auto">
                <a:xfrm>
                  <a:off x="3429000" y="5766036"/>
                  <a:ext cx="4564063" cy="685796"/>
                  <a:chOff x="3429000" y="5284788"/>
                  <a:chExt cx="4564063" cy="685796"/>
                </a:xfrm>
              </p:grpSpPr>
              <p:sp>
                <p:nvSpPr>
                  <p:cNvPr id="60" name="Line 8"/>
                  <p:cNvSpPr>
                    <a:spLocks noChangeShapeType="1"/>
                  </p:cNvSpPr>
                  <p:nvPr/>
                </p:nvSpPr>
                <p:spPr bwMode="auto">
                  <a:xfrm>
                    <a:off x="3429000" y="5429250"/>
                    <a:ext cx="4564063" cy="0"/>
                  </a:xfrm>
                  <a:prstGeom prst="line">
                    <a:avLst/>
                  </a:prstGeom>
                  <a:noFill/>
                  <a:ln w="57150">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en-US"/>
                  </a:p>
                </p:txBody>
              </p:sp>
              <p:sp>
                <p:nvSpPr>
                  <p:cNvPr id="61" name="Oval 10"/>
                  <p:cNvSpPr>
                    <a:spLocks noChangeArrowheads="1"/>
                  </p:cNvSpPr>
                  <p:nvPr/>
                </p:nvSpPr>
                <p:spPr bwMode="auto">
                  <a:xfrm>
                    <a:off x="5616575" y="5284788"/>
                    <a:ext cx="288925" cy="288925"/>
                  </a:xfrm>
                  <a:prstGeom prst="ellipse">
                    <a:avLst/>
                  </a:prstGeom>
                  <a:solidFill>
                    <a:srgbClr val="008000"/>
                  </a:solidFill>
                  <a:ln w="9525">
                    <a:solidFill>
                      <a:schemeClr val="tx1"/>
                    </a:solidFill>
                    <a:round/>
                    <a:headEnd/>
                    <a:tailEnd/>
                  </a:ln>
                </p:spPr>
                <p:txBody>
                  <a:bodyPr wrap="none" anchor="ctr"/>
                  <a:lstStyle/>
                  <a:p>
                    <a:endParaRPr lang="en-US">
                      <a:solidFill>
                        <a:srgbClr val="008000"/>
                      </a:solidFill>
                    </a:endParaRPr>
                  </a:p>
                </p:txBody>
              </p:sp>
              <p:sp>
                <p:nvSpPr>
                  <p:cNvPr id="62" name="Oval 11"/>
                  <p:cNvSpPr>
                    <a:spLocks noChangeArrowheads="1"/>
                  </p:cNvSpPr>
                  <p:nvPr/>
                </p:nvSpPr>
                <p:spPr bwMode="auto">
                  <a:xfrm>
                    <a:off x="6408738" y="5284788"/>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solidFill>
                        <a:srgbClr val="008000"/>
                      </a:solidFill>
                    </a:endParaRPr>
                  </a:p>
                </p:txBody>
              </p:sp>
              <p:sp>
                <p:nvSpPr>
                  <p:cNvPr id="63" name="Oval 12"/>
                  <p:cNvSpPr>
                    <a:spLocks noChangeArrowheads="1"/>
                  </p:cNvSpPr>
                  <p:nvPr/>
                </p:nvSpPr>
                <p:spPr bwMode="auto">
                  <a:xfrm>
                    <a:off x="7200900" y="5284788"/>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solidFill>
                        <a:srgbClr val="008000"/>
                      </a:solidFill>
                    </a:endParaRPr>
                  </a:p>
                </p:txBody>
              </p:sp>
              <p:sp>
                <p:nvSpPr>
                  <p:cNvPr id="64" name="Text Box 13"/>
                  <p:cNvSpPr txBox="1">
                    <a:spLocks noChangeArrowheads="1"/>
                  </p:cNvSpPr>
                  <p:nvPr/>
                </p:nvSpPr>
                <p:spPr bwMode="auto">
                  <a:xfrm>
                    <a:off x="3962222" y="5662807"/>
                    <a:ext cx="393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smtClean="0"/>
                      <a:t>i-2</a:t>
                    </a:r>
                    <a:endParaRPr lang="en-GB" sz="1400" dirty="0"/>
                  </a:p>
                </p:txBody>
              </p:sp>
            </p:grpSp>
            <p:sp>
              <p:nvSpPr>
                <p:cNvPr id="54" name="Oval 10"/>
                <p:cNvSpPr>
                  <a:spLocks noChangeArrowheads="1"/>
                </p:cNvSpPr>
                <p:nvPr/>
              </p:nvSpPr>
              <p:spPr bwMode="auto">
                <a:xfrm>
                  <a:off x="4024980" y="5767604"/>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solidFill>
                      <a:srgbClr val="008000"/>
                    </a:solidFill>
                  </a:endParaRPr>
                </a:p>
              </p:txBody>
            </p:sp>
            <p:sp>
              <p:nvSpPr>
                <p:cNvPr id="55" name="Oval 11"/>
                <p:cNvSpPr>
                  <a:spLocks noChangeArrowheads="1"/>
                </p:cNvSpPr>
                <p:nvPr/>
              </p:nvSpPr>
              <p:spPr bwMode="auto">
                <a:xfrm>
                  <a:off x="4817143" y="5767604"/>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solidFill>
                      <a:srgbClr val="008000"/>
                    </a:solidFill>
                  </a:endParaRPr>
                </a:p>
              </p:txBody>
            </p:sp>
            <p:sp>
              <p:nvSpPr>
                <p:cNvPr id="56" name="Text Box 13"/>
                <p:cNvSpPr txBox="1">
                  <a:spLocks noChangeArrowheads="1"/>
                </p:cNvSpPr>
                <p:nvPr/>
              </p:nvSpPr>
              <p:spPr bwMode="auto">
                <a:xfrm>
                  <a:off x="4724222" y="6144055"/>
                  <a:ext cx="393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smtClean="0"/>
                    <a:t>i-1</a:t>
                  </a:r>
                  <a:endParaRPr lang="en-GB" sz="1400" dirty="0"/>
                </a:p>
              </p:txBody>
            </p:sp>
            <p:sp>
              <p:nvSpPr>
                <p:cNvPr id="57" name="Text Box 13"/>
                <p:cNvSpPr txBox="1">
                  <a:spLocks noChangeArrowheads="1"/>
                </p:cNvSpPr>
                <p:nvPr/>
              </p:nvSpPr>
              <p:spPr bwMode="auto">
                <a:xfrm>
                  <a:off x="5616575" y="6144055"/>
                  <a:ext cx="2343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err="1" smtClean="0"/>
                    <a:t>i</a:t>
                  </a:r>
                  <a:endParaRPr lang="en-GB" sz="1400" dirty="0"/>
                </a:p>
              </p:txBody>
            </p:sp>
            <p:sp>
              <p:nvSpPr>
                <p:cNvPr id="58" name="Text Box 13"/>
                <p:cNvSpPr txBox="1">
                  <a:spLocks noChangeArrowheads="1"/>
                </p:cNvSpPr>
                <p:nvPr/>
              </p:nvSpPr>
              <p:spPr bwMode="auto">
                <a:xfrm>
                  <a:off x="6356672" y="6126397"/>
                  <a:ext cx="4379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smtClean="0"/>
                    <a:t>i+1</a:t>
                  </a:r>
                  <a:endParaRPr lang="en-GB" sz="1400" dirty="0"/>
                </a:p>
              </p:txBody>
            </p:sp>
            <p:sp>
              <p:nvSpPr>
                <p:cNvPr id="59" name="Text Box 13"/>
                <p:cNvSpPr txBox="1">
                  <a:spLocks noChangeArrowheads="1"/>
                </p:cNvSpPr>
                <p:nvPr/>
              </p:nvSpPr>
              <p:spPr bwMode="auto">
                <a:xfrm>
                  <a:off x="7152588" y="6152456"/>
                  <a:ext cx="4379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smtClean="0"/>
                    <a:t>i+2</a:t>
                  </a:r>
                  <a:endParaRPr lang="en-GB" sz="1400" dirty="0"/>
                </a:p>
              </p:txBody>
            </p:sp>
          </p:grpSp>
          <p:cxnSp>
            <p:nvCxnSpPr>
              <p:cNvPr id="43" name="Straight Connector 42"/>
              <p:cNvCxnSpPr/>
              <p:nvPr/>
            </p:nvCxnSpPr>
            <p:spPr>
              <a:xfrm flipV="1">
                <a:off x="3171940" y="4995701"/>
                <a:ext cx="802855" cy="17158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3928911" y="4524685"/>
                <a:ext cx="837457" cy="47101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4800022" y="4307864"/>
                <a:ext cx="766368" cy="21682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5547045" y="4194740"/>
                <a:ext cx="802855" cy="12457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8" name="Oval 10"/>
              <p:cNvSpPr>
                <a:spLocks noChangeArrowheads="1"/>
              </p:cNvSpPr>
              <p:nvPr/>
            </p:nvSpPr>
            <p:spPr bwMode="auto">
              <a:xfrm>
                <a:off x="4621906" y="4380223"/>
                <a:ext cx="288925" cy="288925"/>
              </a:xfrm>
              <a:prstGeom prst="ellipse">
                <a:avLst/>
              </a:prstGeom>
              <a:solidFill>
                <a:srgbClr val="FF0000"/>
              </a:solidFill>
              <a:ln w="9525">
                <a:solidFill>
                  <a:schemeClr val="tx1"/>
                </a:solidFill>
                <a:round/>
                <a:headEnd/>
                <a:tailEnd/>
              </a:ln>
            </p:spPr>
            <p:txBody>
              <a:bodyPr wrap="none" anchor="ctr"/>
              <a:lstStyle/>
              <a:p>
                <a:endParaRPr lang="en-US">
                  <a:solidFill>
                    <a:srgbClr val="008000"/>
                  </a:solidFill>
                </a:endParaRPr>
              </a:p>
            </p:txBody>
          </p:sp>
          <p:sp>
            <p:nvSpPr>
              <p:cNvPr id="49" name="Oval 11"/>
              <p:cNvSpPr>
                <a:spLocks noChangeArrowheads="1"/>
              </p:cNvSpPr>
              <p:nvPr/>
            </p:nvSpPr>
            <p:spPr bwMode="auto">
              <a:xfrm>
                <a:off x="5414069" y="4163402"/>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solidFill>
                    <a:srgbClr val="008000"/>
                  </a:solidFill>
                </a:endParaRPr>
              </a:p>
            </p:txBody>
          </p:sp>
          <p:sp>
            <p:nvSpPr>
              <p:cNvPr id="50" name="Oval 12"/>
              <p:cNvSpPr>
                <a:spLocks noChangeArrowheads="1"/>
              </p:cNvSpPr>
              <p:nvPr/>
            </p:nvSpPr>
            <p:spPr bwMode="auto">
              <a:xfrm>
                <a:off x="6206231" y="4050278"/>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solidFill>
                    <a:srgbClr val="008000"/>
                  </a:solidFill>
                </a:endParaRPr>
              </a:p>
            </p:txBody>
          </p:sp>
          <p:sp>
            <p:nvSpPr>
              <p:cNvPr id="51" name="Oval 10"/>
              <p:cNvSpPr>
                <a:spLocks noChangeArrowheads="1"/>
              </p:cNvSpPr>
              <p:nvPr/>
            </p:nvSpPr>
            <p:spPr bwMode="auto">
              <a:xfrm>
                <a:off x="3030311" y="5022827"/>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solidFill>
                    <a:srgbClr val="008000"/>
                  </a:solidFill>
                </a:endParaRPr>
              </a:p>
            </p:txBody>
          </p:sp>
          <p:sp>
            <p:nvSpPr>
              <p:cNvPr id="52" name="Oval 11"/>
              <p:cNvSpPr>
                <a:spLocks noChangeArrowheads="1"/>
              </p:cNvSpPr>
              <p:nvPr/>
            </p:nvSpPr>
            <p:spPr bwMode="auto">
              <a:xfrm>
                <a:off x="3822474" y="4853141"/>
                <a:ext cx="288925" cy="288925"/>
              </a:xfrm>
              <a:prstGeom prst="ellipse">
                <a:avLst/>
              </a:prstGeom>
              <a:solidFill>
                <a:srgbClr val="FF0000"/>
              </a:solidFill>
              <a:ln w="9525">
                <a:solidFill>
                  <a:schemeClr val="tx1"/>
                </a:solidFill>
                <a:round/>
                <a:headEnd/>
                <a:tailEnd/>
              </a:ln>
            </p:spPr>
            <p:txBody>
              <a:bodyPr wrap="none" anchor="ctr"/>
              <a:lstStyle/>
              <a:p>
                <a:endParaRPr lang="en-US">
                  <a:solidFill>
                    <a:srgbClr val="008000"/>
                  </a:solidFill>
                </a:endParaRPr>
              </a:p>
            </p:txBody>
          </p:sp>
        </p:grpSp>
        <p:sp>
          <p:nvSpPr>
            <p:cNvPr id="39" name="TextBox 38"/>
            <p:cNvSpPr txBox="1"/>
            <p:nvPr/>
          </p:nvSpPr>
          <p:spPr>
            <a:xfrm>
              <a:off x="1460144" y="4750933"/>
              <a:ext cx="1358108" cy="584775"/>
            </a:xfrm>
            <a:prstGeom prst="rect">
              <a:avLst/>
            </a:prstGeom>
            <a:noFill/>
          </p:spPr>
          <p:txBody>
            <a:bodyPr wrap="square" rtlCol="0">
              <a:spAutoFit/>
            </a:bodyPr>
            <a:lstStyle/>
            <a:p>
              <a:r>
                <a:rPr lang="en-GB" sz="3200" i="1" dirty="0" smtClean="0">
                  <a:latin typeface="Times New Roman" panose="02020603050405020304" pitchFamily="18" charset="0"/>
                  <a:cs typeface="Times New Roman" panose="02020603050405020304" pitchFamily="18" charset="0"/>
                  <a:sym typeface="Wingdings" panose="05000000000000000000" pitchFamily="2" charset="2"/>
                </a:rPr>
                <a:t>T</a:t>
              </a:r>
              <a:endParaRPr lang="en-GB" sz="3200" dirty="0">
                <a:latin typeface="Times New Roman" panose="02020603050405020304" pitchFamily="18" charset="0"/>
                <a:cs typeface="Times New Roman" panose="02020603050405020304" pitchFamily="18" charset="0"/>
              </a:endParaRPr>
            </a:p>
          </p:txBody>
        </p:sp>
      </p:grpSp>
      <p:graphicFrame>
        <p:nvGraphicFramePr>
          <p:cNvPr id="16" name="Object 15"/>
          <p:cNvGraphicFramePr>
            <a:graphicFrameLocks noChangeAspect="1"/>
          </p:cNvGraphicFramePr>
          <p:nvPr>
            <p:extLst>
              <p:ext uri="{D42A27DB-BD31-4B8C-83A1-F6EECF244321}">
                <p14:modId xmlns:p14="http://schemas.microsoft.com/office/powerpoint/2010/main" val="661740609"/>
              </p:ext>
            </p:extLst>
          </p:nvPr>
        </p:nvGraphicFramePr>
        <p:xfrm>
          <a:off x="3624263" y="3240088"/>
          <a:ext cx="3079750" cy="844550"/>
        </p:xfrm>
        <a:graphic>
          <a:graphicData uri="http://schemas.openxmlformats.org/presentationml/2006/ole">
            <mc:AlternateContent xmlns:mc="http://schemas.openxmlformats.org/markup-compatibility/2006">
              <mc:Choice xmlns:v="urn:schemas-microsoft-com:vml" Requires="v">
                <p:oleObj spid="_x0000_s175174" name="Equation" r:id="rId7" imgW="1574640" imgH="431640" progId="Equation.3">
                  <p:embed/>
                </p:oleObj>
              </mc:Choice>
              <mc:Fallback>
                <p:oleObj name="Equation" r:id="rId7" imgW="1574640" imgH="43164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24263" y="3240088"/>
                        <a:ext cx="307975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2168539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68950" y="3823473"/>
            <a:ext cx="3796039" cy="3050750"/>
            <a:chOff x="68950" y="3823473"/>
            <a:chExt cx="3796039" cy="3050750"/>
          </a:xfrm>
        </p:grpSpPr>
        <p:pic>
          <p:nvPicPr>
            <p:cNvPr id="3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50" y="3823473"/>
              <a:ext cx="3796039" cy="2994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 name="TextBox 39"/>
            <p:cNvSpPr txBox="1"/>
            <p:nvPr/>
          </p:nvSpPr>
          <p:spPr>
            <a:xfrm>
              <a:off x="68950" y="6566446"/>
              <a:ext cx="1745991" cy="307777"/>
            </a:xfrm>
            <a:prstGeom prst="rect">
              <a:avLst/>
            </a:prstGeom>
            <a:noFill/>
          </p:spPr>
          <p:txBody>
            <a:bodyPr wrap="none" rtlCol="0">
              <a:spAutoFit/>
            </a:bodyPr>
            <a:lstStyle/>
            <a:p>
              <a:r>
                <a:rPr lang="en-GB" sz="1400" dirty="0" smtClean="0"/>
                <a:t>(Spiegelman, 2004)</a:t>
              </a:r>
              <a:endParaRPr lang="en-GB" sz="1400" dirty="0"/>
            </a:p>
          </p:txBody>
        </p:sp>
        <p:sp>
          <p:nvSpPr>
            <p:cNvPr id="44" name="TextBox 43"/>
            <p:cNvSpPr txBox="1"/>
            <p:nvPr/>
          </p:nvSpPr>
          <p:spPr>
            <a:xfrm>
              <a:off x="782425" y="4392886"/>
              <a:ext cx="1210588" cy="923330"/>
            </a:xfrm>
            <a:prstGeom prst="rect">
              <a:avLst/>
            </a:prstGeom>
            <a:noFill/>
          </p:spPr>
          <p:txBody>
            <a:bodyPr wrap="none" rtlCol="0">
              <a:spAutoFit/>
            </a:bodyPr>
            <a:lstStyle/>
            <a:p>
              <a:r>
                <a:rPr lang="en-GB" dirty="0"/>
                <a:t>s</a:t>
              </a:r>
              <a:r>
                <a:rPr lang="en-GB" dirty="0" smtClean="0"/>
                <a:t>ignificant</a:t>
              </a:r>
            </a:p>
            <a:p>
              <a:r>
                <a:rPr lang="en-GB" dirty="0" smtClean="0"/>
                <a:t>numerical</a:t>
              </a:r>
            </a:p>
            <a:p>
              <a:r>
                <a:rPr lang="en-GB" dirty="0" smtClean="0"/>
                <a:t>diffusion</a:t>
              </a:r>
              <a:endParaRPr lang="en-GB" dirty="0"/>
            </a:p>
          </p:txBody>
        </p:sp>
      </p:grpSp>
      <p:sp>
        <p:nvSpPr>
          <p:cNvPr id="2" name="Title 1"/>
          <p:cNvSpPr>
            <a:spLocks noGrp="1"/>
          </p:cNvSpPr>
          <p:nvPr>
            <p:ph type="title"/>
          </p:nvPr>
        </p:nvSpPr>
        <p:spPr/>
        <p:txBody>
          <a:bodyPr/>
          <a:lstStyle/>
          <a:p>
            <a:pPr algn="ctr"/>
            <a:r>
              <a:rPr lang="en-GB" dirty="0" smtClean="0">
                <a:solidFill>
                  <a:srgbClr val="008000"/>
                </a:solidFill>
              </a:rPr>
              <a:t>Advection: numerical methods in 1D</a:t>
            </a:r>
            <a:endParaRPr lang="en-GB" dirty="0">
              <a:solidFill>
                <a:srgbClr val="008000"/>
              </a:solidFill>
            </a:endParaRPr>
          </a:p>
        </p:txBody>
      </p:sp>
      <p:sp>
        <p:nvSpPr>
          <p:cNvPr id="3" name="Content Placeholder 2"/>
          <p:cNvSpPr>
            <a:spLocks noGrp="1"/>
          </p:cNvSpPr>
          <p:nvPr>
            <p:ph idx="1"/>
          </p:nvPr>
        </p:nvSpPr>
        <p:spPr/>
        <p:txBody>
          <a:bodyPr/>
          <a:lstStyle/>
          <a:p>
            <a:pPr marL="457200" indent="-457200">
              <a:lnSpc>
                <a:spcPct val="200000"/>
              </a:lnSpc>
              <a:buFont typeface="+mj-lt"/>
              <a:buAutoNum type="arabicPeriod"/>
            </a:pPr>
            <a:r>
              <a:rPr lang="en-GB" dirty="0" smtClean="0">
                <a:solidFill>
                  <a:schemeClr val="bg1">
                    <a:lumMod val="75000"/>
                  </a:schemeClr>
                </a:solidFill>
              </a:rPr>
              <a:t>FTCS: Forward-Time-Central-Space</a:t>
            </a:r>
          </a:p>
          <a:p>
            <a:pPr marL="457200" indent="-457200">
              <a:lnSpc>
                <a:spcPct val="200000"/>
              </a:lnSpc>
              <a:buFont typeface="+mj-lt"/>
              <a:buAutoNum type="arabicPeriod"/>
            </a:pPr>
            <a:r>
              <a:rPr lang="en-GB" dirty="0" err="1" smtClean="0"/>
              <a:t>Upwinding</a:t>
            </a:r>
            <a:r>
              <a:rPr lang="en-GB" dirty="0" smtClean="0"/>
              <a:t>: if </a:t>
            </a:r>
            <a:r>
              <a:rPr lang="en-GB" i="1" dirty="0" smtClean="0">
                <a:latin typeface="Times New Roman" panose="02020603050405020304" pitchFamily="18" charset="0"/>
                <a:cs typeface="Times New Roman" panose="02020603050405020304" pitchFamily="18" charset="0"/>
              </a:rPr>
              <a:t>v</a:t>
            </a:r>
            <a:r>
              <a:rPr lang="en-GB" i="1" baseline="-25000" dirty="0" smtClean="0">
                <a:latin typeface="Times New Roman" panose="02020603050405020304" pitchFamily="18" charset="0"/>
                <a:cs typeface="Times New Roman" panose="02020603050405020304" pitchFamily="18" charset="0"/>
              </a:rPr>
              <a:t>i</a:t>
            </a:r>
            <a:r>
              <a:rPr lang="en-GB" i="1" dirty="0" smtClean="0">
                <a:latin typeface="Times New Roman" panose="02020603050405020304" pitchFamily="18" charset="0"/>
                <a:cs typeface="Times New Roman" panose="02020603050405020304" pitchFamily="18" charset="0"/>
              </a:rPr>
              <a:t>&gt;0</a:t>
            </a:r>
            <a:r>
              <a:rPr lang="en-GB" dirty="0" smtClean="0"/>
              <a:t>: </a:t>
            </a:r>
          </a:p>
          <a:p>
            <a:pPr marL="0" indent="0">
              <a:lnSpc>
                <a:spcPct val="200000"/>
              </a:lnSpc>
              <a:buNone/>
            </a:pPr>
            <a:r>
              <a:rPr lang="en-GB" dirty="0"/>
              <a:t> </a:t>
            </a:r>
            <a:r>
              <a:rPr lang="en-GB" dirty="0" smtClean="0"/>
              <a:t>                        </a:t>
            </a:r>
            <a:r>
              <a:rPr lang="en-GB" b="1" dirty="0">
                <a:solidFill>
                  <a:srgbClr val="008000"/>
                </a:solidFill>
              </a:rPr>
              <a:t>if </a:t>
            </a:r>
            <a:r>
              <a:rPr lang="en-GB" b="1" i="1" dirty="0" smtClean="0">
                <a:solidFill>
                  <a:srgbClr val="008000"/>
                </a:solidFill>
                <a:latin typeface="Times New Roman" panose="02020603050405020304" pitchFamily="18" charset="0"/>
                <a:cs typeface="Times New Roman" panose="02020603050405020304" pitchFamily="18" charset="0"/>
              </a:rPr>
              <a:t>v</a:t>
            </a:r>
            <a:r>
              <a:rPr lang="en-GB" b="1" i="1" baseline="-25000" dirty="0" smtClean="0">
                <a:solidFill>
                  <a:srgbClr val="008000"/>
                </a:solidFill>
                <a:latin typeface="Times New Roman" panose="02020603050405020304" pitchFamily="18" charset="0"/>
                <a:cs typeface="Times New Roman" panose="02020603050405020304" pitchFamily="18" charset="0"/>
              </a:rPr>
              <a:t>i</a:t>
            </a:r>
            <a:r>
              <a:rPr lang="en-GB" b="1" i="1" dirty="0" smtClean="0">
                <a:solidFill>
                  <a:srgbClr val="008000"/>
                </a:solidFill>
                <a:latin typeface="Times New Roman" panose="02020603050405020304" pitchFamily="18" charset="0"/>
                <a:cs typeface="Times New Roman" panose="02020603050405020304" pitchFamily="18" charset="0"/>
              </a:rPr>
              <a:t>&lt;0</a:t>
            </a:r>
            <a:r>
              <a:rPr lang="en-GB" b="1" dirty="0">
                <a:solidFill>
                  <a:srgbClr val="008000"/>
                </a:solidFill>
              </a:rPr>
              <a:t>: </a:t>
            </a:r>
          </a:p>
          <a:p>
            <a:pPr marL="0" indent="0">
              <a:lnSpc>
                <a:spcPct val="200000"/>
              </a:lnSpc>
              <a:buNone/>
            </a:pPr>
            <a:endParaRPr lang="en-GB" dirty="0"/>
          </a:p>
        </p:txBody>
      </p:sp>
      <p:sp>
        <p:nvSpPr>
          <p:cNvPr id="4" name="Date Placeholder 3"/>
          <p:cNvSpPr>
            <a:spLocks noGrp="1"/>
          </p:cNvSpPr>
          <p:nvPr>
            <p:ph type="dt" sz="half" idx="10"/>
          </p:nvPr>
        </p:nvSpPr>
        <p:spPr/>
        <p:txBody>
          <a:bodyPr/>
          <a:lstStyle/>
          <a:p>
            <a:r>
              <a:rPr lang="en-GB" smtClean="0"/>
              <a:t>3-9 April, 2017, Edinburgh University</a:t>
            </a:r>
            <a:endParaRPr lang="en-US"/>
          </a:p>
        </p:txBody>
      </p:sp>
      <p:sp>
        <p:nvSpPr>
          <p:cNvPr id="5" name="Footer Placeholder 4"/>
          <p:cNvSpPr>
            <a:spLocks noGrp="1"/>
          </p:cNvSpPr>
          <p:nvPr>
            <p:ph type="ftr" sz="quarter" idx="11"/>
          </p:nvPr>
        </p:nvSpPr>
        <p:spPr/>
        <p:txBody>
          <a:bodyPr/>
          <a:lstStyle/>
          <a:p>
            <a:r>
              <a:rPr lang="en-US" smtClean="0"/>
              <a:t>Session 3 of Introduction to numerical modelling</a:t>
            </a:r>
            <a:endParaRPr lang="en-US" dirty="0"/>
          </a:p>
        </p:txBody>
      </p:sp>
      <p:sp>
        <p:nvSpPr>
          <p:cNvPr id="6" name="Slide Number Placeholder 5"/>
          <p:cNvSpPr>
            <a:spLocks noGrp="1"/>
          </p:cNvSpPr>
          <p:nvPr>
            <p:ph type="sldNum" sz="quarter" idx="12"/>
          </p:nvPr>
        </p:nvSpPr>
        <p:spPr/>
        <p:txBody>
          <a:bodyPr/>
          <a:lstStyle/>
          <a:p>
            <a:fld id="{FB3EDCD9-732D-504E-AAE8-461BF025AC4F}" type="slidenum">
              <a:rPr lang="en-US" smtClean="0"/>
              <a:t>17</a:t>
            </a:fld>
            <a:endParaRPr lang="en-US"/>
          </a:p>
        </p:txBody>
      </p:sp>
      <p:graphicFrame>
        <p:nvGraphicFramePr>
          <p:cNvPr id="41" name="Object 40"/>
          <p:cNvGraphicFramePr>
            <a:graphicFrameLocks noChangeAspect="1"/>
          </p:cNvGraphicFramePr>
          <p:nvPr>
            <p:extLst>
              <p:ext uri="{D42A27DB-BD31-4B8C-83A1-F6EECF244321}">
                <p14:modId xmlns:p14="http://schemas.microsoft.com/office/powerpoint/2010/main" val="46673"/>
              </p:ext>
            </p:extLst>
          </p:nvPr>
        </p:nvGraphicFramePr>
        <p:xfrm>
          <a:off x="3671888" y="2466720"/>
          <a:ext cx="3079750" cy="844550"/>
        </p:xfrm>
        <a:graphic>
          <a:graphicData uri="http://schemas.openxmlformats.org/presentationml/2006/ole">
            <mc:AlternateContent xmlns:mc="http://schemas.openxmlformats.org/markup-compatibility/2006">
              <mc:Choice xmlns:v="urn:schemas-microsoft-com:vml" Requires="v">
                <p:oleObj spid="_x0000_s176203" name="Equation" r:id="rId4" imgW="1574640" imgH="431640" progId="Equation.3">
                  <p:embed/>
                </p:oleObj>
              </mc:Choice>
              <mc:Fallback>
                <p:oleObj name="Equation" r:id="rId4" imgW="1574640" imgH="431640" progId="Equation.3">
                  <p:embed/>
                  <p:pic>
                    <p:nvPicPr>
                      <p:cNvPr id="0" name=""/>
                      <p:cNvPicPr>
                        <a:picLocks noChangeAspect="1" noChangeArrowheads="1"/>
                      </p:cNvPicPr>
                      <p:nvPr/>
                    </p:nvPicPr>
                    <p:blipFill>
                      <a:blip r:embed="rId5"/>
                      <a:srcRect/>
                      <a:stretch>
                        <a:fillRect/>
                      </a:stretch>
                    </p:blipFill>
                    <p:spPr bwMode="auto">
                      <a:xfrm>
                        <a:off x="3671888" y="2466720"/>
                        <a:ext cx="3079750" cy="844550"/>
                      </a:xfrm>
                      <a:prstGeom prst="rect">
                        <a:avLst/>
                      </a:prstGeom>
                      <a:noFill/>
                      <a:ln w="9525">
                        <a:noFill/>
                        <a:miter lim="800000"/>
                        <a:headEnd/>
                        <a:tailEnd/>
                      </a:ln>
                      <a:effec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510591941"/>
              </p:ext>
            </p:extLst>
          </p:nvPr>
        </p:nvGraphicFramePr>
        <p:xfrm>
          <a:off x="3624731" y="3239362"/>
          <a:ext cx="3079750" cy="844550"/>
        </p:xfrm>
        <a:graphic>
          <a:graphicData uri="http://schemas.openxmlformats.org/presentationml/2006/ole">
            <mc:AlternateContent xmlns:mc="http://schemas.openxmlformats.org/markup-compatibility/2006">
              <mc:Choice xmlns:v="urn:schemas-microsoft-com:vml" Requires="v">
                <p:oleObj spid="_x0000_s176204" name="Equation" r:id="rId6" imgW="1574640" imgH="431640" progId="Equation.3">
                  <p:embed/>
                </p:oleObj>
              </mc:Choice>
              <mc:Fallback>
                <p:oleObj name="Equation" r:id="rId6" imgW="1574640" imgH="431640" progId="Equation.3">
                  <p:embed/>
                  <p:pic>
                    <p:nvPicPr>
                      <p:cNvPr id="0" name=""/>
                      <p:cNvPicPr>
                        <a:picLocks noChangeAspect="1" noChangeArrowheads="1"/>
                      </p:cNvPicPr>
                      <p:nvPr/>
                    </p:nvPicPr>
                    <p:blipFill>
                      <a:blip r:embed="rId7"/>
                      <a:srcRect/>
                      <a:stretch>
                        <a:fillRect/>
                      </a:stretch>
                    </p:blipFill>
                    <p:spPr bwMode="auto">
                      <a:xfrm>
                        <a:off x="3624731" y="3239362"/>
                        <a:ext cx="307975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4" name="Group 33"/>
          <p:cNvGrpSpPr/>
          <p:nvPr/>
        </p:nvGrpSpPr>
        <p:grpSpPr>
          <a:xfrm>
            <a:off x="4826530" y="5141104"/>
            <a:ext cx="4094289" cy="1646732"/>
            <a:chOff x="1460144" y="4524685"/>
            <a:chExt cx="4625435" cy="1877374"/>
          </a:xfrm>
        </p:grpSpPr>
        <p:sp>
          <p:nvSpPr>
            <p:cNvPr id="36" name="TextBox 35"/>
            <p:cNvSpPr txBox="1"/>
            <p:nvPr/>
          </p:nvSpPr>
          <p:spPr>
            <a:xfrm>
              <a:off x="1488423" y="5627310"/>
              <a:ext cx="1358108" cy="666679"/>
            </a:xfrm>
            <a:prstGeom prst="rect">
              <a:avLst/>
            </a:prstGeom>
            <a:noFill/>
          </p:spPr>
          <p:txBody>
            <a:bodyPr wrap="square" rtlCol="0">
              <a:spAutoFit/>
            </a:bodyPr>
            <a:lstStyle/>
            <a:p>
              <a:r>
                <a:rPr lang="en-GB" sz="3200" i="1" dirty="0" smtClean="0">
                  <a:solidFill>
                    <a:srgbClr val="008000"/>
                  </a:solidFill>
                  <a:latin typeface="Times New Roman" panose="02020603050405020304" pitchFamily="18" charset="0"/>
                  <a:cs typeface="Times New Roman" panose="02020603050405020304" pitchFamily="18" charset="0"/>
                  <a:sym typeface="Wingdings" panose="05000000000000000000" pitchFamily="2" charset="2"/>
                </a:rPr>
                <a:t>v </a:t>
              </a:r>
              <a:r>
                <a:rPr lang="en-GB" sz="3200" dirty="0" smtClean="0">
                  <a:solidFill>
                    <a:srgbClr val="008000"/>
                  </a:solidFill>
                  <a:sym typeface="Wingdings" panose="05000000000000000000" pitchFamily="2" charset="2"/>
                </a:rPr>
                <a:t></a:t>
              </a:r>
              <a:endParaRPr lang="en-GB" sz="3200" dirty="0">
                <a:solidFill>
                  <a:srgbClr val="008000"/>
                </a:solidFill>
              </a:endParaRPr>
            </a:p>
          </p:txBody>
        </p:sp>
        <p:grpSp>
          <p:nvGrpSpPr>
            <p:cNvPr id="38" name="Group 37"/>
            <p:cNvGrpSpPr/>
            <p:nvPr/>
          </p:nvGrpSpPr>
          <p:grpSpPr>
            <a:xfrm>
              <a:off x="2442190" y="4524685"/>
              <a:ext cx="3643389" cy="1877374"/>
              <a:chOff x="2442190" y="4050278"/>
              <a:chExt cx="4564063" cy="2351781"/>
            </a:xfrm>
          </p:grpSpPr>
          <p:grpSp>
            <p:nvGrpSpPr>
              <p:cNvPr id="42" name="Group 41"/>
              <p:cNvGrpSpPr/>
              <p:nvPr/>
            </p:nvGrpSpPr>
            <p:grpSpPr>
              <a:xfrm>
                <a:off x="2442190" y="5707862"/>
                <a:ext cx="4564063" cy="694197"/>
                <a:chOff x="3429000" y="5766036"/>
                <a:chExt cx="4564063" cy="694197"/>
              </a:xfrm>
            </p:grpSpPr>
            <p:grpSp>
              <p:nvGrpSpPr>
                <p:cNvPr id="53" name="Group 1"/>
                <p:cNvGrpSpPr>
                  <a:grpSpLocks/>
                </p:cNvGrpSpPr>
                <p:nvPr/>
              </p:nvGrpSpPr>
              <p:grpSpPr bwMode="auto">
                <a:xfrm>
                  <a:off x="3429000" y="5766036"/>
                  <a:ext cx="4564063" cy="685796"/>
                  <a:chOff x="3429000" y="5284788"/>
                  <a:chExt cx="4564063" cy="685796"/>
                </a:xfrm>
              </p:grpSpPr>
              <p:sp>
                <p:nvSpPr>
                  <p:cNvPr id="60" name="Line 8"/>
                  <p:cNvSpPr>
                    <a:spLocks noChangeShapeType="1"/>
                  </p:cNvSpPr>
                  <p:nvPr/>
                </p:nvSpPr>
                <p:spPr bwMode="auto">
                  <a:xfrm>
                    <a:off x="3429000" y="5429250"/>
                    <a:ext cx="4564063" cy="0"/>
                  </a:xfrm>
                  <a:prstGeom prst="line">
                    <a:avLst/>
                  </a:prstGeom>
                  <a:noFill/>
                  <a:ln w="57150">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en-US"/>
                  </a:p>
                </p:txBody>
              </p:sp>
              <p:sp>
                <p:nvSpPr>
                  <p:cNvPr id="61" name="Oval 10"/>
                  <p:cNvSpPr>
                    <a:spLocks noChangeArrowheads="1"/>
                  </p:cNvSpPr>
                  <p:nvPr/>
                </p:nvSpPr>
                <p:spPr bwMode="auto">
                  <a:xfrm>
                    <a:off x="5616575" y="5284788"/>
                    <a:ext cx="288925" cy="288925"/>
                  </a:xfrm>
                  <a:prstGeom prst="ellipse">
                    <a:avLst/>
                  </a:prstGeom>
                  <a:solidFill>
                    <a:srgbClr val="008000"/>
                  </a:solidFill>
                  <a:ln w="9525">
                    <a:solidFill>
                      <a:schemeClr val="tx1"/>
                    </a:solidFill>
                    <a:round/>
                    <a:headEnd/>
                    <a:tailEnd/>
                  </a:ln>
                </p:spPr>
                <p:txBody>
                  <a:bodyPr wrap="none" anchor="ctr"/>
                  <a:lstStyle/>
                  <a:p>
                    <a:endParaRPr lang="en-US">
                      <a:solidFill>
                        <a:srgbClr val="008000"/>
                      </a:solidFill>
                    </a:endParaRPr>
                  </a:p>
                </p:txBody>
              </p:sp>
              <p:sp>
                <p:nvSpPr>
                  <p:cNvPr id="62" name="Oval 11"/>
                  <p:cNvSpPr>
                    <a:spLocks noChangeArrowheads="1"/>
                  </p:cNvSpPr>
                  <p:nvPr/>
                </p:nvSpPr>
                <p:spPr bwMode="auto">
                  <a:xfrm>
                    <a:off x="6408738" y="5284788"/>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solidFill>
                        <a:srgbClr val="008000"/>
                      </a:solidFill>
                    </a:endParaRPr>
                  </a:p>
                </p:txBody>
              </p:sp>
              <p:sp>
                <p:nvSpPr>
                  <p:cNvPr id="63" name="Oval 12"/>
                  <p:cNvSpPr>
                    <a:spLocks noChangeArrowheads="1"/>
                  </p:cNvSpPr>
                  <p:nvPr/>
                </p:nvSpPr>
                <p:spPr bwMode="auto">
                  <a:xfrm>
                    <a:off x="7200900" y="5284788"/>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solidFill>
                        <a:srgbClr val="008000"/>
                      </a:solidFill>
                    </a:endParaRPr>
                  </a:p>
                </p:txBody>
              </p:sp>
              <p:sp>
                <p:nvSpPr>
                  <p:cNvPr id="64" name="Text Box 13"/>
                  <p:cNvSpPr txBox="1">
                    <a:spLocks noChangeArrowheads="1"/>
                  </p:cNvSpPr>
                  <p:nvPr/>
                </p:nvSpPr>
                <p:spPr bwMode="auto">
                  <a:xfrm>
                    <a:off x="3962222" y="5662807"/>
                    <a:ext cx="393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smtClean="0"/>
                      <a:t>i-2</a:t>
                    </a:r>
                    <a:endParaRPr lang="en-GB" sz="1400" dirty="0"/>
                  </a:p>
                </p:txBody>
              </p:sp>
            </p:grpSp>
            <p:sp>
              <p:nvSpPr>
                <p:cNvPr id="54" name="Oval 10"/>
                <p:cNvSpPr>
                  <a:spLocks noChangeArrowheads="1"/>
                </p:cNvSpPr>
                <p:nvPr/>
              </p:nvSpPr>
              <p:spPr bwMode="auto">
                <a:xfrm>
                  <a:off x="4024980" y="5767604"/>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solidFill>
                      <a:srgbClr val="008000"/>
                    </a:solidFill>
                  </a:endParaRPr>
                </a:p>
              </p:txBody>
            </p:sp>
            <p:sp>
              <p:nvSpPr>
                <p:cNvPr id="55" name="Oval 11"/>
                <p:cNvSpPr>
                  <a:spLocks noChangeArrowheads="1"/>
                </p:cNvSpPr>
                <p:nvPr/>
              </p:nvSpPr>
              <p:spPr bwMode="auto">
                <a:xfrm>
                  <a:off x="4817143" y="5767604"/>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solidFill>
                      <a:srgbClr val="008000"/>
                    </a:solidFill>
                  </a:endParaRPr>
                </a:p>
              </p:txBody>
            </p:sp>
            <p:sp>
              <p:nvSpPr>
                <p:cNvPr id="56" name="Text Box 13"/>
                <p:cNvSpPr txBox="1">
                  <a:spLocks noChangeArrowheads="1"/>
                </p:cNvSpPr>
                <p:nvPr/>
              </p:nvSpPr>
              <p:spPr bwMode="auto">
                <a:xfrm>
                  <a:off x="4724222" y="6144055"/>
                  <a:ext cx="393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smtClean="0"/>
                    <a:t>i-1</a:t>
                  </a:r>
                  <a:endParaRPr lang="en-GB" sz="1400" dirty="0"/>
                </a:p>
              </p:txBody>
            </p:sp>
            <p:sp>
              <p:nvSpPr>
                <p:cNvPr id="57" name="Text Box 13"/>
                <p:cNvSpPr txBox="1">
                  <a:spLocks noChangeArrowheads="1"/>
                </p:cNvSpPr>
                <p:nvPr/>
              </p:nvSpPr>
              <p:spPr bwMode="auto">
                <a:xfrm>
                  <a:off x="5616575" y="6144055"/>
                  <a:ext cx="2343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err="1" smtClean="0"/>
                    <a:t>i</a:t>
                  </a:r>
                  <a:endParaRPr lang="en-GB" sz="1400" dirty="0"/>
                </a:p>
              </p:txBody>
            </p:sp>
            <p:sp>
              <p:nvSpPr>
                <p:cNvPr id="58" name="Text Box 13"/>
                <p:cNvSpPr txBox="1">
                  <a:spLocks noChangeArrowheads="1"/>
                </p:cNvSpPr>
                <p:nvPr/>
              </p:nvSpPr>
              <p:spPr bwMode="auto">
                <a:xfrm>
                  <a:off x="6356672" y="6126397"/>
                  <a:ext cx="4379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smtClean="0"/>
                    <a:t>i+1</a:t>
                  </a:r>
                  <a:endParaRPr lang="en-GB" sz="1400" dirty="0"/>
                </a:p>
              </p:txBody>
            </p:sp>
            <p:sp>
              <p:nvSpPr>
                <p:cNvPr id="59" name="Text Box 13"/>
                <p:cNvSpPr txBox="1">
                  <a:spLocks noChangeArrowheads="1"/>
                </p:cNvSpPr>
                <p:nvPr/>
              </p:nvSpPr>
              <p:spPr bwMode="auto">
                <a:xfrm>
                  <a:off x="7152588" y="6152456"/>
                  <a:ext cx="4379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smtClean="0"/>
                    <a:t>i+2</a:t>
                  </a:r>
                  <a:endParaRPr lang="en-GB" sz="1400" dirty="0"/>
                </a:p>
              </p:txBody>
            </p:sp>
          </p:grpSp>
          <p:cxnSp>
            <p:nvCxnSpPr>
              <p:cNvPr id="43" name="Straight Connector 42"/>
              <p:cNvCxnSpPr/>
              <p:nvPr/>
            </p:nvCxnSpPr>
            <p:spPr>
              <a:xfrm flipV="1">
                <a:off x="3171940" y="4995701"/>
                <a:ext cx="802855" cy="17158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3928911" y="4524685"/>
                <a:ext cx="837457" cy="47101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4800022" y="4307864"/>
                <a:ext cx="766368" cy="21682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5547045" y="4194740"/>
                <a:ext cx="802855" cy="12457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8" name="Oval 10"/>
              <p:cNvSpPr>
                <a:spLocks noChangeArrowheads="1"/>
              </p:cNvSpPr>
              <p:nvPr/>
            </p:nvSpPr>
            <p:spPr bwMode="auto">
              <a:xfrm>
                <a:off x="4621906" y="4380223"/>
                <a:ext cx="288925" cy="288925"/>
              </a:xfrm>
              <a:prstGeom prst="ellipse">
                <a:avLst/>
              </a:prstGeom>
              <a:solidFill>
                <a:srgbClr val="FF0000"/>
              </a:solidFill>
              <a:ln w="9525">
                <a:solidFill>
                  <a:schemeClr val="tx1"/>
                </a:solidFill>
                <a:round/>
                <a:headEnd/>
                <a:tailEnd/>
              </a:ln>
            </p:spPr>
            <p:txBody>
              <a:bodyPr wrap="none" anchor="ctr"/>
              <a:lstStyle/>
              <a:p>
                <a:endParaRPr lang="en-US">
                  <a:solidFill>
                    <a:srgbClr val="008000"/>
                  </a:solidFill>
                </a:endParaRPr>
              </a:p>
            </p:txBody>
          </p:sp>
          <p:sp>
            <p:nvSpPr>
              <p:cNvPr id="49" name="Oval 11"/>
              <p:cNvSpPr>
                <a:spLocks noChangeArrowheads="1"/>
              </p:cNvSpPr>
              <p:nvPr/>
            </p:nvSpPr>
            <p:spPr bwMode="auto">
              <a:xfrm>
                <a:off x="5414069" y="4163402"/>
                <a:ext cx="288925" cy="288925"/>
              </a:xfrm>
              <a:prstGeom prst="ellipse">
                <a:avLst/>
              </a:prstGeom>
              <a:solidFill>
                <a:srgbClr val="FF0000"/>
              </a:solidFill>
              <a:ln w="9525">
                <a:solidFill>
                  <a:schemeClr val="tx1"/>
                </a:solidFill>
                <a:round/>
                <a:headEnd/>
                <a:tailEnd/>
              </a:ln>
            </p:spPr>
            <p:txBody>
              <a:bodyPr wrap="none" anchor="ctr"/>
              <a:lstStyle/>
              <a:p>
                <a:endParaRPr lang="en-US">
                  <a:solidFill>
                    <a:srgbClr val="008000"/>
                  </a:solidFill>
                </a:endParaRPr>
              </a:p>
            </p:txBody>
          </p:sp>
          <p:sp>
            <p:nvSpPr>
              <p:cNvPr id="50" name="Oval 12"/>
              <p:cNvSpPr>
                <a:spLocks noChangeArrowheads="1"/>
              </p:cNvSpPr>
              <p:nvPr/>
            </p:nvSpPr>
            <p:spPr bwMode="auto">
              <a:xfrm>
                <a:off x="6206231" y="4050278"/>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solidFill>
                    <a:srgbClr val="008000"/>
                  </a:solidFill>
                </a:endParaRPr>
              </a:p>
            </p:txBody>
          </p:sp>
          <p:sp>
            <p:nvSpPr>
              <p:cNvPr id="51" name="Oval 10"/>
              <p:cNvSpPr>
                <a:spLocks noChangeArrowheads="1"/>
              </p:cNvSpPr>
              <p:nvPr/>
            </p:nvSpPr>
            <p:spPr bwMode="auto">
              <a:xfrm>
                <a:off x="3030311" y="5022827"/>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solidFill>
                    <a:srgbClr val="008000"/>
                  </a:solidFill>
                </a:endParaRPr>
              </a:p>
            </p:txBody>
          </p:sp>
          <p:sp>
            <p:nvSpPr>
              <p:cNvPr id="52" name="Oval 11"/>
              <p:cNvSpPr>
                <a:spLocks noChangeArrowheads="1"/>
              </p:cNvSpPr>
              <p:nvPr/>
            </p:nvSpPr>
            <p:spPr bwMode="auto">
              <a:xfrm>
                <a:off x="3822474" y="4853141"/>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solidFill>
                    <a:srgbClr val="008000"/>
                  </a:solidFill>
                </a:endParaRPr>
              </a:p>
            </p:txBody>
          </p:sp>
        </p:grpSp>
        <p:sp>
          <p:nvSpPr>
            <p:cNvPr id="39" name="TextBox 38"/>
            <p:cNvSpPr txBox="1"/>
            <p:nvPr/>
          </p:nvSpPr>
          <p:spPr>
            <a:xfrm>
              <a:off x="1460144" y="4750933"/>
              <a:ext cx="1358108" cy="584775"/>
            </a:xfrm>
            <a:prstGeom prst="rect">
              <a:avLst/>
            </a:prstGeom>
            <a:noFill/>
          </p:spPr>
          <p:txBody>
            <a:bodyPr wrap="square" rtlCol="0">
              <a:spAutoFit/>
            </a:bodyPr>
            <a:lstStyle/>
            <a:p>
              <a:r>
                <a:rPr lang="en-GB" sz="3200" i="1" dirty="0" smtClean="0">
                  <a:latin typeface="Times New Roman" panose="02020603050405020304" pitchFamily="18" charset="0"/>
                  <a:cs typeface="Times New Roman" panose="02020603050405020304" pitchFamily="18" charset="0"/>
                  <a:sym typeface="Wingdings" panose="05000000000000000000" pitchFamily="2" charset="2"/>
                </a:rPr>
                <a:t>T</a:t>
              </a:r>
              <a:endParaRPr lang="en-GB" sz="32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63060691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solidFill>
                  <a:srgbClr val="008000"/>
                </a:solidFill>
              </a:rPr>
              <a:t>Advection: numerical methods in 1D</a:t>
            </a:r>
            <a:endParaRPr lang="en-GB" dirty="0">
              <a:solidFill>
                <a:srgbClr val="008000"/>
              </a:solidFill>
            </a:endParaRPr>
          </a:p>
        </p:txBody>
      </p:sp>
      <p:sp>
        <p:nvSpPr>
          <p:cNvPr id="3" name="Content Placeholder 2"/>
          <p:cNvSpPr>
            <a:spLocks noGrp="1"/>
          </p:cNvSpPr>
          <p:nvPr>
            <p:ph idx="1"/>
          </p:nvPr>
        </p:nvSpPr>
        <p:spPr/>
        <p:txBody>
          <a:bodyPr/>
          <a:lstStyle/>
          <a:p>
            <a:pPr marL="457200" indent="-457200">
              <a:lnSpc>
                <a:spcPct val="200000"/>
              </a:lnSpc>
              <a:buFont typeface="+mj-lt"/>
              <a:buAutoNum type="arabicPeriod"/>
            </a:pPr>
            <a:r>
              <a:rPr lang="en-GB" dirty="0" smtClean="0">
                <a:solidFill>
                  <a:schemeClr val="bg1">
                    <a:lumMod val="75000"/>
                  </a:schemeClr>
                </a:solidFill>
              </a:rPr>
              <a:t>FTCS: Forward-Time-Central-Space</a:t>
            </a:r>
          </a:p>
          <a:p>
            <a:pPr marL="457200" indent="-457200">
              <a:lnSpc>
                <a:spcPct val="200000"/>
              </a:lnSpc>
              <a:buFont typeface="+mj-lt"/>
              <a:buAutoNum type="arabicPeriod"/>
            </a:pPr>
            <a:r>
              <a:rPr lang="en-GB" dirty="0" err="1" smtClean="0">
                <a:solidFill>
                  <a:schemeClr val="bg1">
                    <a:lumMod val="75000"/>
                  </a:schemeClr>
                </a:solidFill>
              </a:rPr>
              <a:t>Upwinding</a:t>
            </a:r>
            <a:endParaRPr lang="en-GB" dirty="0" smtClean="0">
              <a:solidFill>
                <a:schemeClr val="bg1">
                  <a:lumMod val="75000"/>
                </a:schemeClr>
              </a:solidFill>
            </a:endParaRPr>
          </a:p>
          <a:p>
            <a:pPr marL="457200" indent="-457200">
              <a:lnSpc>
                <a:spcPct val="200000"/>
              </a:lnSpc>
              <a:buFont typeface="+mj-lt"/>
              <a:buAutoNum type="arabicPeriod"/>
            </a:pPr>
            <a:r>
              <a:rPr lang="en-GB" dirty="0" smtClean="0"/>
              <a:t>Semi-</a:t>
            </a:r>
            <a:r>
              <a:rPr lang="en-GB" dirty="0" err="1" smtClean="0"/>
              <a:t>Lagrangian</a:t>
            </a:r>
            <a:r>
              <a:rPr lang="en-GB" dirty="0" smtClean="0"/>
              <a:t>:</a:t>
            </a:r>
          </a:p>
          <a:p>
            <a:pPr lvl="1"/>
            <a:r>
              <a:rPr lang="en-GB" dirty="0"/>
              <a:t> </a:t>
            </a:r>
            <a:r>
              <a:rPr lang="en-GB" dirty="0" smtClean="0"/>
              <a:t>Use velocity field* to find location </a:t>
            </a:r>
            <a:r>
              <a:rPr lang="en-GB" i="1" dirty="0" smtClean="0">
                <a:latin typeface="Times New Roman" panose="02020603050405020304" pitchFamily="18" charset="0"/>
                <a:cs typeface="Times New Roman" panose="02020603050405020304" pitchFamily="18" charset="0"/>
              </a:rPr>
              <a:t>X</a:t>
            </a:r>
            <a:r>
              <a:rPr lang="en-GB" dirty="0" smtClean="0"/>
              <a:t> where </a:t>
            </a:r>
            <a:r>
              <a:rPr lang="en-GB" i="1" dirty="0" err="1" smtClean="0">
                <a:latin typeface="Times New Roman" panose="02020603050405020304" pitchFamily="18" charset="0"/>
                <a:cs typeface="Times New Roman" panose="02020603050405020304" pitchFamily="18" charset="0"/>
              </a:rPr>
              <a:t>T</a:t>
            </a:r>
            <a:r>
              <a:rPr lang="en-GB" i="1" baseline="-25000" dirty="0" err="1" smtClean="0">
                <a:latin typeface="Times New Roman" panose="02020603050405020304" pitchFamily="18" charset="0"/>
                <a:cs typeface="Times New Roman" panose="02020603050405020304" pitchFamily="18" charset="0"/>
              </a:rPr>
              <a:t>i</a:t>
            </a:r>
            <a:r>
              <a:rPr lang="en-GB" dirty="0" smtClean="0"/>
              <a:t> </a:t>
            </a:r>
            <a:r>
              <a:rPr lang="en-GB" dirty="0" err="1" smtClean="0"/>
              <a:t>advected</a:t>
            </a:r>
            <a:r>
              <a:rPr lang="en-GB" dirty="0" smtClean="0"/>
              <a:t> from in </a:t>
            </a:r>
            <a:r>
              <a:rPr lang="en-GB" i="1" dirty="0" smtClean="0">
                <a:latin typeface="Symbol" panose="05050102010706020507" pitchFamily="18" charset="2"/>
                <a:cs typeface="Times New Roman" panose="02020603050405020304" pitchFamily="18" charset="0"/>
              </a:rPr>
              <a:t>D</a:t>
            </a:r>
            <a:r>
              <a:rPr lang="en-GB" dirty="0" smtClean="0"/>
              <a:t>t</a:t>
            </a:r>
          </a:p>
          <a:p>
            <a:pPr lvl="1"/>
            <a:r>
              <a:rPr lang="en-GB" dirty="0"/>
              <a:t> </a:t>
            </a:r>
            <a:r>
              <a:rPr lang="en-GB" dirty="0" smtClean="0"/>
              <a:t>Interpolate </a:t>
            </a:r>
            <a:r>
              <a:rPr lang="en-GB" i="1" dirty="0" smtClean="0">
                <a:latin typeface="Times New Roman" panose="02020603050405020304" pitchFamily="18" charset="0"/>
                <a:cs typeface="Times New Roman" panose="02020603050405020304" pitchFamily="18" charset="0"/>
              </a:rPr>
              <a:t>T</a:t>
            </a:r>
            <a:r>
              <a:rPr lang="en-GB" dirty="0" smtClean="0"/>
              <a:t> from points </a:t>
            </a:r>
            <a:r>
              <a:rPr lang="en-GB" i="1" dirty="0" smtClean="0">
                <a:latin typeface="Times New Roman" panose="02020603050405020304" pitchFamily="18" charset="0"/>
                <a:cs typeface="Times New Roman" panose="02020603050405020304" pitchFamily="18" charset="0"/>
              </a:rPr>
              <a:t>T</a:t>
            </a:r>
            <a:r>
              <a:rPr lang="en-GB" i="1" baseline="-25000" dirty="0" smtClean="0">
                <a:latin typeface="Times New Roman" panose="02020603050405020304" pitchFamily="18" charset="0"/>
                <a:cs typeface="Times New Roman" panose="02020603050405020304" pitchFamily="18" charset="0"/>
              </a:rPr>
              <a:t>i-1</a:t>
            </a:r>
            <a:r>
              <a:rPr lang="en-GB" dirty="0" smtClean="0"/>
              <a:t> and </a:t>
            </a:r>
            <a:r>
              <a:rPr lang="en-GB" i="1" dirty="0" err="1" smtClean="0">
                <a:latin typeface="Times New Roman" panose="02020603050405020304" pitchFamily="18" charset="0"/>
                <a:cs typeface="Times New Roman" panose="02020603050405020304" pitchFamily="18" charset="0"/>
              </a:rPr>
              <a:t>T</a:t>
            </a:r>
            <a:r>
              <a:rPr lang="en-GB" i="1" baseline="-25000" dirty="0" err="1" smtClean="0">
                <a:latin typeface="Times New Roman" panose="02020603050405020304" pitchFamily="18" charset="0"/>
                <a:cs typeface="Times New Roman" panose="02020603050405020304" pitchFamily="18" charset="0"/>
              </a:rPr>
              <a:t>i</a:t>
            </a:r>
            <a:r>
              <a:rPr lang="en-GB" dirty="0" smtClean="0"/>
              <a:t> to </a:t>
            </a:r>
            <a:r>
              <a:rPr lang="en-GB" i="1" dirty="0" smtClean="0">
                <a:latin typeface="Times New Roman" panose="02020603050405020304" pitchFamily="18" charset="0"/>
                <a:cs typeface="Times New Roman" panose="02020603050405020304" pitchFamily="18" charset="0"/>
              </a:rPr>
              <a:t>X</a:t>
            </a:r>
          </a:p>
          <a:p>
            <a:pPr lvl="1"/>
            <a:r>
              <a:rPr lang="en-GB" dirty="0"/>
              <a:t> </a:t>
            </a:r>
            <a:r>
              <a:rPr lang="en-GB" dirty="0" smtClean="0"/>
              <a:t>Copy </a:t>
            </a:r>
            <a:r>
              <a:rPr lang="en-GB" i="1" dirty="0" smtClean="0">
                <a:latin typeface="Times New Roman" panose="02020603050405020304" pitchFamily="18" charset="0"/>
                <a:cs typeface="Times New Roman" panose="02020603050405020304" pitchFamily="18" charset="0"/>
              </a:rPr>
              <a:t>T</a:t>
            </a:r>
            <a:r>
              <a:rPr lang="en-GB" dirty="0" smtClean="0"/>
              <a:t> into </a:t>
            </a:r>
            <a:r>
              <a:rPr lang="en-GB" i="1" dirty="0" err="1" smtClean="0">
                <a:latin typeface="Times New Roman" panose="02020603050405020304" pitchFamily="18" charset="0"/>
                <a:cs typeface="Times New Roman" panose="02020603050405020304" pitchFamily="18" charset="0"/>
              </a:rPr>
              <a:t>T</a:t>
            </a:r>
            <a:r>
              <a:rPr lang="en-GB" i="1" baseline="-25000" dirty="0" err="1" smtClean="0">
                <a:latin typeface="Times New Roman" panose="02020603050405020304" pitchFamily="18" charset="0"/>
                <a:cs typeface="Times New Roman" panose="02020603050405020304" pitchFamily="18" charset="0"/>
              </a:rPr>
              <a:t>i</a:t>
            </a:r>
            <a:endParaRPr lang="en-GB" i="1" baseline="-250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GB" smtClean="0"/>
              <a:t>3-9 April, 2017, Edinburgh University</a:t>
            </a:r>
            <a:endParaRPr lang="en-US"/>
          </a:p>
        </p:txBody>
      </p:sp>
      <p:sp>
        <p:nvSpPr>
          <p:cNvPr id="5" name="Footer Placeholder 4"/>
          <p:cNvSpPr>
            <a:spLocks noGrp="1"/>
          </p:cNvSpPr>
          <p:nvPr>
            <p:ph type="ftr" sz="quarter" idx="11"/>
          </p:nvPr>
        </p:nvSpPr>
        <p:spPr/>
        <p:txBody>
          <a:bodyPr/>
          <a:lstStyle/>
          <a:p>
            <a:r>
              <a:rPr lang="en-US" smtClean="0"/>
              <a:t>Session 3 of Introduction to numerical modelling</a:t>
            </a:r>
            <a:endParaRPr lang="en-US" dirty="0"/>
          </a:p>
        </p:txBody>
      </p:sp>
      <p:sp>
        <p:nvSpPr>
          <p:cNvPr id="6" name="Slide Number Placeholder 5"/>
          <p:cNvSpPr>
            <a:spLocks noGrp="1"/>
          </p:cNvSpPr>
          <p:nvPr>
            <p:ph type="sldNum" sz="quarter" idx="12"/>
          </p:nvPr>
        </p:nvSpPr>
        <p:spPr/>
        <p:txBody>
          <a:bodyPr/>
          <a:lstStyle/>
          <a:p>
            <a:fld id="{FB3EDCD9-732D-504E-AAE8-461BF025AC4F}" type="slidenum">
              <a:rPr lang="en-US" smtClean="0"/>
              <a:t>18</a:t>
            </a:fld>
            <a:endParaRPr lang="en-US"/>
          </a:p>
        </p:txBody>
      </p:sp>
      <p:grpSp>
        <p:nvGrpSpPr>
          <p:cNvPr id="34" name="Group 33"/>
          <p:cNvGrpSpPr/>
          <p:nvPr/>
        </p:nvGrpSpPr>
        <p:grpSpPr>
          <a:xfrm>
            <a:off x="4826530" y="5141104"/>
            <a:ext cx="4094289" cy="1646732"/>
            <a:chOff x="1460144" y="4524685"/>
            <a:chExt cx="4625435" cy="1877374"/>
          </a:xfrm>
        </p:grpSpPr>
        <p:sp>
          <p:nvSpPr>
            <p:cNvPr id="36" name="TextBox 35"/>
            <p:cNvSpPr txBox="1"/>
            <p:nvPr/>
          </p:nvSpPr>
          <p:spPr>
            <a:xfrm>
              <a:off x="1488423" y="5627310"/>
              <a:ext cx="1358108" cy="666680"/>
            </a:xfrm>
            <a:prstGeom prst="rect">
              <a:avLst/>
            </a:prstGeom>
            <a:noFill/>
          </p:spPr>
          <p:txBody>
            <a:bodyPr wrap="square" rtlCol="0">
              <a:spAutoFit/>
            </a:bodyPr>
            <a:lstStyle/>
            <a:p>
              <a:r>
                <a:rPr lang="en-GB" sz="3200" i="1" dirty="0" smtClean="0">
                  <a:solidFill>
                    <a:srgbClr val="008000"/>
                  </a:solidFill>
                  <a:latin typeface="Times New Roman" panose="02020603050405020304" pitchFamily="18" charset="0"/>
                  <a:cs typeface="Times New Roman" panose="02020603050405020304" pitchFamily="18" charset="0"/>
                  <a:sym typeface="Wingdings" panose="05000000000000000000" pitchFamily="2" charset="2"/>
                </a:rPr>
                <a:t>v </a:t>
              </a:r>
              <a:r>
                <a:rPr lang="en-GB" sz="3200" dirty="0" smtClean="0">
                  <a:solidFill>
                    <a:srgbClr val="008000"/>
                  </a:solidFill>
                  <a:sym typeface="Wingdings" panose="05000000000000000000" pitchFamily="2" charset="2"/>
                </a:rPr>
                <a:t></a:t>
              </a:r>
              <a:endParaRPr lang="en-GB" sz="3200" dirty="0">
                <a:solidFill>
                  <a:srgbClr val="008000"/>
                </a:solidFill>
              </a:endParaRPr>
            </a:p>
          </p:txBody>
        </p:sp>
        <p:grpSp>
          <p:nvGrpSpPr>
            <p:cNvPr id="38" name="Group 37"/>
            <p:cNvGrpSpPr/>
            <p:nvPr/>
          </p:nvGrpSpPr>
          <p:grpSpPr>
            <a:xfrm>
              <a:off x="2442190" y="4524685"/>
              <a:ext cx="3643389" cy="1877374"/>
              <a:chOff x="2442190" y="4050278"/>
              <a:chExt cx="4564063" cy="2351781"/>
            </a:xfrm>
          </p:grpSpPr>
          <p:grpSp>
            <p:nvGrpSpPr>
              <p:cNvPr id="42" name="Group 41"/>
              <p:cNvGrpSpPr/>
              <p:nvPr/>
            </p:nvGrpSpPr>
            <p:grpSpPr>
              <a:xfrm>
                <a:off x="2442190" y="5707862"/>
                <a:ext cx="4564063" cy="694197"/>
                <a:chOff x="3429000" y="5766036"/>
                <a:chExt cx="4564063" cy="694197"/>
              </a:xfrm>
            </p:grpSpPr>
            <p:grpSp>
              <p:nvGrpSpPr>
                <p:cNvPr id="53" name="Group 1"/>
                <p:cNvGrpSpPr>
                  <a:grpSpLocks/>
                </p:cNvGrpSpPr>
                <p:nvPr/>
              </p:nvGrpSpPr>
              <p:grpSpPr bwMode="auto">
                <a:xfrm>
                  <a:off x="3429000" y="5766036"/>
                  <a:ext cx="4564063" cy="685796"/>
                  <a:chOff x="3429000" y="5284788"/>
                  <a:chExt cx="4564063" cy="685796"/>
                </a:xfrm>
              </p:grpSpPr>
              <p:sp>
                <p:nvSpPr>
                  <p:cNvPr id="60" name="Line 8"/>
                  <p:cNvSpPr>
                    <a:spLocks noChangeShapeType="1"/>
                  </p:cNvSpPr>
                  <p:nvPr/>
                </p:nvSpPr>
                <p:spPr bwMode="auto">
                  <a:xfrm>
                    <a:off x="3429000" y="5429250"/>
                    <a:ext cx="4564063" cy="0"/>
                  </a:xfrm>
                  <a:prstGeom prst="line">
                    <a:avLst/>
                  </a:prstGeom>
                  <a:noFill/>
                  <a:ln w="57150">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en-US"/>
                  </a:p>
                </p:txBody>
              </p:sp>
              <p:sp>
                <p:nvSpPr>
                  <p:cNvPr id="61" name="Oval 10"/>
                  <p:cNvSpPr>
                    <a:spLocks noChangeArrowheads="1"/>
                  </p:cNvSpPr>
                  <p:nvPr/>
                </p:nvSpPr>
                <p:spPr bwMode="auto">
                  <a:xfrm>
                    <a:off x="5616575" y="5284788"/>
                    <a:ext cx="288925" cy="288925"/>
                  </a:xfrm>
                  <a:prstGeom prst="ellipse">
                    <a:avLst/>
                  </a:prstGeom>
                  <a:solidFill>
                    <a:srgbClr val="008000"/>
                  </a:solidFill>
                  <a:ln w="9525">
                    <a:solidFill>
                      <a:schemeClr val="tx1"/>
                    </a:solidFill>
                    <a:round/>
                    <a:headEnd/>
                    <a:tailEnd/>
                  </a:ln>
                </p:spPr>
                <p:txBody>
                  <a:bodyPr wrap="none" anchor="ctr"/>
                  <a:lstStyle/>
                  <a:p>
                    <a:endParaRPr lang="en-US">
                      <a:solidFill>
                        <a:srgbClr val="008000"/>
                      </a:solidFill>
                    </a:endParaRPr>
                  </a:p>
                </p:txBody>
              </p:sp>
              <p:sp>
                <p:nvSpPr>
                  <p:cNvPr id="62" name="Oval 11"/>
                  <p:cNvSpPr>
                    <a:spLocks noChangeArrowheads="1"/>
                  </p:cNvSpPr>
                  <p:nvPr/>
                </p:nvSpPr>
                <p:spPr bwMode="auto">
                  <a:xfrm>
                    <a:off x="6408738" y="5284788"/>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solidFill>
                        <a:srgbClr val="008000"/>
                      </a:solidFill>
                    </a:endParaRPr>
                  </a:p>
                </p:txBody>
              </p:sp>
              <p:sp>
                <p:nvSpPr>
                  <p:cNvPr id="63" name="Oval 12"/>
                  <p:cNvSpPr>
                    <a:spLocks noChangeArrowheads="1"/>
                  </p:cNvSpPr>
                  <p:nvPr/>
                </p:nvSpPr>
                <p:spPr bwMode="auto">
                  <a:xfrm>
                    <a:off x="7200900" y="5284788"/>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solidFill>
                        <a:srgbClr val="008000"/>
                      </a:solidFill>
                    </a:endParaRPr>
                  </a:p>
                </p:txBody>
              </p:sp>
              <p:sp>
                <p:nvSpPr>
                  <p:cNvPr id="64" name="Text Box 13"/>
                  <p:cNvSpPr txBox="1">
                    <a:spLocks noChangeArrowheads="1"/>
                  </p:cNvSpPr>
                  <p:nvPr/>
                </p:nvSpPr>
                <p:spPr bwMode="auto">
                  <a:xfrm>
                    <a:off x="3962222" y="5662807"/>
                    <a:ext cx="393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smtClean="0"/>
                      <a:t>i-2</a:t>
                    </a:r>
                    <a:endParaRPr lang="en-GB" sz="1400" dirty="0"/>
                  </a:p>
                </p:txBody>
              </p:sp>
            </p:grpSp>
            <p:sp>
              <p:nvSpPr>
                <p:cNvPr id="54" name="Oval 10"/>
                <p:cNvSpPr>
                  <a:spLocks noChangeArrowheads="1"/>
                </p:cNvSpPr>
                <p:nvPr/>
              </p:nvSpPr>
              <p:spPr bwMode="auto">
                <a:xfrm>
                  <a:off x="4024980" y="5767604"/>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solidFill>
                      <a:srgbClr val="008000"/>
                    </a:solidFill>
                  </a:endParaRPr>
                </a:p>
              </p:txBody>
            </p:sp>
            <p:sp>
              <p:nvSpPr>
                <p:cNvPr id="55" name="Oval 11"/>
                <p:cNvSpPr>
                  <a:spLocks noChangeArrowheads="1"/>
                </p:cNvSpPr>
                <p:nvPr/>
              </p:nvSpPr>
              <p:spPr bwMode="auto">
                <a:xfrm>
                  <a:off x="4817143" y="5767604"/>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solidFill>
                      <a:srgbClr val="008000"/>
                    </a:solidFill>
                  </a:endParaRPr>
                </a:p>
              </p:txBody>
            </p:sp>
            <p:sp>
              <p:nvSpPr>
                <p:cNvPr id="56" name="Text Box 13"/>
                <p:cNvSpPr txBox="1">
                  <a:spLocks noChangeArrowheads="1"/>
                </p:cNvSpPr>
                <p:nvPr/>
              </p:nvSpPr>
              <p:spPr bwMode="auto">
                <a:xfrm>
                  <a:off x="4724222" y="6144055"/>
                  <a:ext cx="393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smtClean="0"/>
                    <a:t>i-1</a:t>
                  </a:r>
                  <a:endParaRPr lang="en-GB" sz="1400" dirty="0"/>
                </a:p>
              </p:txBody>
            </p:sp>
            <p:sp>
              <p:nvSpPr>
                <p:cNvPr id="57" name="Text Box 13"/>
                <p:cNvSpPr txBox="1">
                  <a:spLocks noChangeArrowheads="1"/>
                </p:cNvSpPr>
                <p:nvPr/>
              </p:nvSpPr>
              <p:spPr bwMode="auto">
                <a:xfrm>
                  <a:off x="5616575" y="6144055"/>
                  <a:ext cx="2343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err="1" smtClean="0"/>
                    <a:t>i</a:t>
                  </a:r>
                  <a:endParaRPr lang="en-GB" sz="1400" dirty="0"/>
                </a:p>
              </p:txBody>
            </p:sp>
            <p:sp>
              <p:nvSpPr>
                <p:cNvPr id="58" name="Text Box 13"/>
                <p:cNvSpPr txBox="1">
                  <a:spLocks noChangeArrowheads="1"/>
                </p:cNvSpPr>
                <p:nvPr/>
              </p:nvSpPr>
              <p:spPr bwMode="auto">
                <a:xfrm>
                  <a:off x="6356672" y="6126397"/>
                  <a:ext cx="4379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smtClean="0"/>
                    <a:t>i+1</a:t>
                  </a:r>
                  <a:endParaRPr lang="en-GB" sz="1400" dirty="0"/>
                </a:p>
              </p:txBody>
            </p:sp>
            <p:sp>
              <p:nvSpPr>
                <p:cNvPr id="59" name="Text Box 13"/>
                <p:cNvSpPr txBox="1">
                  <a:spLocks noChangeArrowheads="1"/>
                </p:cNvSpPr>
                <p:nvPr/>
              </p:nvSpPr>
              <p:spPr bwMode="auto">
                <a:xfrm>
                  <a:off x="7152588" y="6152456"/>
                  <a:ext cx="4379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smtClean="0"/>
                    <a:t>i+2</a:t>
                  </a:r>
                  <a:endParaRPr lang="en-GB" sz="1400" dirty="0"/>
                </a:p>
              </p:txBody>
            </p:sp>
          </p:grpSp>
          <p:cxnSp>
            <p:nvCxnSpPr>
              <p:cNvPr id="43" name="Straight Connector 42"/>
              <p:cNvCxnSpPr/>
              <p:nvPr/>
            </p:nvCxnSpPr>
            <p:spPr>
              <a:xfrm flipV="1">
                <a:off x="3171940" y="4995701"/>
                <a:ext cx="802855" cy="17158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3928911" y="4524685"/>
                <a:ext cx="837457" cy="47101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4800022" y="4307864"/>
                <a:ext cx="766368" cy="21682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5547045" y="4194740"/>
                <a:ext cx="802855" cy="12457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8" name="Oval 10"/>
              <p:cNvSpPr>
                <a:spLocks noChangeArrowheads="1"/>
              </p:cNvSpPr>
              <p:nvPr/>
            </p:nvSpPr>
            <p:spPr bwMode="auto">
              <a:xfrm>
                <a:off x="4621906" y="4380223"/>
                <a:ext cx="288925" cy="288925"/>
              </a:xfrm>
              <a:prstGeom prst="ellipse">
                <a:avLst/>
              </a:prstGeom>
              <a:solidFill>
                <a:srgbClr val="FF0000"/>
              </a:solidFill>
              <a:ln w="9525">
                <a:solidFill>
                  <a:schemeClr val="tx1"/>
                </a:solidFill>
                <a:round/>
                <a:headEnd/>
                <a:tailEnd/>
              </a:ln>
            </p:spPr>
            <p:txBody>
              <a:bodyPr wrap="none" anchor="ctr"/>
              <a:lstStyle/>
              <a:p>
                <a:endParaRPr lang="en-US">
                  <a:solidFill>
                    <a:srgbClr val="008000"/>
                  </a:solidFill>
                </a:endParaRPr>
              </a:p>
            </p:txBody>
          </p:sp>
          <p:sp>
            <p:nvSpPr>
              <p:cNvPr id="49" name="Oval 11"/>
              <p:cNvSpPr>
                <a:spLocks noChangeArrowheads="1"/>
              </p:cNvSpPr>
              <p:nvPr/>
            </p:nvSpPr>
            <p:spPr bwMode="auto">
              <a:xfrm>
                <a:off x="5414069" y="4163402"/>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solidFill>
                    <a:srgbClr val="008000"/>
                  </a:solidFill>
                </a:endParaRPr>
              </a:p>
            </p:txBody>
          </p:sp>
          <p:sp>
            <p:nvSpPr>
              <p:cNvPr id="50" name="Oval 12"/>
              <p:cNvSpPr>
                <a:spLocks noChangeArrowheads="1"/>
              </p:cNvSpPr>
              <p:nvPr/>
            </p:nvSpPr>
            <p:spPr bwMode="auto">
              <a:xfrm>
                <a:off x="6206231" y="4050278"/>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solidFill>
                    <a:srgbClr val="008000"/>
                  </a:solidFill>
                </a:endParaRPr>
              </a:p>
            </p:txBody>
          </p:sp>
          <p:sp>
            <p:nvSpPr>
              <p:cNvPr id="51" name="Oval 10"/>
              <p:cNvSpPr>
                <a:spLocks noChangeArrowheads="1"/>
              </p:cNvSpPr>
              <p:nvPr/>
            </p:nvSpPr>
            <p:spPr bwMode="auto">
              <a:xfrm>
                <a:off x="3030311" y="5022827"/>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solidFill>
                    <a:srgbClr val="008000"/>
                  </a:solidFill>
                </a:endParaRPr>
              </a:p>
            </p:txBody>
          </p:sp>
          <p:sp>
            <p:nvSpPr>
              <p:cNvPr id="52" name="Oval 11"/>
              <p:cNvSpPr>
                <a:spLocks noChangeArrowheads="1"/>
              </p:cNvSpPr>
              <p:nvPr/>
            </p:nvSpPr>
            <p:spPr bwMode="auto">
              <a:xfrm>
                <a:off x="3822474" y="4853141"/>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solidFill>
                    <a:srgbClr val="008000"/>
                  </a:solidFill>
                </a:endParaRPr>
              </a:p>
            </p:txBody>
          </p:sp>
        </p:grpSp>
        <p:sp>
          <p:nvSpPr>
            <p:cNvPr id="39" name="TextBox 38"/>
            <p:cNvSpPr txBox="1"/>
            <p:nvPr/>
          </p:nvSpPr>
          <p:spPr>
            <a:xfrm>
              <a:off x="1460144" y="4750933"/>
              <a:ext cx="1358108" cy="584775"/>
            </a:xfrm>
            <a:prstGeom prst="rect">
              <a:avLst/>
            </a:prstGeom>
            <a:noFill/>
          </p:spPr>
          <p:txBody>
            <a:bodyPr wrap="square" rtlCol="0">
              <a:spAutoFit/>
            </a:bodyPr>
            <a:lstStyle/>
            <a:p>
              <a:r>
                <a:rPr lang="en-GB" sz="3200" i="1" dirty="0" smtClean="0">
                  <a:latin typeface="Times New Roman" panose="02020603050405020304" pitchFamily="18" charset="0"/>
                  <a:cs typeface="Times New Roman" panose="02020603050405020304" pitchFamily="18" charset="0"/>
                  <a:sym typeface="Wingdings" panose="05000000000000000000" pitchFamily="2" charset="2"/>
                </a:rPr>
                <a:t>T</a:t>
              </a:r>
              <a:endParaRPr lang="en-GB" sz="3200" dirty="0">
                <a:latin typeface="Times New Roman" panose="02020603050405020304" pitchFamily="18" charset="0"/>
                <a:cs typeface="Times New Roman" panose="02020603050405020304" pitchFamily="18" charset="0"/>
              </a:endParaRPr>
            </a:p>
          </p:txBody>
        </p:sp>
      </p:grpSp>
      <p:sp>
        <p:nvSpPr>
          <p:cNvPr id="35" name="Oval 11"/>
          <p:cNvSpPr>
            <a:spLocks noChangeArrowheads="1"/>
          </p:cNvSpPr>
          <p:nvPr/>
        </p:nvSpPr>
        <p:spPr bwMode="auto">
          <a:xfrm>
            <a:off x="6940137" y="5537037"/>
            <a:ext cx="204157" cy="202307"/>
          </a:xfrm>
          <a:prstGeom prst="ellipse">
            <a:avLst/>
          </a:prstGeom>
          <a:solidFill>
            <a:srgbClr val="FF0000"/>
          </a:solidFill>
          <a:ln w="9525">
            <a:solidFill>
              <a:schemeClr val="tx1"/>
            </a:solidFill>
            <a:round/>
            <a:headEnd/>
            <a:tailEnd/>
          </a:ln>
        </p:spPr>
        <p:txBody>
          <a:bodyPr wrap="none" anchor="ctr"/>
          <a:lstStyle/>
          <a:p>
            <a:endParaRPr lang="en-US">
              <a:solidFill>
                <a:srgbClr val="008000"/>
              </a:solidFill>
            </a:endParaRPr>
          </a:p>
        </p:txBody>
      </p:sp>
      <p:sp>
        <p:nvSpPr>
          <p:cNvPr id="7" name="TextBox 6"/>
          <p:cNvSpPr txBox="1"/>
          <p:nvPr/>
        </p:nvSpPr>
        <p:spPr>
          <a:xfrm>
            <a:off x="157018" y="5647427"/>
            <a:ext cx="2775119" cy="646331"/>
          </a:xfrm>
          <a:prstGeom prst="rect">
            <a:avLst/>
          </a:prstGeom>
          <a:noFill/>
        </p:spPr>
        <p:txBody>
          <a:bodyPr wrap="none" rtlCol="0">
            <a:spAutoFit/>
          </a:bodyPr>
          <a:lstStyle/>
          <a:p>
            <a:r>
              <a:rPr lang="en-GB" dirty="0" smtClean="0"/>
              <a:t>* Better velocity field can </a:t>
            </a:r>
          </a:p>
          <a:p>
            <a:r>
              <a:rPr lang="en-GB" dirty="0" smtClean="0"/>
              <a:t>  be found iteratively.</a:t>
            </a:r>
            <a:endParaRPr lang="en-GB" dirty="0"/>
          </a:p>
        </p:txBody>
      </p:sp>
    </p:spTree>
    <p:extLst>
      <p:ext uri="{BB962C8B-B14F-4D97-AF65-F5344CB8AC3E}">
        <p14:creationId xmlns:p14="http://schemas.microsoft.com/office/powerpoint/2010/main" val="256843881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solidFill>
                  <a:srgbClr val="008000"/>
                </a:solidFill>
              </a:rPr>
              <a:t>Advection: numerical methods in 1D</a:t>
            </a:r>
            <a:endParaRPr lang="en-GB" dirty="0">
              <a:solidFill>
                <a:srgbClr val="008000"/>
              </a:solidFill>
            </a:endParaRPr>
          </a:p>
        </p:txBody>
      </p:sp>
      <p:sp>
        <p:nvSpPr>
          <p:cNvPr id="3" name="Content Placeholder 2"/>
          <p:cNvSpPr>
            <a:spLocks noGrp="1"/>
          </p:cNvSpPr>
          <p:nvPr>
            <p:ph idx="1"/>
          </p:nvPr>
        </p:nvSpPr>
        <p:spPr/>
        <p:txBody>
          <a:bodyPr/>
          <a:lstStyle/>
          <a:p>
            <a:pPr marL="457200" indent="-457200">
              <a:lnSpc>
                <a:spcPct val="200000"/>
              </a:lnSpc>
              <a:buFont typeface="+mj-lt"/>
              <a:buAutoNum type="arabicPeriod"/>
            </a:pPr>
            <a:r>
              <a:rPr lang="en-GB" dirty="0" smtClean="0">
                <a:solidFill>
                  <a:schemeClr val="bg1">
                    <a:lumMod val="75000"/>
                  </a:schemeClr>
                </a:solidFill>
              </a:rPr>
              <a:t>FTCS: Forward-Time-Central-Space</a:t>
            </a:r>
          </a:p>
          <a:p>
            <a:pPr marL="457200" indent="-457200">
              <a:lnSpc>
                <a:spcPct val="200000"/>
              </a:lnSpc>
              <a:buFont typeface="+mj-lt"/>
              <a:buAutoNum type="arabicPeriod"/>
            </a:pPr>
            <a:r>
              <a:rPr lang="en-GB" dirty="0" err="1" smtClean="0">
                <a:solidFill>
                  <a:schemeClr val="bg1">
                    <a:lumMod val="75000"/>
                  </a:schemeClr>
                </a:solidFill>
              </a:rPr>
              <a:t>Upwinding</a:t>
            </a:r>
            <a:endParaRPr lang="en-GB" dirty="0" smtClean="0">
              <a:solidFill>
                <a:schemeClr val="bg1">
                  <a:lumMod val="75000"/>
                </a:schemeClr>
              </a:solidFill>
            </a:endParaRPr>
          </a:p>
          <a:p>
            <a:pPr marL="457200" indent="-457200">
              <a:lnSpc>
                <a:spcPct val="200000"/>
              </a:lnSpc>
              <a:buFont typeface="+mj-lt"/>
              <a:buAutoNum type="arabicPeriod"/>
            </a:pPr>
            <a:r>
              <a:rPr lang="en-GB" dirty="0" smtClean="0">
                <a:solidFill>
                  <a:schemeClr val="bg1">
                    <a:lumMod val="65000"/>
                  </a:schemeClr>
                </a:solidFill>
              </a:rPr>
              <a:t>Semi-</a:t>
            </a:r>
            <a:r>
              <a:rPr lang="en-GB" dirty="0" err="1" smtClean="0">
                <a:solidFill>
                  <a:schemeClr val="bg1">
                    <a:lumMod val="65000"/>
                  </a:schemeClr>
                </a:solidFill>
              </a:rPr>
              <a:t>Lagrangian</a:t>
            </a:r>
            <a:endParaRPr lang="en-GB" i="1" baseline="-25000" dirty="0">
              <a:latin typeface="Times New Roman" panose="02020603050405020304" pitchFamily="18" charset="0"/>
              <a:cs typeface="Times New Roman" panose="02020603050405020304" pitchFamily="18" charset="0"/>
            </a:endParaRPr>
          </a:p>
          <a:p>
            <a:pPr marL="457200" indent="-457200">
              <a:lnSpc>
                <a:spcPct val="200000"/>
              </a:lnSpc>
              <a:buFont typeface="+mj-lt"/>
              <a:buAutoNum type="arabicPeriod"/>
            </a:pPr>
            <a:r>
              <a:rPr lang="en-GB" dirty="0" smtClean="0">
                <a:solidFill>
                  <a:srgbClr val="292934"/>
                </a:solidFill>
              </a:rPr>
              <a:t>(fully) </a:t>
            </a:r>
            <a:r>
              <a:rPr lang="en-GB" dirty="0" err="1" smtClean="0">
                <a:solidFill>
                  <a:srgbClr val="292934"/>
                </a:solidFill>
              </a:rPr>
              <a:t>Lagrangian</a:t>
            </a:r>
            <a:r>
              <a:rPr lang="en-GB" dirty="0" smtClean="0">
                <a:solidFill>
                  <a:srgbClr val="292934"/>
                </a:solidFill>
              </a:rPr>
              <a:t>: trivial</a:t>
            </a:r>
          </a:p>
          <a:p>
            <a:pPr lvl="2"/>
            <a:r>
              <a:rPr lang="en-GB" sz="2400" i="1" baseline="-25000" dirty="0" smtClean="0">
                <a:solidFill>
                  <a:srgbClr val="292934"/>
                </a:solidFill>
                <a:latin typeface="Times New Roman" panose="02020603050405020304" pitchFamily="18" charset="0"/>
                <a:cs typeface="Times New Roman" panose="02020603050405020304" pitchFamily="18" charset="0"/>
              </a:rPr>
              <a:t> </a:t>
            </a:r>
            <a:r>
              <a:rPr lang="en-GB" sz="2400" dirty="0" err="1" smtClean="0">
                <a:solidFill>
                  <a:srgbClr val="292934"/>
                </a:solidFill>
                <a:latin typeface="Times New Roman" panose="02020603050405020304" pitchFamily="18" charset="0"/>
                <a:cs typeface="Times New Roman" panose="02020603050405020304" pitchFamily="18" charset="0"/>
              </a:rPr>
              <a:t>Lagrangian</a:t>
            </a:r>
            <a:r>
              <a:rPr lang="en-GB" sz="2400" dirty="0" smtClean="0">
                <a:solidFill>
                  <a:srgbClr val="292934"/>
                </a:solidFill>
                <a:latin typeface="Times New Roman" panose="02020603050405020304" pitchFamily="18" charset="0"/>
                <a:cs typeface="Times New Roman" panose="02020603050405020304" pitchFamily="18" charset="0"/>
              </a:rPr>
              <a:t> code (mesh moves with flow)</a:t>
            </a:r>
          </a:p>
          <a:p>
            <a:pPr lvl="2"/>
            <a:r>
              <a:rPr lang="en-GB" sz="2400" i="1" dirty="0">
                <a:solidFill>
                  <a:srgbClr val="292934"/>
                </a:solidFill>
                <a:latin typeface="Times New Roman" panose="02020603050405020304" pitchFamily="18" charset="0"/>
                <a:cs typeface="Times New Roman" panose="02020603050405020304" pitchFamily="18" charset="0"/>
              </a:rPr>
              <a:t> </a:t>
            </a:r>
            <a:r>
              <a:rPr lang="en-GB" sz="2400" dirty="0" smtClean="0">
                <a:solidFill>
                  <a:srgbClr val="292934"/>
                </a:solidFill>
                <a:latin typeface="Times New Roman" panose="02020603050405020304" pitchFamily="18" charset="0"/>
                <a:cs typeface="Times New Roman" panose="02020603050405020304" pitchFamily="18" charset="0"/>
              </a:rPr>
              <a:t>Particles</a:t>
            </a:r>
            <a:endParaRPr lang="en-GB" sz="2400" i="1" baseline="-25000" dirty="0">
              <a:solidFill>
                <a:srgbClr val="292934"/>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GB" smtClean="0"/>
              <a:t>3-9 April, 2017, Edinburgh University</a:t>
            </a:r>
            <a:endParaRPr lang="en-US"/>
          </a:p>
        </p:txBody>
      </p:sp>
      <p:sp>
        <p:nvSpPr>
          <p:cNvPr id="5" name="Footer Placeholder 4"/>
          <p:cNvSpPr>
            <a:spLocks noGrp="1"/>
          </p:cNvSpPr>
          <p:nvPr>
            <p:ph type="ftr" sz="quarter" idx="11"/>
          </p:nvPr>
        </p:nvSpPr>
        <p:spPr/>
        <p:txBody>
          <a:bodyPr/>
          <a:lstStyle/>
          <a:p>
            <a:r>
              <a:rPr lang="en-US" smtClean="0"/>
              <a:t>Session 3 of Introduction to numerical modelling</a:t>
            </a:r>
            <a:endParaRPr lang="en-US" dirty="0"/>
          </a:p>
        </p:txBody>
      </p:sp>
      <p:sp>
        <p:nvSpPr>
          <p:cNvPr id="6" name="Slide Number Placeholder 5"/>
          <p:cNvSpPr>
            <a:spLocks noGrp="1"/>
          </p:cNvSpPr>
          <p:nvPr>
            <p:ph type="sldNum" sz="quarter" idx="12"/>
          </p:nvPr>
        </p:nvSpPr>
        <p:spPr/>
        <p:txBody>
          <a:bodyPr/>
          <a:lstStyle/>
          <a:p>
            <a:fld id="{FB3EDCD9-732D-504E-AAE8-461BF025AC4F}" type="slidenum">
              <a:rPr lang="en-US" smtClean="0"/>
              <a:t>19</a:t>
            </a:fld>
            <a:endParaRPr lang="en-US"/>
          </a:p>
        </p:txBody>
      </p:sp>
    </p:spTree>
    <p:extLst>
      <p:ext uri="{BB962C8B-B14F-4D97-AF65-F5344CB8AC3E}">
        <p14:creationId xmlns:p14="http://schemas.microsoft.com/office/powerpoint/2010/main" val="361336980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3"/>
          <p:cNvSpPr>
            <a:spLocks noGrp="1"/>
          </p:cNvSpPr>
          <p:nvPr>
            <p:ph type="dt" sz="quarter" idx="10"/>
          </p:nvPr>
        </p:nvSpPr>
        <p:spPr/>
        <p:txBody>
          <a:bodyPr/>
          <a:lstStyle/>
          <a:p>
            <a:pPr>
              <a:defRPr/>
            </a:pPr>
            <a:r>
              <a:rPr lang="en-GB" smtClean="0"/>
              <a:t>3-9 April, 2017, Edinburgh University</a:t>
            </a:r>
            <a:endParaRPr lang="en-GB" altLang="en-US"/>
          </a:p>
        </p:txBody>
      </p:sp>
      <p:sp>
        <p:nvSpPr>
          <p:cNvPr id="16" name="Footer Placeholder 4"/>
          <p:cNvSpPr>
            <a:spLocks noGrp="1"/>
          </p:cNvSpPr>
          <p:nvPr>
            <p:ph type="ftr" sz="quarter" idx="11"/>
          </p:nvPr>
        </p:nvSpPr>
        <p:spPr/>
        <p:txBody>
          <a:bodyPr/>
          <a:lstStyle/>
          <a:p>
            <a:pPr>
              <a:defRPr/>
            </a:pPr>
            <a:r>
              <a:rPr lang="en-GB" altLang="en-US" smtClean="0"/>
              <a:t>Session 3 of Introduction to numerical modelling</a:t>
            </a:r>
            <a:endParaRPr lang="en-GB" altLang="en-US"/>
          </a:p>
        </p:txBody>
      </p:sp>
      <p:sp>
        <p:nvSpPr>
          <p:cNvPr id="4101" name="Rectangle 2"/>
          <p:cNvSpPr>
            <a:spLocks noGrp="1" noChangeArrowheads="1"/>
          </p:cNvSpPr>
          <p:nvPr>
            <p:ph type="title"/>
          </p:nvPr>
        </p:nvSpPr>
        <p:spPr/>
        <p:txBody>
          <a:bodyPr/>
          <a:lstStyle/>
          <a:p>
            <a:pPr algn="ctr" eaLnBrk="1" hangingPunct="1"/>
            <a:r>
              <a:rPr lang="en-GB" dirty="0">
                <a:solidFill>
                  <a:srgbClr val="008000"/>
                </a:solidFill>
                <a:latin typeface="Garamond" charset="0"/>
              </a:rPr>
              <a:t>Heat diffusion in 1-D: Euler forward</a:t>
            </a:r>
          </a:p>
        </p:txBody>
      </p:sp>
      <p:graphicFrame>
        <p:nvGraphicFramePr>
          <p:cNvPr id="4102" name="Object 22"/>
          <p:cNvGraphicFramePr>
            <a:graphicFrameLocks noChangeAspect="1"/>
          </p:cNvGraphicFramePr>
          <p:nvPr>
            <p:extLst>
              <p:ext uri="{D42A27DB-BD31-4B8C-83A1-F6EECF244321}">
                <p14:modId xmlns:p14="http://schemas.microsoft.com/office/powerpoint/2010/main" val="2230027318"/>
              </p:ext>
            </p:extLst>
          </p:nvPr>
        </p:nvGraphicFramePr>
        <p:xfrm>
          <a:off x="549275" y="1632799"/>
          <a:ext cx="3014663" cy="985838"/>
        </p:xfrm>
        <a:graphic>
          <a:graphicData uri="http://schemas.openxmlformats.org/presentationml/2006/ole">
            <mc:AlternateContent xmlns:mc="http://schemas.openxmlformats.org/markup-compatibility/2006">
              <mc:Choice xmlns:v="urn:schemas-microsoft-com:vml" Requires="v">
                <p:oleObj spid="_x0000_s152645" name="Equation" r:id="rId4" imgW="1320227" imgH="431613" progId="Equation.3">
                  <p:embed/>
                </p:oleObj>
              </mc:Choice>
              <mc:Fallback>
                <p:oleObj name="Equation" r:id="rId4" imgW="1320227" imgH="43161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275" y="1632799"/>
                        <a:ext cx="3014663" cy="985838"/>
                      </a:xfrm>
                      <a:prstGeom prst="rect">
                        <a:avLst/>
                      </a:prstGeom>
                      <a:noFill/>
                      <a:ln w="9525">
                        <a:noFill/>
                        <a:miter lim="800000"/>
                        <a:headEnd/>
                        <a:tailEnd/>
                      </a:ln>
                      <a:effectLst/>
                    </p:spPr>
                  </p:pic>
                </p:oleObj>
              </mc:Fallback>
            </mc:AlternateContent>
          </a:graphicData>
        </a:graphic>
      </p:graphicFrame>
      <p:grpSp>
        <p:nvGrpSpPr>
          <p:cNvPr id="4103" name="Group 1"/>
          <p:cNvGrpSpPr>
            <a:grpSpLocks/>
          </p:cNvGrpSpPr>
          <p:nvPr/>
        </p:nvGrpSpPr>
        <p:grpSpPr bwMode="auto">
          <a:xfrm>
            <a:off x="6659563" y="1359977"/>
            <a:ext cx="1944687" cy="1622425"/>
            <a:chOff x="5364163" y="2347913"/>
            <a:chExt cx="1944687" cy="1622425"/>
          </a:xfrm>
        </p:grpSpPr>
        <p:sp>
          <p:nvSpPr>
            <p:cNvPr id="4109" name="AutoShape 19"/>
            <p:cNvSpPr>
              <a:spLocks noChangeArrowheads="1"/>
            </p:cNvSpPr>
            <p:nvPr/>
          </p:nvSpPr>
          <p:spPr bwMode="auto">
            <a:xfrm>
              <a:off x="5724525" y="2852738"/>
              <a:ext cx="1214438" cy="647700"/>
            </a:xfrm>
            <a:prstGeom prst="leftRightArrowCallout">
              <a:avLst>
                <a:gd name="adj1" fmla="val 25000"/>
                <a:gd name="adj2" fmla="val 25000"/>
                <a:gd name="adj3" fmla="val 23438"/>
                <a:gd name="adj4" fmla="val 50000"/>
              </a:avLst>
            </a:prstGeom>
            <a:solidFill>
              <a:srgbClr val="008000"/>
            </a:solidFill>
            <a:ln w="9525">
              <a:solidFill>
                <a:schemeClr val="tx1"/>
              </a:solidFill>
              <a:miter lim="800000"/>
              <a:headEnd/>
              <a:tailEnd/>
            </a:ln>
          </p:spPr>
          <p:txBody>
            <a:bodyPr wrap="none" anchor="ctr"/>
            <a:lstStyle/>
            <a:p>
              <a:endParaRPr lang="en-US"/>
            </a:p>
          </p:txBody>
        </p:sp>
        <p:sp>
          <p:nvSpPr>
            <p:cNvPr id="4110" name="Rectangle 4"/>
            <p:cNvSpPr>
              <a:spLocks noChangeArrowheads="1"/>
            </p:cNvSpPr>
            <p:nvPr/>
          </p:nvSpPr>
          <p:spPr bwMode="auto">
            <a:xfrm>
              <a:off x="6011863" y="2851150"/>
              <a:ext cx="647700" cy="64928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11" name="Rectangle 5"/>
            <p:cNvSpPr>
              <a:spLocks noChangeArrowheads="1"/>
            </p:cNvSpPr>
            <p:nvPr/>
          </p:nvSpPr>
          <p:spPr bwMode="auto">
            <a:xfrm>
              <a:off x="6659563" y="2851150"/>
              <a:ext cx="647700" cy="6492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12" name="Rectangle 12"/>
            <p:cNvSpPr>
              <a:spLocks noChangeArrowheads="1"/>
            </p:cNvSpPr>
            <p:nvPr/>
          </p:nvSpPr>
          <p:spPr bwMode="auto">
            <a:xfrm>
              <a:off x="5364163" y="2851150"/>
              <a:ext cx="647700" cy="6492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13" name="Text Box 13"/>
            <p:cNvSpPr txBox="1">
              <a:spLocks noChangeArrowheads="1"/>
            </p:cNvSpPr>
            <p:nvPr/>
          </p:nvSpPr>
          <p:spPr bwMode="auto">
            <a:xfrm>
              <a:off x="6156325" y="2347913"/>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sz="2000"/>
                <a:t>i</a:t>
              </a:r>
            </a:p>
          </p:txBody>
        </p:sp>
        <p:sp>
          <p:nvSpPr>
            <p:cNvPr id="4114" name="Text Box 14"/>
            <p:cNvSpPr txBox="1">
              <a:spLocks noChangeArrowheads="1"/>
            </p:cNvSpPr>
            <p:nvPr/>
          </p:nvSpPr>
          <p:spPr bwMode="auto">
            <a:xfrm>
              <a:off x="6765925" y="2368550"/>
              <a:ext cx="542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sz="2000"/>
                <a:t>i+1</a:t>
              </a:r>
            </a:p>
          </p:txBody>
        </p:sp>
        <p:sp>
          <p:nvSpPr>
            <p:cNvPr id="4115" name="Text Box 16"/>
            <p:cNvSpPr txBox="1">
              <a:spLocks noChangeArrowheads="1"/>
            </p:cNvSpPr>
            <p:nvPr/>
          </p:nvSpPr>
          <p:spPr bwMode="auto">
            <a:xfrm>
              <a:off x="5435600" y="2368550"/>
              <a:ext cx="479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sz="2000"/>
                <a:t>i-1</a:t>
              </a:r>
            </a:p>
          </p:txBody>
        </p:sp>
        <p:sp>
          <p:nvSpPr>
            <p:cNvPr id="4116" name="Text Box 26"/>
            <p:cNvSpPr txBox="1">
              <a:spLocks noChangeArrowheads="1"/>
            </p:cNvSpPr>
            <p:nvPr/>
          </p:nvSpPr>
          <p:spPr bwMode="auto">
            <a:xfrm>
              <a:off x="6084888" y="3573463"/>
              <a:ext cx="481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sz="2000">
                  <a:latin typeface="Symbol" charset="0"/>
                </a:rPr>
                <a:t>D</a:t>
              </a:r>
              <a:r>
                <a:rPr lang="en-GB" sz="2000"/>
                <a:t>x</a:t>
              </a:r>
            </a:p>
          </p:txBody>
        </p:sp>
        <p:sp>
          <p:nvSpPr>
            <p:cNvPr id="4117" name="Line 27"/>
            <p:cNvSpPr>
              <a:spLocks noChangeShapeType="1"/>
            </p:cNvSpPr>
            <p:nvPr/>
          </p:nvSpPr>
          <p:spPr bwMode="auto">
            <a:xfrm>
              <a:off x="6011863" y="3644900"/>
              <a:ext cx="6477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grpSp>
      <p:graphicFrame>
        <p:nvGraphicFramePr>
          <p:cNvPr id="4104" name="Object 2"/>
          <p:cNvGraphicFramePr>
            <a:graphicFrameLocks noChangeAspect="1"/>
          </p:cNvGraphicFramePr>
          <p:nvPr>
            <p:extLst>
              <p:ext uri="{D42A27DB-BD31-4B8C-83A1-F6EECF244321}">
                <p14:modId xmlns:p14="http://schemas.microsoft.com/office/powerpoint/2010/main" val="542121287"/>
              </p:ext>
            </p:extLst>
          </p:nvPr>
        </p:nvGraphicFramePr>
        <p:xfrm>
          <a:off x="4211638" y="2999550"/>
          <a:ext cx="2376487" cy="985838"/>
        </p:xfrm>
        <a:graphic>
          <a:graphicData uri="http://schemas.openxmlformats.org/presentationml/2006/ole">
            <mc:AlternateContent xmlns:mc="http://schemas.openxmlformats.org/markup-compatibility/2006">
              <mc:Choice xmlns:v="urn:schemas-microsoft-com:vml" Requires="v">
                <p:oleObj spid="_x0000_s152646" name="Equation" r:id="rId6" imgW="1040948" imgH="431613" progId="Equation.3">
                  <p:embed/>
                </p:oleObj>
              </mc:Choice>
              <mc:Fallback>
                <p:oleObj name="Equation" r:id="rId6" imgW="1040948" imgH="431613"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1638" y="2999550"/>
                        <a:ext cx="2376487" cy="985838"/>
                      </a:xfrm>
                      <a:prstGeom prst="rect">
                        <a:avLst/>
                      </a:prstGeom>
                      <a:noFill/>
                      <a:ln w="9525">
                        <a:noFill/>
                        <a:miter lim="800000"/>
                        <a:headEnd/>
                        <a:tailEnd/>
                      </a:ln>
                      <a:effectLst/>
                    </p:spPr>
                  </p:pic>
                </p:oleObj>
              </mc:Fallback>
            </mc:AlternateContent>
          </a:graphicData>
        </a:graphic>
      </p:graphicFrame>
      <p:sp>
        <p:nvSpPr>
          <p:cNvPr id="4105" name="TextBox 3"/>
          <p:cNvSpPr txBox="1">
            <a:spLocks noChangeArrowheads="1"/>
          </p:cNvSpPr>
          <p:nvPr/>
        </p:nvSpPr>
        <p:spPr bwMode="auto">
          <a:xfrm>
            <a:off x="490538" y="3217124"/>
            <a:ext cx="36496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b="0"/>
              <a:t>For constant </a:t>
            </a:r>
            <a:r>
              <a:rPr lang="en-GB" b="0" i="1">
                <a:latin typeface="Times New Roman" charset="0"/>
                <a:cs typeface="Times New Roman" charset="0"/>
              </a:rPr>
              <a:t>k, C</a:t>
            </a:r>
            <a:r>
              <a:rPr lang="en-GB" b="0" i="1" baseline="-25000">
                <a:latin typeface="Times New Roman" charset="0"/>
                <a:cs typeface="Times New Roman" charset="0"/>
              </a:rPr>
              <a:t>p</a:t>
            </a:r>
            <a:r>
              <a:rPr lang="en-GB" b="0" i="1">
                <a:latin typeface="Times New Roman" charset="0"/>
                <a:cs typeface="Times New Roman" charset="0"/>
              </a:rPr>
              <a:t>, k</a:t>
            </a:r>
            <a:r>
              <a:rPr lang="en-GB" b="0"/>
              <a:t>:</a:t>
            </a:r>
          </a:p>
        </p:txBody>
      </p:sp>
      <p:sp>
        <p:nvSpPr>
          <p:cNvPr id="4106" name="AutoShape 25"/>
          <p:cNvSpPr>
            <a:spLocks noChangeArrowheads="1"/>
          </p:cNvSpPr>
          <p:nvPr/>
        </p:nvSpPr>
        <p:spPr bwMode="auto">
          <a:xfrm rot="5400000">
            <a:off x="4210844" y="1995543"/>
            <a:ext cx="623888" cy="6731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tx1"/>
          </a:solidFill>
          <a:ln w="9525">
            <a:solidFill>
              <a:schemeClr val="tx1"/>
            </a:solidFill>
            <a:miter lim="800000"/>
            <a:headEnd/>
            <a:tailEnd/>
          </a:ln>
        </p:spPr>
        <p:txBody>
          <a:bodyPr wrap="none" anchor="ctr"/>
          <a:lstStyle/>
          <a:p>
            <a:endParaRPr lang="en-US"/>
          </a:p>
        </p:txBody>
      </p:sp>
      <p:sp>
        <p:nvSpPr>
          <p:cNvPr id="4107" name="TextBox 4"/>
          <p:cNvSpPr txBox="1">
            <a:spLocks noChangeArrowheads="1"/>
          </p:cNvSpPr>
          <p:nvPr/>
        </p:nvSpPr>
        <p:spPr bwMode="auto">
          <a:xfrm>
            <a:off x="590880" y="4858080"/>
            <a:ext cx="8291513" cy="400110"/>
          </a:xfrm>
          <a:prstGeom prst="rect">
            <a:avLst/>
          </a:prstGeom>
          <a:noFill/>
          <a:ln w="2857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pl-PL" sz="2000" dirty="0" err="1">
                <a:latin typeface="Courier New" charset="0"/>
                <a:cs typeface="Courier New" charset="0"/>
              </a:rPr>
              <a:t>d</a:t>
            </a:r>
            <a:r>
              <a:rPr lang="pl-PL" sz="2000" dirty="0" err="1" smtClean="0">
                <a:latin typeface="Courier New" charset="0"/>
                <a:cs typeface="Courier New" charset="0"/>
              </a:rPr>
              <a:t>f</a:t>
            </a:r>
            <a:r>
              <a:rPr lang="pl-PL" sz="2000" dirty="0" smtClean="0">
                <a:latin typeface="Courier New" charset="0"/>
                <a:cs typeface="Courier New" charset="0"/>
              </a:rPr>
              <a:t> = kappa</a:t>
            </a:r>
            <a:r>
              <a:rPr lang="pl-PL" sz="2000" dirty="0">
                <a:latin typeface="Courier New" charset="0"/>
                <a:cs typeface="Courier New" charset="0"/>
              </a:rPr>
              <a:t>*</a:t>
            </a:r>
            <a:r>
              <a:rPr lang="pl-PL" sz="2000" dirty="0" err="1">
                <a:latin typeface="Courier New" charset="0"/>
                <a:cs typeface="Courier New" charset="0"/>
              </a:rPr>
              <a:t>dt</a:t>
            </a:r>
            <a:r>
              <a:rPr lang="pl-PL" sz="2000" dirty="0">
                <a:latin typeface="Courier New" charset="0"/>
                <a:cs typeface="Courier New" charset="0"/>
              </a:rPr>
              <a:t>*(fin[2:</a:t>
            </a:r>
            <a:r>
              <a:rPr lang="pl-PL" sz="2000" dirty="0" smtClean="0">
                <a:latin typeface="Courier New" charset="0"/>
                <a:cs typeface="Courier New" charset="0"/>
              </a:rPr>
              <a:t>]-2</a:t>
            </a:r>
            <a:r>
              <a:rPr lang="pl-PL" sz="2000" dirty="0">
                <a:latin typeface="Courier New" charset="0"/>
                <a:cs typeface="Courier New" charset="0"/>
              </a:rPr>
              <a:t>*fin[1:-1</a:t>
            </a:r>
            <a:r>
              <a:rPr lang="pl-PL" sz="2000" dirty="0" smtClean="0">
                <a:latin typeface="Courier New" charset="0"/>
                <a:cs typeface="Courier New" charset="0"/>
              </a:rPr>
              <a:t>]+fin</a:t>
            </a:r>
            <a:r>
              <a:rPr lang="pl-PL" sz="2000" dirty="0">
                <a:latin typeface="Courier New" charset="0"/>
                <a:cs typeface="Courier New" charset="0"/>
              </a:rPr>
              <a:t>[0:-2]</a:t>
            </a:r>
            <a:r>
              <a:rPr lang="pl-PL" sz="2000" dirty="0" smtClean="0">
                <a:latin typeface="Courier New" charset="0"/>
                <a:cs typeface="Courier New" charset="0"/>
              </a:rPr>
              <a:t>)/</a:t>
            </a:r>
            <a:r>
              <a:rPr lang="pl-PL" sz="2000" dirty="0" err="1" smtClean="0">
                <a:latin typeface="Courier New" charset="0"/>
                <a:cs typeface="Courier New" charset="0"/>
              </a:rPr>
              <a:t>dz</a:t>
            </a:r>
            <a:r>
              <a:rPr lang="pl-PL" sz="2000" dirty="0">
                <a:latin typeface="Courier New" charset="0"/>
                <a:cs typeface="Courier New" charset="0"/>
              </a:rPr>
              <a:t>**</a:t>
            </a:r>
            <a:r>
              <a:rPr lang="pl-PL" sz="2000" dirty="0" smtClean="0">
                <a:latin typeface="Courier New" charset="0"/>
                <a:cs typeface="Courier New" charset="0"/>
              </a:rPr>
              <a:t>2</a:t>
            </a:r>
            <a:endParaRPr lang="pl-PL" sz="2000" dirty="0">
              <a:latin typeface="Courier New" charset="0"/>
              <a:cs typeface="Courier New" charset="0"/>
            </a:endParaRPr>
          </a:p>
        </p:txBody>
      </p:sp>
      <p:sp>
        <p:nvSpPr>
          <p:cNvPr id="4108" name="TextBox 23"/>
          <p:cNvSpPr txBox="1">
            <a:spLocks noChangeArrowheads="1"/>
          </p:cNvSpPr>
          <p:nvPr/>
        </p:nvSpPr>
        <p:spPr bwMode="auto">
          <a:xfrm>
            <a:off x="490538" y="4183770"/>
            <a:ext cx="191703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b="0" dirty="0"/>
              <a:t>In </a:t>
            </a:r>
            <a:r>
              <a:rPr lang="en-GB" b="0" dirty="0" smtClean="0"/>
              <a:t>Python:</a:t>
            </a:r>
            <a:endParaRPr lang="en-GB" b="0" dirty="0"/>
          </a:p>
        </p:txBody>
      </p:sp>
      <p:sp>
        <p:nvSpPr>
          <p:cNvPr id="22" name="TextBox 4"/>
          <p:cNvSpPr txBox="1">
            <a:spLocks noChangeArrowheads="1"/>
          </p:cNvSpPr>
          <p:nvPr/>
        </p:nvSpPr>
        <p:spPr bwMode="auto">
          <a:xfrm>
            <a:off x="597481" y="5705629"/>
            <a:ext cx="8258175" cy="400110"/>
          </a:xfrm>
          <a:prstGeom prst="rect">
            <a:avLst/>
          </a:prstGeom>
          <a:noFill/>
          <a:ln w="2857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pl-PL" sz="2000" dirty="0" err="1" smtClean="0">
                <a:latin typeface="Courier New" charset="0"/>
                <a:cs typeface="Courier New" charset="0"/>
              </a:rPr>
              <a:t>df</a:t>
            </a:r>
            <a:r>
              <a:rPr lang="pl-PL" sz="2000" dirty="0">
                <a:latin typeface="Courier New" charset="0"/>
                <a:cs typeface="Courier New" charset="0"/>
              </a:rPr>
              <a:t>=kappa*</a:t>
            </a:r>
            <a:r>
              <a:rPr lang="pl-PL" sz="2000" dirty="0" err="1">
                <a:latin typeface="Courier New" charset="0"/>
                <a:cs typeface="Courier New" charset="0"/>
              </a:rPr>
              <a:t>dt</a:t>
            </a:r>
            <a:r>
              <a:rPr lang="pl-PL" sz="2000" dirty="0">
                <a:latin typeface="Courier New" charset="0"/>
                <a:cs typeface="Courier New" charset="0"/>
              </a:rPr>
              <a:t>*</a:t>
            </a:r>
            <a:r>
              <a:rPr lang="pl-PL" sz="2000" dirty="0" err="1">
                <a:latin typeface="Courier New" charset="0"/>
                <a:cs typeface="Courier New" charset="0"/>
              </a:rPr>
              <a:t>np.diff</a:t>
            </a:r>
            <a:r>
              <a:rPr lang="pl-PL" sz="2000" dirty="0">
                <a:latin typeface="Courier New" charset="0"/>
                <a:cs typeface="Courier New" charset="0"/>
              </a:rPr>
              <a:t>(</a:t>
            </a:r>
            <a:r>
              <a:rPr lang="pl-PL" sz="2000" dirty="0" err="1">
                <a:latin typeface="Courier New" charset="0"/>
                <a:cs typeface="Courier New" charset="0"/>
              </a:rPr>
              <a:t>fin,n</a:t>
            </a:r>
            <a:r>
              <a:rPr lang="pl-PL" sz="2000" dirty="0">
                <a:latin typeface="Courier New" charset="0"/>
                <a:cs typeface="Courier New" charset="0"/>
              </a:rPr>
              <a:t>=2)/</a:t>
            </a:r>
            <a:r>
              <a:rPr lang="pl-PL" sz="2000" dirty="0" err="1">
                <a:latin typeface="Courier New" charset="0"/>
                <a:cs typeface="Courier New" charset="0"/>
              </a:rPr>
              <a:t>dz</a:t>
            </a:r>
            <a:r>
              <a:rPr lang="pl-PL" sz="2000" dirty="0">
                <a:latin typeface="Courier New" charset="0"/>
                <a:cs typeface="Courier New" charset="0"/>
              </a:rPr>
              <a:t>**2</a:t>
            </a:r>
            <a:endParaRPr lang="en-GB" sz="2000" b="0" dirty="0">
              <a:latin typeface="Courier New" charset="0"/>
              <a:cs typeface="Courier New" charset="0"/>
            </a:endParaRPr>
          </a:p>
        </p:txBody>
      </p:sp>
      <p:sp>
        <p:nvSpPr>
          <p:cNvPr id="23" name="TextBox 23"/>
          <p:cNvSpPr txBox="1">
            <a:spLocks noChangeArrowheads="1"/>
          </p:cNvSpPr>
          <p:nvPr/>
        </p:nvSpPr>
        <p:spPr bwMode="auto">
          <a:xfrm>
            <a:off x="4462103" y="5143056"/>
            <a:ext cx="53091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b="0" dirty="0" smtClean="0"/>
              <a:t>or</a:t>
            </a:r>
            <a:endParaRPr lang="en-GB" b="0" dirty="0"/>
          </a:p>
        </p:txBody>
      </p:sp>
      <p:sp>
        <p:nvSpPr>
          <p:cNvPr id="2" name="Slide Number Placeholder 1"/>
          <p:cNvSpPr>
            <a:spLocks noGrp="1"/>
          </p:cNvSpPr>
          <p:nvPr>
            <p:ph type="sldNum" sz="quarter" idx="12"/>
          </p:nvPr>
        </p:nvSpPr>
        <p:spPr/>
        <p:txBody>
          <a:bodyPr/>
          <a:lstStyle/>
          <a:p>
            <a:fld id="{FB3EDCD9-732D-504E-AAE8-461BF025AC4F}" type="slidenum">
              <a:rPr lang="en-US" smtClean="0"/>
              <a:t>2</a:t>
            </a:fld>
            <a:endParaRPr lang="en-US"/>
          </a:p>
        </p:txBody>
      </p:sp>
    </p:spTree>
    <p:extLst>
      <p:ext uri="{BB962C8B-B14F-4D97-AF65-F5344CB8AC3E}">
        <p14:creationId xmlns:p14="http://schemas.microsoft.com/office/powerpoint/2010/main" val="385486374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indent="-457200">
              <a:lnSpc>
                <a:spcPct val="200000"/>
              </a:lnSpc>
              <a:buFont typeface="+mj-lt"/>
              <a:buAutoNum type="arabicPeriod" startAt="2"/>
            </a:pPr>
            <a:r>
              <a:rPr lang="en-GB" dirty="0" err="1" smtClean="0"/>
              <a:t>Upwinding</a:t>
            </a:r>
            <a:r>
              <a:rPr lang="en-GB" dirty="0" smtClean="0"/>
              <a:t>: example:</a:t>
            </a:r>
            <a:endParaRPr lang="en-GB" dirty="0" smtClean="0">
              <a:solidFill>
                <a:srgbClr val="008000"/>
              </a:solidFill>
            </a:endParaRPr>
          </a:p>
          <a:p>
            <a:pPr marL="0" indent="0">
              <a:lnSpc>
                <a:spcPct val="200000"/>
              </a:lnSpc>
              <a:buNone/>
            </a:pPr>
            <a:r>
              <a:rPr lang="en-GB" dirty="0"/>
              <a:t> </a:t>
            </a:r>
            <a:r>
              <a:rPr lang="en-GB" dirty="0" smtClean="0"/>
              <a:t>                        </a:t>
            </a:r>
            <a:endParaRPr lang="en-GB" dirty="0"/>
          </a:p>
          <a:p>
            <a:pPr marL="0" indent="0">
              <a:lnSpc>
                <a:spcPct val="200000"/>
              </a:lnSpc>
              <a:buNone/>
            </a:pPr>
            <a:endParaRPr lang="en-GB" dirty="0"/>
          </a:p>
        </p:txBody>
      </p:sp>
      <p:sp>
        <p:nvSpPr>
          <p:cNvPr id="2" name="Title 1"/>
          <p:cNvSpPr>
            <a:spLocks noGrp="1"/>
          </p:cNvSpPr>
          <p:nvPr>
            <p:ph type="title"/>
          </p:nvPr>
        </p:nvSpPr>
        <p:spPr/>
        <p:txBody>
          <a:bodyPr/>
          <a:lstStyle/>
          <a:p>
            <a:pPr algn="ctr"/>
            <a:r>
              <a:rPr lang="en-GB" dirty="0" smtClean="0">
                <a:solidFill>
                  <a:srgbClr val="008000"/>
                </a:solidFill>
              </a:rPr>
              <a:t>Advection: numerical methods in 2D</a:t>
            </a:r>
            <a:endParaRPr lang="en-GB" dirty="0">
              <a:solidFill>
                <a:srgbClr val="008000"/>
              </a:solidFill>
            </a:endParaRPr>
          </a:p>
        </p:txBody>
      </p:sp>
      <p:sp>
        <p:nvSpPr>
          <p:cNvPr id="4" name="Date Placeholder 3"/>
          <p:cNvSpPr>
            <a:spLocks noGrp="1"/>
          </p:cNvSpPr>
          <p:nvPr>
            <p:ph type="dt" sz="half" idx="10"/>
          </p:nvPr>
        </p:nvSpPr>
        <p:spPr/>
        <p:txBody>
          <a:bodyPr/>
          <a:lstStyle/>
          <a:p>
            <a:r>
              <a:rPr lang="en-GB" smtClean="0"/>
              <a:t>3-9 April, 2017, Edinburgh University</a:t>
            </a:r>
            <a:endParaRPr lang="en-US"/>
          </a:p>
        </p:txBody>
      </p:sp>
      <p:sp>
        <p:nvSpPr>
          <p:cNvPr id="5" name="Footer Placeholder 4"/>
          <p:cNvSpPr>
            <a:spLocks noGrp="1"/>
          </p:cNvSpPr>
          <p:nvPr>
            <p:ph type="ftr" sz="quarter" idx="11"/>
          </p:nvPr>
        </p:nvSpPr>
        <p:spPr/>
        <p:txBody>
          <a:bodyPr/>
          <a:lstStyle/>
          <a:p>
            <a:r>
              <a:rPr lang="en-US" smtClean="0"/>
              <a:t>Session 3 of Introduction to numerical modelling</a:t>
            </a:r>
            <a:endParaRPr lang="en-US" dirty="0"/>
          </a:p>
        </p:txBody>
      </p:sp>
      <p:sp>
        <p:nvSpPr>
          <p:cNvPr id="6" name="Slide Number Placeholder 5"/>
          <p:cNvSpPr>
            <a:spLocks noGrp="1"/>
          </p:cNvSpPr>
          <p:nvPr>
            <p:ph type="sldNum" sz="quarter" idx="12"/>
          </p:nvPr>
        </p:nvSpPr>
        <p:spPr/>
        <p:txBody>
          <a:bodyPr/>
          <a:lstStyle/>
          <a:p>
            <a:fld id="{FB3EDCD9-732D-504E-AAE8-461BF025AC4F}" type="slidenum">
              <a:rPr lang="en-US" smtClean="0"/>
              <a:t>20</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998949133"/>
              </p:ext>
            </p:extLst>
          </p:nvPr>
        </p:nvGraphicFramePr>
        <p:xfrm>
          <a:off x="1919019" y="2455863"/>
          <a:ext cx="5588000" cy="868362"/>
        </p:xfrm>
        <a:graphic>
          <a:graphicData uri="http://schemas.openxmlformats.org/presentationml/2006/ole">
            <mc:AlternateContent xmlns:mc="http://schemas.openxmlformats.org/markup-compatibility/2006">
              <mc:Choice xmlns:v="urn:schemas-microsoft-com:vml" Requires="v">
                <p:oleObj spid="_x0000_s177188" name="Equation" r:id="rId4" imgW="2857320" imgH="444240" progId="Equation.3">
                  <p:embed/>
                </p:oleObj>
              </mc:Choice>
              <mc:Fallback>
                <p:oleObj name="Equation" r:id="rId4" imgW="2857320" imgH="444240" progId="Equation.3">
                  <p:embed/>
                  <p:pic>
                    <p:nvPicPr>
                      <p:cNvPr id="0" name="Object 40"/>
                      <p:cNvPicPr>
                        <a:picLocks noChangeAspect="1" noChangeArrowheads="1"/>
                      </p:cNvPicPr>
                      <p:nvPr/>
                    </p:nvPicPr>
                    <p:blipFill>
                      <a:blip r:embed="rId5"/>
                      <a:srcRect/>
                      <a:stretch>
                        <a:fillRect/>
                      </a:stretch>
                    </p:blipFill>
                    <p:spPr bwMode="auto">
                      <a:xfrm>
                        <a:off x="1919019" y="2455863"/>
                        <a:ext cx="55880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 name="Group 7"/>
          <p:cNvGrpSpPr/>
          <p:nvPr/>
        </p:nvGrpSpPr>
        <p:grpSpPr>
          <a:xfrm>
            <a:off x="1657648" y="3369600"/>
            <a:ext cx="4466061" cy="3053204"/>
            <a:chOff x="1657648" y="3369600"/>
            <a:chExt cx="4466061" cy="3053204"/>
          </a:xfrm>
        </p:grpSpPr>
        <p:grpSp>
          <p:nvGrpSpPr>
            <p:cNvPr id="40" name="Group 39"/>
            <p:cNvGrpSpPr/>
            <p:nvPr/>
          </p:nvGrpSpPr>
          <p:grpSpPr>
            <a:xfrm>
              <a:off x="3584452" y="3834834"/>
              <a:ext cx="2539257" cy="2467296"/>
              <a:chOff x="5003800" y="1341438"/>
              <a:chExt cx="3455988" cy="3036887"/>
            </a:xfrm>
            <a:solidFill>
              <a:srgbClr val="008000"/>
            </a:solidFill>
          </p:grpSpPr>
          <p:sp>
            <p:nvSpPr>
              <p:cNvPr id="68" name="Line 8"/>
              <p:cNvSpPr>
                <a:spLocks noChangeShapeType="1"/>
              </p:cNvSpPr>
              <p:nvPr/>
            </p:nvSpPr>
            <p:spPr bwMode="auto">
              <a:xfrm flipH="1">
                <a:off x="6732588" y="1484313"/>
                <a:ext cx="0" cy="2665412"/>
              </a:xfrm>
              <a:prstGeom prst="line">
                <a:avLst/>
              </a:prstGeom>
              <a:grpFill/>
              <a:ln w="57150">
                <a:solidFill>
                  <a:schemeClr val="tx1"/>
                </a:solidFill>
                <a:round/>
                <a:headEnd/>
                <a:tailEnd/>
              </a:ln>
              <a:extLst/>
            </p:spPr>
            <p:txBody>
              <a:bodyPr/>
              <a:lstStyle/>
              <a:p>
                <a:endParaRPr lang="en-US"/>
              </a:p>
            </p:txBody>
          </p:sp>
          <p:sp>
            <p:nvSpPr>
              <p:cNvPr id="72" name="Line 8"/>
              <p:cNvSpPr>
                <a:spLocks noChangeShapeType="1"/>
              </p:cNvSpPr>
              <p:nvPr/>
            </p:nvSpPr>
            <p:spPr bwMode="auto">
              <a:xfrm flipV="1">
                <a:off x="5149850" y="2924175"/>
                <a:ext cx="3167063" cy="1588"/>
              </a:xfrm>
              <a:prstGeom prst="line">
                <a:avLst/>
              </a:prstGeom>
              <a:grpFill/>
              <a:ln w="57150">
                <a:solidFill>
                  <a:schemeClr val="tx1"/>
                </a:solidFill>
                <a:round/>
                <a:headEnd/>
                <a:tailEnd/>
              </a:ln>
              <a:extLst/>
            </p:spPr>
            <p:txBody>
              <a:bodyPr/>
              <a:lstStyle/>
              <a:p>
                <a:endParaRPr lang="en-US"/>
              </a:p>
            </p:txBody>
          </p:sp>
          <p:sp>
            <p:nvSpPr>
              <p:cNvPr id="67" name="Line 8"/>
              <p:cNvSpPr>
                <a:spLocks noChangeShapeType="1"/>
              </p:cNvSpPr>
              <p:nvPr/>
            </p:nvSpPr>
            <p:spPr bwMode="auto">
              <a:xfrm flipH="1">
                <a:off x="5940425" y="1484313"/>
                <a:ext cx="0" cy="2665412"/>
              </a:xfrm>
              <a:prstGeom prst="line">
                <a:avLst/>
              </a:prstGeom>
              <a:grpFill/>
              <a:ln w="57150">
                <a:solidFill>
                  <a:schemeClr val="tx1"/>
                </a:solidFill>
                <a:round/>
                <a:headEnd/>
                <a:tailEnd/>
              </a:ln>
              <a:extLst/>
            </p:spPr>
            <p:txBody>
              <a:bodyPr/>
              <a:lstStyle/>
              <a:p>
                <a:endParaRPr lang="en-US"/>
              </a:p>
            </p:txBody>
          </p:sp>
          <p:sp>
            <p:nvSpPr>
              <p:cNvPr id="69" name="Line 8"/>
              <p:cNvSpPr>
                <a:spLocks noChangeShapeType="1"/>
              </p:cNvSpPr>
              <p:nvPr/>
            </p:nvSpPr>
            <p:spPr bwMode="auto">
              <a:xfrm flipH="1">
                <a:off x="7524750" y="1484313"/>
                <a:ext cx="0" cy="2665412"/>
              </a:xfrm>
              <a:prstGeom prst="line">
                <a:avLst/>
              </a:prstGeom>
              <a:grpFill/>
              <a:ln w="57150">
                <a:solidFill>
                  <a:schemeClr val="tx1"/>
                </a:solidFill>
                <a:round/>
                <a:headEnd/>
                <a:tailEnd/>
              </a:ln>
              <a:extLst/>
            </p:spPr>
            <p:txBody>
              <a:bodyPr/>
              <a:lstStyle/>
              <a:p>
                <a:endParaRPr lang="en-US"/>
              </a:p>
            </p:txBody>
          </p:sp>
          <p:sp>
            <p:nvSpPr>
              <p:cNvPr id="70" name="Line 8"/>
              <p:cNvSpPr>
                <a:spLocks noChangeShapeType="1"/>
              </p:cNvSpPr>
              <p:nvPr/>
            </p:nvSpPr>
            <p:spPr bwMode="auto">
              <a:xfrm flipH="1">
                <a:off x="8316913" y="1484313"/>
                <a:ext cx="0" cy="2665412"/>
              </a:xfrm>
              <a:prstGeom prst="line">
                <a:avLst/>
              </a:prstGeom>
              <a:grpFill/>
              <a:ln w="57150">
                <a:solidFill>
                  <a:schemeClr val="tx1"/>
                </a:solidFill>
                <a:round/>
                <a:headEnd/>
                <a:tailEnd/>
              </a:ln>
              <a:extLst/>
            </p:spPr>
            <p:txBody>
              <a:bodyPr/>
              <a:lstStyle/>
              <a:p>
                <a:endParaRPr lang="en-US"/>
              </a:p>
            </p:txBody>
          </p:sp>
          <p:sp>
            <p:nvSpPr>
              <p:cNvPr id="71" name="Line 8"/>
              <p:cNvSpPr>
                <a:spLocks noChangeShapeType="1"/>
              </p:cNvSpPr>
              <p:nvPr/>
            </p:nvSpPr>
            <p:spPr bwMode="auto">
              <a:xfrm flipH="1">
                <a:off x="5148263" y="1484313"/>
                <a:ext cx="0" cy="2665412"/>
              </a:xfrm>
              <a:prstGeom prst="line">
                <a:avLst/>
              </a:prstGeom>
              <a:grpFill/>
              <a:ln w="57150">
                <a:solidFill>
                  <a:schemeClr val="tx1"/>
                </a:solidFill>
                <a:round/>
                <a:headEnd/>
                <a:tailEnd/>
              </a:ln>
              <a:extLst/>
            </p:spPr>
            <p:txBody>
              <a:bodyPr/>
              <a:lstStyle/>
              <a:p>
                <a:endParaRPr lang="en-US"/>
              </a:p>
            </p:txBody>
          </p:sp>
          <p:sp>
            <p:nvSpPr>
              <p:cNvPr id="74" name="Oval 10"/>
              <p:cNvSpPr>
                <a:spLocks noChangeArrowheads="1"/>
              </p:cNvSpPr>
              <p:nvPr/>
            </p:nvSpPr>
            <p:spPr bwMode="auto">
              <a:xfrm>
                <a:off x="5003800" y="2781300"/>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75" name="Oval 11"/>
              <p:cNvSpPr>
                <a:spLocks noChangeArrowheads="1"/>
              </p:cNvSpPr>
              <p:nvPr/>
            </p:nvSpPr>
            <p:spPr bwMode="auto">
              <a:xfrm>
                <a:off x="5795963" y="2781300"/>
                <a:ext cx="288925" cy="288925"/>
              </a:xfrm>
              <a:prstGeom prst="ellipse">
                <a:avLst/>
              </a:prstGeom>
              <a:solidFill>
                <a:srgbClr val="FF0000"/>
              </a:solidFill>
              <a:ln w="9525">
                <a:solidFill>
                  <a:schemeClr val="tx1"/>
                </a:solidFill>
                <a:round/>
                <a:headEnd/>
                <a:tailEnd/>
              </a:ln>
            </p:spPr>
            <p:txBody>
              <a:bodyPr wrap="none" anchor="ctr"/>
              <a:lstStyle/>
              <a:p>
                <a:endParaRPr lang="en-US"/>
              </a:p>
            </p:txBody>
          </p:sp>
          <p:sp>
            <p:nvSpPr>
              <p:cNvPr id="77" name="Oval 12"/>
              <p:cNvSpPr>
                <a:spLocks noChangeArrowheads="1"/>
              </p:cNvSpPr>
              <p:nvPr/>
            </p:nvSpPr>
            <p:spPr bwMode="auto">
              <a:xfrm>
                <a:off x="7380288" y="2781300"/>
                <a:ext cx="287337"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78" name="Oval 12"/>
              <p:cNvSpPr>
                <a:spLocks noChangeArrowheads="1"/>
              </p:cNvSpPr>
              <p:nvPr/>
            </p:nvSpPr>
            <p:spPr bwMode="auto">
              <a:xfrm>
                <a:off x="8172450" y="2781300"/>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79" name="Line 8"/>
              <p:cNvSpPr>
                <a:spLocks noChangeShapeType="1"/>
              </p:cNvSpPr>
              <p:nvPr/>
            </p:nvSpPr>
            <p:spPr bwMode="auto">
              <a:xfrm flipV="1">
                <a:off x="5149850" y="3571875"/>
                <a:ext cx="3167063" cy="0"/>
              </a:xfrm>
              <a:prstGeom prst="line">
                <a:avLst/>
              </a:prstGeom>
              <a:grpFill/>
              <a:ln w="57150">
                <a:solidFill>
                  <a:schemeClr val="tx1"/>
                </a:solidFill>
                <a:round/>
                <a:headEnd/>
                <a:tailEnd/>
              </a:ln>
              <a:extLst/>
            </p:spPr>
            <p:txBody>
              <a:bodyPr/>
              <a:lstStyle/>
              <a:p>
                <a:endParaRPr lang="en-US"/>
              </a:p>
            </p:txBody>
          </p:sp>
          <p:sp>
            <p:nvSpPr>
              <p:cNvPr id="80" name="Oval 10"/>
              <p:cNvSpPr>
                <a:spLocks noChangeArrowheads="1"/>
              </p:cNvSpPr>
              <p:nvPr/>
            </p:nvSpPr>
            <p:spPr bwMode="auto">
              <a:xfrm>
                <a:off x="5003800" y="3427413"/>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81" name="Oval 11"/>
              <p:cNvSpPr>
                <a:spLocks noChangeArrowheads="1"/>
              </p:cNvSpPr>
              <p:nvPr/>
            </p:nvSpPr>
            <p:spPr bwMode="auto">
              <a:xfrm>
                <a:off x="5795963" y="3427413"/>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82" name="Oval 12"/>
              <p:cNvSpPr>
                <a:spLocks noChangeArrowheads="1"/>
              </p:cNvSpPr>
              <p:nvPr/>
            </p:nvSpPr>
            <p:spPr bwMode="auto">
              <a:xfrm>
                <a:off x="6588125" y="3427413"/>
                <a:ext cx="287338" cy="288925"/>
              </a:xfrm>
              <a:prstGeom prst="ellipse">
                <a:avLst/>
              </a:prstGeom>
              <a:solidFill>
                <a:srgbClr val="FF0000"/>
              </a:solidFill>
              <a:ln w="9525">
                <a:solidFill>
                  <a:schemeClr val="tx1"/>
                </a:solidFill>
                <a:round/>
                <a:headEnd/>
                <a:tailEnd/>
              </a:ln>
            </p:spPr>
            <p:txBody>
              <a:bodyPr wrap="none" anchor="ctr"/>
              <a:lstStyle/>
              <a:p>
                <a:endParaRPr lang="en-US"/>
              </a:p>
            </p:txBody>
          </p:sp>
          <p:sp>
            <p:nvSpPr>
              <p:cNvPr id="83" name="Oval 12"/>
              <p:cNvSpPr>
                <a:spLocks noChangeArrowheads="1"/>
              </p:cNvSpPr>
              <p:nvPr/>
            </p:nvSpPr>
            <p:spPr bwMode="auto">
              <a:xfrm>
                <a:off x="7380288" y="3427413"/>
                <a:ext cx="287337"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84" name="Oval 12"/>
              <p:cNvSpPr>
                <a:spLocks noChangeArrowheads="1"/>
              </p:cNvSpPr>
              <p:nvPr/>
            </p:nvSpPr>
            <p:spPr bwMode="auto">
              <a:xfrm>
                <a:off x="8172450" y="3427413"/>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85" name="Line 8"/>
              <p:cNvSpPr>
                <a:spLocks noChangeShapeType="1"/>
              </p:cNvSpPr>
              <p:nvPr/>
            </p:nvSpPr>
            <p:spPr bwMode="auto">
              <a:xfrm flipV="1">
                <a:off x="5149850" y="4233863"/>
                <a:ext cx="3167063" cy="0"/>
              </a:xfrm>
              <a:prstGeom prst="line">
                <a:avLst/>
              </a:prstGeom>
              <a:grpFill/>
              <a:ln w="57150">
                <a:solidFill>
                  <a:schemeClr val="tx1"/>
                </a:solidFill>
                <a:round/>
                <a:headEnd/>
                <a:tailEnd/>
              </a:ln>
              <a:extLst/>
            </p:spPr>
            <p:txBody>
              <a:bodyPr/>
              <a:lstStyle/>
              <a:p>
                <a:endParaRPr lang="en-US"/>
              </a:p>
            </p:txBody>
          </p:sp>
          <p:sp>
            <p:nvSpPr>
              <p:cNvPr id="86" name="Oval 10"/>
              <p:cNvSpPr>
                <a:spLocks noChangeArrowheads="1"/>
              </p:cNvSpPr>
              <p:nvPr/>
            </p:nvSpPr>
            <p:spPr bwMode="auto">
              <a:xfrm>
                <a:off x="5003800" y="4089400"/>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87" name="Oval 11"/>
              <p:cNvSpPr>
                <a:spLocks noChangeArrowheads="1"/>
              </p:cNvSpPr>
              <p:nvPr/>
            </p:nvSpPr>
            <p:spPr bwMode="auto">
              <a:xfrm>
                <a:off x="5795963" y="4089400"/>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88" name="Oval 12"/>
              <p:cNvSpPr>
                <a:spLocks noChangeArrowheads="1"/>
              </p:cNvSpPr>
              <p:nvPr/>
            </p:nvSpPr>
            <p:spPr bwMode="auto">
              <a:xfrm>
                <a:off x="6588125" y="4089400"/>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89" name="Oval 12"/>
              <p:cNvSpPr>
                <a:spLocks noChangeArrowheads="1"/>
              </p:cNvSpPr>
              <p:nvPr/>
            </p:nvSpPr>
            <p:spPr bwMode="auto">
              <a:xfrm>
                <a:off x="7380288" y="4089400"/>
                <a:ext cx="287337"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90" name="Oval 12"/>
              <p:cNvSpPr>
                <a:spLocks noChangeArrowheads="1"/>
              </p:cNvSpPr>
              <p:nvPr/>
            </p:nvSpPr>
            <p:spPr bwMode="auto">
              <a:xfrm>
                <a:off x="8172450" y="4089400"/>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91" name="Line 8"/>
              <p:cNvSpPr>
                <a:spLocks noChangeShapeType="1"/>
              </p:cNvSpPr>
              <p:nvPr/>
            </p:nvSpPr>
            <p:spPr bwMode="auto">
              <a:xfrm flipV="1">
                <a:off x="5149850" y="2205038"/>
                <a:ext cx="3167063" cy="0"/>
              </a:xfrm>
              <a:prstGeom prst="line">
                <a:avLst/>
              </a:prstGeom>
              <a:grpFill/>
              <a:ln w="57150">
                <a:solidFill>
                  <a:schemeClr val="tx1"/>
                </a:solidFill>
                <a:round/>
                <a:headEnd/>
                <a:tailEnd/>
              </a:ln>
              <a:extLst/>
            </p:spPr>
            <p:txBody>
              <a:bodyPr/>
              <a:lstStyle/>
              <a:p>
                <a:endParaRPr lang="en-US"/>
              </a:p>
            </p:txBody>
          </p:sp>
          <p:sp>
            <p:nvSpPr>
              <p:cNvPr id="92" name="Oval 10"/>
              <p:cNvSpPr>
                <a:spLocks noChangeArrowheads="1"/>
              </p:cNvSpPr>
              <p:nvPr/>
            </p:nvSpPr>
            <p:spPr bwMode="auto">
              <a:xfrm>
                <a:off x="5003800" y="2060575"/>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93" name="Oval 11"/>
              <p:cNvSpPr>
                <a:spLocks noChangeArrowheads="1"/>
              </p:cNvSpPr>
              <p:nvPr/>
            </p:nvSpPr>
            <p:spPr bwMode="auto">
              <a:xfrm>
                <a:off x="5795963" y="2060575"/>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94" name="Oval 12"/>
              <p:cNvSpPr>
                <a:spLocks noChangeArrowheads="1"/>
              </p:cNvSpPr>
              <p:nvPr/>
            </p:nvSpPr>
            <p:spPr bwMode="auto">
              <a:xfrm>
                <a:off x="6588125" y="2060575"/>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95" name="Oval 12"/>
              <p:cNvSpPr>
                <a:spLocks noChangeArrowheads="1"/>
              </p:cNvSpPr>
              <p:nvPr/>
            </p:nvSpPr>
            <p:spPr bwMode="auto">
              <a:xfrm>
                <a:off x="7380288" y="2060575"/>
                <a:ext cx="287337"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96" name="Oval 12"/>
              <p:cNvSpPr>
                <a:spLocks noChangeArrowheads="1"/>
              </p:cNvSpPr>
              <p:nvPr/>
            </p:nvSpPr>
            <p:spPr bwMode="auto">
              <a:xfrm>
                <a:off x="8172450" y="2060575"/>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97" name="Line 8"/>
              <p:cNvSpPr>
                <a:spLocks noChangeShapeType="1"/>
              </p:cNvSpPr>
              <p:nvPr/>
            </p:nvSpPr>
            <p:spPr bwMode="auto">
              <a:xfrm flipV="1">
                <a:off x="5149850" y="1484313"/>
                <a:ext cx="3167063" cy="1587"/>
              </a:xfrm>
              <a:prstGeom prst="line">
                <a:avLst/>
              </a:prstGeom>
              <a:grpFill/>
              <a:ln w="57150">
                <a:solidFill>
                  <a:schemeClr val="tx1"/>
                </a:solidFill>
                <a:round/>
                <a:headEnd/>
                <a:tailEnd/>
              </a:ln>
              <a:extLst/>
            </p:spPr>
            <p:txBody>
              <a:bodyPr/>
              <a:lstStyle/>
              <a:p>
                <a:endParaRPr lang="en-US"/>
              </a:p>
            </p:txBody>
          </p:sp>
          <p:sp>
            <p:nvSpPr>
              <p:cNvPr id="98" name="Oval 10"/>
              <p:cNvSpPr>
                <a:spLocks noChangeArrowheads="1"/>
              </p:cNvSpPr>
              <p:nvPr/>
            </p:nvSpPr>
            <p:spPr bwMode="auto">
              <a:xfrm>
                <a:off x="5003800" y="1341438"/>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99" name="Oval 11"/>
              <p:cNvSpPr>
                <a:spLocks noChangeArrowheads="1"/>
              </p:cNvSpPr>
              <p:nvPr/>
            </p:nvSpPr>
            <p:spPr bwMode="auto">
              <a:xfrm>
                <a:off x="5795963" y="1341438"/>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100" name="Oval 12"/>
              <p:cNvSpPr>
                <a:spLocks noChangeArrowheads="1"/>
              </p:cNvSpPr>
              <p:nvPr/>
            </p:nvSpPr>
            <p:spPr bwMode="auto">
              <a:xfrm>
                <a:off x="6588125" y="1341438"/>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101" name="Oval 12"/>
              <p:cNvSpPr>
                <a:spLocks noChangeArrowheads="1"/>
              </p:cNvSpPr>
              <p:nvPr/>
            </p:nvSpPr>
            <p:spPr bwMode="auto">
              <a:xfrm>
                <a:off x="7380288" y="1341438"/>
                <a:ext cx="287337"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102" name="Oval 12"/>
              <p:cNvSpPr>
                <a:spLocks noChangeArrowheads="1"/>
              </p:cNvSpPr>
              <p:nvPr/>
            </p:nvSpPr>
            <p:spPr bwMode="auto">
              <a:xfrm>
                <a:off x="8172450" y="1341438"/>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76" name="Oval 12"/>
              <p:cNvSpPr>
                <a:spLocks noChangeArrowheads="1"/>
              </p:cNvSpPr>
              <p:nvPr/>
            </p:nvSpPr>
            <p:spPr bwMode="auto">
              <a:xfrm>
                <a:off x="6588125" y="2781300"/>
                <a:ext cx="287338" cy="288925"/>
              </a:xfrm>
              <a:prstGeom prst="ellipse">
                <a:avLst/>
              </a:prstGeom>
              <a:solidFill>
                <a:srgbClr val="FF0000"/>
              </a:solidFill>
              <a:ln w="9525">
                <a:solidFill>
                  <a:schemeClr val="tx1"/>
                </a:solidFill>
                <a:round/>
                <a:headEnd/>
                <a:tailEnd/>
              </a:ln>
            </p:spPr>
            <p:txBody>
              <a:bodyPr wrap="none" anchor="ctr"/>
              <a:lstStyle/>
              <a:p>
                <a:endParaRPr lang="en-US"/>
              </a:p>
            </p:txBody>
          </p:sp>
        </p:grpSp>
        <p:grpSp>
          <p:nvGrpSpPr>
            <p:cNvPr id="27" name="Group 26"/>
            <p:cNvGrpSpPr/>
            <p:nvPr/>
          </p:nvGrpSpPr>
          <p:grpSpPr>
            <a:xfrm>
              <a:off x="1806982" y="3369600"/>
              <a:ext cx="1226292" cy="1399938"/>
              <a:chOff x="343912" y="4628548"/>
              <a:chExt cx="1226292" cy="1399938"/>
            </a:xfrm>
          </p:grpSpPr>
          <p:cxnSp>
            <p:nvCxnSpPr>
              <p:cNvPr id="9" name="Straight Connector 8"/>
              <p:cNvCxnSpPr/>
              <p:nvPr/>
            </p:nvCxnSpPr>
            <p:spPr>
              <a:xfrm flipV="1">
                <a:off x="692749" y="5163505"/>
                <a:ext cx="18472" cy="825538"/>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692749" y="5163505"/>
                <a:ext cx="877455" cy="0"/>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141774" y="4628548"/>
                <a:ext cx="348837" cy="584775"/>
              </a:xfrm>
              <a:prstGeom prst="rect">
                <a:avLst/>
              </a:prstGeom>
              <a:noFill/>
            </p:spPr>
            <p:txBody>
              <a:bodyPr wrap="square" rtlCol="0">
                <a:spAutoFit/>
              </a:bodyPr>
              <a:lstStyle/>
              <a:p>
                <a:r>
                  <a:rPr lang="en-GB" sz="3200" i="1" dirty="0" smtClean="0">
                    <a:latin typeface="Times New Roman" panose="02020603050405020304" pitchFamily="18" charset="0"/>
                    <a:cs typeface="Times New Roman" panose="02020603050405020304" pitchFamily="18" charset="0"/>
                  </a:rPr>
                  <a:t>x</a:t>
                </a:r>
                <a:endParaRPr lang="en-GB" sz="3200" i="1" dirty="0">
                  <a:latin typeface="Times New Roman" panose="02020603050405020304" pitchFamily="18" charset="0"/>
                  <a:cs typeface="Times New Roman" panose="02020603050405020304" pitchFamily="18" charset="0"/>
                </a:endParaRPr>
              </a:p>
            </p:txBody>
          </p:sp>
          <p:sp>
            <p:nvSpPr>
              <p:cNvPr id="108" name="TextBox 107"/>
              <p:cNvSpPr txBox="1"/>
              <p:nvPr/>
            </p:nvSpPr>
            <p:spPr>
              <a:xfrm>
                <a:off x="343912" y="5443711"/>
                <a:ext cx="348837" cy="584775"/>
              </a:xfrm>
              <a:prstGeom prst="rect">
                <a:avLst/>
              </a:prstGeom>
              <a:noFill/>
            </p:spPr>
            <p:txBody>
              <a:bodyPr wrap="square" rtlCol="0">
                <a:spAutoFit/>
              </a:bodyPr>
              <a:lstStyle/>
              <a:p>
                <a:r>
                  <a:rPr lang="en-GB" sz="3200" i="1" dirty="0" smtClean="0">
                    <a:latin typeface="Times New Roman" panose="02020603050405020304" pitchFamily="18" charset="0"/>
                    <a:cs typeface="Times New Roman" panose="02020603050405020304" pitchFamily="18" charset="0"/>
                  </a:rPr>
                  <a:t>z</a:t>
                </a:r>
                <a:endParaRPr lang="en-GB" sz="3200" i="1" dirty="0">
                  <a:latin typeface="Times New Roman" panose="02020603050405020304" pitchFamily="18" charset="0"/>
                  <a:cs typeface="Times New Roman" panose="02020603050405020304" pitchFamily="18" charset="0"/>
                </a:endParaRPr>
              </a:p>
            </p:txBody>
          </p:sp>
        </p:grpSp>
        <p:sp>
          <p:nvSpPr>
            <p:cNvPr id="109" name="Text Box 13"/>
            <p:cNvSpPr txBox="1">
              <a:spLocks noChangeArrowheads="1"/>
            </p:cNvSpPr>
            <p:nvPr/>
          </p:nvSpPr>
          <p:spPr bwMode="auto">
            <a:xfrm>
              <a:off x="3477795" y="3416846"/>
              <a:ext cx="277737" cy="215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smtClean="0"/>
                <a:t>i-2</a:t>
              </a:r>
              <a:endParaRPr lang="en-GB" sz="1400" dirty="0"/>
            </a:p>
          </p:txBody>
        </p:sp>
        <p:sp>
          <p:nvSpPr>
            <p:cNvPr id="110" name="Text Box 13"/>
            <p:cNvSpPr txBox="1">
              <a:spLocks noChangeArrowheads="1"/>
            </p:cNvSpPr>
            <p:nvPr/>
          </p:nvSpPr>
          <p:spPr bwMode="auto">
            <a:xfrm>
              <a:off x="4016232" y="3416846"/>
              <a:ext cx="277737" cy="215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smtClean="0"/>
                <a:t>i-1</a:t>
              </a:r>
              <a:endParaRPr lang="en-GB" sz="1400" dirty="0"/>
            </a:p>
          </p:txBody>
        </p:sp>
        <p:sp>
          <p:nvSpPr>
            <p:cNvPr id="111" name="Text Box 13"/>
            <p:cNvSpPr txBox="1">
              <a:spLocks noChangeArrowheads="1"/>
            </p:cNvSpPr>
            <p:nvPr/>
          </p:nvSpPr>
          <p:spPr bwMode="auto">
            <a:xfrm>
              <a:off x="4646778" y="3416846"/>
              <a:ext cx="165601" cy="215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err="1" smtClean="0"/>
                <a:t>i</a:t>
              </a:r>
              <a:endParaRPr lang="en-GB" sz="1400" dirty="0"/>
            </a:p>
          </p:txBody>
        </p:sp>
        <p:sp>
          <p:nvSpPr>
            <p:cNvPr id="112" name="Text Box 13"/>
            <p:cNvSpPr txBox="1">
              <a:spLocks noChangeArrowheads="1"/>
            </p:cNvSpPr>
            <p:nvPr/>
          </p:nvSpPr>
          <p:spPr bwMode="auto">
            <a:xfrm>
              <a:off x="5169738" y="3404482"/>
              <a:ext cx="309453" cy="215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smtClean="0"/>
                <a:t>i+1</a:t>
              </a:r>
              <a:endParaRPr lang="en-GB" sz="1400" dirty="0"/>
            </a:p>
          </p:txBody>
        </p:sp>
        <p:sp>
          <p:nvSpPr>
            <p:cNvPr id="113" name="Text Box 13"/>
            <p:cNvSpPr txBox="1">
              <a:spLocks noChangeArrowheads="1"/>
            </p:cNvSpPr>
            <p:nvPr/>
          </p:nvSpPr>
          <p:spPr bwMode="auto">
            <a:xfrm>
              <a:off x="5732140" y="3422729"/>
              <a:ext cx="309453" cy="215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smtClean="0"/>
                <a:t>i+2</a:t>
              </a:r>
              <a:endParaRPr lang="en-GB" sz="1400" dirty="0"/>
            </a:p>
          </p:txBody>
        </p:sp>
        <p:sp>
          <p:nvSpPr>
            <p:cNvPr id="114" name="Text Box 13"/>
            <p:cNvSpPr txBox="1">
              <a:spLocks noChangeArrowheads="1"/>
            </p:cNvSpPr>
            <p:nvPr/>
          </p:nvSpPr>
          <p:spPr bwMode="auto">
            <a:xfrm>
              <a:off x="3194585" y="3834834"/>
              <a:ext cx="393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a:t>j</a:t>
              </a:r>
              <a:r>
                <a:rPr lang="en-GB" sz="1400" dirty="0" smtClean="0"/>
                <a:t>-2</a:t>
              </a:r>
              <a:endParaRPr lang="en-GB" sz="1400" dirty="0"/>
            </a:p>
          </p:txBody>
        </p:sp>
        <p:sp>
          <p:nvSpPr>
            <p:cNvPr id="115" name="Text Box 13"/>
            <p:cNvSpPr txBox="1">
              <a:spLocks noChangeArrowheads="1"/>
            </p:cNvSpPr>
            <p:nvPr/>
          </p:nvSpPr>
          <p:spPr bwMode="auto">
            <a:xfrm>
              <a:off x="3200058" y="4413041"/>
              <a:ext cx="393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a:t>j</a:t>
              </a:r>
              <a:r>
                <a:rPr lang="en-GB" sz="1400" dirty="0" smtClean="0"/>
                <a:t>-1</a:t>
              </a:r>
              <a:endParaRPr lang="en-GB" sz="1400" dirty="0"/>
            </a:p>
          </p:txBody>
        </p:sp>
        <p:sp>
          <p:nvSpPr>
            <p:cNvPr id="116" name="Text Box 13"/>
            <p:cNvSpPr txBox="1">
              <a:spLocks noChangeArrowheads="1"/>
            </p:cNvSpPr>
            <p:nvPr/>
          </p:nvSpPr>
          <p:spPr bwMode="auto">
            <a:xfrm>
              <a:off x="3312194" y="5023867"/>
              <a:ext cx="2343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err="1"/>
                <a:t>j</a:t>
              </a:r>
              <a:endParaRPr lang="en-GB" sz="1400" dirty="0"/>
            </a:p>
          </p:txBody>
        </p:sp>
        <p:sp>
          <p:nvSpPr>
            <p:cNvPr id="119" name="Oval 12"/>
            <p:cNvSpPr>
              <a:spLocks noChangeArrowheads="1"/>
            </p:cNvSpPr>
            <p:nvPr/>
          </p:nvSpPr>
          <p:spPr bwMode="auto">
            <a:xfrm>
              <a:off x="4791076" y="5057775"/>
              <a:ext cx="126206" cy="127867"/>
            </a:xfrm>
            <a:prstGeom prst="ellipse">
              <a:avLst/>
            </a:prstGeom>
            <a:solidFill>
              <a:srgbClr val="008000"/>
            </a:solidFill>
            <a:ln w="9525">
              <a:solidFill>
                <a:schemeClr val="tx1"/>
              </a:solidFill>
              <a:round/>
              <a:headEnd/>
              <a:tailEnd/>
            </a:ln>
          </p:spPr>
          <p:txBody>
            <a:bodyPr wrap="none" anchor="ctr"/>
            <a:lstStyle/>
            <a:p>
              <a:endParaRPr lang="en-US"/>
            </a:p>
          </p:txBody>
        </p:sp>
        <p:sp>
          <p:nvSpPr>
            <p:cNvPr id="117" name="Text Box 13"/>
            <p:cNvSpPr txBox="1">
              <a:spLocks noChangeArrowheads="1"/>
            </p:cNvSpPr>
            <p:nvPr/>
          </p:nvSpPr>
          <p:spPr bwMode="auto">
            <a:xfrm>
              <a:off x="3240267" y="5522051"/>
              <a:ext cx="4379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a:t>j</a:t>
              </a:r>
              <a:r>
                <a:rPr lang="en-GB" sz="1400" dirty="0" smtClean="0"/>
                <a:t>+1</a:t>
              </a:r>
              <a:endParaRPr lang="en-GB" sz="1400" dirty="0"/>
            </a:p>
          </p:txBody>
        </p:sp>
        <p:sp>
          <p:nvSpPr>
            <p:cNvPr id="118" name="Text Box 13"/>
            <p:cNvSpPr txBox="1">
              <a:spLocks noChangeArrowheads="1"/>
            </p:cNvSpPr>
            <p:nvPr/>
          </p:nvSpPr>
          <p:spPr bwMode="auto">
            <a:xfrm>
              <a:off x="3237125" y="6034055"/>
              <a:ext cx="4379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a:t>j</a:t>
              </a:r>
              <a:r>
                <a:rPr lang="en-GB" sz="1400" dirty="0" smtClean="0"/>
                <a:t>+2</a:t>
              </a:r>
              <a:endParaRPr lang="en-GB" sz="1400" dirty="0"/>
            </a:p>
          </p:txBody>
        </p:sp>
        <p:grpSp>
          <p:nvGrpSpPr>
            <p:cNvPr id="29" name="Group 28"/>
            <p:cNvGrpSpPr/>
            <p:nvPr/>
          </p:nvGrpSpPr>
          <p:grpSpPr>
            <a:xfrm>
              <a:off x="1657648" y="4895560"/>
              <a:ext cx="1501948" cy="1527244"/>
              <a:chOff x="1832146" y="4517174"/>
              <a:chExt cx="1501948" cy="1527244"/>
            </a:xfrm>
          </p:grpSpPr>
          <p:sp>
            <p:nvSpPr>
              <p:cNvPr id="122" name="TextBox 121"/>
              <p:cNvSpPr txBox="1"/>
              <p:nvPr/>
            </p:nvSpPr>
            <p:spPr>
              <a:xfrm>
                <a:off x="2800077" y="5582753"/>
                <a:ext cx="412292" cy="461665"/>
              </a:xfrm>
              <a:prstGeom prst="rect">
                <a:avLst/>
              </a:prstGeom>
              <a:noFill/>
            </p:spPr>
            <p:txBody>
              <a:bodyPr wrap="none" rtlCol="0">
                <a:spAutoFit/>
              </a:bodyPr>
              <a:lstStyle/>
              <a:p>
                <a:r>
                  <a:rPr lang="en-GB" sz="2400" i="1" dirty="0" err="1" smtClean="0">
                    <a:solidFill>
                      <a:srgbClr val="008000"/>
                    </a:solidFill>
                    <a:latin typeface="Times New Roman" panose="02020603050405020304" pitchFamily="18" charset="0"/>
                    <a:cs typeface="Times New Roman" panose="02020603050405020304" pitchFamily="18" charset="0"/>
                  </a:rPr>
                  <a:t>v</a:t>
                </a:r>
                <a:r>
                  <a:rPr lang="en-GB" sz="2400" i="1" baseline="-25000" dirty="0" err="1" smtClean="0">
                    <a:solidFill>
                      <a:srgbClr val="008000"/>
                    </a:solidFill>
                    <a:latin typeface="Times New Roman" panose="02020603050405020304" pitchFamily="18" charset="0"/>
                    <a:cs typeface="Times New Roman" panose="02020603050405020304" pitchFamily="18" charset="0"/>
                  </a:rPr>
                  <a:t>x</a:t>
                </a:r>
                <a:endParaRPr lang="en-GB" sz="2400" i="1" baseline="-25000" dirty="0">
                  <a:solidFill>
                    <a:srgbClr val="008000"/>
                  </a:solidFill>
                  <a:latin typeface="Times New Roman" panose="02020603050405020304" pitchFamily="18" charset="0"/>
                  <a:cs typeface="Times New Roman" panose="02020603050405020304" pitchFamily="18" charset="0"/>
                </a:endParaRPr>
              </a:p>
            </p:txBody>
          </p:sp>
          <p:grpSp>
            <p:nvGrpSpPr>
              <p:cNvPr id="28" name="Group 27"/>
              <p:cNvGrpSpPr/>
              <p:nvPr/>
            </p:nvGrpSpPr>
            <p:grpSpPr>
              <a:xfrm>
                <a:off x="1832146" y="4517174"/>
                <a:ext cx="1501948" cy="1166988"/>
                <a:chOff x="1887562" y="4517174"/>
                <a:chExt cx="1501948" cy="1166988"/>
              </a:xfrm>
            </p:grpSpPr>
            <p:cxnSp>
              <p:nvCxnSpPr>
                <p:cNvPr id="14" name="Straight Arrow Connector 13"/>
                <p:cNvCxnSpPr/>
                <p:nvPr/>
              </p:nvCxnSpPr>
              <p:spPr>
                <a:xfrm flipV="1">
                  <a:off x="2314428" y="5172994"/>
                  <a:ext cx="1021576" cy="498183"/>
                </a:xfrm>
                <a:prstGeom prst="straightConnector1">
                  <a:avLst/>
                </a:prstGeom>
                <a:ln w="76200">
                  <a:solidFill>
                    <a:srgbClr val="008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999660" y="4517174"/>
                  <a:ext cx="389850" cy="646331"/>
                </a:xfrm>
                <a:prstGeom prst="rect">
                  <a:avLst/>
                </a:prstGeom>
                <a:noFill/>
              </p:spPr>
              <p:txBody>
                <a:bodyPr wrap="none" rtlCol="0">
                  <a:spAutoFit/>
                </a:bodyPr>
                <a:lstStyle/>
                <a:p>
                  <a:r>
                    <a:rPr lang="en-GB" sz="3600" i="1" dirty="0" smtClean="0">
                      <a:solidFill>
                        <a:srgbClr val="008000"/>
                      </a:solidFill>
                      <a:latin typeface="Times New Roman" panose="02020603050405020304" pitchFamily="18" charset="0"/>
                      <a:cs typeface="Times New Roman" panose="02020603050405020304" pitchFamily="18" charset="0"/>
                    </a:rPr>
                    <a:t>v</a:t>
                  </a:r>
                  <a:endParaRPr lang="en-GB" sz="3600" i="1" dirty="0">
                    <a:solidFill>
                      <a:srgbClr val="008000"/>
                    </a:solidFill>
                    <a:latin typeface="Times New Roman" panose="02020603050405020304" pitchFamily="18" charset="0"/>
                    <a:cs typeface="Times New Roman" panose="02020603050405020304" pitchFamily="18" charset="0"/>
                  </a:endParaRPr>
                </a:p>
              </p:txBody>
            </p:sp>
            <p:cxnSp>
              <p:nvCxnSpPr>
                <p:cNvPr id="120" name="Straight Arrow Connector 119"/>
                <p:cNvCxnSpPr>
                  <a:endCxn id="117" idx="1"/>
                </p:cNvCxnSpPr>
                <p:nvPr/>
              </p:nvCxnSpPr>
              <p:spPr>
                <a:xfrm flipV="1">
                  <a:off x="2299854" y="5675940"/>
                  <a:ext cx="940413" cy="8222"/>
                </a:xfrm>
                <a:prstGeom prst="straightConnector1">
                  <a:avLst/>
                </a:prstGeom>
                <a:ln w="38100">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V="1">
                  <a:off x="2318608" y="5064918"/>
                  <a:ext cx="0" cy="606587"/>
                </a:xfrm>
                <a:prstGeom prst="straightConnector1">
                  <a:avLst/>
                </a:prstGeom>
                <a:ln w="38100">
                  <a:solidFill>
                    <a:srgbClr val="008000"/>
                  </a:solidFill>
                  <a:tailEnd type="arrow"/>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1887562" y="4956262"/>
                  <a:ext cx="412292" cy="461665"/>
                </a:xfrm>
                <a:prstGeom prst="rect">
                  <a:avLst/>
                </a:prstGeom>
                <a:noFill/>
              </p:spPr>
              <p:txBody>
                <a:bodyPr wrap="none" rtlCol="0">
                  <a:spAutoFit/>
                </a:bodyPr>
                <a:lstStyle/>
                <a:p>
                  <a:r>
                    <a:rPr lang="en-GB" sz="2400" i="1" dirty="0" err="1" smtClean="0">
                      <a:solidFill>
                        <a:srgbClr val="008000"/>
                      </a:solidFill>
                      <a:latin typeface="Times New Roman" panose="02020603050405020304" pitchFamily="18" charset="0"/>
                      <a:cs typeface="Times New Roman" panose="02020603050405020304" pitchFamily="18" charset="0"/>
                    </a:rPr>
                    <a:t>v</a:t>
                  </a:r>
                  <a:r>
                    <a:rPr lang="en-GB" sz="2400" i="1" baseline="-25000" dirty="0" err="1" smtClean="0">
                      <a:solidFill>
                        <a:srgbClr val="008000"/>
                      </a:solidFill>
                      <a:latin typeface="Times New Roman" panose="02020603050405020304" pitchFamily="18" charset="0"/>
                      <a:cs typeface="Times New Roman" panose="02020603050405020304" pitchFamily="18" charset="0"/>
                    </a:rPr>
                    <a:t>z</a:t>
                  </a:r>
                  <a:endParaRPr lang="en-GB" sz="2400" i="1" baseline="-25000" dirty="0">
                    <a:solidFill>
                      <a:srgbClr val="008000"/>
                    </a:solidFill>
                    <a:latin typeface="Times New Roman" panose="02020603050405020304" pitchFamily="18" charset="0"/>
                    <a:cs typeface="Times New Roman" panose="02020603050405020304" pitchFamily="18" charset="0"/>
                  </a:endParaRPr>
                </a:p>
              </p:txBody>
            </p:sp>
          </p:grpSp>
        </p:grpSp>
      </p:grpSp>
    </p:spTree>
    <p:extLst>
      <p:ext uri="{BB962C8B-B14F-4D97-AF65-F5344CB8AC3E}">
        <p14:creationId xmlns:p14="http://schemas.microsoft.com/office/powerpoint/2010/main" val="159310188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indent="-457200">
              <a:lnSpc>
                <a:spcPct val="200000"/>
              </a:lnSpc>
              <a:buFont typeface="+mj-lt"/>
              <a:buAutoNum type="arabicPeriod" startAt="2"/>
            </a:pPr>
            <a:r>
              <a:rPr lang="en-GB" dirty="0" smtClean="0"/>
              <a:t>Semi-</a:t>
            </a:r>
            <a:r>
              <a:rPr lang="en-GB" dirty="0" err="1" smtClean="0"/>
              <a:t>Lagrangian</a:t>
            </a:r>
            <a:r>
              <a:rPr lang="en-GB" dirty="0" smtClean="0"/>
              <a:t>: example:</a:t>
            </a:r>
            <a:endParaRPr lang="en-GB" dirty="0" smtClean="0">
              <a:solidFill>
                <a:srgbClr val="008000"/>
              </a:solidFill>
            </a:endParaRPr>
          </a:p>
          <a:p>
            <a:pPr marL="0" indent="0">
              <a:lnSpc>
                <a:spcPct val="200000"/>
              </a:lnSpc>
              <a:buNone/>
            </a:pPr>
            <a:r>
              <a:rPr lang="en-GB" dirty="0"/>
              <a:t> </a:t>
            </a:r>
            <a:r>
              <a:rPr lang="en-GB" dirty="0" smtClean="0"/>
              <a:t>                        </a:t>
            </a:r>
            <a:endParaRPr lang="en-GB" dirty="0"/>
          </a:p>
          <a:p>
            <a:pPr marL="0" indent="0">
              <a:lnSpc>
                <a:spcPct val="200000"/>
              </a:lnSpc>
              <a:buNone/>
            </a:pPr>
            <a:endParaRPr lang="en-GB" dirty="0"/>
          </a:p>
        </p:txBody>
      </p:sp>
      <p:sp>
        <p:nvSpPr>
          <p:cNvPr id="2" name="Title 1"/>
          <p:cNvSpPr>
            <a:spLocks noGrp="1"/>
          </p:cNvSpPr>
          <p:nvPr>
            <p:ph type="title"/>
          </p:nvPr>
        </p:nvSpPr>
        <p:spPr/>
        <p:txBody>
          <a:bodyPr/>
          <a:lstStyle/>
          <a:p>
            <a:pPr algn="ctr"/>
            <a:r>
              <a:rPr lang="en-GB" dirty="0" smtClean="0">
                <a:solidFill>
                  <a:srgbClr val="008000"/>
                </a:solidFill>
              </a:rPr>
              <a:t>Advection: numerical methods in 2D</a:t>
            </a:r>
            <a:endParaRPr lang="en-GB" dirty="0">
              <a:solidFill>
                <a:srgbClr val="008000"/>
              </a:solidFill>
            </a:endParaRPr>
          </a:p>
        </p:txBody>
      </p:sp>
      <p:sp>
        <p:nvSpPr>
          <p:cNvPr id="4" name="Date Placeholder 3"/>
          <p:cNvSpPr>
            <a:spLocks noGrp="1"/>
          </p:cNvSpPr>
          <p:nvPr>
            <p:ph type="dt" sz="half" idx="10"/>
          </p:nvPr>
        </p:nvSpPr>
        <p:spPr/>
        <p:txBody>
          <a:bodyPr/>
          <a:lstStyle/>
          <a:p>
            <a:r>
              <a:rPr lang="en-GB" smtClean="0"/>
              <a:t>3-9 April, 2017, Edinburgh University</a:t>
            </a:r>
            <a:endParaRPr lang="en-US"/>
          </a:p>
        </p:txBody>
      </p:sp>
      <p:sp>
        <p:nvSpPr>
          <p:cNvPr id="5" name="Footer Placeholder 4"/>
          <p:cNvSpPr>
            <a:spLocks noGrp="1"/>
          </p:cNvSpPr>
          <p:nvPr>
            <p:ph type="ftr" sz="quarter" idx="11"/>
          </p:nvPr>
        </p:nvSpPr>
        <p:spPr/>
        <p:txBody>
          <a:bodyPr/>
          <a:lstStyle/>
          <a:p>
            <a:r>
              <a:rPr lang="en-US" smtClean="0"/>
              <a:t>Session 3 of Introduction to numerical modelling</a:t>
            </a:r>
            <a:endParaRPr lang="en-US" dirty="0"/>
          </a:p>
        </p:txBody>
      </p:sp>
      <p:sp>
        <p:nvSpPr>
          <p:cNvPr id="6" name="Slide Number Placeholder 5"/>
          <p:cNvSpPr>
            <a:spLocks noGrp="1"/>
          </p:cNvSpPr>
          <p:nvPr>
            <p:ph type="sldNum" sz="quarter" idx="12"/>
          </p:nvPr>
        </p:nvSpPr>
        <p:spPr/>
        <p:txBody>
          <a:bodyPr/>
          <a:lstStyle/>
          <a:p>
            <a:fld id="{FB3EDCD9-732D-504E-AAE8-461BF025AC4F}" type="slidenum">
              <a:rPr lang="en-US" smtClean="0"/>
              <a:t>21</a:t>
            </a:fld>
            <a:endParaRPr lang="en-US"/>
          </a:p>
        </p:txBody>
      </p:sp>
      <p:grpSp>
        <p:nvGrpSpPr>
          <p:cNvPr id="40" name="Group 39"/>
          <p:cNvGrpSpPr/>
          <p:nvPr/>
        </p:nvGrpSpPr>
        <p:grpSpPr>
          <a:xfrm>
            <a:off x="3584452" y="3834834"/>
            <a:ext cx="2539257" cy="2467296"/>
            <a:chOff x="5003800" y="1341438"/>
            <a:chExt cx="3455988" cy="3036887"/>
          </a:xfrm>
          <a:solidFill>
            <a:srgbClr val="008000"/>
          </a:solidFill>
        </p:grpSpPr>
        <p:sp>
          <p:nvSpPr>
            <p:cNvPr id="68" name="Line 8"/>
            <p:cNvSpPr>
              <a:spLocks noChangeShapeType="1"/>
            </p:cNvSpPr>
            <p:nvPr/>
          </p:nvSpPr>
          <p:spPr bwMode="auto">
            <a:xfrm flipH="1">
              <a:off x="6732588" y="1484313"/>
              <a:ext cx="0" cy="2665412"/>
            </a:xfrm>
            <a:prstGeom prst="line">
              <a:avLst/>
            </a:prstGeom>
            <a:grpFill/>
            <a:ln w="57150">
              <a:solidFill>
                <a:schemeClr val="tx1"/>
              </a:solidFill>
              <a:round/>
              <a:headEnd/>
              <a:tailEnd/>
            </a:ln>
            <a:extLst/>
          </p:spPr>
          <p:txBody>
            <a:bodyPr/>
            <a:lstStyle/>
            <a:p>
              <a:endParaRPr lang="en-US"/>
            </a:p>
          </p:txBody>
        </p:sp>
        <p:sp>
          <p:nvSpPr>
            <p:cNvPr id="72" name="Line 8"/>
            <p:cNvSpPr>
              <a:spLocks noChangeShapeType="1"/>
            </p:cNvSpPr>
            <p:nvPr/>
          </p:nvSpPr>
          <p:spPr bwMode="auto">
            <a:xfrm flipV="1">
              <a:off x="5149850" y="2924175"/>
              <a:ext cx="3167063" cy="1588"/>
            </a:xfrm>
            <a:prstGeom prst="line">
              <a:avLst/>
            </a:prstGeom>
            <a:grpFill/>
            <a:ln w="57150">
              <a:solidFill>
                <a:schemeClr val="tx1"/>
              </a:solidFill>
              <a:round/>
              <a:headEnd/>
              <a:tailEnd/>
            </a:ln>
            <a:extLst/>
          </p:spPr>
          <p:txBody>
            <a:bodyPr/>
            <a:lstStyle/>
            <a:p>
              <a:endParaRPr lang="en-US"/>
            </a:p>
          </p:txBody>
        </p:sp>
        <p:sp>
          <p:nvSpPr>
            <p:cNvPr id="67" name="Line 8"/>
            <p:cNvSpPr>
              <a:spLocks noChangeShapeType="1"/>
            </p:cNvSpPr>
            <p:nvPr/>
          </p:nvSpPr>
          <p:spPr bwMode="auto">
            <a:xfrm flipH="1">
              <a:off x="5940425" y="1484313"/>
              <a:ext cx="0" cy="2665412"/>
            </a:xfrm>
            <a:prstGeom prst="line">
              <a:avLst/>
            </a:prstGeom>
            <a:grpFill/>
            <a:ln w="57150">
              <a:solidFill>
                <a:schemeClr val="tx1"/>
              </a:solidFill>
              <a:round/>
              <a:headEnd/>
              <a:tailEnd/>
            </a:ln>
            <a:extLst/>
          </p:spPr>
          <p:txBody>
            <a:bodyPr/>
            <a:lstStyle/>
            <a:p>
              <a:endParaRPr lang="en-US"/>
            </a:p>
          </p:txBody>
        </p:sp>
        <p:sp>
          <p:nvSpPr>
            <p:cNvPr id="69" name="Line 8"/>
            <p:cNvSpPr>
              <a:spLocks noChangeShapeType="1"/>
            </p:cNvSpPr>
            <p:nvPr/>
          </p:nvSpPr>
          <p:spPr bwMode="auto">
            <a:xfrm flipH="1">
              <a:off x="7524750" y="1484313"/>
              <a:ext cx="0" cy="2665412"/>
            </a:xfrm>
            <a:prstGeom prst="line">
              <a:avLst/>
            </a:prstGeom>
            <a:grpFill/>
            <a:ln w="57150">
              <a:solidFill>
                <a:schemeClr val="tx1"/>
              </a:solidFill>
              <a:round/>
              <a:headEnd/>
              <a:tailEnd/>
            </a:ln>
            <a:extLst/>
          </p:spPr>
          <p:txBody>
            <a:bodyPr/>
            <a:lstStyle/>
            <a:p>
              <a:endParaRPr lang="en-US"/>
            </a:p>
          </p:txBody>
        </p:sp>
        <p:sp>
          <p:nvSpPr>
            <p:cNvPr id="70" name="Line 8"/>
            <p:cNvSpPr>
              <a:spLocks noChangeShapeType="1"/>
            </p:cNvSpPr>
            <p:nvPr/>
          </p:nvSpPr>
          <p:spPr bwMode="auto">
            <a:xfrm flipH="1">
              <a:off x="8316913" y="1484313"/>
              <a:ext cx="0" cy="2665412"/>
            </a:xfrm>
            <a:prstGeom prst="line">
              <a:avLst/>
            </a:prstGeom>
            <a:grpFill/>
            <a:ln w="57150">
              <a:solidFill>
                <a:schemeClr val="tx1"/>
              </a:solidFill>
              <a:round/>
              <a:headEnd/>
              <a:tailEnd/>
            </a:ln>
            <a:extLst/>
          </p:spPr>
          <p:txBody>
            <a:bodyPr/>
            <a:lstStyle/>
            <a:p>
              <a:endParaRPr lang="en-US"/>
            </a:p>
          </p:txBody>
        </p:sp>
        <p:sp>
          <p:nvSpPr>
            <p:cNvPr id="71" name="Line 8"/>
            <p:cNvSpPr>
              <a:spLocks noChangeShapeType="1"/>
            </p:cNvSpPr>
            <p:nvPr/>
          </p:nvSpPr>
          <p:spPr bwMode="auto">
            <a:xfrm flipH="1">
              <a:off x="5148263" y="1484313"/>
              <a:ext cx="0" cy="2665412"/>
            </a:xfrm>
            <a:prstGeom prst="line">
              <a:avLst/>
            </a:prstGeom>
            <a:grpFill/>
            <a:ln w="57150">
              <a:solidFill>
                <a:schemeClr val="tx1"/>
              </a:solidFill>
              <a:round/>
              <a:headEnd/>
              <a:tailEnd/>
            </a:ln>
            <a:extLst/>
          </p:spPr>
          <p:txBody>
            <a:bodyPr/>
            <a:lstStyle/>
            <a:p>
              <a:endParaRPr lang="en-US"/>
            </a:p>
          </p:txBody>
        </p:sp>
        <p:sp>
          <p:nvSpPr>
            <p:cNvPr id="74" name="Oval 10"/>
            <p:cNvSpPr>
              <a:spLocks noChangeArrowheads="1"/>
            </p:cNvSpPr>
            <p:nvPr/>
          </p:nvSpPr>
          <p:spPr bwMode="auto">
            <a:xfrm>
              <a:off x="5003800" y="2781300"/>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75" name="Oval 11"/>
            <p:cNvSpPr>
              <a:spLocks noChangeArrowheads="1"/>
            </p:cNvSpPr>
            <p:nvPr/>
          </p:nvSpPr>
          <p:spPr bwMode="auto">
            <a:xfrm>
              <a:off x="5795963" y="2781300"/>
              <a:ext cx="288925" cy="288925"/>
            </a:xfrm>
            <a:prstGeom prst="ellipse">
              <a:avLst/>
            </a:prstGeom>
            <a:solidFill>
              <a:schemeClr val="bg1">
                <a:lumMod val="65000"/>
              </a:schemeClr>
            </a:solidFill>
            <a:ln w="38100">
              <a:solidFill>
                <a:srgbClr val="FF0000"/>
              </a:solidFill>
              <a:round/>
              <a:headEnd/>
              <a:tailEnd/>
            </a:ln>
          </p:spPr>
          <p:txBody>
            <a:bodyPr wrap="none" anchor="ctr"/>
            <a:lstStyle/>
            <a:p>
              <a:endParaRPr lang="en-US"/>
            </a:p>
          </p:txBody>
        </p:sp>
        <p:sp>
          <p:nvSpPr>
            <p:cNvPr id="77" name="Oval 12"/>
            <p:cNvSpPr>
              <a:spLocks noChangeArrowheads="1"/>
            </p:cNvSpPr>
            <p:nvPr/>
          </p:nvSpPr>
          <p:spPr bwMode="auto">
            <a:xfrm>
              <a:off x="7380288" y="2781300"/>
              <a:ext cx="287337"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78" name="Oval 12"/>
            <p:cNvSpPr>
              <a:spLocks noChangeArrowheads="1"/>
            </p:cNvSpPr>
            <p:nvPr/>
          </p:nvSpPr>
          <p:spPr bwMode="auto">
            <a:xfrm>
              <a:off x="8172450" y="2781300"/>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79" name="Line 8"/>
            <p:cNvSpPr>
              <a:spLocks noChangeShapeType="1"/>
            </p:cNvSpPr>
            <p:nvPr/>
          </p:nvSpPr>
          <p:spPr bwMode="auto">
            <a:xfrm flipV="1">
              <a:off x="5149850" y="3571875"/>
              <a:ext cx="3167063" cy="0"/>
            </a:xfrm>
            <a:prstGeom prst="line">
              <a:avLst/>
            </a:prstGeom>
            <a:grpFill/>
            <a:ln w="57150">
              <a:solidFill>
                <a:schemeClr val="tx1"/>
              </a:solidFill>
              <a:round/>
              <a:headEnd/>
              <a:tailEnd/>
            </a:ln>
            <a:extLst/>
          </p:spPr>
          <p:txBody>
            <a:bodyPr/>
            <a:lstStyle/>
            <a:p>
              <a:endParaRPr lang="en-US"/>
            </a:p>
          </p:txBody>
        </p:sp>
        <p:sp>
          <p:nvSpPr>
            <p:cNvPr id="80" name="Oval 10"/>
            <p:cNvSpPr>
              <a:spLocks noChangeArrowheads="1"/>
            </p:cNvSpPr>
            <p:nvPr/>
          </p:nvSpPr>
          <p:spPr bwMode="auto">
            <a:xfrm>
              <a:off x="5003800" y="3427413"/>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81" name="Oval 11"/>
            <p:cNvSpPr>
              <a:spLocks noChangeArrowheads="1"/>
            </p:cNvSpPr>
            <p:nvPr/>
          </p:nvSpPr>
          <p:spPr bwMode="auto">
            <a:xfrm>
              <a:off x="5795963" y="3427413"/>
              <a:ext cx="288925" cy="288925"/>
            </a:xfrm>
            <a:prstGeom prst="ellipse">
              <a:avLst/>
            </a:prstGeom>
            <a:solidFill>
              <a:schemeClr val="bg1">
                <a:lumMod val="65000"/>
              </a:schemeClr>
            </a:solidFill>
            <a:ln w="38100">
              <a:solidFill>
                <a:srgbClr val="FF0000"/>
              </a:solidFill>
              <a:round/>
              <a:headEnd/>
              <a:tailEnd/>
            </a:ln>
          </p:spPr>
          <p:txBody>
            <a:bodyPr wrap="none" anchor="ctr"/>
            <a:lstStyle/>
            <a:p>
              <a:endParaRPr lang="en-US"/>
            </a:p>
          </p:txBody>
        </p:sp>
        <p:sp>
          <p:nvSpPr>
            <p:cNvPr id="82" name="Oval 12"/>
            <p:cNvSpPr>
              <a:spLocks noChangeArrowheads="1"/>
            </p:cNvSpPr>
            <p:nvPr/>
          </p:nvSpPr>
          <p:spPr bwMode="auto">
            <a:xfrm>
              <a:off x="6588125" y="3427413"/>
              <a:ext cx="287338" cy="288925"/>
            </a:xfrm>
            <a:prstGeom prst="ellipse">
              <a:avLst/>
            </a:prstGeom>
            <a:solidFill>
              <a:schemeClr val="bg1">
                <a:lumMod val="65000"/>
              </a:schemeClr>
            </a:solidFill>
            <a:ln w="38100">
              <a:solidFill>
                <a:srgbClr val="FF0000"/>
              </a:solidFill>
              <a:round/>
              <a:headEnd/>
              <a:tailEnd/>
            </a:ln>
          </p:spPr>
          <p:txBody>
            <a:bodyPr wrap="none" anchor="ctr"/>
            <a:lstStyle/>
            <a:p>
              <a:endParaRPr lang="en-US"/>
            </a:p>
          </p:txBody>
        </p:sp>
        <p:sp>
          <p:nvSpPr>
            <p:cNvPr id="83" name="Oval 12"/>
            <p:cNvSpPr>
              <a:spLocks noChangeArrowheads="1"/>
            </p:cNvSpPr>
            <p:nvPr/>
          </p:nvSpPr>
          <p:spPr bwMode="auto">
            <a:xfrm>
              <a:off x="7380288" y="3427413"/>
              <a:ext cx="287337"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84" name="Oval 12"/>
            <p:cNvSpPr>
              <a:spLocks noChangeArrowheads="1"/>
            </p:cNvSpPr>
            <p:nvPr/>
          </p:nvSpPr>
          <p:spPr bwMode="auto">
            <a:xfrm>
              <a:off x="8172450" y="3427413"/>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85" name="Line 8"/>
            <p:cNvSpPr>
              <a:spLocks noChangeShapeType="1"/>
            </p:cNvSpPr>
            <p:nvPr/>
          </p:nvSpPr>
          <p:spPr bwMode="auto">
            <a:xfrm flipV="1">
              <a:off x="5149850" y="4233863"/>
              <a:ext cx="3167063" cy="0"/>
            </a:xfrm>
            <a:prstGeom prst="line">
              <a:avLst/>
            </a:prstGeom>
            <a:grpFill/>
            <a:ln w="57150">
              <a:solidFill>
                <a:schemeClr val="tx1"/>
              </a:solidFill>
              <a:round/>
              <a:headEnd/>
              <a:tailEnd/>
            </a:ln>
            <a:extLst/>
          </p:spPr>
          <p:txBody>
            <a:bodyPr/>
            <a:lstStyle/>
            <a:p>
              <a:endParaRPr lang="en-US"/>
            </a:p>
          </p:txBody>
        </p:sp>
        <p:sp>
          <p:nvSpPr>
            <p:cNvPr id="86" name="Oval 10"/>
            <p:cNvSpPr>
              <a:spLocks noChangeArrowheads="1"/>
            </p:cNvSpPr>
            <p:nvPr/>
          </p:nvSpPr>
          <p:spPr bwMode="auto">
            <a:xfrm>
              <a:off x="5003800" y="4089400"/>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87" name="Oval 11"/>
            <p:cNvSpPr>
              <a:spLocks noChangeArrowheads="1"/>
            </p:cNvSpPr>
            <p:nvPr/>
          </p:nvSpPr>
          <p:spPr bwMode="auto">
            <a:xfrm>
              <a:off x="5795963" y="4089400"/>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88" name="Oval 12"/>
            <p:cNvSpPr>
              <a:spLocks noChangeArrowheads="1"/>
            </p:cNvSpPr>
            <p:nvPr/>
          </p:nvSpPr>
          <p:spPr bwMode="auto">
            <a:xfrm>
              <a:off x="6588125" y="4089400"/>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89" name="Oval 12"/>
            <p:cNvSpPr>
              <a:spLocks noChangeArrowheads="1"/>
            </p:cNvSpPr>
            <p:nvPr/>
          </p:nvSpPr>
          <p:spPr bwMode="auto">
            <a:xfrm>
              <a:off x="7380288" y="4089400"/>
              <a:ext cx="287337"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90" name="Oval 12"/>
            <p:cNvSpPr>
              <a:spLocks noChangeArrowheads="1"/>
            </p:cNvSpPr>
            <p:nvPr/>
          </p:nvSpPr>
          <p:spPr bwMode="auto">
            <a:xfrm>
              <a:off x="8172450" y="4089400"/>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91" name="Line 8"/>
            <p:cNvSpPr>
              <a:spLocks noChangeShapeType="1"/>
            </p:cNvSpPr>
            <p:nvPr/>
          </p:nvSpPr>
          <p:spPr bwMode="auto">
            <a:xfrm flipV="1">
              <a:off x="5149850" y="2205038"/>
              <a:ext cx="3167063" cy="0"/>
            </a:xfrm>
            <a:prstGeom prst="line">
              <a:avLst/>
            </a:prstGeom>
            <a:grpFill/>
            <a:ln w="57150">
              <a:solidFill>
                <a:schemeClr val="tx1"/>
              </a:solidFill>
              <a:round/>
              <a:headEnd/>
              <a:tailEnd/>
            </a:ln>
            <a:extLst/>
          </p:spPr>
          <p:txBody>
            <a:bodyPr/>
            <a:lstStyle/>
            <a:p>
              <a:endParaRPr lang="en-US"/>
            </a:p>
          </p:txBody>
        </p:sp>
        <p:sp>
          <p:nvSpPr>
            <p:cNvPr id="92" name="Oval 10"/>
            <p:cNvSpPr>
              <a:spLocks noChangeArrowheads="1"/>
            </p:cNvSpPr>
            <p:nvPr/>
          </p:nvSpPr>
          <p:spPr bwMode="auto">
            <a:xfrm>
              <a:off x="5003800" y="2060575"/>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93" name="Oval 11"/>
            <p:cNvSpPr>
              <a:spLocks noChangeArrowheads="1"/>
            </p:cNvSpPr>
            <p:nvPr/>
          </p:nvSpPr>
          <p:spPr bwMode="auto">
            <a:xfrm>
              <a:off x="5795963" y="2060575"/>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94" name="Oval 12"/>
            <p:cNvSpPr>
              <a:spLocks noChangeArrowheads="1"/>
            </p:cNvSpPr>
            <p:nvPr/>
          </p:nvSpPr>
          <p:spPr bwMode="auto">
            <a:xfrm>
              <a:off x="6588125" y="2060575"/>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95" name="Oval 12"/>
            <p:cNvSpPr>
              <a:spLocks noChangeArrowheads="1"/>
            </p:cNvSpPr>
            <p:nvPr/>
          </p:nvSpPr>
          <p:spPr bwMode="auto">
            <a:xfrm>
              <a:off x="7380288" y="2060575"/>
              <a:ext cx="287337"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96" name="Oval 12"/>
            <p:cNvSpPr>
              <a:spLocks noChangeArrowheads="1"/>
            </p:cNvSpPr>
            <p:nvPr/>
          </p:nvSpPr>
          <p:spPr bwMode="auto">
            <a:xfrm>
              <a:off x="8172450" y="2060575"/>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97" name="Line 8"/>
            <p:cNvSpPr>
              <a:spLocks noChangeShapeType="1"/>
            </p:cNvSpPr>
            <p:nvPr/>
          </p:nvSpPr>
          <p:spPr bwMode="auto">
            <a:xfrm flipV="1">
              <a:off x="5149850" y="1484313"/>
              <a:ext cx="3167063" cy="1587"/>
            </a:xfrm>
            <a:prstGeom prst="line">
              <a:avLst/>
            </a:prstGeom>
            <a:grpFill/>
            <a:ln w="57150">
              <a:solidFill>
                <a:schemeClr val="tx1"/>
              </a:solidFill>
              <a:round/>
              <a:headEnd/>
              <a:tailEnd/>
            </a:ln>
            <a:extLst/>
          </p:spPr>
          <p:txBody>
            <a:bodyPr/>
            <a:lstStyle/>
            <a:p>
              <a:endParaRPr lang="en-US"/>
            </a:p>
          </p:txBody>
        </p:sp>
        <p:sp>
          <p:nvSpPr>
            <p:cNvPr id="98" name="Oval 10"/>
            <p:cNvSpPr>
              <a:spLocks noChangeArrowheads="1"/>
            </p:cNvSpPr>
            <p:nvPr/>
          </p:nvSpPr>
          <p:spPr bwMode="auto">
            <a:xfrm>
              <a:off x="5003800" y="1341438"/>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99" name="Oval 11"/>
            <p:cNvSpPr>
              <a:spLocks noChangeArrowheads="1"/>
            </p:cNvSpPr>
            <p:nvPr/>
          </p:nvSpPr>
          <p:spPr bwMode="auto">
            <a:xfrm>
              <a:off x="5795963" y="1341438"/>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100" name="Oval 12"/>
            <p:cNvSpPr>
              <a:spLocks noChangeArrowheads="1"/>
            </p:cNvSpPr>
            <p:nvPr/>
          </p:nvSpPr>
          <p:spPr bwMode="auto">
            <a:xfrm>
              <a:off x="6588125" y="1341438"/>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101" name="Oval 12"/>
            <p:cNvSpPr>
              <a:spLocks noChangeArrowheads="1"/>
            </p:cNvSpPr>
            <p:nvPr/>
          </p:nvSpPr>
          <p:spPr bwMode="auto">
            <a:xfrm>
              <a:off x="7380288" y="1341438"/>
              <a:ext cx="287337"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102" name="Oval 12"/>
            <p:cNvSpPr>
              <a:spLocks noChangeArrowheads="1"/>
            </p:cNvSpPr>
            <p:nvPr/>
          </p:nvSpPr>
          <p:spPr bwMode="auto">
            <a:xfrm>
              <a:off x="8172450" y="1341438"/>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76" name="Oval 12"/>
            <p:cNvSpPr>
              <a:spLocks noChangeArrowheads="1"/>
            </p:cNvSpPr>
            <p:nvPr/>
          </p:nvSpPr>
          <p:spPr bwMode="auto">
            <a:xfrm>
              <a:off x="6588125" y="2781300"/>
              <a:ext cx="287338" cy="288925"/>
            </a:xfrm>
            <a:prstGeom prst="ellipse">
              <a:avLst/>
            </a:prstGeom>
            <a:solidFill>
              <a:schemeClr val="bg1">
                <a:lumMod val="65000"/>
              </a:schemeClr>
            </a:solidFill>
            <a:ln w="38100">
              <a:solidFill>
                <a:srgbClr val="FF0000"/>
              </a:solidFill>
              <a:round/>
              <a:headEnd/>
              <a:tailEnd/>
            </a:ln>
          </p:spPr>
          <p:txBody>
            <a:bodyPr wrap="none" anchor="ctr"/>
            <a:lstStyle/>
            <a:p>
              <a:endParaRPr lang="en-US"/>
            </a:p>
          </p:txBody>
        </p:sp>
      </p:grpSp>
      <p:grpSp>
        <p:nvGrpSpPr>
          <p:cNvPr id="27" name="Group 26"/>
          <p:cNvGrpSpPr/>
          <p:nvPr/>
        </p:nvGrpSpPr>
        <p:grpSpPr>
          <a:xfrm>
            <a:off x="1806982" y="3369600"/>
            <a:ext cx="1226292" cy="1399938"/>
            <a:chOff x="343912" y="4628548"/>
            <a:chExt cx="1226292" cy="1399938"/>
          </a:xfrm>
        </p:grpSpPr>
        <p:cxnSp>
          <p:nvCxnSpPr>
            <p:cNvPr id="9" name="Straight Connector 8"/>
            <p:cNvCxnSpPr/>
            <p:nvPr/>
          </p:nvCxnSpPr>
          <p:spPr>
            <a:xfrm flipV="1">
              <a:off x="692749" y="5163505"/>
              <a:ext cx="18472" cy="825538"/>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692749" y="5163505"/>
              <a:ext cx="877455" cy="0"/>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141774" y="4628548"/>
              <a:ext cx="348837" cy="584775"/>
            </a:xfrm>
            <a:prstGeom prst="rect">
              <a:avLst/>
            </a:prstGeom>
            <a:noFill/>
          </p:spPr>
          <p:txBody>
            <a:bodyPr wrap="square" rtlCol="0">
              <a:spAutoFit/>
            </a:bodyPr>
            <a:lstStyle/>
            <a:p>
              <a:r>
                <a:rPr lang="en-GB" sz="3200" i="1" dirty="0" smtClean="0">
                  <a:latin typeface="Times New Roman" panose="02020603050405020304" pitchFamily="18" charset="0"/>
                  <a:cs typeface="Times New Roman" panose="02020603050405020304" pitchFamily="18" charset="0"/>
                </a:rPr>
                <a:t>x</a:t>
              </a:r>
              <a:endParaRPr lang="en-GB" sz="3200" i="1" dirty="0">
                <a:latin typeface="Times New Roman" panose="02020603050405020304" pitchFamily="18" charset="0"/>
                <a:cs typeface="Times New Roman" panose="02020603050405020304" pitchFamily="18" charset="0"/>
              </a:endParaRPr>
            </a:p>
          </p:txBody>
        </p:sp>
        <p:sp>
          <p:nvSpPr>
            <p:cNvPr id="108" name="TextBox 107"/>
            <p:cNvSpPr txBox="1"/>
            <p:nvPr/>
          </p:nvSpPr>
          <p:spPr>
            <a:xfrm>
              <a:off x="343912" y="5443711"/>
              <a:ext cx="348837" cy="584775"/>
            </a:xfrm>
            <a:prstGeom prst="rect">
              <a:avLst/>
            </a:prstGeom>
            <a:noFill/>
          </p:spPr>
          <p:txBody>
            <a:bodyPr wrap="square" rtlCol="0">
              <a:spAutoFit/>
            </a:bodyPr>
            <a:lstStyle/>
            <a:p>
              <a:r>
                <a:rPr lang="en-GB" sz="3200" i="1" dirty="0" smtClean="0">
                  <a:latin typeface="Times New Roman" panose="02020603050405020304" pitchFamily="18" charset="0"/>
                  <a:cs typeface="Times New Roman" panose="02020603050405020304" pitchFamily="18" charset="0"/>
                </a:rPr>
                <a:t>z</a:t>
              </a:r>
              <a:endParaRPr lang="en-GB" sz="3200" i="1" dirty="0">
                <a:latin typeface="Times New Roman" panose="02020603050405020304" pitchFamily="18" charset="0"/>
                <a:cs typeface="Times New Roman" panose="02020603050405020304" pitchFamily="18" charset="0"/>
              </a:endParaRPr>
            </a:p>
          </p:txBody>
        </p:sp>
      </p:grpSp>
      <p:sp>
        <p:nvSpPr>
          <p:cNvPr id="109" name="Text Box 13"/>
          <p:cNvSpPr txBox="1">
            <a:spLocks noChangeArrowheads="1"/>
          </p:cNvSpPr>
          <p:nvPr/>
        </p:nvSpPr>
        <p:spPr bwMode="auto">
          <a:xfrm>
            <a:off x="3477795" y="3416846"/>
            <a:ext cx="277737" cy="215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smtClean="0"/>
              <a:t>i-2</a:t>
            </a:r>
            <a:endParaRPr lang="en-GB" sz="1400" dirty="0"/>
          </a:p>
        </p:txBody>
      </p:sp>
      <p:sp>
        <p:nvSpPr>
          <p:cNvPr id="110" name="Text Box 13"/>
          <p:cNvSpPr txBox="1">
            <a:spLocks noChangeArrowheads="1"/>
          </p:cNvSpPr>
          <p:nvPr/>
        </p:nvSpPr>
        <p:spPr bwMode="auto">
          <a:xfrm>
            <a:off x="4016232" y="3416846"/>
            <a:ext cx="277737" cy="215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smtClean="0"/>
              <a:t>i-1</a:t>
            </a:r>
            <a:endParaRPr lang="en-GB" sz="1400" dirty="0"/>
          </a:p>
        </p:txBody>
      </p:sp>
      <p:sp>
        <p:nvSpPr>
          <p:cNvPr id="111" name="Text Box 13"/>
          <p:cNvSpPr txBox="1">
            <a:spLocks noChangeArrowheads="1"/>
          </p:cNvSpPr>
          <p:nvPr/>
        </p:nvSpPr>
        <p:spPr bwMode="auto">
          <a:xfrm>
            <a:off x="4646778" y="3416846"/>
            <a:ext cx="165601" cy="215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err="1" smtClean="0"/>
              <a:t>i</a:t>
            </a:r>
            <a:endParaRPr lang="en-GB" sz="1400" dirty="0"/>
          </a:p>
        </p:txBody>
      </p:sp>
      <p:sp>
        <p:nvSpPr>
          <p:cNvPr id="112" name="Text Box 13"/>
          <p:cNvSpPr txBox="1">
            <a:spLocks noChangeArrowheads="1"/>
          </p:cNvSpPr>
          <p:nvPr/>
        </p:nvSpPr>
        <p:spPr bwMode="auto">
          <a:xfrm>
            <a:off x="5169738" y="3404482"/>
            <a:ext cx="309453" cy="215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smtClean="0"/>
              <a:t>i+1</a:t>
            </a:r>
            <a:endParaRPr lang="en-GB" sz="1400" dirty="0"/>
          </a:p>
        </p:txBody>
      </p:sp>
      <p:sp>
        <p:nvSpPr>
          <p:cNvPr id="113" name="Text Box 13"/>
          <p:cNvSpPr txBox="1">
            <a:spLocks noChangeArrowheads="1"/>
          </p:cNvSpPr>
          <p:nvPr/>
        </p:nvSpPr>
        <p:spPr bwMode="auto">
          <a:xfrm>
            <a:off x="5732140" y="3422729"/>
            <a:ext cx="309453" cy="215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smtClean="0"/>
              <a:t>i+2</a:t>
            </a:r>
            <a:endParaRPr lang="en-GB" sz="1400" dirty="0"/>
          </a:p>
        </p:txBody>
      </p:sp>
      <p:sp>
        <p:nvSpPr>
          <p:cNvPr id="114" name="Text Box 13"/>
          <p:cNvSpPr txBox="1">
            <a:spLocks noChangeArrowheads="1"/>
          </p:cNvSpPr>
          <p:nvPr/>
        </p:nvSpPr>
        <p:spPr bwMode="auto">
          <a:xfrm>
            <a:off x="3194585" y="3834834"/>
            <a:ext cx="393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a:t>j</a:t>
            </a:r>
            <a:r>
              <a:rPr lang="en-GB" sz="1400" dirty="0" smtClean="0"/>
              <a:t>-2</a:t>
            </a:r>
            <a:endParaRPr lang="en-GB" sz="1400" dirty="0"/>
          </a:p>
        </p:txBody>
      </p:sp>
      <p:sp>
        <p:nvSpPr>
          <p:cNvPr id="115" name="Text Box 13"/>
          <p:cNvSpPr txBox="1">
            <a:spLocks noChangeArrowheads="1"/>
          </p:cNvSpPr>
          <p:nvPr/>
        </p:nvSpPr>
        <p:spPr bwMode="auto">
          <a:xfrm>
            <a:off x="3200058" y="4413041"/>
            <a:ext cx="393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a:t>j</a:t>
            </a:r>
            <a:r>
              <a:rPr lang="en-GB" sz="1400" dirty="0" smtClean="0"/>
              <a:t>-1</a:t>
            </a:r>
            <a:endParaRPr lang="en-GB" sz="1400" dirty="0"/>
          </a:p>
        </p:txBody>
      </p:sp>
      <p:sp>
        <p:nvSpPr>
          <p:cNvPr id="116" name="Text Box 13"/>
          <p:cNvSpPr txBox="1">
            <a:spLocks noChangeArrowheads="1"/>
          </p:cNvSpPr>
          <p:nvPr/>
        </p:nvSpPr>
        <p:spPr bwMode="auto">
          <a:xfrm>
            <a:off x="3312194" y="5023867"/>
            <a:ext cx="2343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err="1"/>
              <a:t>j</a:t>
            </a:r>
            <a:endParaRPr lang="en-GB" sz="1400" dirty="0"/>
          </a:p>
        </p:txBody>
      </p:sp>
      <p:sp>
        <p:nvSpPr>
          <p:cNvPr id="119" name="Oval 12"/>
          <p:cNvSpPr>
            <a:spLocks noChangeArrowheads="1"/>
          </p:cNvSpPr>
          <p:nvPr/>
        </p:nvSpPr>
        <p:spPr bwMode="auto">
          <a:xfrm>
            <a:off x="4791076" y="5057775"/>
            <a:ext cx="126206" cy="127867"/>
          </a:xfrm>
          <a:prstGeom prst="ellipse">
            <a:avLst/>
          </a:prstGeom>
          <a:solidFill>
            <a:srgbClr val="008000"/>
          </a:solidFill>
          <a:ln w="9525">
            <a:solidFill>
              <a:schemeClr val="tx1"/>
            </a:solidFill>
            <a:round/>
            <a:headEnd/>
            <a:tailEnd/>
          </a:ln>
        </p:spPr>
        <p:txBody>
          <a:bodyPr wrap="none" anchor="ctr"/>
          <a:lstStyle/>
          <a:p>
            <a:endParaRPr lang="en-US"/>
          </a:p>
        </p:txBody>
      </p:sp>
      <p:sp>
        <p:nvSpPr>
          <p:cNvPr id="117" name="Text Box 13"/>
          <p:cNvSpPr txBox="1">
            <a:spLocks noChangeArrowheads="1"/>
          </p:cNvSpPr>
          <p:nvPr/>
        </p:nvSpPr>
        <p:spPr bwMode="auto">
          <a:xfrm>
            <a:off x="3240267" y="5522051"/>
            <a:ext cx="4379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a:t>j</a:t>
            </a:r>
            <a:r>
              <a:rPr lang="en-GB" sz="1400" dirty="0" smtClean="0"/>
              <a:t>+1</a:t>
            </a:r>
            <a:endParaRPr lang="en-GB" sz="1400" dirty="0"/>
          </a:p>
        </p:txBody>
      </p:sp>
      <p:sp>
        <p:nvSpPr>
          <p:cNvPr id="118" name="Text Box 13"/>
          <p:cNvSpPr txBox="1">
            <a:spLocks noChangeArrowheads="1"/>
          </p:cNvSpPr>
          <p:nvPr/>
        </p:nvSpPr>
        <p:spPr bwMode="auto">
          <a:xfrm>
            <a:off x="3237125" y="6034055"/>
            <a:ext cx="4379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a:t>j</a:t>
            </a:r>
            <a:r>
              <a:rPr lang="en-GB" sz="1400" dirty="0" smtClean="0"/>
              <a:t>+2</a:t>
            </a:r>
            <a:endParaRPr lang="en-GB" sz="1400" dirty="0"/>
          </a:p>
        </p:txBody>
      </p:sp>
      <p:grpSp>
        <p:nvGrpSpPr>
          <p:cNvPr id="29" name="Group 28"/>
          <p:cNvGrpSpPr/>
          <p:nvPr/>
        </p:nvGrpSpPr>
        <p:grpSpPr>
          <a:xfrm>
            <a:off x="1657648" y="4895560"/>
            <a:ext cx="1501948" cy="1527244"/>
            <a:chOff x="1832146" y="4517174"/>
            <a:chExt cx="1501948" cy="1527244"/>
          </a:xfrm>
        </p:grpSpPr>
        <p:sp>
          <p:nvSpPr>
            <p:cNvPr id="122" name="TextBox 121"/>
            <p:cNvSpPr txBox="1"/>
            <p:nvPr/>
          </p:nvSpPr>
          <p:spPr>
            <a:xfrm>
              <a:off x="2800077" y="5582753"/>
              <a:ext cx="412292" cy="461665"/>
            </a:xfrm>
            <a:prstGeom prst="rect">
              <a:avLst/>
            </a:prstGeom>
            <a:noFill/>
          </p:spPr>
          <p:txBody>
            <a:bodyPr wrap="none" rtlCol="0">
              <a:spAutoFit/>
            </a:bodyPr>
            <a:lstStyle/>
            <a:p>
              <a:r>
                <a:rPr lang="en-GB" sz="2400" i="1" dirty="0" err="1" smtClean="0">
                  <a:solidFill>
                    <a:srgbClr val="008000"/>
                  </a:solidFill>
                  <a:latin typeface="Times New Roman" panose="02020603050405020304" pitchFamily="18" charset="0"/>
                  <a:cs typeface="Times New Roman" panose="02020603050405020304" pitchFamily="18" charset="0"/>
                </a:rPr>
                <a:t>v</a:t>
              </a:r>
              <a:r>
                <a:rPr lang="en-GB" sz="2400" i="1" baseline="-25000" dirty="0" err="1" smtClean="0">
                  <a:solidFill>
                    <a:srgbClr val="008000"/>
                  </a:solidFill>
                  <a:latin typeface="Times New Roman" panose="02020603050405020304" pitchFamily="18" charset="0"/>
                  <a:cs typeface="Times New Roman" panose="02020603050405020304" pitchFamily="18" charset="0"/>
                </a:rPr>
                <a:t>x</a:t>
              </a:r>
              <a:endParaRPr lang="en-GB" sz="2400" i="1" baseline="-25000" dirty="0">
                <a:solidFill>
                  <a:srgbClr val="008000"/>
                </a:solidFill>
                <a:latin typeface="Times New Roman" panose="02020603050405020304" pitchFamily="18" charset="0"/>
                <a:cs typeface="Times New Roman" panose="02020603050405020304" pitchFamily="18" charset="0"/>
              </a:endParaRPr>
            </a:p>
          </p:txBody>
        </p:sp>
        <p:grpSp>
          <p:nvGrpSpPr>
            <p:cNvPr id="28" name="Group 27"/>
            <p:cNvGrpSpPr/>
            <p:nvPr/>
          </p:nvGrpSpPr>
          <p:grpSpPr>
            <a:xfrm>
              <a:off x="1832146" y="4517174"/>
              <a:ext cx="1501948" cy="1166988"/>
              <a:chOff x="1887562" y="4517174"/>
              <a:chExt cx="1501948" cy="1166988"/>
            </a:xfrm>
          </p:grpSpPr>
          <p:cxnSp>
            <p:nvCxnSpPr>
              <p:cNvPr id="14" name="Straight Arrow Connector 13"/>
              <p:cNvCxnSpPr/>
              <p:nvPr/>
            </p:nvCxnSpPr>
            <p:spPr>
              <a:xfrm flipV="1">
                <a:off x="2314428" y="5172994"/>
                <a:ext cx="1021576" cy="498183"/>
              </a:xfrm>
              <a:prstGeom prst="straightConnector1">
                <a:avLst/>
              </a:prstGeom>
              <a:ln w="76200">
                <a:solidFill>
                  <a:srgbClr val="008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999660" y="4517174"/>
                <a:ext cx="389850" cy="646331"/>
              </a:xfrm>
              <a:prstGeom prst="rect">
                <a:avLst/>
              </a:prstGeom>
              <a:noFill/>
            </p:spPr>
            <p:txBody>
              <a:bodyPr wrap="none" rtlCol="0">
                <a:spAutoFit/>
              </a:bodyPr>
              <a:lstStyle/>
              <a:p>
                <a:r>
                  <a:rPr lang="en-GB" sz="3600" i="1" dirty="0" smtClean="0">
                    <a:solidFill>
                      <a:srgbClr val="008000"/>
                    </a:solidFill>
                    <a:latin typeface="Times New Roman" panose="02020603050405020304" pitchFamily="18" charset="0"/>
                    <a:cs typeface="Times New Roman" panose="02020603050405020304" pitchFamily="18" charset="0"/>
                  </a:rPr>
                  <a:t>v</a:t>
                </a:r>
                <a:endParaRPr lang="en-GB" sz="3600" i="1" dirty="0">
                  <a:solidFill>
                    <a:srgbClr val="008000"/>
                  </a:solidFill>
                  <a:latin typeface="Times New Roman" panose="02020603050405020304" pitchFamily="18" charset="0"/>
                  <a:cs typeface="Times New Roman" panose="02020603050405020304" pitchFamily="18" charset="0"/>
                </a:endParaRPr>
              </a:p>
            </p:txBody>
          </p:sp>
          <p:cxnSp>
            <p:nvCxnSpPr>
              <p:cNvPr id="120" name="Straight Arrow Connector 119"/>
              <p:cNvCxnSpPr>
                <a:endCxn id="117" idx="1"/>
              </p:cNvCxnSpPr>
              <p:nvPr/>
            </p:nvCxnSpPr>
            <p:spPr>
              <a:xfrm flipV="1">
                <a:off x="2299854" y="5675940"/>
                <a:ext cx="940413" cy="8222"/>
              </a:xfrm>
              <a:prstGeom prst="straightConnector1">
                <a:avLst/>
              </a:prstGeom>
              <a:ln w="38100">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V="1">
                <a:off x="2318608" y="5064918"/>
                <a:ext cx="0" cy="606587"/>
              </a:xfrm>
              <a:prstGeom prst="straightConnector1">
                <a:avLst/>
              </a:prstGeom>
              <a:ln w="38100">
                <a:solidFill>
                  <a:srgbClr val="008000"/>
                </a:solidFill>
                <a:tailEnd type="arrow"/>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1887562" y="4956262"/>
                <a:ext cx="412292" cy="461665"/>
              </a:xfrm>
              <a:prstGeom prst="rect">
                <a:avLst/>
              </a:prstGeom>
              <a:noFill/>
            </p:spPr>
            <p:txBody>
              <a:bodyPr wrap="none" rtlCol="0">
                <a:spAutoFit/>
              </a:bodyPr>
              <a:lstStyle/>
              <a:p>
                <a:r>
                  <a:rPr lang="en-GB" sz="2400" i="1" dirty="0" err="1" smtClean="0">
                    <a:solidFill>
                      <a:srgbClr val="008000"/>
                    </a:solidFill>
                    <a:latin typeface="Times New Roman" panose="02020603050405020304" pitchFamily="18" charset="0"/>
                    <a:cs typeface="Times New Roman" panose="02020603050405020304" pitchFamily="18" charset="0"/>
                  </a:rPr>
                  <a:t>v</a:t>
                </a:r>
                <a:r>
                  <a:rPr lang="en-GB" sz="2400" i="1" baseline="-25000" dirty="0" err="1" smtClean="0">
                    <a:solidFill>
                      <a:srgbClr val="008000"/>
                    </a:solidFill>
                    <a:latin typeface="Times New Roman" panose="02020603050405020304" pitchFamily="18" charset="0"/>
                    <a:cs typeface="Times New Roman" panose="02020603050405020304" pitchFamily="18" charset="0"/>
                  </a:rPr>
                  <a:t>z</a:t>
                </a:r>
                <a:endParaRPr lang="en-GB" sz="2400" i="1" baseline="-25000" dirty="0">
                  <a:solidFill>
                    <a:srgbClr val="008000"/>
                  </a:solidFill>
                  <a:latin typeface="Times New Roman" panose="02020603050405020304" pitchFamily="18" charset="0"/>
                  <a:cs typeface="Times New Roman" panose="02020603050405020304" pitchFamily="18" charset="0"/>
                </a:endParaRPr>
              </a:p>
            </p:txBody>
          </p:sp>
        </p:grpSp>
      </p:grpSp>
      <p:sp>
        <p:nvSpPr>
          <p:cNvPr id="73" name="Oval 11"/>
          <p:cNvSpPr>
            <a:spLocks noChangeArrowheads="1"/>
          </p:cNvSpPr>
          <p:nvPr/>
        </p:nvSpPr>
        <p:spPr bwMode="auto">
          <a:xfrm>
            <a:off x="4361110" y="5196227"/>
            <a:ext cx="212285" cy="234735"/>
          </a:xfrm>
          <a:prstGeom prst="ellipse">
            <a:avLst/>
          </a:prstGeom>
          <a:solidFill>
            <a:srgbClr val="FF0000"/>
          </a:solidFill>
          <a:ln w="9525">
            <a:solidFill>
              <a:schemeClr val="tx1"/>
            </a:solidFill>
            <a:round/>
            <a:headEnd/>
            <a:tailEnd/>
          </a:ln>
        </p:spPr>
        <p:txBody>
          <a:bodyPr wrap="none" anchor="ctr"/>
          <a:lstStyle/>
          <a:p>
            <a:endParaRPr lang="en-US"/>
          </a:p>
        </p:txBody>
      </p:sp>
    </p:spTree>
    <p:extLst>
      <p:ext uri="{BB962C8B-B14F-4D97-AF65-F5344CB8AC3E}">
        <p14:creationId xmlns:p14="http://schemas.microsoft.com/office/powerpoint/2010/main" val="265810649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dirty="0" smtClean="0">
                <a:solidFill>
                  <a:srgbClr val="008000"/>
                </a:solidFill>
              </a:rPr>
              <a:t>Courant time step criterion for </a:t>
            </a:r>
            <a:r>
              <a:rPr lang="en-GB" dirty="0" err="1" smtClean="0">
                <a:solidFill>
                  <a:srgbClr val="008000"/>
                </a:solidFill>
              </a:rPr>
              <a:t>upwinding</a:t>
            </a:r>
            <a:endParaRPr lang="en-GB" dirty="0">
              <a:solidFill>
                <a:srgbClr val="008000"/>
              </a:solidFill>
            </a:endParaRPr>
          </a:p>
        </p:txBody>
      </p:sp>
      <p:sp>
        <p:nvSpPr>
          <p:cNvPr id="4" name="Date Placeholder 3"/>
          <p:cNvSpPr>
            <a:spLocks noGrp="1"/>
          </p:cNvSpPr>
          <p:nvPr>
            <p:ph type="dt" sz="half" idx="10"/>
          </p:nvPr>
        </p:nvSpPr>
        <p:spPr/>
        <p:txBody>
          <a:bodyPr/>
          <a:lstStyle/>
          <a:p>
            <a:r>
              <a:rPr lang="en-GB" smtClean="0"/>
              <a:t>3-9 April, 2017, Edinburgh University</a:t>
            </a:r>
            <a:endParaRPr lang="en-US"/>
          </a:p>
        </p:txBody>
      </p:sp>
      <p:sp>
        <p:nvSpPr>
          <p:cNvPr id="5" name="Footer Placeholder 4"/>
          <p:cNvSpPr>
            <a:spLocks noGrp="1"/>
          </p:cNvSpPr>
          <p:nvPr>
            <p:ph type="ftr" sz="quarter" idx="11"/>
          </p:nvPr>
        </p:nvSpPr>
        <p:spPr/>
        <p:txBody>
          <a:bodyPr/>
          <a:lstStyle/>
          <a:p>
            <a:r>
              <a:rPr lang="en-US" smtClean="0"/>
              <a:t>Session 3 of Introduction to numerical modelling</a:t>
            </a:r>
            <a:endParaRPr lang="en-US" dirty="0"/>
          </a:p>
        </p:txBody>
      </p:sp>
      <p:sp>
        <p:nvSpPr>
          <p:cNvPr id="6" name="Slide Number Placeholder 5"/>
          <p:cNvSpPr>
            <a:spLocks noGrp="1"/>
          </p:cNvSpPr>
          <p:nvPr>
            <p:ph type="sldNum" sz="quarter" idx="12"/>
          </p:nvPr>
        </p:nvSpPr>
        <p:spPr/>
        <p:txBody>
          <a:bodyPr/>
          <a:lstStyle/>
          <a:p>
            <a:fld id="{FB3EDCD9-732D-504E-AAE8-461BF025AC4F}" type="slidenum">
              <a:rPr lang="en-US" smtClean="0"/>
              <a:t>22</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4020479238"/>
              </p:ext>
            </p:extLst>
          </p:nvPr>
        </p:nvGraphicFramePr>
        <p:xfrm>
          <a:off x="1095375" y="1468438"/>
          <a:ext cx="6457950" cy="844550"/>
        </p:xfrm>
        <a:graphic>
          <a:graphicData uri="http://schemas.openxmlformats.org/presentationml/2006/ole">
            <mc:AlternateContent xmlns:mc="http://schemas.openxmlformats.org/markup-compatibility/2006">
              <mc:Choice xmlns:v="urn:schemas-microsoft-com:vml" Requires="v">
                <p:oleObj spid="_x0000_s178381" name="Equation" r:id="rId3" imgW="3301920" imgH="431640" progId="Equation.3">
                  <p:embed/>
                </p:oleObj>
              </mc:Choice>
              <mc:Fallback>
                <p:oleObj name="Equation" r:id="rId3" imgW="3301920" imgH="431640" progId="Equation.3">
                  <p:embed/>
                  <p:pic>
                    <p:nvPicPr>
                      <p:cNvPr id="0" name="Object 40"/>
                      <p:cNvPicPr>
                        <a:picLocks noChangeAspect="1" noChangeArrowheads="1"/>
                      </p:cNvPicPr>
                      <p:nvPr/>
                    </p:nvPicPr>
                    <p:blipFill>
                      <a:blip r:embed="rId4"/>
                      <a:srcRect/>
                      <a:stretch>
                        <a:fillRect/>
                      </a:stretch>
                    </p:blipFill>
                    <p:spPr bwMode="auto">
                      <a:xfrm>
                        <a:off x="1095375" y="1468438"/>
                        <a:ext cx="645795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641600075"/>
              </p:ext>
            </p:extLst>
          </p:nvPr>
        </p:nvGraphicFramePr>
        <p:xfrm>
          <a:off x="2806700" y="2187575"/>
          <a:ext cx="3154363" cy="844550"/>
        </p:xfrm>
        <a:graphic>
          <a:graphicData uri="http://schemas.openxmlformats.org/presentationml/2006/ole">
            <mc:AlternateContent xmlns:mc="http://schemas.openxmlformats.org/markup-compatibility/2006">
              <mc:Choice xmlns:v="urn:schemas-microsoft-com:vml" Requires="v">
                <p:oleObj spid="_x0000_s178382" name="Equation" r:id="rId5" imgW="1612800" imgH="431640" progId="Equation.3">
                  <p:embed/>
                </p:oleObj>
              </mc:Choice>
              <mc:Fallback>
                <p:oleObj name="Equation" r:id="rId5" imgW="1612800" imgH="431640" progId="Equation.3">
                  <p:embed/>
                  <p:pic>
                    <p:nvPicPr>
                      <p:cNvPr id="0" name="Object 6"/>
                      <p:cNvPicPr>
                        <a:picLocks noChangeAspect="1" noChangeArrowheads="1"/>
                      </p:cNvPicPr>
                      <p:nvPr/>
                    </p:nvPicPr>
                    <p:blipFill>
                      <a:blip r:embed="rId6"/>
                      <a:srcRect/>
                      <a:stretch>
                        <a:fillRect/>
                      </a:stretch>
                    </p:blipFill>
                    <p:spPr bwMode="auto">
                      <a:xfrm>
                        <a:off x="2806700" y="2187575"/>
                        <a:ext cx="3154363"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50571890"/>
              </p:ext>
            </p:extLst>
          </p:nvPr>
        </p:nvGraphicFramePr>
        <p:xfrm>
          <a:off x="2824163" y="3203575"/>
          <a:ext cx="3203575" cy="844550"/>
        </p:xfrm>
        <a:graphic>
          <a:graphicData uri="http://schemas.openxmlformats.org/presentationml/2006/ole">
            <mc:AlternateContent xmlns:mc="http://schemas.openxmlformats.org/markup-compatibility/2006">
              <mc:Choice xmlns:v="urn:schemas-microsoft-com:vml" Requires="v">
                <p:oleObj spid="_x0000_s178383" name="Equation" r:id="rId7" imgW="1638000" imgH="431640" progId="Equation.3">
                  <p:embed/>
                </p:oleObj>
              </mc:Choice>
              <mc:Fallback>
                <p:oleObj name="Equation" r:id="rId7" imgW="1638000" imgH="431640" progId="Equation.3">
                  <p:embed/>
                  <p:pic>
                    <p:nvPicPr>
                      <p:cNvPr id="0" name="Object 7"/>
                      <p:cNvPicPr>
                        <a:picLocks noChangeAspect="1" noChangeArrowheads="1"/>
                      </p:cNvPicPr>
                      <p:nvPr/>
                    </p:nvPicPr>
                    <p:blipFill>
                      <a:blip r:embed="rId8"/>
                      <a:srcRect/>
                      <a:stretch>
                        <a:fillRect/>
                      </a:stretch>
                    </p:blipFill>
                    <p:spPr bwMode="auto">
                      <a:xfrm>
                        <a:off x="2824163" y="3203575"/>
                        <a:ext cx="32035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1" name="Straight Connector 10"/>
          <p:cNvCxnSpPr/>
          <p:nvPr/>
        </p:nvCxnSpPr>
        <p:spPr>
          <a:xfrm>
            <a:off x="1052945" y="3031548"/>
            <a:ext cx="669636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961752" y="2652872"/>
            <a:ext cx="356188" cy="707886"/>
          </a:xfrm>
          <a:prstGeom prst="rect">
            <a:avLst/>
          </a:prstGeom>
          <a:noFill/>
        </p:spPr>
        <p:txBody>
          <a:bodyPr wrap="none" rtlCol="0">
            <a:spAutoFit/>
          </a:bodyPr>
          <a:lstStyle/>
          <a:p>
            <a:r>
              <a:rPr lang="en-GB" sz="4000" dirty="0" smtClean="0"/>
              <a:t>-</a:t>
            </a:r>
            <a:endParaRPr lang="en-GB" sz="4000" dirty="0"/>
          </a:p>
        </p:txBody>
      </p:sp>
      <p:sp>
        <p:nvSpPr>
          <p:cNvPr id="13" name="TextBox 12"/>
          <p:cNvSpPr txBox="1"/>
          <p:nvPr/>
        </p:nvSpPr>
        <p:spPr>
          <a:xfrm>
            <a:off x="249410" y="4156372"/>
            <a:ext cx="731290" cy="461665"/>
          </a:xfrm>
          <a:prstGeom prst="rect">
            <a:avLst/>
          </a:prstGeom>
          <a:noFill/>
        </p:spPr>
        <p:txBody>
          <a:bodyPr wrap="none" rtlCol="0">
            <a:spAutoFit/>
          </a:bodyPr>
          <a:lstStyle/>
          <a:p>
            <a:r>
              <a:rPr lang="en-GB" sz="2400" dirty="0" smtClean="0"/>
              <a:t>For </a:t>
            </a:r>
            <a:endParaRPr lang="en-GB" sz="2400" dirty="0"/>
          </a:p>
        </p:txBody>
      </p:sp>
      <p:graphicFrame>
        <p:nvGraphicFramePr>
          <p:cNvPr id="14" name="Object 13"/>
          <p:cNvGraphicFramePr>
            <a:graphicFrameLocks noChangeAspect="1"/>
          </p:cNvGraphicFramePr>
          <p:nvPr>
            <p:extLst>
              <p:ext uri="{D42A27DB-BD31-4B8C-83A1-F6EECF244321}">
                <p14:modId xmlns:p14="http://schemas.microsoft.com/office/powerpoint/2010/main" val="2793014635"/>
              </p:ext>
            </p:extLst>
          </p:nvPr>
        </p:nvGraphicFramePr>
        <p:xfrm>
          <a:off x="908565" y="4148885"/>
          <a:ext cx="1190625" cy="496887"/>
        </p:xfrm>
        <a:graphic>
          <a:graphicData uri="http://schemas.openxmlformats.org/presentationml/2006/ole">
            <mc:AlternateContent xmlns:mc="http://schemas.openxmlformats.org/markup-compatibility/2006">
              <mc:Choice xmlns:v="urn:schemas-microsoft-com:vml" Requires="v">
                <p:oleObj spid="_x0000_s178384" name="Equation" r:id="rId9" imgW="609480" imgH="253800" progId="Equation.3">
                  <p:embed/>
                </p:oleObj>
              </mc:Choice>
              <mc:Fallback>
                <p:oleObj name="Equation" r:id="rId9" imgW="609480" imgH="253800" progId="Equation.3">
                  <p:embed/>
                  <p:pic>
                    <p:nvPicPr>
                      <p:cNvPr id="0" name="Object 8"/>
                      <p:cNvPicPr>
                        <a:picLocks noChangeAspect="1" noChangeArrowheads="1"/>
                      </p:cNvPicPr>
                      <p:nvPr/>
                    </p:nvPicPr>
                    <p:blipFill>
                      <a:blip r:embed="rId10"/>
                      <a:srcRect/>
                      <a:stretch>
                        <a:fillRect/>
                      </a:stretch>
                    </p:blipFill>
                    <p:spPr bwMode="auto">
                      <a:xfrm>
                        <a:off x="908565" y="4148885"/>
                        <a:ext cx="1190625"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1135294156"/>
              </p:ext>
            </p:extLst>
          </p:nvPr>
        </p:nvGraphicFramePr>
        <p:xfrm>
          <a:off x="2799499" y="4138906"/>
          <a:ext cx="1538288" cy="496887"/>
        </p:xfrm>
        <a:graphic>
          <a:graphicData uri="http://schemas.openxmlformats.org/presentationml/2006/ole">
            <mc:AlternateContent xmlns:mc="http://schemas.openxmlformats.org/markup-compatibility/2006">
              <mc:Choice xmlns:v="urn:schemas-microsoft-com:vml" Requires="v">
                <p:oleObj spid="_x0000_s178385" name="Equation" r:id="rId11" imgW="787320" imgH="253800" progId="Equation.3">
                  <p:embed/>
                </p:oleObj>
              </mc:Choice>
              <mc:Fallback>
                <p:oleObj name="Equation" r:id="rId11" imgW="787320" imgH="253800" progId="Equation.3">
                  <p:embed/>
                  <p:pic>
                    <p:nvPicPr>
                      <p:cNvPr id="0" name="Object 13"/>
                      <p:cNvPicPr>
                        <a:picLocks noChangeAspect="1" noChangeArrowheads="1"/>
                      </p:cNvPicPr>
                      <p:nvPr/>
                    </p:nvPicPr>
                    <p:blipFill>
                      <a:blip r:embed="rId12"/>
                      <a:srcRect/>
                      <a:stretch>
                        <a:fillRect/>
                      </a:stretch>
                    </p:blipFill>
                    <p:spPr bwMode="auto">
                      <a:xfrm>
                        <a:off x="2799499" y="4138906"/>
                        <a:ext cx="1538288"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Box 15"/>
          <p:cNvSpPr txBox="1"/>
          <p:nvPr/>
        </p:nvSpPr>
        <p:spPr>
          <a:xfrm>
            <a:off x="2137425" y="4155629"/>
            <a:ext cx="699230" cy="461665"/>
          </a:xfrm>
          <a:prstGeom prst="rect">
            <a:avLst/>
          </a:prstGeom>
          <a:noFill/>
        </p:spPr>
        <p:txBody>
          <a:bodyPr wrap="none" rtlCol="0">
            <a:spAutoFit/>
          </a:bodyPr>
          <a:lstStyle/>
          <a:p>
            <a:r>
              <a:rPr lang="en-GB" sz="2400" dirty="0" smtClean="0"/>
              <a:t>and</a:t>
            </a:r>
            <a:endParaRPr lang="en-GB" sz="2400" dirty="0"/>
          </a:p>
        </p:txBody>
      </p:sp>
      <p:graphicFrame>
        <p:nvGraphicFramePr>
          <p:cNvPr id="17" name="Object 16"/>
          <p:cNvGraphicFramePr>
            <a:graphicFrameLocks noChangeAspect="1"/>
          </p:cNvGraphicFramePr>
          <p:nvPr>
            <p:extLst>
              <p:ext uri="{D42A27DB-BD31-4B8C-83A1-F6EECF244321}">
                <p14:modId xmlns:p14="http://schemas.microsoft.com/office/powerpoint/2010/main" val="244505637"/>
              </p:ext>
            </p:extLst>
          </p:nvPr>
        </p:nvGraphicFramePr>
        <p:xfrm>
          <a:off x="3335338" y="4619930"/>
          <a:ext cx="2132012" cy="820738"/>
        </p:xfrm>
        <a:graphic>
          <a:graphicData uri="http://schemas.openxmlformats.org/presentationml/2006/ole">
            <mc:AlternateContent xmlns:mc="http://schemas.openxmlformats.org/markup-compatibility/2006">
              <mc:Choice xmlns:v="urn:schemas-microsoft-com:vml" Requires="v">
                <p:oleObj spid="_x0000_s178386" name="Equation" r:id="rId13" imgW="1091880" imgH="419040" progId="Equation.3">
                  <p:embed/>
                </p:oleObj>
              </mc:Choice>
              <mc:Fallback>
                <p:oleObj name="Equation" r:id="rId13" imgW="1091880" imgH="419040" progId="Equation.3">
                  <p:embed/>
                  <p:pic>
                    <p:nvPicPr>
                      <p:cNvPr id="0" name="Object 13"/>
                      <p:cNvPicPr>
                        <a:picLocks noChangeAspect="1" noChangeArrowheads="1"/>
                      </p:cNvPicPr>
                      <p:nvPr/>
                    </p:nvPicPr>
                    <p:blipFill>
                      <a:blip r:embed="rId14"/>
                      <a:srcRect/>
                      <a:stretch>
                        <a:fillRect/>
                      </a:stretch>
                    </p:blipFill>
                    <p:spPr bwMode="auto">
                      <a:xfrm>
                        <a:off x="3335338" y="4619930"/>
                        <a:ext cx="2132012" cy="820738"/>
                      </a:xfrm>
                      <a:prstGeom prst="rect">
                        <a:avLst/>
                      </a:prstGeom>
                      <a:noFill/>
                      <a:ln>
                        <a:noFill/>
                      </a:ln>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219348616"/>
              </p:ext>
            </p:extLst>
          </p:nvPr>
        </p:nvGraphicFramePr>
        <p:xfrm>
          <a:off x="6258213" y="4673173"/>
          <a:ext cx="1041400" cy="869950"/>
        </p:xfrm>
        <a:graphic>
          <a:graphicData uri="http://schemas.openxmlformats.org/presentationml/2006/ole">
            <mc:AlternateContent xmlns:mc="http://schemas.openxmlformats.org/markup-compatibility/2006">
              <mc:Choice xmlns:v="urn:schemas-microsoft-com:vml" Requires="v">
                <p:oleObj spid="_x0000_s178387" name="Equation" r:id="rId15" imgW="533160" imgH="444240" progId="Equation.3">
                  <p:embed/>
                </p:oleObj>
              </mc:Choice>
              <mc:Fallback>
                <p:oleObj name="Equation" r:id="rId15" imgW="533160" imgH="444240" progId="Equation.3">
                  <p:embed/>
                  <p:pic>
                    <p:nvPicPr>
                      <p:cNvPr id="0" name="Object 16"/>
                      <p:cNvPicPr>
                        <a:picLocks noChangeAspect="1" noChangeArrowheads="1"/>
                      </p:cNvPicPr>
                      <p:nvPr/>
                    </p:nvPicPr>
                    <p:blipFill>
                      <a:blip r:embed="rId16"/>
                      <a:srcRect/>
                      <a:stretch>
                        <a:fillRect/>
                      </a:stretch>
                    </p:blipFill>
                    <p:spPr bwMode="auto">
                      <a:xfrm>
                        <a:off x="6258213" y="4673173"/>
                        <a:ext cx="1041400" cy="869950"/>
                      </a:xfrm>
                      <a:prstGeom prst="rect">
                        <a:avLst/>
                      </a:prstGeom>
                      <a:noFill/>
                      <a:ln>
                        <a:solidFill>
                          <a:srgbClr val="FF0000"/>
                        </a:solidFill>
                      </a:ln>
                    </p:spPr>
                  </p:pic>
                </p:oleObj>
              </mc:Fallback>
            </mc:AlternateContent>
          </a:graphicData>
        </a:graphic>
      </p:graphicFrame>
      <p:sp>
        <p:nvSpPr>
          <p:cNvPr id="20" name="TextBox 19"/>
          <p:cNvSpPr txBox="1"/>
          <p:nvPr/>
        </p:nvSpPr>
        <p:spPr>
          <a:xfrm>
            <a:off x="4228600" y="4171826"/>
            <a:ext cx="269626" cy="461665"/>
          </a:xfrm>
          <a:prstGeom prst="rect">
            <a:avLst/>
          </a:prstGeom>
          <a:noFill/>
        </p:spPr>
        <p:txBody>
          <a:bodyPr wrap="none" rtlCol="0">
            <a:spAutoFit/>
          </a:bodyPr>
          <a:lstStyle/>
          <a:p>
            <a:r>
              <a:rPr lang="en-GB" sz="2400" dirty="0" smtClean="0"/>
              <a:t>:</a:t>
            </a:r>
            <a:endParaRPr lang="en-GB" sz="2400" dirty="0"/>
          </a:p>
        </p:txBody>
      </p:sp>
      <p:sp>
        <p:nvSpPr>
          <p:cNvPr id="21" name="TextBox 20"/>
          <p:cNvSpPr txBox="1"/>
          <p:nvPr/>
        </p:nvSpPr>
        <p:spPr>
          <a:xfrm>
            <a:off x="5727689" y="4797402"/>
            <a:ext cx="458780" cy="461665"/>
          </a:xfrm>
          <a:prstGeom prst="rect">
            <a:avLst/>
          </a:prstGeom>
          <a:noFill/>
        </p:spPr>
        <p:txBody>
          <a:bodyPr wrap="none" rtlCol="0">
            <a:spAutoFit/>
          </a:bodyPr>
          <a:lstStyle/>
          <a:p>
            <a:r>
              <a:rPr lang="en-GB" sz="2400" dirty="0" smtClean="0"/>
              <a:t>or</a:t>
            </a:r>
            <a:endParaRPr lang="en-GB" sz="2400" dirty="0"/>
          </a:p>
        </p:txBody>
      </p:sp>
      <p:sp>
        <p:nvSpPr>
          <p:cNvPr id="22" name="TextBox 21"/>
          <p:cNvSpPr txBox="1"/>
          <p:nvPr/>
        </p:nvSpPr>
        <p:spPr>
          <a:xfrm>
            <a:off x="1771780" y="4797401"/>
            <a:ext cx="1107996" cy="461665"/>
          </a:xfrm>
          <a:prstGeom prst="rect">
            <a:avLst/>
          </a:prstGeom>
          <a:noFill/>
        </p:spPr>
        <p:txBody>
          <a:bodyPr wrap="none" rtlCol="0">
            <a:spAutoFit/>
          </a:bodyPr>
          <a:lstStyle/>
          <a:p>
            <a:r>
              <a:rPr lang="en-GB" sz="2400" dirty="0" smtClean="0"/>
              <a:t>In 1-D:</a:t>
            </a:r>
            <a:endParaRPr lang="en-GB" sz="2400" dirty="0"/>
          </a:p>
        </p:txBody>
      </p:sp>
      <p:sp>
        <p:nvSpPr>
          <p:cNvPr id="23" name="TextBox 22"/>
          <p:cNvSpPr txBox="1"/>
          <p:nvPr/>
        </p:nvSpPr>
        <p:spPr>
          <a:xfrm>
            <a:off x="1811261" y="5772111"/>
            <a:ext cx="1107996" cy="461665"/>
          </a:xfrm>
          <a:prstGeom prst="rect">
            <a:avLst/>
          </a:prstGeom>
          <a:noFill/>
        </p:spPr>
        <p:txBody>
          <a:bodyPr wrap="none" rtlCol="0">
            <a:spAutoFit/>
          </a:bodyPr>
          <a:lstStyle/>
          <a:p>
            <a:r>
              <a:rPr lang="en-GB" sz="2400" dirty="0" smtClean="0"/>
              <a:t>In 2-D:</a:t>
            </a:r>
            <a:endParaRPr lang="en-GB" sz="2400" dirty="0"/>
          </a:p>
        </p:txBody>
      </p:sp>
      <p:graphicFrame>
        <p:nvGraphicFramePr>
          <p:cNvPr id="24" name="Object 23"/>
          <p:cNvGraphicFramePr>
            <a:graphicFrameLocks noChangeAspect="1"/>
          </p:cNvGraphicFramePr>
          <p:nvPr>
            <p:extLst>
              <p:ext uri="{D42A27DB-BD31-4B8C-83A1-F6EECF244321}">
                <p14:modId xmlns:p14="http://schemas.microsoft.com/office/powerpoint/2010/main" val="388417404"/>
              </p:ext>
            </p:extLst>
          </p:nvPr>
        </p:nvGraphicFramePr>
        <p:xfrm>
          <a:off x="3154058" y="5471974"/>
          <a:ext cx="2157412" cy="1019175"/>
        </p:xfrm>
        <a:graphic>
          <a:graphicData uri="http://schemas.openxmlformats.org/presentationml/2006/ole">
            <mc:AlternateContent xmlns:mc="http://schemas.openxmlformats.org/markup-compatibility/2006">
              <mc:Choice xmlns:v="urn:schemas-microsoft-com:vml" Requires="v">
                <p:oleObj spid="_x0000_s178388" name="Equation" r:id="rId17" imgW="1104840" imgH="520560" progId="Equation.3">
                  <p:embed/>
                </p:oleObj>
              </mc:Choice>
              <mc:Fallback>
                <p:oleObj name="Equation" r:id="rId17" imgW="1104840" imgH="520560" progId="Equation.3">
                  <p:embed/>
                  <p:pic>
                    <p:nvPicPr>
                      <p:cNvPr id="0" name="Object 17"/>
                      <p:cNvPicPr>
                        <a:picLocks noChangeAspect="1" noChangeArrowheads="1"/>
                      </p:cNvPicPr>
                      <p:nvPr/>
                    </p:nvPicPr>
                    <p:blipFill>
                      <a:blip r:embed="rId18"/>
                      <a:srcRect/>
                      <a:stretch>
                        <a:fillRect/>
                      </a:stretch>
                    </p:blipFill>
                    <p:spPr bwMode="auto">
                      <a:xfrm>
                        <a:off x="3154058" y="5471974"/>
                        <a:ext cx="2157412" cy="10191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2880665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800600"/>
          </a:xfrm>
        </p:spPr>
        <p:txBody>
          <a:bodyPr/>
          <a:lstStyle/>
          <a:p>
            <a:pPr marL="457200" indent="-457200">
              <a:buFont typeface="+mj-lt"/>
              <a:buAutoNum type="arabicPeriod" startAt="2"/>
            </a:pPr>
            <a:r>
              <a:rPr lang="en-GB" dirty="0" err="1" smtClean="0"/>
              <a:t>Upwinding</a:t>
            </a:r>
            <a:r>
              <a:rPr lang="en-GB" dirty="0" smtClean="0"/>
              <a:t>: time step needs to be smaller than </a:t>
            </a:r>
            <a:r>
              <a:rPr lang="en-GB" dirty="0"/>
              <a:t>advection time over 1 grid </a:t>
            </a:r>
            <a:r>
              <a:rPr lang="en-GB" dirty="0" smtClean="0"/>
              <a:t>cell</a:t>
            </a:r>
          </a:p>
          <a:p>
            <a:pPr marL="457200" indent="-457200">
              <a:buFont typeface="+mj-lt"/>
              <a:buAutoNum type="arabicPeriod" startAt="2"/>
            </a:pPr>
            <a:r>
              <a:rPr lang="en-GB" dirty="0" smtClean="0"/>
              <a:t>Semi-</a:t>
            </a:r>
            <a:r>
              <a:rPr lang="en-GB" dirty="0" err="1" smtClean="0"/>
              <a:t>Lagrangian</a:t>
            </a:r>
            <a:r>
              <a:rPr lang="en-GB" dirty="0" smtClean="0"/>
              <a:t>: time step can be larger than advection time over 1 grid cell</a:t>
            </a:r>
            <a:endParaRPr lang="en-GB" dirty="0" smtClean="0">
              <a:solidFill>
                <a:srgbClr val="008000"/>
              </a:solidFill>
            </a:endParaRPr>
          </a:p>
          <a:p>
            <a:pPr marL="0" indent="0">
              <a:buNone/>
            </a:pPr>
            <a:r>
              <a:rPr lang="en-GB" dirty="0"/>
              <a:t> </a:t>
            </a:r>
            <a:r>
              <a:rPr lang="en-GB" dirty="0" smtClean="0"/>
              <a:t>                        </a:t>
            </a:r>
            <a:endParaRPr lang="en-GB" dirty="0"/>
          </a:p>
          <a:p>
            <a:pPr marL="0" indent="0">
              <a:buNone/>
            </a:pPr>
            <a:endParaRPr lang="en-GB" dirty="0"/>
          </a:p>
        </p:txBody>
      </p:sp>
      <p:sp>
        <p:nvSpPr>
          <p:cNvPr id="4" name="Date Placeholder 3"/>
          <p:cNvSpPr>
            <a:spLocks noGrp="1"/>
          </p:cNvSpPr>
          <p:nvPr>
            <p:ph type="dt" sz="half" idx="10"/>
          </p:nvPr>
        </p:nvSpPr>
        <p:spPr/>
        <p:txBody>
          <a:bodyPr/>
          <a:lstStyle/>
          <a:p>
            <a:r>
              <a:rPr lang="en-GB" smtClean="0"/>
              <a:t>3-9 April, 2017, Edinburgh University</a:t>
            </a:r>
            <a:endParaRPr lang="en-US"/>
          </a:p>
        </p:txBody>
      </p:sp>
      <p:sp>
        <p:nvSpPr>
          <p:cNvPr id="5" name="Footer Placeholder 4"/>
          <p:cNvSpPr>
            <a:spLocks noGrp="1"/>
          </p:cNvSpPr>
          <p:nvPr>
            <p:ph type="ftr" sz="quarter" idx="11"/>
          </p:nvPr>
        </p:nvSpPr>
        <p:spPr/>
        <p:txBody>
          <a:bodyPr/>
          <a:lstStyle/>
          <a:p>
            <a:r>
              <a:rPr lang="en-US" smtClean="0"/>
              <a:t>Session 3 of Introduction to numerical modelling</a:t>
            </a:r>
            <a:endParaRPr lang="en-US" dirty="0"/>
          </a:p>
        </p:txBody>
      </p:sp>
      <p:sp>
        <p:nvSpPr>
          <p:cNvPr id="6" name="Slide Number Placeholder 5"/>
          <p:cNvSpPr>
            <a:spLocks noGrp="1"/>
          </p:cNvSpPr>
          <p:nvPr>
            <p:ph type="sldNum" sz="quarter" idx="12"/>
          </p:nvPr>
        </p:nvSpPr>
        <p:spPr/>
        <p:txBody>
          <a:bodyPr/>
          <a:lstStyle/>
          <a:p>
            <a:fld id="{FB3EDCD9-732D-504E-AAE8-461BF025AC4F}" type="slidenum">
              <a:rPr lang="en-US" smtClean="0"/>
              <a:t>23</a:t>
            </a:fld>
            <a:endParaRPr lang="en-US"/>
          </a:p>
        </p:txBody>
      </p:sp>
      <p:grpSp>
        <p:nvGrpSpPr>
          <p:cNvPr id="40" name="Group 39"/>
          <p:cNvGrpSpPr/>
          <p:nvPr/>
        </p:nvGrpSpPr>
        <p:grpSpPr>
          <a:xfrm>
            <a:off x="3584452" y="3834834"/>
            <a:ext cx="2539257" cy="2467296"/>
            <a:chOff x="5003800" y="1341438"/>
            <a:chExt cx="3455988" cy="3036887"/>
          </a:xfrm>
          <a:solidFill>
            <a:srgbClr val="008000"/>
          </a:solidFill>
        </p:grpSpPr>
        <p:sp>
          <p:nvSpPr>
            <p:cNvPr id="68" name="Line 8"/>
            <p:cNvSpPr>
              <a:spLocks noChangeShapeType="1"/>
            </p:cNvSpPr>
            <p:nvPr/>
          </p:nvSpPr>
          <p:spPr bwMode="auto">
            <a:xfrm flipH="1">
              <a:off x="6732588" y="1484313"/>
              <a:ext cx="0" cy="2665412"/>
            </a:xfrm>
            <a:prstGeom prst="line">
              <a:avLst/>
            </a:prstGeom>
            <a:grpFill/>
            <a:ln w="57150">
              <a:solidFill>
                <a:schemeClr val="tx1"/>
              </a:solidFill>
              <a:round/>
              <a:headEnd/>
              <a:tailEnd/>
            </a:ln>
            <a:extLst/>
          </p:spPr>
          <p:txBody>
            <a:bodyPr/>
            <a:lstStyle/>
            <a:p>
              <a:endParaRPr lang="en-US"/>
            </a:p>
          </p:txBody>
        </p:sp>
        <p:sp>
          <p:nvSpPr>
            <p:cNvPr id="72" name="Line 8"/>
            <p:cNvSpPr>
              <a:spLocks noChangeShapeType="1"/>
            </p:cNvSpPr>
            <p:nvPr/>
          </p:nvSpPr>
          <p:spPr bwMode="auto">
            <a:xfrm flipV="1">
              <a:off x="5149850" y="2924175"/>
              <a:ext cx="3167063" cy="1588"/>
            </a:xfrm>
            <a:prstGeom prst="line">
              <a:avLst/>
            </a:prstGeom>
            <a:grpFill/>
            <a:ln w="57150">
              <a:solidFill>
                <a:schemeClr val="tx1"/>
              </a:solidFill>
              <a:round/>
              <a:headEnd/>
              <a:tailEnd/>
            </a:ln>
            <a:extLst/>
          </p:spPr>
          <p:txBody>
            <a:bodyPr/>
            <a:lstStyle/>
            <a:p>
              <a:endParaRPr lang="en-US"/>
            </a:p>
          </p:txBody>
        </p:sp>
        <p:sp>
          <p:nvSpPr>
            <p:cNvPr id="67" name="Line 8"/>
            <p:cNvSpPr>
              <a:spLocks noChangeShapeType="1"/>
            </p:cNvSpPr>
            <p:nvPr/>
          </p:nvSpPr>
          <p:spPr bwMode="auto">
            <a:xfrm flipH="1">
              <a:off x="5940425" y="1484313"/>
              <a:ext cx="0" cy="2665412"/>
            </a:xfrm>
            <a:prstGeom prst="line">
              <a:avLst/>
            </a:prstGeom>
            <a:grpFill/>
            <a:ln w="57150">
              <a:solidFill>
                <a:schemeClr val="tx1"/>
              </a:solidFill>
              <a:round/>
              <a:headEnd/>
              <a:tailEnd/>
            </a:ln>
            <a:extLst/>
          </p:spPr>
          <p:txBody>
            <a:bodyPr/>
            <a:lstStyle/>
            <a:p>
              <a:endParaRPr lang="en-US"/>
            </a:p>
          </p:txBody>
        </p:sp>
        <p:sp>
          <p:nvSpPr>
            <p:cNvPr id="69" name="Line 8"/>
            <p:cNvSpPr>
              <a:spLocks noChangeShapeType="1"/>
            </p:cNvSpPr>
            <p:nvPr/>
          </p:nvSpPr>
          <p:spPr bwMode="auto">
            <a:xfrm flipH="1">
              <a:off x="7524750" y="1484313"/>
              <a:ext cx="0" cy="2665412"/>
            </a:xfrm>
            <a:prstGeom prst="line">
              <a:avLst/>
            </a:prstGeom>
            <a:grpFill/>
            <a:ln w="57150">
              <a:solidFill>
                <a:schemeClr val="tx1"/>
              </a:solidFill>
              <a:round/>
              <a:headEnd/>
              <a:tailEnd/>
            </a:ln>
            <a:extLst/>
          </p:spPr>
          <p:txBody>
            <a:bodyPr/>
            <a:lstStyle/>
            <a:p>
              <a:endParaRPr lang="en-US"/>
            </a:p>
          </p:txBody>
        </p:sp>
        <p:sp>
          <p:nvSpPr>
            <p:cNvPr id="70" name="Line 8"/>
            <p:cNvSpPr>
              <a:spLocks noChangeShapeType="1"/>
            </p:cNvSpPr>
            <p:nvPr/>
          </p:nvSpPr>
          <p:spPr bwMode="auto">
            <a:xfrm flipH="1">
              <a:off x="8316913" y="1484313"/>
              <a:ext cx="0" cy="2665412"/>
            </a:xfrm>
            <a:prstGeom prst="line">
              <a:avLst/>
            </a:prstGeom>
            <a:grpFill/>
            <a:ln w="57150">
              <a:solidFill>
                <a:schemeClr val="tx1"/>
              </a:solidFill>
              <a:round/>
              <a:headEnd/>
              <a:tailEnd/>
            </a:ln>
            <a:extLst/>
          </p:spPr>
          <p:txBody>
            <a:bodyPr/>
            <a:lstStyle/>
            <a:p>
              <a:endParaRPr lang="en-US"/>
            </a:p>
          </p:txBody>
        </p:sp>
        <p:sp>
          <p:nvSpPr>
            <p:cNvPr id="71" name="Line 8"/>
            <p:cNvSpPr>
              <a:spLocks noChangeShapeType="1"/>
            </p:cNvSpPr>
            <p:nvPr/>
          </p:nvSpPr>
          <p:spPr bwMode="auto">
            <a:xfrm flipH="1">
              <a:off x="5148263" y="1484313"/>
              <a:ext cx="0" cy="2665412"/>
            </a:xfrm>
            <a:prstGeom prst="line">
              <a:avLst/>
            </a:prstGeom>
            <a:grpFill/>
            <a:ln w="57150">
              <a:solidFill>
                <a:schemeClr val="tx1"/>
              </a:solidFill>
              <a:round/>
              <a:headEnd/>
              <a:tailEnd/>
            </a:ln>
            <a:extLst/>
          </p:spPr>
          <p:txBody>
            <a:bodyPr/>
            <a:lstStyle/>
            <a:p>
              <a:endParaRPr lang="en-US"/>
            </a:p>
          </p:txBody>
        </p:sp>
        <p:sp>
          <p:nvSpPr>
            <p:cNvPr id="74" name="Oval 10"/>
            <p:cNvSpPr>
              <a:spLocks noChangeArrowheads="1"/>
            </p:cNvSpPr>
            <p:nvPr/>
          </p:nvSpPr>
          <p:spPr bwMode="auto">
            <a:xfrm>
              <a:off x="5003800" y="2781300"/>
              <a:ext cx="288925" cy="288925"/>
            </a:xfrm>
            <a:prstGeom prst="ellipse">
              <a:avLst/>
            </a:prstGeom>
            <a:solidFill>
              <a:schemeClr val="bg1">
                <a:lumMod val="65000"/>
              </a:schemeClr>
            </a:solidFill>
            <a:ln w="38100">
              <a:solidFill>
                <a:srgbClr val="FF0000"/>
              </a:solidFill>
              <a:round/>
              <a:headEnd/>
              <a:tailEnd/>
            </a:ln>
          </p:spPr>
          <p:txBody>
            <a:bodyPr wrap="none" anchor="ctr"/>
            <a:lstStyle/>
            <a:p>
              <a:endParaRPr lang="en-US"/>
            </a:p>
          </p:txBody>
        </p:sp>
        <p:sp>
          <p:nvSpPr>
            <p:cNvPr id="75" name="Oval 11"/>
            <p:cNvSpPr>
              <a:spLocks noChangeArrowheads="1"/>
            </p:cNvSpPr>
            <p:nvPr/>
          </p:nvSpPr>
          <p:spPr bwMode="auto">
            <a:xfrm>
              <a:off x="5795963" y="2781300"/>
              <a:ext cx="288925" cy="288925"/>
            </a:xfrm>
            <a:prstGeom prst="ellipse">
              <a:avLst/>
            </a:prstGeom>
            <a:solidFill>
              <a:schemeClr val="bg1">
                <a:lumMod val="65000"/>
              </a:schemeClr>
            </a:solidFill>
            <a:ln w="38100">
              <a:solidFill>
                <a:srgbClr val="FF0000"/>
              </a:solidFill>
              <a:round/>
              <a:headEnd/>
              <a:tailEnd/>
            </a:ln>
          </p:spPr>
          <p:txBody>
            <a:bodyPr wrap="none" anchor="ctr"/>
            <a:lstStyle/>
            <a:p>
              <a:endParaRPr lang="en-US"/>
            </a:p>
          </p:txBody>
        </p:sp>
        <p:sp>
          <p:nvSpPr>
            <p:cNvPr id="77" name="Oval 12"/>
            <p:cNvSpPr>
              <a:spLocks noChangeArrowheads="1"/>
            </p:cNvSpPr>
            <p:nvPr/>
          </p:nvSpPr>
          <p:spPr bwMode="auto">
            <a:xfrm>
              <a:off x="7380288" y="2781300"/>
              <a:ext cx="287337"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78" name="Oval 12"/>
            <p:cNvSpPr>
              <a:spLocks noChangeArrowheads="1"/>
            </p:cNvSpPr>
            <p:nvPr/>
          </p:nvSpPr>
          <p:spPr bwMode="auto">
            <a:xfrm>
              <a:off x="8172450" y="2781300"/>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79" name="Line 8"/>
            <p:cNvSpPr>
              <a:spLocks noChangeShapeType="1"/>
            </p:cNvSpPr>
            <p:nvPr/>
          </p:nvSpPr>
          <p:spPr bwMode="auto">
            <a:xfrm flipV="1">
              <a:off x="5149850" y="3571875"/>
              <a:ext cx="3167063" cy="0"/>
            </a:xfrm>
            <a:prstGeom prst="line">
              <a:avLst/>
            </a:prstGeom>
            <a:grpFill/>
            <a:ln w="57150">
              <a:solidFill>
                <a:schemeClr val="tx1"/>
              </a:solidFill>
              <a:round/>
              <a:headEnd/>
              <a:tailEnd/>
            </a:ln>
            <a:extLst/>
          </p:spPr>
          <p:txBody>
            <a:bodyPr/>
            <a:lstStyle/>
            <a:p>
              <a:endParaRPr lang="en-US"/>
            </a:p>
          </p:txBody>
        </p:sp>
        <p:sp>
          <p:nvSpPr>
            <p:cNvPr id="80" name="Oval 10"/>
            <p:cNvSpPr>
              <a:spLocks noChangeArrowheads="1"/>
            </p:cNvSpPr>
            <p:nvPr/>
          </p:nvSpPr>
          <p:spPr bwMode="auto">
            <a:xfrm>
              <a:off x="5003800" y="3427413"/>
              <a:ext cx="288925" cy="288925"/>
            </a:xfrm>
            <a:prstGeom prst="ellipse">
              <a:avLst/>
            </a:prstGeom>
            <a:solidFill>
              <a:schemeClr val="bg1">
                <a:lumMod val="65000"/>
              </a:schemeClr>
            </a:solidFill>
            <a:ln w="38100">
              <a:solidFill>
                <a:srgbClr val="FF0000"/>
              </a:solidFill>
              <a:round/>
              <a:headEnd/>
              <a:tailEnd/>
            </a:ln>
          </p:spPr>
          <p:txBody>
            <a:bodyPr wrap="none" anchor="ctr"/>
            <a:lstStyle/>
            <a:p>
              <a:endParaRPr lang="en-US"/>
            </a:p>
          </p:txBody>
        </p:sp>
        <p:sp>
          <p:nvSpPr>
            <p:cNvPr id="81" name="Oval 11"/>
            <p:cNvSpPr>
              <a:spLocks noChangeArrowheads="1"/>
            </p:cNvSpPr>
            <p:nvPr/>
          </p:nvSpPr>
          <p:spPr bwMode="auto">
            <a:xfrm>
              <a:off x="5795963" y="3427413"/>
              <a:ext cx="288925" cy="288925"/>
            </a:xfrm>
            <a:prstGeom prst="ellipse">
              <a:avLst/>
            </a:prstGeom>
            <a:solidFill>
              <a:schemeClr val="bg1">
                <a:lumMod val="65000"/>
              </a:schemeClr>
            </a:solidFill>
            <a:ln w="38100">
              <a:solidFill>
                <a:srgbClr val="FF0000"/>
              </a:solidFill>
              <a:round/>
              <a:headEnd/>
              <a:tailEnd/>
            </a:ln>
          </p:spPr>
          <p:txBody>
            <a:bodyPr wrap="none" anchor="ctr"/>
            <a:lstStyle/>
            <a:p>
              <a:endParaRPr lang="en-US"/>
            </a:p>
          </p:txBody>
        </p:sp>
        <p:sp>
          <p:nvSpPr>
            <p:cNvPr id="82" name="Oval 12"/>
            <p:cNvSpPr>
              <a:spLocks noChangeArrowheads="1"/>
            </p:cNvSpPr>
            <p:nvPr/>
          </p:nvSpPr>
          <p:spPr bwMode="auto">
            <a:xfrm>
              <a:off x="6588125" y="3427413"/>
              <a:ext cx="287338" cy="288925"/>
            </a:xfrm>
            <a:prstGeom prst="ellipse">
              <a:avLst/>
            </a:prstGeom>
            <a:solidFill>
              <a:schemeClr val="bg1">
                <a:lumMod val="65000"/>
              </a:schemeClr>
            </a:solidFill>
            <a:ln w="3175">
              <a:solidFill>
                <a:schemeClr val="tx1"/>
              </a:solidFill>
              <a:round/>
              <a:headEnd/>
              <a:tailEnd/>
            </a:ln>
          </p:spPr>
          <p:txBody>
            <a:bodyPr wrap="none" anchor="ctr"/>
            <a:lstStyle/>
            <a:p>
              <a:endParaRPr lang="en-US"/>
            </a:p>
          </p:txBody>
        </p:sp>
        <p:sp>
          <p:nvSpPr>
            <p:cNvPr id="83" name="Oval 12"/>
            <p:cNvSpPr>
              <a:spLocks noChangeArrowheads="1"/>
            </p:cNvSpPr>
            <p:nvPr/>
          </p:nvSpPr>
          <p:spPr bwMode="auto">
            <a:xfrm>
              <a:off x="7380288" y="3427413"/>
              <a:ext cx="287337"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84" name="Oval 12"/>
            <p:cNvSpPr>
              <a:spLocks noChangeArrowheads="1"/>
            </p:cNvSpPr>
            <p:nvPr/>
          </p:nvSpPr>
          <p:spPr bwMode="auto">
            <a:xfrm>
              <a:off x="8172450" y="3427413"/>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85" name="Line 8"/>
            <p:cNvSpPr>
              <a:spLocks noChangeShapeType="1"/>
            </p:cNvSpPr>
            <p:nvPr/>
          </p:nvSpPr>
          <p:spPr bwMode="auto">
            <a:xfrm flipV="1">
              <a:off x="5149850" y="4233863"/>
              <a:ext cx="3167063" cy="0"/>
            </a:xfrm>
            <a:prstGeom prst="line">
              <a:avLst/>
            </a:prstGeom>
            <a:grpFill/>
            <a:ln w="57150">
              <a:solidFill>
                <a:schemeClr val="tx1"/>
              </a:solidFill>
              <a:round/>
              <a:headEnd/>
              <a:tailEnd/>
            </a:ln>
            <a:extLst/>
          </p:spPr>
          <p:txBody>
            <a:bodyPr/>
            <a:lstStyle/>
            <a:p>
              <a:endParaRPr lang="en-US"/>
            </a:p>
          </p:txBody>
        </p:sp>
        <p:sp>
          <p:nvSpPr>
            <p:cNvPr id="86" name="Oval 10"/>
            <p:cNvSpPr>
              <a:spLocks noChangeArrowheads="1"/>
            </p:cNvSpPr>
            <p:nvPr/>
          </p:nvSpPr>
          <p:spPr bwMode="auto">
            <a:xfrm>
              <a:off x="5003800" y="4089400"/>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87" name="Oval 11"/>
            <p:cNvSpPr>
              <a:spLocks noChangeArrowheads="1"/>
            </p:cNvSpPr>
            <p:nvPr/>
          </p:nvSpPr>
          <p:spPr bwMode="auto">
            <a:xfrm>
              <a:off x="5795963" y="4089400"/>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88" name="Oval 12"/>
            <p:cNvSpPr>
              <a:spLocks noChangeArrowheads="1"/>
            </p:cNvSpPr>
            <p:nvPr/>
          </p:nvSpPr>
          <p:spPr bwMode="auto">
            <a:xfrm>
              <a:off x="6588125" y="4089400"/>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89" name="Oval 12"/>
            <p:cNvSpPr>
              <a:spLocks noChangeArrowheads="1"/>
            </p:cNvSpPr>
            <p:nvPr/>
          </p:nvSpPr>
          <p:spPr bwMode="auto">
            <a:xfrm>
              <a:off x="7380288" y="4089400"/>
              <a:ext cx="287337"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90" name="Oval 12"/>
            <p:cNvSpPr>
              <a:spLocks noChangeArrowheads="1"/>
            </p:cNvSpPr>
            <p:nvPr/>
          </p:nvSpPr>
          <p:spPr bwMode="auto">
            <a:xfrm>
              <a:off x="8172450" y="4089400"/>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91" name="Line 8"/>
            <p:cNvSpPr>
              <a:spLocks noChangeShapeType="1"/>
            </p:cNvSpPr>
            <p:nvPr/>
          </p:nvSpPr>
          <p:spPr bwMode="auto">
            <a:xfrm flipV="1">
              <a:off x="5149850" y="2205038"/>
              <a:ext cx="3167063" cy="0"/>
            </a:xfrm>
            <a:prstGeom prst="line">
              <a:avLst/>
            </a:prstGeom>
            <a:grpFill/>
            <a:ln w="57150">
              <a:solidFill>
                <a:schemeClr val="tx1"/>
              </a:solidFill>
              <a:round/>
              <a:headEnd/>
              <a:tailEnd/>
            </a:ln>
            <a:extLst/>
          </p:spPr>
          <p:txBody>
            <a:bodyPr/>
            <a:lstStyle/>
            <a:p>
              <a:endParaRPr lang="en-US"/>
            </a:p>
          </p:txBody>
        </p:sp>
        <p:sp>
          <p:nvSpPr>
            <p:cNvPr id="92" name="Oval 10"/>
            <p:cNvSpPr>
              <a:spLocks noChangeArrowheads="1"/>
            </p:cNvSpPr>
            <p:nvPr/>
          </p:nvSpPr>
          <p:spPr bwMode="auto">
            <a:xfrm>
              <a:off x="5003800" y="2060575"/>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93" name="Oval 11"/>
            <p:cNvSpPr>
              <a:spLocks noChangeArrowheads="1"/>
            </p:cNvSpPr>
            <p:nvPr/>
          </p:nvSpPr>
          <p:spPr bwMode="auto">
            <a:xfrm>
              <a:off x="5795963" y="2060575"/>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94" name="Oval 12"/>
            <p:cNvSpPr>
              <a:spLocks noChangeArrowheads="1"/>
            </p:cNvSpPr>
            <p:nvPr/>
          </p:nvSpPr>
          <p:spPr bwMode="auto">
            <a:xfrm>
              <a:off x="6588125" y="2060575"/>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95" name="Oval 12"/>
            <p:cNvSpPr>
              <a:spLocks noChangeArrowheads="1"/>
            </p:cNvSpPr>
            <p:nvPr/>
          </p:nvSpPr>
          <p:spPr bwMode="auto">
            <a:xfrm>
              <a:off x="7380288" y="2060575"/>
              <a:ext cx="287337"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96" name="Oval 12"/>
            <p:cNvSpPr>
              <a:spLocks noChangeArrowheads="1"/>
            </p:cNvSpPr>
            <p:nvPr/>
          </p:nvSpPr>
          <p:spPr bwMode="auto">
            <a:xfrm>
              <a:off x="8172450" y="2060575"/>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97" name="Line 8"/>
            <p:cNvSpPr>
              <a:spLocks noChangeShapeType="1"/>
            </p:cNvSpPr>
            <p:nvPr/>
          </p:nvSpPr>
          <p:spPr bwMode="auto">
            <a:xfrm flipV="1">
              <a:off x="5149850" y="1484313"/>
              <a:ext cx="3167063" cy="1587"/>
            </a:xfrm>
            <a:prstGeom prst="line">
              <a:avLst/>
            </a:prstGeom>
            <a:grpFill/>
            <a:ln w="57150">
              <a:solidFill>
                <a:schemeClr val="tx1"/>
              </a:solidFill>
              <a:round/>
              <a:headEnd/>
              <a:tailEnd/>
            </a:ln>
            <a:extLst/>
          </p:spPr>
          <p:txBody>
            <a:bodyPr/>
            <a:lstStyle/>
            <a:p>
              <a:endParaRPr lang="en-US"/>
            </a:p>
          </p:txBody>
        </p:sp>
        <p:sp>
          <p:nvSpPr>
            <p:cNvPr id="98" name="Oval 10"/>
            <p:cNvSpPr>
              <a:spLocks noChangeArrowheads="1"/>
            </p:cNvSpPr>
            <p:nvPr/>
          </p:nvSpPr>
          <p:spPr bwMode="auto">
            <a:xfrm>
              <a:off x="5003800" y="1341438"/>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99" name="Oval 11"/>
            <p:cNvSpPr>
              <a:spLocks noChangeArrowheads="1"/>
            </p:cNvSpPr>
            <p:nvPr/>
          </p:nvSpPr>
          <p:spPr bwMode="auto">
            <a:xfrm>
              <a:off x="5795963" y="1341438"/>
              <a:ext cx="288925"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100" name="Oval 12"/>
            <p:cNvSpPr>
              <a:spLocks noChangeArrowheads="1"/>
            </p:cNvSpPr>
            <p:nvPr/>
          </p:nvSpPr>
          <p:spPr bwMode="auto">
            <a:xfrm>
              <a:off x="6588125" y="1341438"/>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101" name="Oval 12"/>
            <p:cNvSpPr>
              <a:spLocks noChangeArrowheads="1"/>
            </p:cNvSpPr>
            <p:nvPr/>
          </p:nvSpPr>
          <p:spPr bwMode="auto">
            <a:xfrm>
              <a:off x="7380288" y="1341438"/>
              <a:ext cx="287337"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102" name="Oval 12"/>
            <p:cNvSpPr>
              <a:spLocks noChangeArrowheads="1"/>
            </p:cNvSpPr>
            <p:nvPr/>
          </p:nvSpPr>
          <p:spPr bwMode="auto">
            <a:xfrm>
              <a:off x="8172450" y="1341438"/>
              <a:ext cx="287338" cy="288925"/>
            </a:xfrm>
            <a:prstGeom prst="ellipse">
              <a:avLst/>
            </a:prstGeom>
            <a:solidFill>
              <a:schemeClr val="bg1">
                <a:lumMod val="65000"/>
              </a:schemeClr>
            </a:solidFill>
            <a:ln w="9525">
              <a:solidFill>
                <a:schemeClr val="tx1"/>
              </a:solidFill>
              <a:round/>
              <a:headEnd/>
              <a:tailEnd/>
            </a:ln>
          </p:spPr>
          <p:txBody>
            <a:bodyPr wrap="none" anchor="ctr"/>
            <a:lstStyle/>
            <a:p>
              <a:endParaRPr lang="en-US"/>
            </a:p>
          </p:txBody>
        </p:sp>
        <p:sp>
          <p:nvSpPr>
            <p:cNvPr id="76" name="Oval 12"/>
            <p:cNvSpPr>
              <a:spLocks noChangeArrowheads="1"/>
            </p:cNvSpPr>
            <p:nvPr/>
          </p:nvSpPr>
          <p:spPr bwMode="auto">
            <a:xfrm>
              <a:off x="6588125" y="2781300"/>
              <a:ext cx="287338" cy="288925"/>
            </a:xfrm>
            <a:prstGeom prst="ellipse">
              <a:avLst/>
            </a:prstGeom>
            <a:solidFill>
              <a:schemeClr val="bg1">
                <a:lumMod val="65000"/>
              </a:schemeClr>
            </a:solidFill>
            <a:ln w="3175">
              <a:solidFill>
                <a:schemeClr val="tx1"/>
              </a:solidFill>
              <a:round/>
              <a:headEnd/>
              <a:tailEnd/>
            </a:ln>
          </p:spPr>
          <p:txBody>
            <a:bodyPr wrap="none" anchor="ctr"/>
            <a:lstStyle/>
            <a:p>
              <a:endParaRPr lang="en-US"/>
            </a:p>
          </p:txBody>
        </p:sp>
      </p:grpSp>
      <p:grpSp>
        <p:nvGrpSpPr>
          <p:cNvPr id="27" name="Group 26"/>
          <p:cNvGrpSpPr/>
          <p:nvPr/>
        </p:nvGrpSpPr>
        <p:grpSpPr>
          <a:xfrm>
            <a:off x="1806982" y="3369600"/>
            <a:ext cx="1226292" cy="1399938"/>
            <a:chOff x="343912" y="4628548"/>
            <a:chExt cx="1226292" cy="1399938"/>
          </a:xfrm>
        </p:grpSpPr>
        <p:cxnSp>
          <p:nvCxnSpPr>
            <p:cNvPr id="9" name="Straight Connector 8"/>
            <p:cNvCxnSpPr/>
            <p:nvPr/>
          </p:nvCxnSpPr>
          <p:spPr>
            <a:xfrm flipV="1">
              <a:off x="692749" y="5163505"/>
              <a:ext cx="18472" cy="825538"/>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692749" y="5163505"/>
              <a:ext cx="877455" cy="0"/>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141774" y="4628548"/>
              <a:ext cx="348837" cy="584775"/>
            </a:xfrm>
            <a:prstGeom prst="rect">
              <a:avLst/>
            </a:prstGeom>
            <a:noFill/>
          </p:spPr>
          <p:txBody>
            <a:bodyPr wrap="square" rtlCol="0">
              <a:spAutoFit/>
            </a:bodyPr>
            <a:lstStyle/>
            <a:p>
              <a:r>
                <a:rPr lang="en-GB" sz="3200" i="1" dirty="0" smtClean="0">
                  <a:latin typeface="Times New Roman" panose="02020603050405020304" pitchFamily="18" charset="0"/>
                  <a:cs typeface="Times New Roman" panose="02020603050405020304" pitchFamily="18" charset="0"/>
                </a:rPr>
                <a:t>x</a:t>
              </a:r>
              <a:endParaRPr lang="en-GB" sz="3200" i="1" dirty="0">
                <a:latin typeface="Times New Roman" panose="02020603050405020304" pitchFamily="18" charset="0"/>
                <a:cs typeface="Times New Roman" panose="02020603050405020304" pitchFamily="18" charset="0"/>
              </a:endParaRPr>
            </a:p>
          </p:txBody>
        </p:sp>
        <p:sp>
          <p:nvSpPr>
            <p:cNvPr id="108" name="TextBox 107"/>
            <p:cNvSpPr txBox="1"/>
            <p:nvPr/>
          </p:nvSpPr>
          <p:spPr>
            <a:xfrm>
              <a:off x="343912" y="5443711"/>
              <a:ext cx="348837" cy="584775"/>
            </a:xfrm>
            <a:prstGeom prst="rect">
              <a:avLst/>
            </a:prstGeom>
            <a:noFill/>
          </p:spPr>
          <p:txBody>
            <a:bodyPr wrap="square" rtlCol="0">
              <a:spAutoFit/>
            </a:bodyPr>
            <a:lstStyle/>
            <a:p>
              <a:r>
                <a:rPr lang="en-GB" sz="3200" i="1" dirty="0" smtClean="0">
                  <a:latin typeface="Times New Roman" panose="02020603050405020304" pitchFamily="18" charset="0"/>
                  <a:cs typeface="Times New Roman" panose="02020603050405020304" pitchFamily="18" charset="0"/>
                </a:rPr>
                <a:t>z</a:t>
              </a:r>
              <a:endParaRPr lang="en-GB" sz="3200" i="1" dirty="0">
                <a:latin typeface="Times New Roman" panose="02020603050405020304" pitchFamily="18" charset="0"/>
                <a:cs typeface="Times New Roman" panose="02020603050405020304" pitchFamily="18" charset="0"/>
              </a:endParaRPr>
            </a:p>
          </p:txBody>
        </p:sp>
      </p:grpSp>
      <p:sp>
        <p:nvSpPr>
          <p:cNvPr id="109" name="Text Box 13"/>
          <p:cNvSpPr txBox="1">
            <a:spLocks noChangeArrowheads="1"/>
          </p:cNvSpPr>
          <p:nvPr/>
        </p:nvSpPr>
        <p:spPr bwMode="auto">
          <a:xfrm>
            <a:off x="3477795" y="3416846"/>
            <a:ext cx="277737" cy="215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smtClean="0"/>
              <a:t>i-2</a:t>
            </a:r>
            <a:endParaRPr lang="en-GB" sz="1400" dirty="0"/>
          </a:p>
        </p:txBody>
      </p:sp>
      <p:sp>
        <p:nvSpPr>
          <p:cNvPr id="110" name="Text Box 13"/>
          <p:cNvSpPr txBox="1">
            <a:spLocks noChangeArrowheads="1"/>
          </p:cNvSpPr>
          <p:nvPr/>
        </p:nvSpPr>
        <p:spPr bwMode="auto">
          <a:xfrm>
            <a:off x="4016232" y="3416846"/>
            <a:ext cx="277737" cy="215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smtClean="0"/>
              <a:t>i-1</a:t>
            </a:r>
            <a:endParaRPr lang="en-GB" sz="1400" dirty="0"/>
          </a:p>
        </p:txBody>
      </p:sp>
      <p:sp>
        <p:nvSpPr>
          <p:cNvPr id="111" name="Text Box 13"/>
          <p:cNvSpPr txBox="1">
            <a:spLocks noChangeArrowheads="1"/>
          </p:cNvSpPr>
          <p:nvPr/>
        </p:nvSpPr>
        <p:spPr bwMode="auto">
          <a:xfrm>
            <a:off x="4646778" y="3416846"/>
            <a:ext cx="165601" cy="215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err="1" smtClean="0"/>
              <a:t>i</a:t>
            </a:r>
            <a:endParaRPr lang="en-GB" sz="1400" dirty="0"/>
          </a:p>
        </p:txBody>
      </p:sp>
      <p:sp>
        <p:nvSpPr>
          <p:cNvPr id="112" name="Text Box 13"/>
          <p:cNvSpPr txBox="1">
            <a:spLocks noChangeArrowheads="1"/>
          </p:cNvSpPr>
          <p:nvPr/>
        </p:nvSpPr>
        <p:spPr bwMode="auto">
          <a:xfrm>
            <a:off x="5169738" y="3404482"/>
            <a:ext cx="309453" cy="215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smtClean="0"/>
              <a:t>i+1</a:t>
            </a:r>
            <a:endParaRPr lang="en-GB" sz="1400" dirty="0"/>
          </a:p>
        </p:txBody>
      </p:sp>
      <p:sp>
        <p:nvSpPr>
          <p:cNvPr id="113" name="Text Box 13"/>
          <p:cNvSpPr txBox="1">
            <a:spLocks noChangeArrowheads="1"/>
          </p:cNvSpPr>
          <p:nvPr/>
        </p:nvSpPr>
        <p:spPr bwMode="auto">
          <a:xfrm>
            <a:off x="5732140" y="3422729"/>
            <a:ext cx="309453" cy="215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smtClean="0"/>
              <a:t>i+2</a:t>
            </a:r>
            <a:endParaRPr lang="en-GB" sz="1400" dirty="0"/>
          </a:p>
        </p:txBody>
      </p:sp>
      <p:sp>
        <p:nvSpPr>
          <p:cNvPr id="114" name="Text Box 13"/>
          <p:cNvSpPr txBox="1">
            <a:spLocks noChangeArrowheads="1"/>
          </p:cNvSpPr>
          <p:nvPr/>
        </p:nvSpPr>
        <p:spPr bwMode="auto">
          <a:xfrm>
            <a:off x="3194585" y="3834834"/>
            <a:ext cx="393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a:t>j</a:t>
            </a:r>
            <a:r>
              <a:rPr lang="en-GB" sz="1400" dirty="0" smtClean="0"/>
              <a:t>-2</a:t>
            </a:r>
            <a:endParaRPr lang="en-GB" sz="1400" dirty="0"/>
          </a:p>
        </p:txBody>
      </p:sp>
      <p:sp>
        <p:nvSpPr>
          <p:cNvPr id="115" name="Text Box 13"/>
          <p:cNvSpPr txBox="1">
            <a:spLocks noChangeArrowheads="1"/>
          </p:cNvSpPr>
          <p:nvPr/>
        </p:nvSpPr>
        <p:spPr bwMode="auto">
          <a:xfrm>
            <a:off x="3200058" y="4413041"/>
            <a:ext cx="393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a:t>j</a:t>
            </a:r>
            <a:r>
              <a:rPr lang="en-GB" sz="1400" dirty="0" smtClean="0"/>
              <a:t>-1</a:t>
            </a:r>
            <a:endParaRPr lang="en-GB" sz="1400" dirty="0"/>
          </a:p>
        </p:txBody>
      </p:sp>
      <p:sp>
        <p:nvSpPr>
          <p:cNvPr id="116" name="Text Box 13"/>
          <p:cNvSpPr txBox="1">
            <a:spLocks noChangeArrowheads="1"/>
          </p:cNvSpPr>
          <p:nvPr/>
        </p:nvSpPr>
        <p:spPr bwMode="auto">
          <a:xfrm>
            <a:off x="3312194" y="5023867"/>
            <a:ext cx="2343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err="1"/>
              <a:t>j</a:t>
            </a:r>
            <a:endParaRPr lang="en-GB" sz="1400" dirty="0"/>
          </a:p>
        </p:txBody>
      </p:sp>
      <p:sp>
        <p:nvSpPr>
          <p:cNvPr id="119" name="Oval 12"/>
          <p:cNvSpPr>
            <a:spLocks noChangeArrowheads="1"/>
          </p:cNvSpPr>
          <p:nvPr/>
        </p:nvSpPr>
        <p:spPr bwMode="auto">
          <a:xfrm>
            <a:off x="4791076" y="5057775"/>
            <a:ext cx="126206" cy="127867"/>
          </a:xfrm>
          <a:prstGeom prst="ellipse">
            <a:avLst/>
          </a:prstGeom>
          <a:solidFill>
            <a:srgbClr val="008000"/>
          </a:solidFill>
          <a:ln w="9525">
            <a:solidFill>
              <a:schemeClr val="tx1"/>
            </a:solidFill>
            <a:round/>
            <a:headEnd/>
            <a:tailEnd/>
          </a:ln>
        </p:spPr>
        <p:txBody>
          <a:bodyPr wrap="none" anchor="ctr"/>
          <a:lstStyle/>
          <a:p>
            <a:endParaRPr lang="en-US"/>
          </a:p>
        </p:txBody>
      </p:sp>
      <p:sp>
        <p:nvSpPr>
          <p:cNvPr id="117" name="Text Box 13"/>
          <p:cNvSpPr txBox="1">
            <a:spLocks noChangeArrowheads="1"/>
          </p:cNvSpPr>
          <p:nvPr/>
        </p:nvSpPr>
        <p:spPr bwMode="auto">
          <a:xfrm>
            <a:off x="3240267" y="5522051"/>
            <a:ext cx="4379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a:t>j</a:t>
            </a:r>
            <a:r>
              <a:rPr lang="en-GB" sz="1400" dirty="0" smtClean="0"/>
              <a:t>+1</a:t>
            </a:r>
            <a:endParaRPr lang="en-GB" sz="1400" dirty="0"/>
          </a:p>
        </p:txBody>
      </p:sp>
      <p:sp>
        <p:nvSpPr>
          <p:cNvPr id="118" name="Text Box 13"/>
          <p:cNvSpPr txBox="1">
            <a:spLocks noChangeArrowheads="1"/>
          </p:cNvSpPr>
          <p:nvPr/>
        </p:nvSpPr>
        <p:spPr bwMode="auto">
          <a:xfrm>
            <a:off x="3237125" y="6034055"/>
            <a:ext cx="4379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Arial" charset="0"/>
                <a:ea typeface="ＭＳ Ｐゴシック" charset="0"/>
                <a:cs typeface="ＭＳ Ｐゴシック" charset="0"/>
              </a:defRPr>
            </a:lvl1pPr>
            <a:lvl2pPr marL="742950" indent="-285750" eaLnBrk="0" hangingPunct="0">
              <a:defRPr sz="3000" b="1">
                <a:solidFill>
                  <a:schemeClr val="tx1"/>
                </a:solidFill>
                <a:latin typeface="Arial" charset="0"/>
                <a:ea typeface="ＭＳ Ｐゴシック" charset="0"/>
              </a:defRPr>
            </a:lvl2pPr>
            <a:lvl3pPr marL="1143000" indent="-228600" eaLnBrk="0" hangingPunct="0">
              <a:defRPr sz="3000" b="1">
                <a:solidFill>
                  <a:schemeClr val="tx1"/>
                </a:solidFill>
                <a:latin typeface="Arial" charset="0"/>
                <a:ea typeface="ＭＳ Ｐゴシック" charset="0"/>
              </a:defRPr>
            </a:lvl3pPr>
            <a:lvl4pPr marL="1600200" indent="-228600" eaLnBrk="0" hangingPunct="0">
              <a:defRPr sz="3000" b="1">
                <a:solidFill>
                  <a:schemeClr val="tx1"/>
                </a:solidFill>
                <a:latin typeface="Arial" charset="0"/>
                <a:ea typeface="ＭＳ Ｐゴシック" charset="0"/>
              </a:defRPr>
            </a:lvl4pPr>
            <a:lvl5pPr marL="2057400" indent="-228600" eaLnBrk="0" hangingPunct="0">
              <a:defRPr sz="3000" b="1">
                <a:solidFill>
                  <a:schemeClr val="tx1"/>
                </a:solidFill>
                <a:latin typeface="Arial" charset="0"/>
                <a:ea typeface="ＭＳ Ｐゴシック" charset="0"/>
              </a:defRPr>
            </a:lvl5pPr>
            <a:lvl6pPr marL="2514600" indent="-228600" eaLnBrk="0" fontAlgn="base" hangingPunct="0">
              <a:spcBef>
                <a:spcPct val="0"/>
              </a:spcBef>
              <a:spcAft>
                <a:spcPct val="0"/>
              </a:spcAft>
              <a:defRPr sz="3000" b="1">
                <a:solidFill>
                  <a:schemeClr val="tx1"/>
                </a:solidFill>
                <a:latin typeface="Arial" charset="0"/>
                <a:ea typeface="ＭＳ Ｐゴシック" charset="0"/>
              </a:defRPr>
            </a:lvl6pPr>
            <a:lvl7pPr marL="2971800" indent="-228600" eaLnBrk="0" fontAlgn="base" hangingPunct="0">
              <a:spcBef>
                <a:spcPct val="0"/>
              </a:spcBef>
              <a:spcAft>
                <a:spcPct val="0"/>
              </a:spcAft>
              <a:defRPr sz="3000" b="1">
                <a:solidFill>
                  <a:schemeClr val="tx1"/>
                </a:solidFill>
                <a:latin typeface="Arial" charset="0"/>
                <a:ea typeface="ＭＳ Ｐゴシック" charset="0"/>
              </a:defRPr>
            </a:lvl7pPr>
            <a:lvl8pPr marL="3429000" indent="-228600" eaLnBrk="0" fontAlgn="base" hangingPunct="0">
              <a:spcBef>
                <a:spcPct val="0"/>
              </a:spcBef>
              <a:spcAft>
                <a:spcPct val="0"/>
              </a:spcAft>
              <a:defRPr sz="3000" b="1">
                <a:solidFill>
                  <a:schemeClr val="tx1"/>
                </a:solidFill>
                <a:latin typeface="Arial" charset="0"/>
                <a:ea typeface="ＭＳ Ｐゴシック" charset="0"/>
              </a:defRPr>
            </a:lvl8pPr>
            <a:lvl9pPr marL="3886200" indent="-228600" eaLnBrk="0" fontAlgn="base" hangingPunct="0">
              <a:spcBef>
                <a:spcPct val="0"/>
              </a:spcBef>
              <a:spcAft>
                <a:spcPct val="0"/>
              </a:spcAft>
              <a:defRPr sz="3000" b="1">
                <a:solidFill>
                  <a:schemeClr val="tx1"/>
                </a:solidFill>
                <a:latin typeface="Arial" charset="0"/>
                <a:ea typeface="ＭＳ Ｐゴシック" charset="0"/>
              </a:defRPr>
            </a:lvl9pPr>
          </a:lstStyle>
          <a:p>
            <a:pPr eaLnBrk="1" hangingPunct="1"/>
            <a:r>
              <a:rPr lang="en-GB" sz="1400" dirty="0"/>
              <a:t>j</a:t>
            </a:r>
            <a:r>
              <a:rPr lang="en-GB" sz="1400" dirty="0" smtClean="0"/>
              <a:t>+2</a:t>
            </a:r>
            <a:endParaRPr lang="en-GB" sz="1400" dirty="0"/>
          </a:p>
        </p:txBody>
      </p:sp>
      <p:grpSp>
        <p:nvGrpSpPr>
          <p:cNvPr id="29" name="Group 28"/>
          <p:cNvGrpSpPr/>
          <p:nvPr/>
        </p:nvGrpSpPr>
        <p:grpSpPr>
          <a:xfrm>
            <a:off x="1657648" y="4895560"/>
            <a:ext cx="1501948" cy="1527244"/>
            <a:chOff x="1832146" y="4517174"/>
            <a:chExt cx="1501948" cy="1527244"/>
          </a:xfrm>
        </p:grpSpPr>
        <p:sp>
          <p:nvSpPr>
            <p:cNvPr id="122" name="TextBox 121"/>
            <p:cNvSpPr txBox="1"/>
            <p:nvPr/>
          </p:nvSpPr>
          <p:spPr>
            <a:xfrm>
              <a:off x="2800077" y="5582753"/>
              <a:ext cx="412292" cy="461665"/>
            </a:xfrm>
            <a:prstGeom prst="rect">
              <a:avLst/>
            </a:prstGeom>
            <a:noFill/>
          </p:spPr>
          <p:txBody>
            <a:bodyPr wrap="none" rtlCol="0">
              <a:spAutoFit/>
            </a:bodyPr>
            <a:lstStyle/>
            <a:p>
              <a:r>
                <a:rPr lang="en-GB" sz="2400" i="1" dirty="0" err="1" smtClean="0">
                  <a:solidFill>
                    <a:srgbClr val="008000"/>
                  </a:solidFill>
                  <a:latin typeface="Times New Roman" panose="02020603050405020304" pitchFamily="18" charset="0"/>
                  <a:cs typeface="Times New Roman" panose="02020603050405020304" pitchFamily="18" charset="0"/>
                </a:rPr>
                <a:t>v</a:t>
              </a:r>
              <a:r>
                <a:rPr lang="en-GB" sz="2400" i="1" baseline="-25000" dirty="0" err="1" smtClean="0">
                  <a:solidFill>
                    <a:srgbClr val="008000"/>
                  </a:solidFill>
                  <a:latin typeface="Times New Roman" panose="02020603050405020304" pitchFamily="18" charset="0"/>
                  <a:cs typeface="Times New Roman" panose="02020603050405020304" pitchFamily="18" charset="0"/>
                </a:rPr>
                <a:t>x</a:t>
              </a:r>
              <a:endParaRPr lang="en-GB" sz="2400" i="1" baseline="-25000" dirty="0">
                <a:solidFill>
                  <a:srgbClr val="008000"/>
                </a:solidFill>
                <a:latin typeface="Times New Roman" panose="02020603050405020304" pitchFamily="18" charset="0"/>
                <a:cs typeface="Times New Roman" panose="02020603050405020304" pitchFamily="18" charset="0"/>
              </a:endParaRPr>
            </a:p>
          </p:txBody>
        </p:sp>
        <p:grpSp>
          <p:nvGrpSpPr>
            <p:cNvPr id="28" name="Group 27"/>
            <p:cNvGrpSpPr/>
            <p:nvPr/>
          </p:nvGrpSpPr>
          <p:grpSpPr>
            <a:xfrm>
              <a:off x="1832146" y="4517174"/>
              <a:ext cx="1501948" cy="1166988"/>
              <a:chOff x="1887562" y="4517174"/>
              <a:chExt cx="1501948" cy="1166988"/>
            </a:xfrm>
          </p:grpSpPr>
          <p:cxnSp>
            <p:nvCxnSpPr>
              <p:cNvPr id="14" name="Straight Arrow Connector 13"/>
              <p:cNvCxnSpPr/>
              <p:nvPr/>
            </p:nvCxnSpPr>
            <p:spPr>
              <a:xfrm flipV="1">
                <a:off x="2314428" y="5172994"/>
                <a:ext cx="1021576" cy="498183"/>
              </a:xfrm>
              <a:prstGeom prst="straightConnector1">
                <a:avLst/>
              </a:prstGeom>
              <a:ln w="76200">
                <a:solidFill>
                  <a:srgbClr val="008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999660" y="4517174"/>
                <a:ext cx="389850" cy="646331"/>
              </a:xfrm>
              <a:prstGeom prst="rect">
                <a:avLst/>
              </a:prstGeom>
              <a:noFill/>
            </p:spPr>
            <p:txBody>
              <a:bodyPr wrap="none" rtlCol="0">
                <a:spAutoFit/>
              </a:bodyPr>
              <a:lstStyle/>
              <a:p>
                <a:r>
                  <a:rPr lang="en-GB" sz="3600" i="1" dirty="0" smtClean="0">
                    <a:solidFill>
                      <a:srgbClr val="008000"/>
                    </a:solidFill>
                    <a:latin typeface="Times New Roman" panose="02020603050405020304" pitchFamily="18" charset="0"/>
                    <a:cs typeface="Times New Roman" panose="02020603050405020304" pitchFamily="18" charset="0"/>
                  </a:rPr>
                  <a:t>v</a:t>
                </a:r>
                <a:endParaRPr lang="en-GB" sz="3600" i="1" dirty="0">
                  <a:solidFill>
                    <a:srgbClr val="008000"/>
                  </a:solidFill>
                  <a:latin typeface="Times New Roman" panose="02020603050405020304" pitchFamily="18" charset="0"/>
                  <a:cs typeface="Times New Roman" panose="02020603050405020304" pitchFamily="18" charset="0"/>
                </a:endParaRPr>
              </a:p>
            </p:txBody>
          </p:sp>
          <p:cxnSp>
            <p:nvCxnSpPr>
              <p:cNvPr id="120" name="Straight Arrow Connector 119"/>
              <p:cNvCxnSpPr>
                <a:endCxn id="117" idx="1"/>
              </p:cNvCxnSpPr>
              <p:nvPr/>
            </p:nvCxnSpPr>
            <p:spPr>
              <a:xfrm flipV="1">
                <a:off x="2299854" y="5675940"/>
                <a:ext cx="940413" cy="8222"/>
              </a:xfrm>
              <a:prstGeom prst="straightConnector1">
                <a:avLst/>
              </a:prstGeom>
              <a:ln w="38100">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V="1">
                <a:off x="2318608" y="5064918"/>
                <a:ext cx="0" cy="606587"/>
              </a:xfrm>
              <a:prstGeom prst="straightConnector1">
                <a:avLst/>
              </a:prstGeom>
              <a:ln w="38100">
                <a:solidFill>
                  <a:srgbClr val="008000"/>
                </a:solidFill>
                <a:tailEnd type="arrow"/>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1887562" y="4956262"/>
                <a:ext cx="412292" cy="461665"/>
              </a:xfrm>
              <a:prstGeom prst="rect">
                <a:avLst/>
              </a:prstGeom>
              <a:noFill/>
            </p:spPr>
            <p:txBody>
              <a:bodyPr wrap="none" rtlCol="0">
                <a:spAutoFit/>
              </a:bodyPr>
              <a:lstStyle/>
              <a:p>
                <a:r>
                  <a:rPr lang="en-GB" sz="2400" i="1" dirty="0" err="1" smtClean="0">
                    <a:solidFill>
                      <a:srgbClr val="008000"/>
                    </a:solidFill>
                    <a:latin typeface="Times New Roman" panose="02020603050405020304" pitchFamily="18" charset="0"/>
                    <a:cs typeface="Times New Roman" panose="02020603050405020304" pitchFamily="18" charset="0"/>
                  </a:rPr>
                  <a:t>v</a:t>
                </a:r>
                <a:r>
                  <a:rPr lang="en-GB" sz="2400" i="1" baseline="-25000" dirty="0" err="1" smtClean="0">
                    <a:solidFill>
                      <a:srgbClr val="008000"/>
                    </a:solidFill>
                    <a:latin typeface="Times New Roman" panose="02020603050405020304" pitchFamily="18" charset="0"/>
                    <a:cs typeface="Times New Roman" panose="02020603050405020304" pitchFamily="18" charset="0"/>
                  </a:rPr>
                  <a:t>z</a:t>
                </a:r>
                <a:endParaRPr lang="en-GB" sz="2400" i="1" baseline="-25000" dirty="0">
                  <a:solidFill>
                    <a:srgbClr val="008000"/>
                  </a:solidFill>
                  <a:latin typeface="Times New Roman" panose="02020603050405020304" pitchFamily="18" charset="0"/>
                  <a:cs typeface="Times New Roman" panose="02020603050405020304" pitchFamily="18" charset="0"/>
                </a:endParaRPr>
              </a:p>
            </p:txBody>
          </p:sp>
        </p:grpSp>
      </p:grpSp>
      <p:sp>
        <p:nvSpPr>
          <p:cNvPr id="73" name="Oval 11"/>
          <p:cNvSpPr>
            <a:spLocks noChangeArrowheads="1"/>
          </p:cNvSpPr>
          <p:nvPr/>
        </p:nvSpPr>
        <p:spPr bwMode="auto">
          <a:xfrm>
            <a:off x="3761620" y="5443304"/>
            <a:ext cx="212285" cy="234735"/>
          </a:xfrm>
          <a:prstGeom prst="ellipse">
            <a:avLst/>
          </a:prstGeom>
          <a:solidFill>
            <a:srgbClr val="FF0000"/>
          </a:solidFill>
          <a:ln w="9525">
            <a:solidFill>
              <a:schemeClr val="tx1"/>
            </a:solidFill>
            <a:round/>
            <a:headEnd/>
            <a:tailEnd/>
          </a:ln>
        </p:spPr>
        <p:txBody>
          <a:bodyPr wrap="none" anchor="ctr"/>
          <a:lstStyle/>
          <a:p>
            <a:endParaRPr lang="en-US"/>
          </a:p>
        </p:txBody>
      </p:sp>
      <p:sp>
        <p:nvSpPr>
          <p:cNvPr id="104" name="Title 1"/>
          <p:cNvSpPr txBox="1">
            <a:spLocks/>
          </p:cNvSpPr>
          <p:nvPr/>
        </p:nvSpPr>
        <p:spPr>
          <a:xfrm>
            <a:off x="609600" y="685800"/>
            <a:ext cx="8229600" cy="990600"/>
          </a:xfrm>
          <a:prstGeom prst="rect">
            <a:avLst/>
          </a:prstGeom>
        </p:spPr>
        <p:txBody>
          <a:bodyPr vert="horz" lIns="91440" tIns="45720" rIns="91440" bIns="45720" rtlCol="0" anchor="ctr">
            <a:normAutofit fontScale="900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GB" dirty="0" smtClean="0">
                <a:solidFill>
                  <a:srgbClr val="008000"/>
                </a:solidFill>
              </a:rPr>
              <a:t>No time step criterion </a:t>
            </a:r>
          </a:p>
          <a:p>
            <a:pPr algn="ctr"/>
            <a:r>
              <a:rPr lang="en-GB" dirty="0" smtClean="0">
                <a:solidFill>
                  <a:srgbClr val="008000"/>
                </a:solidFill>
              </a:rPr>
              <a:t>for semi-</a:t>
            </a:r>
            <a:r>
              <a:rPr lang="en-GB" dirty="0" err="1" smtClean="0">
                <a:solidFill>
                  <a:srgbClr val="008000"/>
                </a:solidFill>
              </a:rPr>
              <a:t>Lagrangian</a:t>
            </a:r>
            <a:r>
              <a:rPr lang="en-GB" dirty="0" smtClean="0">
                <a:solidFill>
                  <a:srgbClr val="008000"/>
                </a:solidFill>
              </a:rPr>
              <a:t> method</a:t>
            </a:r>
            <a:endParaRPr lang="en-GB" dirty="0">
              <a:solidFill>
                <a:srgbClr val="008000"/>
              </a:solidFill>
            </a:endParaRPr>
          </a:p>
        </p:txBody>
      </p:sp>
    </p:spTree>
    <p:extLst>
      <p:ext uri="{BB962C8B-B14F-4D97-AF65-F5344CB8AC3E}">
        <p14:creationId xmlns:p14="http://schemas.microsoft.com/office/powerpoint/2010/main" val="231808077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GB" smtClean="0"/>
              <a:t>3-9 April, 2017, Edinburgh University</a:t>
            </a:r>
            <a:endParaRPr lang="en-US"/>
          </a:p>
        </p:txBody>
      </p:sp>
      <p:sp>
        <p:nvSpPr>
          <p:cNvPr id="3" name="Footer Placeholder 2"/>
          <p:cNvSpPr>
            <a:spLocks noGrp="1"/>
          </p:cNvSpPr>
          <p:nvPr>
            <p:ph type="ftr" sz="quarter" idx="11"/>
          </p:nvPr>
        </p:nvSpPr>
        <p:spPr/>
        <p:txBody>
          <a:bodyPr/>
          <a:lstStyle/>
          <a:p>
            <a:r>
              <a:rPr lang="en-US" smtClean="0"/>
              <a:t>Session 3 of Introduction to numerical modelling</a:t>
            </a:r>
            <a:endParaRPr lang="en-US"/>
          </a:p>
        </p:txBody>
      </p:sp>
      <p:sp>
        <p:nvSpPr>
          <p:cNvPr id="4" name="Slide Number Placeholder 3"/>
          <p:cNvSpPr>
            <a:spLocks noGrp="1"/>
          </p:cNvSpPr>
          <p:nvPr>
            <p:ph type="sldNum" sz="quarter" idx="12"/>
          </p:nvPr>
        </p:nvSpPr>
        <p:spPr/>
        <p:txBody>
          <a:bodyPr/>
          <a:lstStyle/>
          <a:p>
            <a:fld id="{FB3EDCD9-732D-504E-AAE8-461BF025AC4F}" type="slidenum">
              <a:rPr lang="en-US" smtClean="0"/>
              <a:t>24</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728395060"/>
              </p:ext>
            </p:extLst>
          </p:nvPr>
        </p:nvGraphicFramePr>
        <p:xfrm>
          <a:off x="2047875" y="1892300"/>
          <a:ext cx="2871788" cy="958850"/>
        </p:xfrm>
        <a:graphic>
          <a:graphicData uri="http://schemas.openxmlformats.org/presentationml/2006/ole">
            <mc:AlternateContent xmlns:mc="http://schemas.openxmlformats.org/markup-compatibility/2006">
              <mc:Choice xmlns:v="urn:schemas-microsoft-com:vml" Requires="v">
                <p:oleObj spid="_x0000_s172100" name="Equation" r:id="rId3" imgW="1257120" imgH="419040" progId="Equation.3">
                  <p:embed/>
                </p:oleObj>
              </mc:Choice>
              <mc:Fallback>
                <p:oleObj name="Equation" r:id="rId3" imgW="1257120" imgH="419040" progId="Equation.3">
                  <p:embed/>
                  <p:pic>
                    <p:nvPicPr>
                      <p:cNvPr id="0" name="Object 6"/>
                      <p:cNvPicPr>
                        <a:picLocks noChangeAspect="1" noChangeArrowheads="1"/>
                      </p:cNvPicPr>
                      <p:nvPr/>
                    </p:nvPicPr>
                    <p:blipFill>
                      <a:blip r:embed="rId4"/>
                      <a:srcRect/>
                      <a:stretch>
                        <a:fillRect/>
                      </a:stretch>
                    </p:blipFill>
                    <p:spPr bwMode="auto">
                      <a:xfrm>
                        <a:off x="2047875" y="1892300"/>
                        <a:ext cx="2871788"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itle 1"/>
          <p:cNvSpPr txBox="1">
            <a:spLocks/>
          </p:cNvSpPr>
          <p:nvPr/>
        </p:nvSpPr>
        <p:spPr>
          <a:xfrm>
            <a:off x="457200" y="533400"/>
            <a:ext cx="8229600" cy="990600"/>
          </a:xfrm>
          <a:prstGeom prst="rect">
            <a:avLst/>
          </a:prstGeom>
        </p:spPr>
        <p:txBody>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GB" dirty="0" smtClean="0">
                <a:solidFill>
                  <a:srgbClr val="008000"/>
                </a:solidFill>
              </a:rPr>
              <a:t>Advection-diffusion equation</a:t>
            </a:r>
            <a:endParaRPr lang="en-GB" dirty="0">
              <a:solidFill>
                <a:srgbClr val="008000"/>
              </a:solidFill>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91658556"/>
              </p:ext>
            </p:extLst>
          </p:nvPr>
        </p:nvGraphicFramePr>
        <p:xfrm>
          <a:off x="2076450" y="3040063"/>
          <a:ext cx="5802313" cy="1103312"/>
        </p:xfrm>
        <a:graphic>
          <a:graphicData uri="http://schemas.openxmlformats.org/presentationml/2006/ole">
            <mc:AlternateContent xmlns:mc="http://schemas.openxmlformats.org/markup-compatibility/2006">
              <mc:Choice xmlns:v="urn:schemas-microsoft-com:vml" Requires="v">
                <p:oleObj spid="_x0000_s172101" name="Equation" r:id="rId5" imgW="2539800" imgH="482400" progId="Equation.3">
                  <p:embed/>
                </p:oleObj>
              </mc:Choice>
              <mc:Fallback>
                <p:oleObj name="Equation" r:id="rId5" imgW="2539800" imgH="482400" progId="Equation.3">
                  <p:embed/>
                  <p:pic>
                    <p:nvPicPr>
                      <p:cNvPr id="0" name="Object 5"/>
                      <p:cNvPicPr>
                        <a:picLocks noChangeAspect="1" noChangeArrowheads="1"/>
                      </p:cNvPicPr>
                      <p:nvPr/>
                    </p:nvPicPr>
                    <p:blipFill>
                      <a:blip r:embed="rId6"/>
                      <a:srcRect/>
                      <a:stretch>
                        <a:fillRect/>
                      </a:stretch>
                    </p:blipFill>
                    <p:spPr bwMode="auto">
                      <a:xfrm>
                        <a:off x="2076450" y="3040063"/>
                        <a:ext cx="5802313"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Box 10"/>
          <p:cNvSpPr txBox="1"/>
          <p:nvPr/>
        </p:nvSpPr>
        <p:spPr>
          <a:xfrm>
            <a:off x="321671" y="2155801"/>
            <a:ext cx="1107996" cy="461665"/>
          </a:xfrm>
          <a:prstGeom prst="rect">
            <a:avLst/>
          </a:prstGeom>
          <a:noFill/>
        </p:spPr>
        <p:txBody>
          <a:bodyPr wrap="none" rtlCol="0">
            <a:spAutoFit/>
          </a:bodyPr>
          <a:lstStyle/>
          <a:p>
            <a:r>
              <a:rPr lang="en-GB" sz="2400" dirty="0" smtClean="0"/>
              <a:t>In 1-D:</a:t>
            </a:r>
            <a:endParaRPr lang="en-GB" sz="2400" dirty="0"/>
          </a:p>
        </p:txBody>
      </p:sp>
      <p:sp>
        <p:nvSpPr>
          <p:cNvPr id="12" name="TextBox 11"/>
          <p:cNvSpPr txBox="1"/>
          <p:nvPr/>
        </p:nvSpPr>
        <p:spPr>
          <a:xfrm>
            <a:off x="361152" y="3361343"/>
            <a:ext cx="1107996" cy="461665"/>
          </a:xfrm>
          <a:prstGeom prst="rect">
            <a:avLst/>
          </a:prstGeom>
          <a:noFill/>
        </p:spPr>
        <p:txBody>
          <a:bodyPr wrap="none" rtlCol="0">
            <a:spAutoFit/>
          </a:bodyPr>
          <a:lstStyle/>
          <a:p>
            <a:r>
              <a:rPr lang="en-GB" sz="2400" dirty="0" smtClean="0"/>
              <a:t>In 2-D:</a:t>
            </a:r>
            <a:endParaRPr lang="en-GB" sz="2400" dirty="0"/>
          </a:p>
        </p:txBody>
      </p:sp>
    </p:spTree>
    <p:extLst>
      <p:ext uri="{BB962C8B-B14F-4D97-AF65-F5344CB8AC3E}">
        <p14:creationId xmlns:p14="http://schemas.microsoft.com/office/powerpoint/2010/main" val="35847264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GB" smtClean="0"/>
              <a:t>3-9 April, 2017, Edinburgh University</a:t>
            </a:r>
            <a:endParaRPr lang="en-US"/>
          </a:p>
        </p:txBody>
      </p:sp>
      <p:sp>
        <p:nvSpPr>
          <p:cNvPr id="5" name="Footer Placeholder 4"/>
          <p:cNvSpPr>
            <a:spLocks noGrp="1"/>
          </p:cNvSpPr>
          <p:nvPr>
            <p:ph type="ftr" sz="quarter" idx="11"/>
          </p:nvPr>
        </p:nvSpPr>
        <p:spPr/>
        <p:txBody>
          <a:bodyPr/>
          <a:lstStyle/>
          <a:p>
            <a:r>
              <a:rPr lang="en-US" smtClean="0"/>
              <a:t>Session 3 of Introduction to numerical modelling</a:t>
            </a:r>
            <a:endParaRPr lang="en-US" dirty="0"/>
          </a:p>
        </p:txBody>
      </p:sp>
      <p:sp>
        <p:nvSpPr>
          <p:cNvPr id="4" name="Slide Number Placeholder 3"/>
          <p:cNvSpPr>
            <a:spLocks noGrp="1"/>
          </p:cNvSpPr>
          <p:nvPr>
            <p:ph type="sldNum" sz="quarter" idx="12"/>
          </p:nvPr>
        </p:nvSpPr>
        <p:spPr/>
        <p:txBody>
          <a:bodyPr/>
          <a:lstStyle/>
          <a:p>
            <a:fld id="{FB3EDCD9-732D-504E-AAE8-461BF025AC4F}" type="slidenum">
              <a:rPr lang="en-US" smtClean="0"/>
              <a:t>25</a:t>
            </a:fld>
            <a:endParaRPr lang="en-US"/>
          </a:p>
        </p:txBody>
      </p:sp>
      <p:sp>
        <p:nvSpPr>
          <p:cNvPr id="3" name="Content Placeholder 2"/>
          <p:cNvSpPr>
            <a:spLocks noGrp="1"/>
          </p:cNvSpPr>
          <p:nvPr>
            <p:ph idx="4294967295"/>
          </p:nvPr>
        </p:nvSpPr>
        <p:spPr>
          <a:xfrm>
            <a:off x="332910" y="1451864"/>
            <a:ext cx="8350250" cy="5260975"/>
          </a:xfrm>
        </p:spPr>
        <p:txBody>
          <a:bodyPr>
            <a:normAutofit/>
          </a:bodyPr>
          <a:lstStyle/>
          <a:p>
            <a:r>
              <a:rPr lang="en-GB" dirty="0" smtClean="0"/>
              <a:t> Implement a 2-D heat advection-diffusion solver</a:t>
            </a:r>
          </a:p>
          <a:p>
            <a:pPr marL="0" indent="0">
              <a:buNone/>
            </a:pPr>
            <a:endParaRPr lang="en-GB" dirty="0"/>
          </a:p>
        </p:txBody>
      </p:sp>
      <p:sp>
        <p:nvSpPr>
          <p:cNvPr id="2" name="Title 1"/>
          <p:cNvSpPr>
            <a:spLocks noGrp="1"/>
          </p:cNvSpPr>
          <p:nvPr>
            <p:ph type="title" idx="4294967295"/>
          </p:nvPr>
        </p:nvSpPr>
        <p:spPr>
          <a:xfrm>
            <a:off x="332910" y="531114"/>
            <a:ext cx="8350250" cy="719137"/>
          </a:xfrm>
        </p:spPr>
        <p:txBody>
          <a:bodyPr>
            <a:normAutofit/>
          </a:bodyPr>
          <a:lstStyle/>
          <a:p>
            <a:pPr algn="ctr"/>
            <a:r>
              <a:rPr lang="en-GB" dirty="0" smtClean="0">
                <a:solidFill>
                  <a:srgbClr val="008000"/>
                </a:solidFill>
              </a:rPr>
              <a:t>Practical 3, Part </a:t>
            </a:r>
            <a:r>
              <a:rPr lang="en-GB" dirty="0">
                <a:solidFill>
                  <a:srgbClr val="008000"/>
                </a:solidFill>
              </a:rPr>
              <a:t>2</a:t>
            </a:r>
            <a:r>
              <a:rPr lang="en-GB" dirty="0" smtClean="0">
                <a:solidFill>
                  <a:srgbClr val="008000"/>
                </a:solidFill>
              </a:rPr>
              <a:t>:</a:t>
            </a:r>
            <a:endParaRPr lang="en-GB" dirty="0">
              <a:solidFill>
                <a:srgbClr val="008000"/>
              </a:solidFill>
            </a:endParaRPr>
          </a:p>
        </p:txBody>
      </p:sp>
      <p:sp>
        <p:nvSpPr>
          <p:cNvPr id="7" name="TextBox 6"/>
          <p:cNvSpPr txBox="1"/>
          <p:nvPr/>
        </p:nvSpPr>
        <p:spPr>
          <a:xfrm>
            <a:off x="468530" y="5881975"/>
            <a:ext cx="8311289" cy="338554"/>
          </a:xfrm>
          <a:prstGeom prst="rect">
            <a:avLst/>
          </a:prstGeom>
          <a:noFill/>
        </p:spPr>
        <p:txBody>
          <a:bodyPr wrap="none" rtlCol="0">
            <a:spAutoFit/>
          </a:bodyPr>
          <a:lstStyle/>
          <a:p>
            <a:r>
              <a:rPr lang="en-US" sz="1600" b="1" dirty="0">
                <a:latin typeface="Courier"/>
                <a:cs typeface="Courier"/>
              </a:rPr>
              <a:t>https://</a:t>
            </a:r>
            <a:r>
              <a:rPr lang="en-US" sz="1600" b="1" dirty="0" err="1">
                <a:latin typeface="Courier"/>
                <a:cs typeface="Courier"/>
              </a:rPr>
              <a:t>community.dur.ac.uk</a:t>
            </a:r>
            <a:r>
              <a:rPr lang="en-US" sz="1600" b="1" dirty="0">
                <a:latin typeface="Courier"/>
                <a:cs typeface="Courier"/>
              </a:rPr>
              <a:t>/</a:t>
            </a:r>
            <a:r>
              <a:rPr lang="en-US" sz="1600" b="1" dirty="0" err="1">
                <a:latin typeface="Courier"/>
                <a:cs typeface="Courier"/>
              </a:rPr>
              <a:t>jeroen.van-hunen</a:t>
            </a:r>
            <a:r>
              <a:rPr lang="en-US" sz="1600" b="1" dirty="0" smtClean="0">
                <a:latin typeface="Courier"/>
                <a:cs typeface="Courier"/>
              </a:rPr>
              <a:t>/</a:t>
            </a:r>
            <a:r>
              <a:rPr lang="en-US" sz="1600" b="1" dirty="0" err="1" smtClean="0">
                <a:latin typeface="Courier"/>
                <a:cs typeface="Courier"/>
              </a:rPr>
              <a:t>Subitop</a:t>
            </a:r>
            <a:r>
              <a:rPr lang="en-US" sz="1600" b="1" dirty="0" smtClean="0">
                <a:latin typeface="Courier"/>
                <a:cs typeface="Courier"/>
              </a:rPr>
              <a:t>/session3.html</a:t>
            </a:r>
            <a:endParaRPr lang="en-US" sz="1600" b="1" dirty="0">
              <a:latin typeface="Courier"/>
              <a:cs typeface="Courier"/>
            </a:endParaRPr>
          </a:p>
        </p:txBody>
      </p:sp>
      <p:pic>
        <p:nvPicPr>
          <p:cNvPr id="9" name="Picture 8" descr="rot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6243" y="2147714"/>
            <a:ext cx="4876800" cy="3657600"/>
          </a:xfrm>
          <a:prstGeom prst="rect">
            <a:avLst/>
          </a:prstGeom>
        </p:spPr>
      </p:pic>
    </p:spTree>
    <p:extLst>
      <p:ext uri="{BB962C8B-B14F-4D97-AF65-F5344CB8AC3E}">
        <p14:creationId xmlns:p14="http://schemas.microsoft.com/office/powerpoint/2010/main" val="2414150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3"/>
          <p:cNvSpPr>
            <a:spLocks noGrp="1"/>
          </p:cNvSpPr>
          <p:nvPr>
            <p:ph type="dt" sz="quarter" idx="10"/>
          </p:nvPr>
        </p:nvSpPr>
        <p:spPr/>
        <p:txBody>
          <a:bodyPr/>
          <a:lstStyle/>
          <a:p>
            <a:pPr>
              <a:defRPr/>
            </a:pPr>
            <a:r>
              <a:rPr lang="en-GB" smtClean="0"/>
              <a:t>3-9 April, 2017, Edinburgh University</a:t>
            </a:r>
            <a:endParaRPr lang="en-GB" altLang="en-US"/>
          </a:p>
        </p:txBody>
      </p:sp>
      <p:sp>
        <p:nvSpPr>
          <p:cNvPr id="16" name="Footer Placeholder 4"/>
          <p:cNvSpPr>
            <a:spLocks noGrp="1"/>
          </p:cNvSpPr>
          <p:nvPr>
            <p:ph type="ftr" sz="quarter" idx="11"/>
          </p:nvPr>
        </p:nvSpPr>
        <p:spPr/>
        <p:txBody>
          <a:bodyPr/>
          <a:lstStyle/>
          <a:p>
            <a:pPr>
              <a:defRPr/>
            </a:pPr>
            <a:r>
              <a:rPr lang="en-GB" altLang="en-US" smtClean="0"/>
              <a:t>Session 3 of Introduction to numerical modelling</a:t>
            </a:r>
            <a:endParaRPr lang="en-GB" altLang="en-US"/>
          </a:p>
        </p:txBody>
      </p:sp>
      <p:sp>
        <p:nvSpPr>
          <p:cNvPr id="5125" name="Rectangle 2"/>
          <p:cNvSpPr>
            <a:spLocks noGrp="1" noChangeArrowheads="1"/>
          </p:cNvSpPr>
          <p:nvPr>
            <p:ph type="title"/>
          </p:nvPr>
        </p:nvSpPr>
        <p:spPr>
          <a:xfrm>
            <a:off x="457200" y="359616"/>
            <a:ext cx="8229600" cy="990600"/>
          </a:xfrm>
        </p:spPr>
        <p:txBody>
          <a:bodyPr/>
          <a:lstStyle/>
          <a:p>
            <a:pPr algn="ctr" eaLnBrk="1" hangingPunct="1"/>
            <a:r>
              <a:rPr lang="en-GB" dirty="0">
                <a:solidFill>
                  <a:srgbClr val="008000"/>
                </a:solidFill>
                <a:latin typeface="Garamond" charset="0"/>
              </a:rPr>
              <a:t>Heat diffusion in 2-D: Euler forward</a:t>
            </a:r>
          </a:p>
        </p:txBody>
      </p:sp>
      <p:graphicFrame>
        <p:nvGraphicFramePr>
          <p:cNvPr id="5126" name="Object 22"/>
          <p:cNvGraphicFramePr>
            <a:graphicFrameLocks noChangeAspect="1"/>
          </p:cNvGraphicFramePr>
          <p:nvPr>
            <p:extLst>
              <p:ext uri="{D42A27DB-BD31-4B8C-83A1-F6EECF244321}">
                <p14:modId xmlns:p14="http://schemas.microsoft.com/office/powerpoint/2010/main" val="920507474"/>
              </p:ext>
            </p:extLst>
          </p:nvPr>
        </p:nvGraphicFramePr>
        <p:xfrm>
          <a:off x="738941" y="1354208"/>
          <a:ext cx="4752975" cy="985838"/>
        </p:xfrm>
        <a:graphic>
          <a:graphicData uri="http://schemas.openxmlformats.org/presentationml/2006/ole">
            <mc:AlternateContent xmlns:mc="http://schemas.openxmlformats.org/markup-compatibility/2006">
              <mc:Choice xmlns:v="urn:schemas-microsoft-com:vml" Requires="v">
                <p:oleObj spid="_x0000_s154693" name="Equation" r:id="rId4" imgW="2082800" imgH="431800" progId="Equation.3">
                  <p:embed/>
                </p:oleObj>
              </mc:Choice>
              <mc:Fallback>
                <p:oleObj name="Equation" r:id="rId4" imgW="2082800" imgH="431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941" y="1354208"/>
                        <a:ext cx="4752975" cy="985838"/>
                      </a:xfrm>
                      <a:prstGeom prst="rect">
                        <a:avLst/>
                      </a:prstGeom>
                      <a:noFill/>
                      <a:ln w="9525">
                        <a:noFill/>
                        <a:miter lim="800000"/>
                        <a:headEnd/>
                        <a:tailEnd/>
                      </a:ln>
                      <a:effectLst/>
                    </p:spPr>
                  </p:pic>
                </p:oleObj>
              </mc:Fallback>
            </mc:AlternateContent>
          </a:graphicData>
        </a:graphic>
      </p:graphicFrame>
      <p:graphicFrame>
        <p:nvGraphicFramePr>
          <p:cNvPr id="5127" name="Object 2"/>
          <p:cNvGraphicFramePr>
            <a:graphicFrameLocks noChangeAspect="1"/>
          </p:cNvGraphicFramePr>
          <p:nvPr>
            <p:extLst>
              <p:ext uri="{D42A27DB-BD31-4B8C-83A1-F6EECF244321}">
                <p14:modId xmlns:p14="http://schemas.microsoft.com/office/powerpoint/2010/main" val="798610129"/>
              </p:ext>
            </p:extLst>
          </p:nvPr>
        </p:nvGraphicFramePr>
        <p:xfrm>
          <a:off x="738941" y="3296084"/>
          <a:ext cx="4173537" cy="1042988"/>
        </p:xfrm>
        <a:graphic>
          <a:graphicData uri="http://schemas.openxmlformats.org/presentationml/2006/ole">
            <mc:AlternateContent xmlns:mc="http://schemas.openxmlformats.org/markup-compatibility/2006">
              <mc:Choice xmlns:v="urn:schemas-microsoft-com:vml" Requires="v">
                <p:oleObj spid="_x0000_s154694" name="Equation" r:id="rId6" imgW="1828800" imgH="457200" progId="Equation.3">
                  <p:embed/>
                </p:oleObj>
              </mc:Choice>
              <mc:Fallback>
                <p:oleObj name="Equation" r:id="rId6" imgW="182880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8941" y="3296084"/>
                        <a:ext cx="4173537" cy="1042988"/>
                      </a:xfrm>
                      <a:prstGeom prst="rect">
                        <a:avLst/>
                      </a:prstGeom>
                      <a:noFill/>
                      <a:ln w="9525">
                        <a:noFill/>
                        <a:miter lim="800000"/>
                        <a:headEnd/>
                        <a:tailEnd/>
                      </a:ln>
                      <a:effectLst/>
                    </p:spPr>
                  </p:pic>
                </p:oleObj>
              </mc:Fallback>
            </mc:AlternateContent>
          </a:graphicData>
        </a:graphic>
      </p:graphicFrame>
      <p:sp>
        <p:nvSpPr>
          <p:cNvPr id="5128" name="TextBox 3"/>
          <p:cNvSpPr txBox="1">
            <a:spLocks noChangeArrowheads="1"/>
          </p:cNvSpPr>
          <p:nvPr/>
        </p:nvSpPr>
        <p:spPr bwMode="auto">
          <a:xfrm>
            <a:off x="565151" y="2565288"/>
            <a:ext cx="36496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b="0" dirty="0"/>
              <a:t>For constant </a:t>
            </a:r>
            <a:r>
              <a:rPr lang="en-GB" b="0" i="1" dirty="0">
                <a:latin typeface="Times New Roman" charset="0"/>
                <a:cs typeface="Times New Roman" charset="0"/>
              </a:rPr>
              <a:t>k, </a:t>
            </a:r>
            <a:r>
              <a:rPr lang="en-GB" b="0" i="1" dirty="0" err="1">
                <a:latin typeface="Times New Roman" charset="0"/>
                <a:cs typeface="Times New Roman" charset="0"/>
              </a:rPr>
              <a:t>C</a:t>
            </a:r>
            <a:r>
              <a:rPr lang="en-GB" b="0" i="1" baseline="-25000" dirty="0" err="1">
                <a:latin typeface="Times New Roman" charset="0"/>
                <a:cs typeface="Times New Roman" charset="0"/>
              </a:rPr>
              <a:t>p</a:t>
            </a:r>
            <a:r>
              <a:rPr lang="en-GB" b="0" i="1" dirty="0">
                <a:latin typeface="Times New Roman" charset="0"/>
                <a:cs typeface="Times New Roman" charset="0"/>
              </a:rPr>
              <a:t>, k</a:t>
            </a:r>
            <a:r>
              <a:rPr lang="en-GB" b="0" dirty="0"/>
              <a:t>:</a:t>
            </a:r>
          </a:p>
        </p:txBody>
      </p:sp>
      <p:sp>
        <p:nvSpPr>
          <p:cNvPr id="5129" name="TextBox 4"/>
          <p:cNvSpPr txBox="1">
            <a:spLocks noChangeArrowheads="1"/>
          </p:cNvSpPr>
          <p:nvPr/>
        </p:nvSpPr>
        <p:spPr bwMode="auto">
          <a:xfrm>
            <a:off x="2627313" y="4510493"/>
            <a:ext cx="6265862" cy="1938992"/>
          </a:xfrm>
          <a:prstGeom prst="rect">
            <a:avLst/>
          </a:prstGeom>
          <a:noFill/>
          <a:ln w="2857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sz="2000" b="0" dirty="0"/>
              <a:t> </a:t>
            </a:r>
          </a:p>
          <a:p>
            <a:endParaRPr lang="en-GB" sz="2000" b="0" dirty="0"/>
          </a:p>
          <a:p>
            <a:endParaRPr lang="en-GB" sz="2000" b="0" dirty="0"/>
          </a:p>
          <a:p>
            <a:r>
              <a:rPr lang="en-GB" sz="2000" b="0" dirty="0" smtClean="0"/>
              <a:t>  </a:t>
            </a:r>
          </a:p>
          <a:p>
            <a:endParaRPr lang="en-GB" sz="2000" dirty="0"/>
          </a:p>
          <a:p>
            <a:endParaRPr lang="en-GB" sz="2000" b="0" dirty="0"/>
          </a:p>
        </p:txBody>
      </p:sp>
      <p:sp>
        <p:nvSpPr>
          <p:cNvPr id="5130" name="TextBox 23"/>
          <p:cNvSpPr txBox="1">
            <a:spLocks noChangeArrowheads="1"/>
          </p:cNvSpPr>
          <p:nvPr/>
        </p:nvSpPr>
        <p:spPr bwMode="auto">
          <a:xfrm>
            <a:off x="629993" y="5042884"/>
            <a:ext cx="191703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b="0" dirty="0"/>
              <a:t>In </a:t>
            </a:r>
            <a:r>
              <a:rPr lang="en-GB" b="0" dirty="0" smtClean="0"/>
              <a:t>Python:</a:t>
            </a:r>
            <a:endParaRPr lang="en-GB" b="0" dirty="0"/>
          </a:p>
        </p:txBody>
      </p:sp>
      <p:grpSp>
        <p:nvGrpSpPr>
          <p:cNvPr id="5131" name="Group 63"/>
          <p:cNvGrpSpPr>
            <a:grpSpLocks/>
          </p:cNvGrpSpPr>
          <p:nvPr/>
        </p:nvGrpSpPr>
        <p:grpSpPr bwMode="auto">
          <a:xfrm>
            <a:off x="6089650" y="1824793"/>
            <a:ext cx="2659063" cy="2444750"/>
            <a:chOff x="3379" y="935"/>
            <a:chExt cx="1675" cy="1540"/>
          </a:xfrm>
        </p:grpSpPr>
        <p:sp>
          <p:nvSpPr>
            <p:cNvPr id="5132" name="AutoShape 44"/>
            <p:cNvSpPr>
              <a:spLocks noChangeArrowheads="1"/>
            </p:cNvSpPr>
            <p:nvPr/>
          </p:nvSpPr>
          <p:spPr bwMode="auto">
            <a:xfrm>
              <a:off x="3945" y="1187"/>
              <a:ext cx="765" cy="76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5898240 60000 65536"/>
                <a:gd name="T10" fmla="*/ 11796480 60000 65536"/>
                <a:gd name="T11" fmla="*/ 17694720 60000 65536"/>
                <a:gd name="T12" fmla="*/ 5393 w 21600"/>
                <a:gd name="T13" fmla="*/ 5393 h 21600"/>
                <a:gd name="T14" fmla="*/ 16207 w 21600"/>
                <a:gd name="T15" fmla="*/ 16207 h 21600"/>
              </a:gdLst>
              <a:ahLst/>
              <a:cxnLst>
                <a:cxn ang="T8">
                  <a:pos x="T0" y="T1"/>
                </a:cxn>
                <a:cxn ang="T9">
                  <a:pos x="T2" y="T3"/>
                </a:cxn>
                <a:cxn ang="T10">
                  <a:pos x="T4" y="T5"/>
                </a:cxn>
                <a:cxn ang="T11">
                  <a:pos x="T6" y="T7"/>
                </a:cxn>
              </a:cxnLst>
              <a:rect l="T12" t="T13" r="T14" b="T15"/>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solidFill>
              <a:srgbClr val="008000"/>
            </a:solidFill>
            <a:ln w="9525">
              <a:solidFill>
                <a:schemeClr val="tx1"/>
              </a:solidFill>
              <a:miter lim="800000"/>
              <a:headEnd/>
              <a:tailEnd/>
            </a:ln>
          </p:spPr>
          <p:txBody>
            <a:bodyPr wrap="none" anchor="ctr"/>
            <a:lstStyle/>
            <a:p>
              <a:endParaRPr lang="en-US"/>
            </a:p>
          </p:txBody>
        </p:sp>
        <p:sp>
          <p:nvSpPr>
            <p:cNvPr id="5133" name="Rectangle 45"/>
            <p:cNvSpPr>
              <a:spLocks noChangeArrowheads="1"/>
            </p:cNvSpPr>
            <p:nvPr/>
          </p:nvSpPr>
          <p:spPr bwMode="auto">
            <a:xfrm>
              <a:off x="4126" y="1376"/>
              <a:ext cx="408" cy="40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34" name="Rectangle 46"/>
            <p:cNvSpPr>
              <a:spLocks noChangeArrowheads="1"/>
            </p:cNvSpPr>
            <p:nvPr/>
          </p:nvSpPr>
          <p:spPr bwMode="auto">
            <a:xfrm>
              <a:off x="4534" y="1376"/>
              <a:ext cx="408" cy="409"/>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35" name="Rectangle 47"/>
            <p:cNvSpPr>
              <a:spLocks noChangeArrowheads="1"/>
            </p:cNvSpPr>
            <p:nvPr/>
          </p:nvSpPr>
          <p:spPr bwMode="auto">
            <a:xfrm>
              <a:off x="3718" y="1376"/>
              <a:ext cx="408" cy="409"/>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36" name="Rectangle 48"/>
            <p:cNvSpPr>
              <a:spLocks noChangeArrowheads="1"/>
            </p:cNvSpPr>
            <p:nvPr/>
          </p:nvSpPr>
          <p:spPr bwMode="auto">
            <a:xfrm>
              <a:off x="4126" y="955"/>
              <a:ext cx="408" cy="409"/>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37" name="Rectangle 49"/>
            <p:cNvSpPr>
              <a:spLocks noChangeArrowheads="1"/>
            </p:cNvSpPr>
            <p:nvPr/>
          </p:nvSpPr>
          <p:spPr bwMode="auto">
            <a:xfrm>
              <a:off x="4534" y="955"/>
              <a:ext cx="408" cy="409"/>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38" name="Rectangle 50"/>
            <p:cNvSpPr>
              <a:spLocks noChangeArrowheads="1"/>
            </p:cNvSpPr>
            <p:nvPr/>
          </p:nvSpPr>
          <p:spPr bwMode="auto">
            <a:xfrm>
              <a:off x="3718" y="955"/>
              <a:ext cx="408" cy="409"/>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39" name="Rectangle 51"/>
            <p:cNvSpPr>
              <a:spLocks noChangeArrowheads="1"/>
            </p:cNvSpPr>
            <p:nvPr/>
          </p:nvSpPr>
          <p:spPr bwMode="auto">
            <a:xfrm>
              <a:off x="4126" y="1771"/>
              <a:ext cx="408" cy="409"/>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40" name="Rectangle 52"/>
            <p:cNvSpPr>
              <a:spLocks noChangeArrowheads="1"/>
            </p:cNvSpPr>
            <p:nvPr/>
          </p:nvSpPr>
          <p:spPr bwMode="auto">
            <a:xfrm>
              <a:off x="4534" y="1771"/>
              <a:ext cx="408" cy="409"/>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41" name="Rectangle 53"/>
            <p:cNvSpPr>
              <a:spLocks noChangeArrowheads="1"/>
            </p:cNvSpPr>
            <p:nvPr/>
          </p:nvSpPr>
          <p:spPr bwMode="auto">
            <a:xfrm>
              <a:off x="3718" y="1771"/>
              <a:ext cx="408" cy="409"/>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42" name="Text Box 54"/>
            <p:cNvSpPr txBox="1">
              <a:spLocks noChangeArrowheads="1"/>
            </p:cNvSpPr>
            <p:nvPr/>
          </p:nvSpPr>
          <p:spPr bwMode="auto">
            <a:xfrm>
              <a:off x="4196" y="2225"/>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sz="2000">
                  <a:latin typeface="Symbol" charset="0"/>
                </a:rPr>
                <a:t>D</a:t>
              </a:r>
              <a:r>
                <a:rPr lang="en-GB" sz="2000">
                  <a:latin typeface="Times New Roman" charset="0"/>
                </a:rPr>
                <a:t>x</a:t>
              </a:r>
              <a:endParaRPr lang="en-GB" sz="2000"/>
            </a:p>
          </p:txBody>
        </p:sp>
        <p:sp>
          <p:nvSpPr>
            <p:cNvPr id="5143" name="Line 55"/>
            <p:cNvSpPr>
              <a:spLocks noChangeShapeType="1"/>
            </p:cNvSpPr>
            <p:nvPr/>
          </p:nvSpPr>
          <p:spPr bwMode="auto">
            <a:xfrm>
              <a:off x="4150" y="2270"/>
              <a:ext cx="408"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44" name="Text Box 56"/>
            <p:cNvSpPr txBox="1">
              <a:spLocks noChangeArrowheads="1"/>
            </p:cNvSpPr>
            <p:nvPr/>
          </p:nvSpPr>
          <p:spPr bwMode="auto">
            <a:xfrm>
              <a:off x="3379" y="1454"/>
              <a:ext cx="2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sz="2000">
                  <a:latin typeface="Symbol" charset="0"/>
                </a:rPr>
                <a:t>D</a:t>
              </a:r>
              <a:r>
                <a:rPr lang="en-GB" sz="2000">
                  <a:latin typeface="Times New Roman" charset="0"/>
                </a:rPr>
                <a:t>z</a:t>
              </a:r>
              <a:endParaRPr lang="en-GB" sz="2000"/>
            </a:p>
          </p:txBody>
        </p:sp>
        <p:sp>
          <p:nvSpPr>
            <p:cNvPr id="5145" name="Line 57"/>
            <p:cNvSpPr>
              <a:spLocks noChangeShapeType="1"/>
            </p:cNvSpPr>
            <p:nvPr/>
          </p:nvSpPr>
          <p:spPr bwMode="auto">
            <a:xfrm rot="-5400000">
              <a:off x="3447" y="1567"/>
              <a:ext cx="408"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46" name="Text Box 58"/>
            <p:cNvSpPr txBox="1">
              <a:spLocks noChangeArrowheads="1"/>
            </p:cNvSpPr>
            <p:nvPr/>
          </p:nvSpPr>
          <p:spPr bwMode="auto">
            <a:xfrm>
              <a:off x="4105" y="1362"/>
              <a:ext cx="3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pPr>
                <a:spcBef>
                  <a:spcPct val="50000"/>
                </a:spcBef>
              </a:pPr>
              <a:r>
                <a:rPr lang="en-GB" sz="1400"/>
                <a:t>(i,j)</a:t>
              </a:r>
              <a:endParaRPr lang="en-US" sz="1400"/>
            </a:p>
          </p:txBody>
        </p:sp>
        <p:sp>
          <p:nvSpPr>
            <p:cNvPr id="5147" name="Text Box 59"/>
            <p:cNvSpPr txBox="1">
              <a:spLocks noChangeArrowheads="1"/>
            </p:cNvSpPr>
            <p:nvPr/>
          </p:nvSpPr>
          <p:spPr bwMode="auto">
            <a:xfrm>
              <a:off x="3670" y="1356"/>
              <a:ext cx="40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pPr>
                <a:spcBef>
                  <a:spcPct val="50000"/>
                </a:spcBef>
              </a:pPr>
              <a:r>
                <a:rPr lang="en-GB" sz="1400"/>
                <a:t>(i-1,j)</a:t>
              </a:r>
              <a:endParaRPr lang="en-US" sz="1400"/>
            </a:p>
          </p:txBody>
        </p:sp>
        <p:sp>
          <p:nvSpPr>
            <p:cNvPr id="5148" name="Text Box 60"/>
            <p:cNvSpPr txBox="1">
              <a:spLocks noChangeArrowheads="1"/>
            </p:cNvSpPr>
            <p:nvPr/>
          </p:nvSpPr>
          <p:spPr bwMode="auto">
            <a:xfrm>
              <a:off x="4587" y="1347"/>
              <a:ext cx="46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pPr>
                <a:spcBef>
                  <a:spcPct val="50000"/>
                </a:spcBef>
              </a:pPr>
              <a:r>
                <a:rPr lang="en-GB" sz="1400"/>
                <a:t>(i+1,j)</a:t>
              </a:r>
              <a:endParaRPr lang="en-US" sz="1400"/>
            </a:p>
          </p:txBody>
        </p:sp>
        <p:sp>
          <p:nvSpPr>
            <p:cNvPr id="5149" name="Text Box 61"/>
            <p:cNvSpPr txBox="1">
              <a:spLocks noChangeArrowheads="1"/>
            </p:cNvSpPr>
            <p:nvPr/>
          </p:nvSpPr>
          <p:spPr bwMode="auto">
            <a:xfrm>
              <a:off x="4088" y="935"/>
              <a:ext cx="40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pPr>
                <a:spcBef>
                  <a:spcPct val="50000"/>
                </a:spcBef>
              </a:pPr>
              <a:r>
                <a:rPr lang="en-GB" sz="1400"/>
                <a:t>(i,j-1)</a:t>
              </a:r>
              <a:endParaRPr lang="en-US" sz="1400"/>
            </a:p>
          </p:txBody>
        </p:sp>
        <p:sp>
          <p:nvSpPr>
            <p:cNvPr id="5150" name="Text Box 62"/>
            <p:cNvSpPr txBox="1">
              <a:spLocks noChangeArrowheads="1"/>
            </p:cNvSpPr>
            <p:nvPr/>
          </p:nvSpPr>
          <p:spPr bwMode="auto">
            <a:xfrm>
              <a:off x="4095" y="1911"/>
              <a:ext cx="47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pPr>
                <a:spcBef>
                  <a:spcPct val="50000"/>
                </a:spcBef>
              </a:pPr>
              <a:r>
                <a:rPr lang="en-GB" sz="1400"/>
                <a:t>(i,j+1)</a:t>
              </a:r>
              <a:endParaRPr lang="en-US" sz="1400"/>
            </a:p>
          </p:txBody>
        </p:sp>
      </p:grpSp>
      <p:sp>
        <p:nvSpPr>
          <p:cNvPr id="2" name="Slide Number Placeholder 1"/>
          <p:cNvSpPr>
            <a:spLocks noGrp="1"/>
          </p:cNvSpPr>
          <p:nvPr>
            <p:ph type="sldNum" sz="quarter" idx="12"/>
          </p:nvPr>
        </p:nvSpPr>
        <p:spPr/>
        <p:txBody>
          <a:bodyPr/>
          <a:lstStyle/>
          <a:p>
            <a:fld id="{FB3EDCD9-732D-504E-AAE8-461BF025AC4F}" type="slidenum">
              <a:rPr lang="en-US" smtClean="0"/>
              <a:t>3</a:t>
            </a:fld>
            <a:endParaRPr lang="en-US"/>
          </a:p>
        </p:txBody>
      </p:sp>
    </p:spTree>
    <p:extLst>
      <p:ext uri="{BB962C8B-B14F-4D97-AF65-F5344CB8AC3E}">
        <p14:creationId xmlns:p14="http://schemas.microsoft.com/office/powerpoint/2010/main" val="198502458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3"/>
          <p:cNvSpPr>
            <a:spLocks noGrp="1"/>
          </p:cNvSpPr>
          <p:nvPr>
            <p:ph type="dt" sz="quarter" idx="10"/>
          </p:nvPr>
        </p:nvSpPr>
        <p:spPr/>
        <p:txBody>
          <a:bodyPr/>
          <a:lstStyle/>
          <a:p>
            <a:pPr>
              <a:defRPr/>
            </a:pPr>
            <a:r>
              <a:rPr lang="en-GB" smtClean="0"/>
              <a:t>3-9 April, 2017, Edinburgh University</a:t>
            </a:r>
            <a:endParaRPr lang="en-GB" altLang="en-US"/>
          </a:p>
        </p:txBody>
      </p:sp>
      <p:sp>
        <p:nvSpPr>
          <p:cNvPr id="16" name="Footer Placeholder 4"/>
          <p:cNvSpPr>
            <a:spLocks noGrp="1"/>
          </p:cNvSpPr>
          <p:nvPr>
            <p:ph type="ftr" sz="quarter" idx="11"/>
          </p:nvPr>
        </p:nvSpPr>
        <p:spPr/>
        <p:txBody>
          <a:bodyPr/>
          <a:lstStyle/>
          <a:p>
            <a:pPr>
              <a:defRPr/>
            </a:pPr>
            <a:r>
              <a:rPr lang="en-GB" altLang="en-US" smtClean="0"/>
              <a:t>Session 3 of Introduction to numerical modelling</a:t>
            </a:r>
            <a:endParaRPr lang="en-GB" altLang="en-US"/>
          </a:p>
        </p:txBody>
      </p:sp>
      <p:sp>
        <p:nvSpPr>
          <p:cNvPr id="5125" name="Rectangle 2"/>
          <p:cNvSpPr>
            <a:spLocks noGrp="1" noChangeArrowheads="1"/>
          </p:cNvSpPr>
          <p:nvPr>
            <p:ph type="title"/>
          </p:nvPr>
        </p:nvSpPr>
        <p:spPr>
          <a:xfrm>
            <a:off x="457200" y="359616"/>
            <a:ext cx="8229600" cy="990600"/>
          </a:xfrm>
        </p:spPr>
        <p:txBody>
          <a:bodyPr/>
          <a:lstStyle/>
          <a:p>
            <a:pPr algn="ctr" eaLnBrk="1" hangingPunct="1"/>
            <a:r>
              <a:rPr lang="en-GB" dirty="0">
                <a:solidFill>
                  <a:srgbClr val="008000"/>
                </a:solidFill>
                <a:latin typeface="Garamond" charset="0"/>
              </a:rPr>
              <a:t>Heat diffusion in 2-D: Euler forward</a:t>
            </a:r>
          </a:p>
        </p:txBody>
      </p:sp>
      <p:graphicFrame>
        <p:nvGraphicFramePr>
          <p:cNvPr id="5127" name="Object 2"/>
          <p:cNvGraphicFramePr>
            <a:graphicFrameLocks noChangeAspect="1"/>
          </p:cNvGraphicFramePr>
          <p:nvPr>
            <p:extLst>
              <p:ext uri="{D42A27DB-BD31-4B8C-83A1-F6EECF244321}">
                <p14:modId xmlns:p14="http://schemas.microsoft.com/office/powerpoint/2010/main" val="1232938552"/>
              </p:ext>
            </p:extLst>
          </p:nvPr>
        </p:nvGraphicFramePr>
        <p:xfrm>
          <a:off x="771271" y="2002593"/>
          <a:ext cx="4173537" cy="1042988"/>
        </p:xfrm>
        <a:graphic>
          <a:graphicData uri="http://schemas.openxmlformats.org/presentationml/2006/ole">
            <mc:AlternateContent xmlns:mc="http://schemas.openxmlformats.org/markup-compatibility/2006">
              <mc:Choice xmlns:v="urn:schemas-microsoft-com:vml" Requires="v">
                <p:oleObj spid="_x0000_s1034" name="Equation" r:id="rId4" imgW="1828800" imgH="457200" progId="Equation.3">
                  <p:embed/>
                </p:oleObj>
              </mc:Choice>
              <mc:Fallback>
                <p:oleObj name="Equation" r:id="rId4" imgW="182880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271" y="2002593"/>
                        <a:ext cx="4173537" cy="1042988"/>
                      </a:xfrm>
                      <a:prstGeom prst="rect">
                        <a:avLst/>
                      </a:prstGeom>
                      <a:noFill/>
                      <a:ln w="9525">
                        <a:noFill/>
                        <a:miter lim="800000"/>
                        <a:headEnd/>
                        <a:tailEnd/>
                      </a:ln>
                      <a:effectLst/>
                    </p:spPr>
                  </p:pic>
                </p:oleObj>
              </mc:Fallback>
            </mc:AlternateContent>
          </a:graphicData>
        </a:graphic>
      </p:graphicFrame>
      <p:sp>
        <p:nvSpPr>
          <p:cNvPr id="5128" name="TextBox 3"/>
          <p:cNvSpPr txBox="1">
            <a:spLocks noChangeArrowheads="1"/>
          </p:cNvSpPr>
          <p:nvPr/>
        </p:nvSpPr>
        <p:spPr bwMode="auto">
          <a:xfrm>
            <a:off x="597481" y="1379635"/>
            <a:ext cx="36496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b="0" dirty="0"/>
              <a:t>For constant </a:t>
            </a:r>
            <a:r>
              <a:rPr lang="en-GB" b="0" i="1" dirty="0">
                <a:latin typeface="Times New Roman" charset="0"/>
                <a:cs typeface="Times New Roman" charset="0"/>
              </a:rPr>
              <a:t>k, </a:t>
            </a:r>
            <a:r>
              <a:rPr lang="en-GB" b="0" i="1" dirty="0" err="1">
                <a:latin typeface="Times New Roman" charset="0"/>
                <a:cs typeface="Times New Roman" charset="0"/>
              </a:rPr>
              <a:t>C</a:t>
            </a:r>
            <a:r>
              <a:rPr lang="en-GB" b="0" i="1" baseline="-25000" dirty="0" err="1">
                <a:latin typeface="Times New Roman" charset="0"/>
                <a:cs typeface="Times New Roman" charset="0"/>
              </a:rPr>
              <a:t>p</a:t>
            </a:r>
            <a:r>
              <a:rPr lang="en-GB" b="0" i="1" dirty="0">
                <a:latin typeface="Times New Roman" charset="0"/>
                <a:cs typeface="Times New Roman" charset="0"/>
              </a:rPr>
              <a:t>, k</a:t>
            </a:r>
            <a:r>
              <a:rPr lang="en-GB" b="0" dirty="0"/>
              <a:t>:</a:t>
            </a:r>
          </a:p>
        </p:txBody>
      </p:sp>
      <p:sp>
        <p:nvSpPr>
          <p:cNvPr id="2" name="Slide Number Placeholder 1"/>
          <p:cNvSpPr>
            <a:spLocks noGrp="1"/>
          </p:cNvSpPr>
          <p:nvPr>
            <p:ph type="sldNum" sz="quarter" idx="12"/>
          </p:nvPr>
        </p:nvSpPr>
        <p:spPr/>
        <p:txBody>
          <a:bodyPr/>
          <a:lstStyle/>
          <a:p>
            <a:fld id="{FB3EDCD9-732D-504E-AAE8-461BF025AC4F}" type="slidenum">
              <a:rPr lang="en-US" smtClean="0"/>
              <a:t>4</a:t>
            </a:fld>
            <a:endParaRPr lang="en-US"/>
          </a:p>
        </p:txBody>
      </p:sp>
      <p:sp>
        <p:nvSpPr>
          <p:cNvPr id="31" name="TextBox 4"/>
          <p:cNvSpPr txBox="1">
            <a:spLocks noChangeArrowheads="1"/>
          </p:cNvSpPr>
          <p:nvPr/>
        </p:nvSpPr>
        <p:spPr bwMode="auto">
          <a:xfrm>
            <a:off x="95843" y="3602190"/>
            <a:ext cx="8949319" cy="1015663"/>
          </a:xfrm>
          <a:prstGeom prst="rect">
            <a:avLst/>
          </a:prstGeom>
          <a:noFill/>
          <a:ln w="2857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pl-PL" sz="2000" dirty="0" err="1">
                <a:latin typeface="Courier New" charset="0"/>
                <a:cs typeface="Courier New" charset="0"/>
              </a:rPr>
              <a:t>d</a:t>
            </a:r>
            <a:r>
              <a:rPr lang="pl-PL" sz="2000" dirty="0" err="1" smtClean="0">
                <a:latin typeface="Courier New" charset="0"/>
                <a:cs typeface="Courier New" charset="0"/>
              </a:rPr>
              <a:t>f</a:t>
            </a:r>
            <a:r>
              <a:rPr lang="pl-PL" sz="2000" dirty="0" smtClean="0">
                <a:latin typeface="Courier New" charset="0"/>
                <a:cs typeface="Courier New" charset="0"/>
              </a:rPr>
              <a:t> = kappa</a:t>
            </a:r>
            <a:r>
              <a:rPr lang="pl-PL" sz="2000" dirty="0">
                <a:latin typeface="Courier New" charset="0"/>
                <a:cs typeface="Courier New" charset="0"/>
              </a:rPr>
              <a:t>*</a:t>
            </a:r>
            <a:r>
              <a:rPr lang="pl-PL" sz="2000" dirty="0" err="1">
                <a:latin typeface="Courier New" charset="0"/>
                <a:cs typeface="Courier New" charset="0"/>
              </a:rPr>
              <a:t>dt</a:t>
            </a:r>
            <a:r>
              <a:rPr lang="pl-PL" sz="2000" dirty="0" smtClean="0">
                <a:latin typeface="Courier New" charset="0"/>
                <a:cs typeface="Courier New" charset="0"/>
              </a:rPr>
              <a:t>*</a:t>
            </a:r>
          </a:p>
          <a:p>
            <a:r>
              <a:rPr lang="pl-PL" sz="2000" dirty="0" smtClean="0">
                <a:latin typeface="Courier New" charset="0"/>
                <a:cs typeface="Courier New" charset="0"/>
              </a:rPr>
              <a:t>  ( (</a:t>
            </a:r>
            <a:r>
              <a:rPr lang="pl-PL" sz="2000" dirty="0">
                <a:latin typeface="Courier New" charset="0"/>
                <a:cs typeface="Courier New" charset="0"/>
              </a:rPr>
              <a:t>fin</a:t>
            </a:r>
            <a:r>
              <a:rPr lang="pl-PL" sz="2000" dirty="0" smtClean="0">
                <a:latin typeface="Courier New" charset="0"/>
                <a:cs typeface="Courier New" charset="0"/>
              </a:rPr>
              <a:t>[1:-1,2</a:t>
            </a:r>
            <a:r>
              <a:rPr lang="pl-PL" sz="2000" dirty="0">
                <a:latin typeface="Courier New" charset="0"/>
                <a:cs typeface="Courier New" charset="0"/>
              </a:rPr>
              <a:t>:</a:t>
            </a:r>
            <a:r>
              <a:rPr lang="pl-PL" sz="2000" dirty="0" smtClean="0">
                <a:latin typeface="Courier New" charset="0"/>
                <a:cs typeface="Courier New" charset="0"/>
              </a:rPr>
              <a:t>]-2</a:t>
            </a:r>
            <a:r>
              <a:rPr lang="pl-PL" sz="2000" dirty="0">
                <a:latin typeface="Courier New" charset="0"/>
                <a:cs typeface="Courier New" charset="0"/>
              </a:rPr>
              <a:t>*fin</a:t>
            </a:r>
            <a:r>
              <a:rPr lang="pl-PL" sz="2000" dirty="0" smtClean="0">
                <a:latin typeface="Courier New" charset="0"/>
                <a:cs typeface="Courier New" charset="0"/>
              </a:rPr>
              <a:t>[1:-1,1</a:t>
            </a:r>
            <a:r>
              <a:rPr lang="pl-PL" sz="2000" dirty="0">
                <a:latin typeface="Courier New" charset="0"/>
                <a:cs typeface="Courier New" charset="0"/>
              </a:rPr>
              <a:t>:-1</a:t>
            </a:r>
            <a:r>
              <a:rPr lang="pl-PL" sz="2000" dirty="0" smtClean="0">
                <a:latin typeface="Courier New" charset="0"/>
                <a:cs typeface="Courier New" charset="0"/>
              </a:rPr>
              <a:t>]+fin[1:-1,0</a:t>
            </a:r>
            <a:r>
              <a:rPr lang="pl-PL" sz="2000" dirty="0">
                <a:latin typeface="Courier New" charset="0"/>
                <a:cs typeface="Courier New" charset="0"/>
              </a:rPr>
              <a:t>:-2]</a:t>
            </a:r>
            <a:r>
              <a:rPr lang="pl-PL" sz="2000" dirty="0" smtClean="0">
                <a:latin typeface="Courier New" charset="0"/>
                <a:cs typeface="Courier New" charset="0"/>
              </a:rPr>
              <a:t>)/dx**2</a:t>
            </a:r>
          </a:p>
          <a:p>
            <a:r>
              <a:rPr lang="pl-PL" sz="2000" dirty="0" smtClean="0">
                <a:latin typeface="Courier New" charset="0"/>
                <a:cs typeface="Courier New" charset="0"/>
              </a:rPr>
              <a:t>  +(</a:t>
            </a:r>
            <a:r>
              <a:rPr lang="pl-PL" sz="2000" dirty="0">
                <a:latin typeface="Courier New" charset="0"/>
                <a:cs typeface="Courier New" charset="0"/>
              </a:rPr>
              <a:t>fin</a:t>
            </a:r>
            <a:r>
              <a:rPr lang="pl-PL" sz="2000" dirty="0" smtClean="0">
                <a:latin typeface="Courier New" charset="0"/>
                <a:cs typeface="Courier New" charset="0"/>
              </a:rPr>
              <a:t>[2:,1:-1]</a:t>
            </a:r>
            <a:r>
              <a:rPr lang="pl-PL" sz="2000" dirty="0">
                <a:latin typeface="Courier New" charset="0"/>
                <a:cs typeface="Courier New" charset="0"/>
              </a:rPr>
              <a:t>-2*fin</a:t>
            </a:r>
            <a:r>
              <a:rPr lang="pl-PL" sz="2000" dirty="0" smtClean="0">
                <a:latin typeface="Courier New" charset="0"/>
                <a:cs typeface="Courier New" charset="0"/>
              </a:rPr>
              <a:t>[1</a:t>
            </a:r>
            <a:r>
              <a:rPr lang="pl-PL" sz="2000" dirty="0">
                <a:latin typeface="Courier New" charset="0"/>
                <a:cs typeface="Courier New" charset="0"/>
              </a:rPr>
              <a:t>:-</a:t>
            </a:r>
            <a:r>
              <a:rPr lang="pl-PL" sz="2000" dirty="0" smtClean="0">
                <a:latin typeface="Courier New" charset="0"/>
                <a:cs typeface="Courier New" charset="0"/>
              </a:rPr>
              <a:t>1,1:-1]</a:t>
            </a:r>
            <a:r>
              <a:rPr lang="pl-PL" sz="2000" dirty="0">
                <a:latin typeface="Courier New" charset="0"/>
                <a:cs typeface="Courier New" charset="0"/>
              </a:rPr>
              <a:t>+fin[0:-</a:t>
            </a:r>
            <a:r>
              <a:rPr lang="pl-PL" sz="2000" dirty="0" smtClean="0">
                <a:latin typeface="Courier New" charset="0"/>
                <a:cs typeface="Courier New" charset="0"/>
              </a:rPr>
              <a:t>2,1:-1]</a:t>
            </a:r>
            <a:r>
              <a:rPr lang="pl-PL" sz="2000" dirty="0">
                <a:latin typeface="Courier New" charset="0"/>
                <a:cs typeface="Courier New" charset="0"/>
              </a:rPr>
              <a:t>)/</a:t>
            </a:r>
            <a:r>
              <a:rPr lang="pl-PL" sz="2000" dirty="0" err="1">
                <a:latin typeface="Courier New" charset="0"/>
                <a:cs typeface="Courier New" charset="0"/>
              </a:rPr>
              <a:t>dz</a:t>
            </a:r>
            <a:r>
              <a:rPr lang="pl-PL" sz="2000" dirty="0">
                <a:latin typeface="Courier New" charset="0"/>
                <a:cs typeface="Courier New" charset="0"/>
              </a:rPr>
              <a:t>**</a:t>
            </a:r>
            <a:r>
              <a:rPr lang="pl-PL" sz="2000" dirty="0" smtClean="0">
                <a:latin typeface="Courier New" charset="0"/>
                <a:cs typeface="Courier New" charset="0"/>
              </a:rPr>
              <a:t>2 )</a:t>
            </a:r>
            <a:endParaRPr lang="pl-PL" sz="2000" dirty="0">
              <a:latin typeface="Courier New" charset="0"/>
              <a:cs typeface="Courier New" charset="0"/>
            </a:endParaRPr>
          </a:p>
        </p:txBody>
      </p:sp>
      <p:sp>
        <p:nvSpPr>
          <p:cNvPr id="32" name="TextBox 23"/>
          <p:cNvSpPr txBox="1">
            <a:spLocks noChangeArrowheads="1"/>
          </p:cNvSpPr>
          <p:nvPr/>
        </p:nvSpPr>
        <p:spPr bwMode="auto">
          <a:xfrm>
            <a:off x="590880" y="3019120"/>
            <a:ext cx="191703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b="0" dirty="0"/>
              <a:t>In </a:t>
            </a:r>
            <a:r>
              <a:rPr lang="en-GB" b="0" dirty="0" smtClean="0"/>
              <a:t>Python:</a:t>
            </a:r>
            <a:endParaRPr lang="en-GB" b="0" dirty="0"/>
          </a:p>
        </p:txBody>
      </p:sp>
      <p:sp>
        <p:nvSpPr>
          <p:cNvPr id="33" name="TextBox 4"/>
          <p:cNvSpPr txBox="1">
            <a:spLocks noChangeArrowheads="1"/>
          </p:cNvSpPr>
          <p:nvPr/>
        </p:nvSpPr>
        <p:spPr bwMode="auto">
          <a:xfrm>
            <a:off x="513621" y="5070583"/>
            <a:ext cx="8258175" cy="1015663"/>
          </a:xfrm>
          <a:prstGeom prst="rect">
            <a:avLst/>
          </a:prstGeom>
          <a:noFill/>
          <a:ln w="2857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pl-PL" sz="2000" dirty="0">
                <a:latin typeface="Courier New" charset="0"/>
                <a:cs typeface="Courier New" charset="0"/>
              </a:rPr>
              <a:t>d</a:t>
            </a:r>
            <a:r>
              <a:rPr lang="pl-PL" sz="2000" dirty="0" smtClean="0">
                <a:latin typeface="Courier New" charset="0"/>
                <a:cs typeface="Courier New" charset="0"/>
              </a:rPr>
              <a:t>2fdx2 </a:t>
            </a:r>
            <a:r>
              <a:rPr lang="pl-PL" sz="2000" dirty="0" smtClean="0">
                <a:latin typeface="Courier New" charset="0"/>
                <a:cs typeface="Courier New" charset="0"/>
              </a:rPr>
              <a:t>= </a:t>
            </a:r>
            <a:r>
              <a:rPr lang="pl-PL" sz="2000" dirty="0" err="1" smtClean="0">
                <a:latin typeface="Courier New" charset="0"/>
                <a:cs typeface="Courier New" charset="0"/>
              </a:rPr>
              <a:t>np.diff</a:t>
            </a:r>
            <a:r>
              <a:rPr lang="pl-PL" sz="2000" dirty="0">
                <a:latin typeface="Courier New" charset="0"/>
                <a:cs typeface="Courier New" charset="0"/>
              </a:rPr>
              <a:t>(</a:t>
            </a:r>
            <a:r>
              <a:rPr lang="pl-PL" sz="2000" dirty="0" err="1">
                <a:latin typeface="Courier New" charset="0"/>
                <a:cs typeface="Courier New" charset="0"/>
              </a:rPr>
              <a:t>fin,n</a:t>
            </a:r>
            <a:r>
              <a:rPr lang="pl-PL" sz="2000" dirty="0">
                <a:latin typeface="Courier New" charset="0"/>
                <a:cs typeface="Courier New" charset="0"/>
              </a:rPr>
              <a:t>=2,axis=1)/dx**2    </a:t>
            </a:r>
            <a:endParaRPr lang="pl-PL" sz="2000" dirty="0" smtClean="0">
              <a:latin typeface="Courier New" charset="0"/>
              <a:cs typeface="Courier New" charset="0"/>
            </a:endParaRPr>
          </a:p>
          <a:p>
            <a:r>
              <a:rPr lang="pl-PL" sz="2000" dirty="0" smtClean="0">
                <a:latin typeface="Courier New" charset="0"/>
                <a:cs typeface="Courier New" charset="0"/>
              </a:rPr>
              <a:t>d2fdz2 = </a:t>
            </a:r>
            <a:r>
              <a:rPr lang="pl-PL" sz="2000" dirty="0" err="1" smtClean="0">
                <a:latin typeface="Courier New" charset="0"/>
                <a:cs typeface="Courier New" charset="0"/>
              </a:rPr>
              <a:t>np.diff</a:t>
            </a:r>
            <a:r>
              <a:rPr lang="pl-PL" sz="2000" dirty="0">
                <a:latin typeface="Courier New" charset="0"/>
                <a:cs typeface="Courier New" charset="0"/>
              </a:rPr>
              <a:t>(</a:t>
            </a:r>
            <a:r>
              <a:rPr lang="pl-PL" sz="2000" dirty="0" err="1">
                <a:latin typeface="Courier New" charset="0"/>
                <a:cs typeface="Courier New" charset="0"/>
              </a:rPr>
              <a:t>fin,n</a:t>
            </a:r>
            <a:r>
              <a:rPr lang="pl-PL" sz="2000" dirty="0">
                <a:latin typeface="Courier New" charset="0"/>
                <a:cs typeface="Courier New" charset="0"/>
              </a:rPr>
              <a:t>=2,axis=0</a:t>
            </a:r>
            <a:r>
              <a:rPr lang="pl-PL" sz="2000" dirty="0" smtClean="0">
                <a:latin typeface="Courier New" charset="0"/>
                <a:cs typeface="Courier New" charset="0"/>
              </a:rPr>
              <a:t>)</a:t>
            </a:r>
            <a:r>
              <a:rPr lang="pl-PL" sz="2000" dirty="0">
                <a:latin typeface="Courier New" charset="0"/>
                <a:cs typeface="Courier New" charset="0"/>
              </a:rPr>
              <a:t>/</a:t>
            </a:r>
            <a:r>
              <a:rPr lang="pl-PL" sz="2000" dirty="0" err="1" smtClean="0">
                <a:latin typeface="Courier New" charset="0"/>
                <a:cs typeface="Courier New" charset="0"/>
              </a:rPr>
              <a:t>dz</a:t>
            </a:r>
            <a:r>
              <a:rPr lang="pl-PL" sz="2000" dirty="0">
                <a:latin typeface="Courier New" charset="0"/>
                <a:cs typeface="Courier New" charset="0"/>
              </a:rPr>
              <a:t>**</a:t>
            </a:r>
            <a:r>
              <a:rPr lang="pl-PL" sz="2000" dirty="0" smtClean="0">
                <a:latin typeface="Courier New" charset="0"/>
                <a:cs typeface="Courier New" charset="0"/>
              </a:rPr>
              <a:t>2 </a:t>
            </a:r>
          </a:p>
          <a:p>
            <a:r>
              <a:rPr lang="pl-PL" sz="2000" dirty="0" err="1" smtClean="0">
                <a:latin typeface="Courier New" charset="0"/>
                <a:cs typeface="Courier New" charset="0"/>
              </a:rPr>
              <a:t>df</a:t>
            </a:r>
            <a:r>
              <a:rPr lang="pl-PL" sz="2000" dirty="0" smtClean="0">
                <a:latin typeface="Courier New" charset="0"/>
                <a:cs typeface="Courier New" charset="0"/>
              </a:rPr>
              <a:t> = </a:t>
            </a:r>
            <a:r>
              <a:rPr lang="fi-FI" sz="2000" dirty="0" smtClean="0">
                <a:latin typeface="Courier New" charset="0"/>
                <a:cs typeface="Courier New" charset="0"/>
              </a:rPr>
              <a:t>kappa</a:t>
            </a:r>
            <a:r>
              <a:rPr lang="fi-FI" sz="2000" dirty="0">
                <a:latin typeface="Courier New" charset="0"/>
                <a:cs typeface="Courier New" charset="0"/>
              </a:rPr>
              <a:t>*d2fdx2[1:-1,:</a:t>
            </a:r>
            <a:r>
              <a:rPr lang="fi-FI" sz="2000" dirty="0" smtClean="0">
                <a:latin typeface="Courier New" charset="0"/>
                <a:cs typeface="Courier New" charset="0"/>
              </a:rPr>
              <a:t>]+kappa</a:t>
            </a:r>
            <a:r>
              <a:rPr lang="fi-FI" sz="2000" dirty="0">
                <a:latin typeface="Courier New" charset="0"/>
                <a:cs typeface="Courier New" charset="0"/>
              </a:rPr>
              <a:t>*d2fdz2[:,1:-1]</a:t>
            </a:r>
            <a:endParaRPr lang="en-GB" sz="2000" b="0" dirty="0">
              <a:latin typeface="Courier New" charset="0"/>
              <a:cs typeface="Courier New" charset="0"/>
            </a:endParaRPr>
          </a:p>
        </p:txBody>
      </p:sp>
      <p:sp>
        <p:nvSpPr>
          <p:cNvPr id="34" name="TextBox 23"/>
          <p:cNvSpPr txBox="1">
            <a:spLocks noChangeArrowheads="1"/>
          </p:cNvSpPr>
          <p:nvPr/>
        </p:nvSpPr>
        <p:spPr bwMode="auto">
          <a:xfrm>
            <a:off x="4462103" y="4531974"/>
            <a:ext cx="53091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b="0" dirty="0" smtClean="0"/>
              <a:t>or</a:t>
            </a:r>
            <a:endParaRPr lang="en-GB" b="0" dirty="0"/>
          </a:p>
        </p:txBody>
      </p:sp>
    </p:spTree>
    <p:extLst>
      <p:ext uri="{BB962C8B-B14F-4D97-AF65-F5344CB8AC3E}">
        <p14:creationId xmlns:p14="http://schemas.microsoft.com/office/powerpoint/2010/main" val="41555112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Date Placeholder 3"/>
          <p:cNvSpPr>
            <a:spLocks noGrp="1"/>
          </p:cNvSpPr>
          <p:nvPr>
            <p:ph type="dt" sz="quarter" idx="10"/>
          </p:nvPr>
        </p:nvSpPr>
        <p:spPr/>
        <p:txBody>
          <a:bodyPr/>
          <a:lstStyle/>
          <a:p>
            <a:pPr>
              <a:defRPr/>
            </a:pPr>
            <a:r>
              <a:rPr lang="en-GB" smtClean="0"/>
              <a:t>3-9 April, 2017, Edinburgh University</a:t>
            </a:r>
            <a:endParaRPr lang="en-GB" altLang="en-US"/>
          </a:p>
        </p:txBody>
      </p:sp>
      <p:sp>
        <p:nvSpPr>
          <p:cNvPr id="36" name="Footer Placeholder 4"/>
          <p:cNvSpPr>
            <a:spLocks noGrp="1"/>
          </p:cNvSpPr>
          <p:nvPr>
            <p:ph type="ftr" sz="quarter" idx="11"/>
          </p:nvPr>
        </p:nvSpPr>
        <p:spPr/>
        <p:txBody>
          <a:bodyPr/>
          <a:lstStyle/>
          <a:p>
            <a:pPr>
              <a:defRPr/>
            </a:pPr>
            <a:r>
              <a:rPr lang="en-GB" altLang="en-US" smtClean="0"/>
              <a:t>Session 3 of Introduction to numerical modelling</a:t>
            </a:r>
            <a:endParaRPr lang="en-GB" altLang="en-US"/>
          </a:p>
        </p:txBody>
      </p:sp>
      <p:sp>
        <p:nvSpPr>
          <p:cNvPr id="6149" name="Rectangle 2"/>
          <p:cNvSpPr>
            <a:spLocks noChangeArrowheads="1"/>
          </p:cNvSpPr>
          <p:nvPr/>
        </p:nvSpPr>
        <p:spPr bwMode="auto">
          <a:xfrm>
            <a:off x="684214" y="2486340"/>
            <a:ext cx="4032250" cy="571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accent1"/>
              </a:buClr>
              <a:buSzPct val="65000"/>
            </a:pPr>
            <a:r>
              <a:rPr lang="en-GB" sz="2400" b="0" dirty="0"/>
              <a:t>Worst case error scenario</a:t>
            </a:r>
            <a:r>
              <a:rPr lang="en-GB" sz="2400" b="0" dirty="0" smtClean="0"/>
              <a:t>:</a:t>
            </a:r>
          </a:p>
        </p:txBody>
      </p:sp>
      <p:sp>
        <p:nvSpPr>
          <p:cNvPr id="6150" name="Rectangle 3"/>
          <p:cNvSpPr>
            <a:spLocks noGrp="1" noChangeArrowheads="1"/>
          </p:cNvSpPr>
          <p:nvPr>
            <p:ph type="title"/>
          </p:nvPr>
        </p:nvSpPr>
        <p:spPr>
          <a:xfrm>
            <a:off x="457200" y="533400"/>
            <a:ext cx="8229600" cy="990600"/>
          </a:xfrm>
        </p:spPr>
        <p:txBody>
          <a:bodyPr/>
          <a:lstStyle/>
          <a:p>
            <a:pPr algn="ctr" eaLnBrk="1" hangingPunct="1"/>
            <a:r>
              <a:rPr lang="en-GB" sz="4000" dirty="0">
                <a:solidFill>
                  <a:srgbClr val="008000"/>
                </a:solidFill>
                <a:latin typeface="Garamond" charset="0"/>
              </a:rPr>
              <a:t>Stability criterion for 1-D heat diffusion</a:t>
            </a:r>
          </a:p>
        </p:txBody>
      </p:sp>
      <p:sp>
        <p:nvSpPr>
          <p:cNvPr id="6151" name="Rectangle 4"/>
          <p:cNvSpPr>
            <a:spLocks noGrp="1" noChangeArrowheads="1"/>
          </p:cNvSpPr>
          <p:nvPr>
            <p:ph type="body" idx="1"/>
          </p:nvPr>
        </p:nvSpPr>
        <p:spPr/>
        <p:txBody>
          <a:bodyPr/>
          <a:lstStyle/>
          <a:p>
            <a:pPr eaLnBrk="1" hangingPunct="1">
              <a:buFont typeface="Wingdings" charset="0"/>
              <a:buNone/>
            </a:pPr>
            <a:endParaRPr lang="en-GB">
              <a:latin typeface="Arial" charset="0"/>
            </a:endParaRPr>
          </a:p>
          <a:p>
            <a:pPr eaLnBrk="1" hangingPunct="1">
              <a:buFont typeface="Wingdings" charset="0"/>
              <a:buNone/>
            </a:pPr>
            <a:endParaRPr lang="en-GB">
              <a:latin typeface="Arial" charset="0"/>
            </a:endParaRPr>
          </a:p>
          <a:p>
            <a:pPr eaLnBrk="1" hangingPunct="1">
              <a:buFont typeface="Wingdings" charset="0"/>
              <a:buNone/>
            </a:pPr>
            <a:endParaRPr lang="en-GB">
              <a:latin typeface="Arial" charset="0"/>
            </a:endParaRPr>
          </a:p>
        </p:txBody>
      </p:sp>
      <p:graphicFrame>
        <p:nvGraphicFramePr>
          <p:cNvPr id="6152" name="Object 5"/>
          <p:cNvGraphicFramePr>
            <a:graphicFrameLocks noChangeAspect="1"/>
          </p:cNvGraphicFramePr>
          <p:nvPr>
            <p:extLst>
              <p:ext uri="{D42A27DB-BD31-4B8C-83A1-F6EECF244321}">
                <p14:modId xmlns:p14="http://schemas.microsoft.com/office/powerpoint/2010/main" val="3306101102"/>
              </p:ext>
            </p:extLst>
          </p:nvPr>
        </p:nvGraphicFramePr>
        <p:xfrm>
          <a:off x="823913" y="1584647"/>
          <a:ext cx="5043487" cy="581025"/>
        </p:xfrm>
        <a:graphic>
          <a:graphicData uri="http://schemas.openxmlformats.org/presentationml/2006/ole">
            <mc:AlternateContent xmlns:mc="http://schemas.openxmlformats.org/markup-compatibility/2006">
              <mc:Choice xmlns:v="urn:schemas-microsoft-com:vml" Requires="v">
                <p:oleObj spid="_x0000_s156795" name="Equation" r:id="rId4" imgW="2209800" imgH="254000" progId="Equation.3">
                  <p:embed/>
                </p:oleObj>
              </mc:Choice>
              <mc:Fallback>
                <p:oleObj name="Equation" r:id="rId4" imgW="2209800" imgH="254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3913" y="1584647"/>
                        <a:ext cx="5043487" cy="581025"/>
                      </a:xfrm>
                      <a:prstGeom prst="rect">
                        <a:avLst/>
                      </a:prstGeom>
                      <a:noFill/>
                      <a:ln w="9525">
                        <a:solidFill>
                          <a:srgbClr val="FFFFFF"/>
                        </a:solidFill>
                        <a:miter lim="800000"/>
                        <a:headEnd/>
                        <a:tailEnd/>
                      </a:ln>
                      <a:effectLst/>
                    </p:spPr>
                  </p:pic>
                </p:oleObj>
              </mc:Fallback>
            </mc:AlternateContent>
          </a:graphicData>
        </a:graphic>
      </p:graphicFrame>
      <p:graphicFrame>
        <p:nvGraphicFramePr>
          <p:cNvPr id="6153" name="Object 6"/>
          <p:cNvGraphicFramePr>
            <a:graphicFrameLocks noChangeAspect="1"/>
          </p:cNvGraphicFramePr>
          <p:nvPr>
            <p:extLst>
              <p:ext uri="{D42A27DB-BD31-4B8C-83A1-F6EECF244321}">
                <p14:modId xmlns:p14="http://schemas.microsoft.com/office/powerpoint/2010/main" val="3379184663"/>
              </p:ext>
            </p:extLst>
          </p:nvPr>
        </p:nvGraphicFramePr>
        <p:xfrm>
          <a:off x="7008813" y="1440185"/>
          <a:ext cx="1101725" cy="898525"/>
        </p:xfrm>
        <a:graphic>
          <a:graphicData uri="http://schemas.openxmlformats.org/presentationml/2006/ole">
            <mc:AlternateContent xmlns:mc="http://schemas.openxmlformats.org/markup-compatibility/2006">
              <mc:Choice xmlns:v="urn:schemas-microsoft-com:vml" Requires="v">
                <p:oleObj spid="_x0000_s156796" name="Equation" r:id="rId6" imgW="482391" imgH="393529" progId="Equation.3">
                  <p:embed/>
                </p:oleObj>
              </mc:Choice>
              <mc:Fallback>
                <p:oleObj name="Equation" r:id="rId6" imgW="482391" imgH="393529"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08813" y="1440185"/>
                        <a:ext cx="1101725" cy="898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6154" name="Text Box 7"/>
          <p:cNvSpPr txBox="1">
            <a:spLocks noChangeArrowheads="1"/>
          </p:cNvSpPr>
          <p:nvPr/>
        </p:nvSpPr>
        <p:spPr bwMode="auto">
          <a:xfrm>
            <a:off x="6221413" y="1643385"/>
            <a:ext cx="727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sz="2400" b="0"/>
              <a:t>with</a:t>
            </a:r>
          </a:p>
        </p:txBody>
      </p:sp>
      <p:sp>
        <p:nvSpPr>
          <p:cNvPr id="6155" name="Line 8"/>
          <p:cNvSpPr>
            <a:spLocks noChangeShapeType="1"/>
          </p:cNvSpPr>
          <p:nvPr/>
        </p:nvSpPr>
        <p:spPr bwMode="auto">
          <a:xfrm flipV="1">
            <a:off x="1138238" y="6061648"/>
            <a:ext cx="287337" cy="1588"/>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6156" name="Object 9"/>
          <p:cNvGraphicFramePr>
            <a:graphicFrameLocks noChangeAspect="1"/>
          </p:cNvGraphicFramePr>
          <p:nvPr>
            <p:extLst>
              <p:ext uri="{D42A27DB-BD31-4B8C-83A1-F6EECF244321}">
                <p14:modId xmlns:p14="http://schemas.microsoft.com/office/powerpoint/2010/main" val="96042822"/>
              </p:ext>
            </p:extLst>
          </p:nvPr>
        </p:nvGraphicFramePr>
        <p:xfrm>
          <a:off x="6084888" y="5786084"/>
          <a:ext cx="2608262" cy="581025"/>
        </p:xfrm>
        <a:graphic>
          <a:graphicData uri="http://schemas.openxmlformats.org/presentationml/2006/ole">
            <mc:AlternateContent xmlns:mc="http://schemas.openxmlformats.org/markup-compatibility/2006">
              <mc:Choice xmlns:v="urn:schemas-microsoft-com:vml" Requires="v">
                <p:oleObj spid="_x0000_s156797" name="Equation" r:id="rId8" imgW="1143000" imgH="254000" progId="Equation.3">
                  <p:embed/>
                </p:oleObj>
              </mc:Choice>
              <mc:Fallback>
                <p:oleObj name="Equation" r:id="rId8" imgW="1143000" imgH="2540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84888" y="5786084"/>
                        <a:ext cx="2608262"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6157" name="Object 10"/>
          <p:cNvGraphicFramePr>
            <a:graphicFrameLocks noChangeAspect="1"/>
          </p:cNvGraphicFramePr>
          <p:nvPr>
            <p:extLst>
              <p:ext uri="{D42A27DB-BD31-4B8C-83A1-F6EECF244321}">
                <p14:modId xmlns:p14="http://schemas.microsoft.com/office/powerpoint/2010/main" val="4184634288"/>
              </p:ext>
            </p:extLst>
          </p:nvPr>
        </p:nvGraphicFramePr>
        <p:xfrm>
          <a:off x="1619250" y="5713059"/>
          <a:ext cx="3217863" cy="611187"/>
        </p:xfrm>
        <a:graphic>
          <a:graphicData uri="http://schemas.openxmlformats.org/presentationml/2006/ole">
            <mc:AlternateContent xmlns:mc="http://schemas.openxmlformats.org/markup-compatibility/2006">
              <mc:Choice xmlns:v="urn:schemas-microsoft-com:vml" Requires="v">
                <p:oleObj spid="_x0000_s156798" name="Equation" r:id="rId10" imgW="1409088" imgH="266584" progId="Equation.3">
                  <p:embed/>
                </p:oleObj>
              </mc:Choice>
              <mc:Fallback>
                <p:oleObj name="Equation" r:id="rId10" imgW="1409088" imgH="266584"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19250" y="5713059"/>
                        <a:ext cx="3217863" cy="611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6158" name="Line 11"/>
          <p:cNvSpPr>
            <a:spLocks noChangeShapeType="1"/>
          </p:cNvSpPr>
          <p:nvPr/>
        </p:nvSpPr>
        <p:spPr bwMode="auto">
          <a:xfrm>
            <a:off x="1763713" y="3057847"/>
            <a:ext cx="1587" cy="2016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9" name="Line 12"/>
          <p:cNvSpPr>
            <a:spLocks noChangeShapeType="1"/>
          </p:cNvSpPr>
          <p:nvPr/>
        </p:nvSpPr>
        <p:spPr bwMode="auto">
          <a:xfrm>
            <a:off x="1763713" y="4065910"/>
            <a:ext cx="4824412"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0" name="Text Box 13"/>
          <p:cNvSpPr txBox="1">
            <a:spLocks noChangeArrowheads="1"/>
          </p:cNvSpPr>
          <p:nvPr/>
        </p:nvSpPr>
        <p:spPr bwMode="auto">
          <a:xfrm>
            <a:off x="1116013" y="2841947"/>
            <a:ext cx="5603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b="0">
                <a:latin typeface="Symbol" charset="0"/>
              </a:rPr>
              <a:t>+</a:t>
            </a:r>
            <a:r>
              <a:rPr lang="en-GB" b="0" i="1">
                <a:latin typeface="Symbol" charset="0"/>
              </a:rPr>
              <a:t>e</a:t>
            </a:r>
          </a:p>
        </p:txBody>
      </p:sp>
      <p:sp>
        <p:nvSpPr>
          <p:cNvPr id="6161" name="Text Box 14"/>
          <p:cNvSpPr txBox="1">
            <a:spLocks noChangeArrowheads="1"/>
          </p:cNvSpPr>
          <p:nvPr/>
        </p:nvSpPr>
        <p:spPr bwMode="auto">
          <a:xfrm>
            <a:off x="1116013" y="4597722"/>
            <a:ext cx="5603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b="0">
                <a:latin typeface="Symbol" charset="0"/>
              </a:rPr>
              <a:t>-</a:t>
            </a:r>
            <a:r>
              <a:rPr lang="en-GB" b="0" i="1">
                <a:latin typeface="Symbol" charset="0"/>
              </a:rPr>
              <a:t>e</a:t>
            </a:r>
          </a:p>
        </p:txBody>
      </p:sp>
      <p:sp>
        <p:nvSpPr>
          <p:cNvPr id="6162" name="Text Box 15"/>
          <p:cNvSpPr txBox="1">
            <a:spLocks noChangeArrowheads="1"/>
          </p:cNvSpPr>
          <p:nvPr/>
        </p:nvSpPr>
        <p:spPr bwMode="auto">
          <a:xfrm>
            <a:off x="3779838" y="4092897"/>
            <a:ext cx="2905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b="0" i="1">
                <a:latin typeface="Times New Roman" charset="0"/>
              </a:rPr>
              <a:t>i</a:t>
            </a:r>
          </a:p>
        </p:txBody>
      </p:sp>
      <p:sp>
        <p:nvSpPr>
          <p:cNvPr id="6163" name="Text Box 16"/>
          <p:cNvSpPr txBox="1">
            <a:spLocks noChangeArrowheads="1"/>
          </p:cNvSpPr>
          <p:nvPr/>
        </p:nvSpPr>
        <p:spPr bwMode="auto">
          <a:xfrm>
            <a:off x="4410075" y="4092897"/>
            <a:ext cx="7381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b="0" i="1">
                <a:latin typeface="Times New Roman" charset="0"/>
              </a:rPr>
              <a:t>i+1</a:t>
            </a:r>
          </a:p>
        </p:txBody>
      </p:sp>
      <p:sp>
        <p:nvSpPr>
          <p:cNvPr id="6164" name="Text Box 17"/>
          <p:cNvSpPr txBox="1">
            <a:spLocks noChangeArrowheads="1"/>
          </p:cNvSpPr>
          <p:nvPr/>
        </p:nvSpPr>
        <p:spPr bwMode="auto">
          <a:xfrm>
            <a:off x="5130800" y="4092897"/>
            <a:ext cx="7381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b="0" i="1">
                <a:latin typeface="Times New Roman" charset="0"/>
              </a:rPr>
              <a:t>i+2</a:t>
            </a:r>
          </a:p>
        </p:txBody>
      </p:sp>
      <p:sp>
        <p:nvSpPr>
          <p:cNvPr id="6165" name="Text Box 18"/>
          <p:cNvSpPr txBox="1">
            <a:spLocks noChangeArrowheads="1"/>
          </p:cNvSpPr>
          <p:nvPr/>
        </p:nvSpPr>
        <p:spPr bwMode="auto">
          <a:xfrm>
            <a:off x="2105025" y="4092897"/>
            <a:ext cx="6080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b="0" i="1">
                <a:latin typeface="Times New Roman" charset="0"/>
              </a:rPr>
              <a:t>i-2</a:t>
            </a:r>
          </a:p>
        </p:txBody>
      </p:sp>
      <p:sp>
        <p:nvSpPr>
          <p:cNvPr id="6166" name="Text Box 19"/>
          <p:cNvSpPr txBox="1">
            <a:spLocks noChangeArrowheads="1"/>
          </p:cNvSpPr>
          <p:nvPr/>
        </p:nvSpPr>
        <p:spPr bwMode="auto">
          <a:xfrm>
            <a:off x="2884488" y="4092897"/>
            <a:ext cx="6080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b="0" i="1">
                <a:latin typeface="Times New Roman" charset="0"/>
              </a:rPr>
              <a:t>i-1</a:t>
            </a:r>
          </a:p>
        </p:txBody>
      </p:sp>
      <p:sp>
        <p:nvSpPr>
          <p:cNvPr id="6167" name="Line 20"/>
          <p:cNvSpPr>
            <a:spLocks noChangeShapeType="1"/>
          </p:cNvSpPr>
          <p:nvPr/>
        </p:nvSpPr>
        <p:spPr bwMode="auto">
          <a:xfrm>
            <a:off x="2339975" y="4065910"/>
            <a:ext cx="1588" cy="1444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8" name="Line 21"/>
          <p:cNvSpPr>
            <a:spLocks noChangeShapeType="1"/>
          </p:cNvSpPr>
          <p:nvPr/>
        </p:nvSpPr>
        <p:spPr bwMode="auto">
          <a:xfrm>
            <a:off x="3132138" y="4065910"/>
            <a:ext cx="1587" cy="1444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9" name="Line 22"/>
          <p:cNvSpPr>
            <a:spLocks noChangeShapeType="1"/>
          </p:cNvSpPr>
          <p:nvPr/>
        </p:nvSpPr>
        <p:spPr bwMode="auto">
          <a:xfrm>
            <a:off x="3924300" y="4065910"/>
            <a:ext cx="1588" cy="1444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0" name="Line 23"/>
          <p:cNvSpPr>
            <a:spLocks noChangeShapeType="1"/>
          </p:cNvSpPr>
          <p:nvPr/>
        </p:nvSpPr>
        <p:spPr bwMode="auto">
          <a:xfrm>
            <a:off x="4716463" y="4065910"/>
            <a:ext cx="1587" cy="1444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1" name="Line 24"/>
          <p:cNvSpPr>
            <a:spLocks noChangeShapeType="1"/>
          </p:cNvSpPr>
          <p:nvPr/>
        </p:nvSpPr>
        <p:spPr bwMode="auto">
          <a:xfrm>
            <a:off x="5508625" y="4065910"/>
            <a:ext cx="1588" cy="1444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2" name="Line 25"/>
          <p:cNvSpPr>
            <a:spLocks noChangeShapeType="1"/>
          </p:cNvSpPr>
          <p:nvPr/>
        </p:nvSpPr>
        <p:spPr bwMode="auto">
          <a:xfrm>
            <a:off x="2339975" y="3273747"/>
            <a:ext cx="792163" cy="1728788"/>
          </a:xfrm>
          <a:prstGeom prst="line">
            <a:avLst/>
          </a:prstGeom>
          <a:noFill/>
          <a:ln w="38100">
            <a:solidFill>
              <a:srgbClr val="FF33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6173" name="Line 26"/>
          <p:cNvSpPr>
            <a:spLocks noChangeShapeType="1"/>
          </p:cNvSpPr>
          <p:nvPr/>
        </p:nvSpPr>
        <p:spPr bwMode="auto">
          <a:xfrm flipV="1">
            <a:off x="3132138" y="3273747"/>
            <a:ext cx="792162" cy="1728788"/>
          </a:xfrm>
          <a:prstGeom prst="line">
            <a:avLst/>
          </a:prstGeom>
          <a:noFill/>
          <a:ln w="38100">
            <a:solidFill>
              <a:srgbClr val="FF33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6174" name="Line 27"/>
          <p:cNvSpPr>
            <a:spLocks noChangeShapeType="1"/>
          </p:cNvSpPr>
          <p:nvPr/>
        </p:nvSpPr>
        <p:spPr bwMode="auto">
          <a:xfrm>
            <a:off x="3924300" y="3273747"/>
            <a:ext cx="792163" cy="1728788"/>
          </a:xfrm>
          <a:prstGeom prst="line">
            <a:avLst/>
          </a:prstGeom>
          <a:noFill/>
          <a:ln w="38100">
            <a:solidFill>
              <a:srgbClr val="FF33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6175" name="Line 28"/>
          <p:cNvSpPr>
            <a:spLocks noChangeShapeType="1"/>
          </p:cNvSpPr>
          <p:nvPr/>
        </p:nvSpPr>
        <p:spPr bwMode="auto">
          <a:xfrm flipV="1">
            <a:off x="4716463" y="3273747"/>
            <a:ext cx="792162" cy="1728788"/>
          </a:xfrm>
          <a:prstGeom prst="line">
            <a:avLst/>
          </a:prstGeom>
          <a:noFill/>
          <a:ln w="38100">
            <a:solidFill>
              <a:srgbClr val="FF33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6176" name="Text Box 29"/>
          <p:cNvSpPr txBox="1">
            <a:spLocks noChangeArrowheads="1"/>
          </p:cNvSpPr>
          <p:nvPr/>
        </p:nvSpPr>
        <p:spPr bwMode="auto">
          <a:xfrm>
            <a:off x="1425575" y="3791272"/>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sz="2400" b="0">
                <a:latin typeface="Times New Roman" charset="0"/>
              </a:rPr>
              <a:t>0</a:t>
            </a:r>
          </a:p>
        </p:txBody>
      </p:sp>
      <p:sp>
        <p:nvSpPr>
          <p:cNvPr id="6177" name="Text Box 30"/>
          <p:cNvSpPr txBox="1">
            <a:spLocks noChangeArrowheads="1"/>
          </p:cNvSpPr>
          <p:nvPr/>
        </p:nvSpPr>
        <p:spPr bwMode="auto">
          <a:xfrm rot="-5400000">
            <a:off x="534194" y="3761904"/>
            <a:ext cx="896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sz="2400"/>
              <a:t>error</a:t>
            </a:r>
          </a:p>
        </p:txBody>
      </p:sp>
      <p:sp>
        <p:nvSpPr>
          <p:cNvPr id="6178" name="Text Box 31"/>
          <p:cNvSpPr txBox="1">
            <a:spLocks noChangeArrowheads="1"/>
          </p:cNvSpPr>
          <p:nvPr/>
        </p:nvSpPr>
        <p:spPr bwMode="auto">
          <a:xfrm>
            <a:off x="5724525" y="4032572"/>
            <a:ext cx="2211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sz="2400"/>
              <a:t>nodal point nr</a:t>
            </a:r>
          </a:p>
        </p:txBody>
      </p:sp>
      <p:sp>
        <p:nvSpPr>
          <p:cNvPr id="6179" name="Line 32"/>
          <p:cNvSpPr>
            <a:spLocks noChangeShapeType="1"/>
          </p:cNvSpPr>
          <p:nvPr/>
        </p:nvSpPr>
        <p:spPr bwMode="auto">
          <a:xfrm flipV="1">
            <a:off x="1042988" y="3168972"/>
            <a:ext cx="0" cy="36036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80" name="Line 33"/>
          <p:cNvSpPr>
            <a:spLocks noChangeShapeType="1"/>
          </p:cNvSpPr>
          <p:nvPr/>
        </p:nvSpPr>
        <p:spPr bwMode="auto">
          <a:xfrm>
            <a:off x="7956550" y="4321497"/>
            <a:ext cx="431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81" name="Rectangle 34"/>
          <p:cNvSpPr>
            <a:spLocks noChangeArrowheads="1"/>
          </p:cNvSpPr>
          <p:nvPr/>
        </p:nvSpPr>
        <p:spPr bwMode="auto">
          <a:xfrm>
            <a:off x="754063" y="3169127"/>
            <a:ext cx="7778750" cy="2376487"/>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 name="TextBox 1"/>
          <p:cNvSpPr txBox="1"/>
          <p:nvPr/>
        </p:nvSpPr>
        <p:spPr>
          <a:xfrm>
            <a:off x="4983752" y="5860107"/>
            <a:ext cx="1108597" cy="461665"/>
          </a:xfrm>
          <a:prstGeom prst="rect">
            <a:avLst/>
          </a:prstGeom>
          <a:noFill/>
        </p:spPr>
        <p:txBody>
          <a:bodyPr wrap="none" rtlCol="0">
            <a:spAutoFit/>
          </a:bodyPr>
          <a:lstStyle/>
          <a:p>
            <a:r>
              <a:rPr lang="en-GB" sz="2400" dirty="0"/>
              <a:t>so </a:t>
            </a:r>
            <a:r>
              <a:rPr lang="en-GB" sz="2400" dirty="0" smtClean="0"/>
              <a:t>that</a:t>
            </a:r>
            <a:endParaRPr lang="en-GB" sz="2400" dirty="0"/>
          </a:p>
        </p:txBody>
      </p:sp>
      <p:sp>
        <p:nvSpPr>
          <p:cNvPr id="3" name="Slide Number Placeholder 2"/>
          <p:cNvSpPr>
            <a:spLocks noGrp="1"/>
          </p:cNvSpPr>
          <p:nvPr>
            <p:ph type="sldNum" sz="quarter" idx="12"/>
          </p:nvPr>
        </p:nvSpPr>
        <p:spPr/>
        <p:txBody>
          <a:bodyPr/>
          <a:lstStyle/>
          <a:p>
            <a:fld id="{FB3EDCD9-732D-504E-AAE8-461BF025AC4F}" type="slidenum">
              <a:rPr lang="en-US" smtClean="0"/>
              <a:t>5</a:t>
            </a:fld>
            <a:endParaRPr lang="en-US"/>
          </a:p>
        </p:txBody>
      </p:sp>
    </p:spTree>
    <p:extLst>
      <p:ext uri="{BB962C8B-B14F-4D97-AF65-F5344CB8AC3E}">
        <p14:creationId xmlns:p14="http://schemas.microsoft.com/office/powerpoint/2010/main" val="247654942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684213" y="1651488"/>
            <a:ext cx="7991475" cy="3161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50000"/>
              </a:lnSpc>
              <a:spcBef>
                <a:spcPct val="20000"/>
              </a:spcBef>
              <a:buClr>
                <a:schemeClr val="accent1"/>
              </a:buClr>
              <a:buSzPct val="65000"/>
              <a:buFont typeface="Wingdings" charset="0"/>
              <a:buChar char="n"/>
            </a:pPr>
            <a:r>
              <a:rPr lang="en-GB" sz="2800" b="0" dirty="0"/>
              <a:t>                             with: </a:t>
            </a:r>
          </a:p>
          <a:p>
            <a:pPr marL="342900" indent="-342900">
              <a:lnSpc>
                <a:spcPct val="150000"/>
              </a:lnSpc>
              <a:spcBef>
                <a:spcPct val="20000"/>
              </a:spcBef>
              <a:buClr>
                <a:schemeClr val="accent1"/>
              </a:buClr>
              <a:buSzPct val="65000"/>
              <a:buFont typeface="Wingdings" charset="0"/>
              <a:buChar char="n"/>
            </a:pPr>
            <a:r>
              <a:rPr lang="en-GB" sz="2800" b="0" dirty="0"/>
              <a:t> Avoiding amplification:</a:t>
            </a:r>
          </a:p>
          <a:p>
            <a:pPr marL="342900" indent="-342900">
              <a:lnSpc>
                <a:spcPct val="150000"/>
              </a:lnSpc>
              <a:spcBef>
                <a:spcPct val="20000"/>
              </a:spcBef>
              <a:buClr>
                <a:schemeClr val="accent1"/>
              </a:buClr>
              <a:buSzPct val="65000"/>
              <a:buFont typeface="Wingdings" charset="0"/>
              <a:buChar char="n"/>
            </a:pPr>
            <a:r>
              <a:rPr lang="en-GB" sz="2800" b="0" dirty="0"/>
              <a:t> i.e.:                   or              or</a:t>
            </a:r>
          </a:p>
          <a:p>
            <a:pPr marL="342900" indent="-342900">
              <a:lnSpc>
                <a:spcPct val="150000"/>
              </a:lnSpc>
              <a:spcBef>
                <a:spcPts val="1200"/>
              </a:spcBef>
              <a:buClr>
                <a:schemeClr val="accent1"/>
              </a:buClr>
              <a:buSzPct val="65000"/>
              <a:buFont typeface="Wingdings" charset="0"/>
              <a:buChar char="n"/>
            </a:pPr>
            <a:r>
              <a:rPr lang="en-GB" sz="2800" b="0" dirty="0"/>
              <a:t> So the 1-D forward Euler heat diffusion  equation has following stability criterion:</a:t>
            </a:r>
          </a:p>
        </p:txBody>
      </p:sp>
      <p:sp>
        <p:nvSpPr>
          <p:cNvPr id="11" name="Date Placeholder 3"/>
          <p:cNvSpPr>
            <a:spLocks noGrp="1"/>
          </p:cNvSpPr>
          <p:nvPr>
            <p:ph type="dt" sz="quarter" idx="10"/>
          </p:nvPr>
        </p:nvSpPr>
        <p:spPr/>
        <p:txBody>
          <a:bodyPr/>
          <a:lstStyle/>
          <a:p>
            <a:pPr>
              <a:defRPr/>
            </a:pPr>
            <a:r>
              <a:rPr lang="en-GB" smtClean="0"/>
              <a:t>3-9 April, 2017, Edinburgh University</a:t>
            </a:r>
            <a:endParaRPr lang="en-GB" altLang="en-US"/>
          </a:p>
        </p:txBody>
      </p:sp>
      <p:sp>
        <p:nvSpPr>
          <p:cNvPr id="12" name="Footer Placeholder 4"/>
          <p:cNvSpPr>
            <a:spLocks noGrp="1"/>
          </p:cNvSpPr>
          <p:nvPr>
            <p:ph type="ftr" sz="quarter" idx="11"/>
          </p:nvPr>
        </p:nvSpPr>
        <p:spPr/>
        <p:txBody>
          <a:bodyPr/>
          <a:lstStyle/>
          <a:p>
            <a:pPr>
              <a:defRPr/>
            </a:pPr>
            <a:r>
              <a:rPr lang="en-GB" altLang="en-US" smtClean="0"/>
              <a:t>Session 3 of Introduction to numerical modelling</a:t>
            </a:r>
            <a:endParaRPr lang="en-GB" altLang="en-US"/>
          </a:p>
        </p:txBody>
      </p:sp>
      <p:sp>
        <p:nvSpPr>
          <p:cNvPr id="7174" name="Rectangle 2"/>
          <p:cNvSpPr>
            <a:spLocks noGrp="1" noChangeArrowheads="1"/>
          </p:cNvSpPr>
          <p:nvPr>
            <p:ph type="title"/>
          </p:nvPr>
        </p:nvSpPr>
        <p:spPr>
          <a:xfrm>
            <a:off x="457200" y="560136"/>
            <a:ext cx="8229600" cy="990600"/>
          </a:xfrm>
        </p:spPr>
        <p:txBody>
          <a:bodyPr/>
          <a:lstStyle/>
          <a:p>
            <a:pPr algn="ctr" eaLnBrk="1" hangingPunct="1"/>
            <a:r>
              <a:rPr lang="en-GB" sz="4000" dirty="0">
                <a:solidFill>
                  <a:srgbClr val="008000"/>
                </a:solidFill>
                <a:latin typeface="Garamond" charset="0"/>
              </a:rPr>
              <a:t>Stability criterion for 1-D heat diffusion</a:t>
            </a:r>
          </a:p>
        </p:txBody>
      </p:sp>
      <p:graphicFrame>
        <p:nvGraphicFramePr>
          <p:cNvPr id="7175" name="Object 3"/>
          <p:cNvGraphicFramePr>
            <a:graphicFrameLocks noChangeAspect="1"/>
          </p:cNvGraphicFramePr>
          <p:nvPr>
            <p:extLst>
              <p:ext uri="{D42A27DB-BD31-4B8C-83A1-F6EECF244321}">
                <p14:modId xmlns:p14="http://schemas.microsoft.com/office/powerpoint/2010/main" val="1733153145"/>
              </p:ext>
            </p:extLst>
          </p:nvPr>
        </p:nvGraphicFramePr>
        <p:xfrm>
          <a:off x="1187450" y="1797623"/>
          <a:ext cx="2608263" cy="581025"/>
        </p:xfrm>
        <a:graphic>
          <a:graphicData uri="http://schemas.openxmlformats.org/presentationml/2006/ole">
            <mc:AlternateContent xmlns:mc="http://schemas.openxmlformats.org/markup-compatibility/2006">
              <mc:Choice xmlns:v="urn:schemas-microsoft-com:vml" Requires="v">
                <p:oleObj spid="_x0000_s158901" name="Equation" r:id="rId4" imgW="1143000" imgH="254000" progId="Equation.3">
                  <p:embed/>
                </p:oleObj>
              </mc:Choice>
              <mc:Fallback>
                <p:oleObj name="Equation" r:id="rId4" imgW="1143000" imgH="254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1797623"/>
                        <a:ext cx="2608263"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176" name="Object 5"/>
          <p:cNvGraphicFramePr>
            <a:graphicFrameLocks noChangeAspect="1"/>
          </p:cNvGraphicFramePr>
          <p:nvPr>
            <p:extLst>
              <p:ext uri="{D42A27DB-BD31-4B8C-83A1-F6EECF244321}">
                <p14:modId xmlns:p14="http://schemas.microsoft.com/office/powerpoint/2010/main" val="4129999153"/>
              </p:ext>
            </p:extLst>
          </p:nvPr>
        </p:nvGraphicFramePr>
        <p:xfrm>
          <a:off x="5148263" y="2528581"/>
          <a:ext cx="1419225" cy="581025"/>
        </p:xfrm>
        <a:graphic>
          <a:graphicData uri="http://schemas.openxmlformats.org/presentationml/2006/ole">
            <mc:AlternateContent xmlns:mc="http://schemas.openxmlformats.org/markup-compatibility/2006">
              <mc:Choice xmlns:v="urn:schemas-microsoft-com:vml" Requires="v">
                <p:oleObj spid="_x0000_s158902" name="Equation" r:id="rId6" imgW="622030" imgH="253890" progId="Equation.3">
                  <p:embed/>
                </p:oleObj>
              </mc:Choice>
              <mc:Fallback>
                <p:oleObj name="Equation" r:id="rId6" imgW="622030" imgH="25389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8263" y="2528581"/>
                        <a:ext cx="1419225" cy="581025"/>
                      </a:xfrm>
                      <a:prstGeom prst="rect">
                        <a:avLst/>
                      </a:prstGeom>
                      <a:noFill/>
                      <a:ln>
                        <a:noFill/>
                      </a:ln>
                      <a:effectLst/>
                    </p:spPr>
                  </p:pic>
                </p:oleObj>
              </mc:Fallback>
            </mc:AlternateContent>
          </a:graphicData>
        </a:graphic>
      </p:graphicFrame>
      <p:graphicFrame>
        <p:nvGraphicFramePr>
          <p:cNvPr id="7177" name="Object 6"/>
          <p:cNvGraphicFramePr>
            <a:graphicFrameLocks noChangeAspect="1"/>
          </p:cNvGraphicFramePr>
          <p:nvPr>
            <p:extLst>
              <p:ext uri="{D42A27DB-BD31-4B8C-83A1-F6EECF244321}">
                <p14:modId xmlns:p14="http://schemas.microsoft.com/office/powerpoint/2010/main" val="2586360679"/>
              </p:ext>
            </p:extLst>
          </p:nvPr>
        </p:nvGraphicFramePr>
        <p:xfrm>
          <a:off x="1863725" y="3370749"/>
          <a:ext cx="1565275" cy="377825"/>
        </p:xfrm>
        <a:graphic>
          <a:graphicData uri="http://schemas.openxmlformats.org/presentationml/2006/ole">
            <mc:AlternateContent xmlns:mc="http://schemas.openxmlformats.org/markup-compatibility/2006">
              <mc:Choice xmlns:v="urn:schemas-microsoft-com:vml" Requires="v">
                <p:oleObj spid="_x0000_s158903" name="Equation" r:id="rId8" imgW="685502" imgH="165028" progId="Equation.3">
                  <p:embed/>
                </p:oleObj>
              </mc:Choice>
              <mc:Fallback>
                <p:oleObj name="Equation" r:id="rId8" imgW="685502" imgH="165028"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63725" y="3370749"/>
                        <a:ext cx="1565275"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178" name="Object 7"/>
          <p:cNvGraphicFramePr>
            <a:graphicFrameLocks noChangeAspect="1"/>
          </p:cNvGraphicFramePr>
          <p:nvPr>
            <p:extLst>
              <p:ext uri="{D42A27DB-BD31-4B8C-83A1-F6EECF244321}">
                <p14:modId xmlns:p14="http://schemas.microsoft.com/office/powerpoint/2010/main" val="1456635235"/>
              </p:ext>
            </p:extLst>
          </p:nvPr>
        </p:nvGraphicFramePr>
        <p:xfrm>
          <a:off x="4344988" y="3109606"/>
          <a:ext cx="839787" cy="900112"/>
        </p:xfrm>
        <a:graphic>
          <a:graphicData uri="http://schemas.openxmlformats.org/presentationml/2006/ole">
            <mc:AlternateContent xmlns:mc="http://schemas.openxmlformats.org/markup-compatibility/2006">
              <mc:Choice xmlns:v="urn:schemas-microsoft-com:vml" Requires="v">
                <p:oleObj spid="_x0000_s158904" name="Equation" r:id="rId10" imgW="368140" imgH="393529" progId="Equation.3">
                  <p:embed/>
                </p:oleObj>
              </mc:Choice>
              <mc:Fallback>
                <p:oleObj name="Equation" r:id="rId10" imgW="368140" imgH="393529"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44988" y="3109606"/>
                        <a:ext cx="839787" cy="900112"/>
                      </a:xfrm>
                      <a:prstGeom prst="rect">
                        <a:avLst/>
                      </a:prstGeom>
                      <a:noFill/>
                      <a:ln>
                        <a:noFill/>
                      </a:ln>
                      <a:effectLst/>
                    </p:spPr>
                  </p:pic>
                </p:oleObj>
              </mc:Fallback>
            </mc:AlternateContent>
          </a:graphicData>
        </a:graphic>
      </p:graphicFrame>
      <p:graphicFrame>
        <p:nvGraphicFramePr>
          <p:cNvPr id="7179" name="Object 8"/>
          <p:cNvGraphicFramePr>
            <a:graphicFrameLocks noChangeAspect="1"/>
          </p:cNvGraphicFramePr>
          <p:nvPr>
            <p:extLst>
              <p:ext uri="{D42A27DB-BD31-4B8C-83A1-F6EECF244321}">
                <p14:modId xmlns:p14="http://schemas.microsoft.com/office/powerpoint/2010/main" val="3301917509"/>
              </p:ext>
            </p:extLst>
          </p:nvPr>
        </p:nvGraphicFramePr>
        <p:xfrm>
          <a:off x="5184775" y="1638080"/>
          <a:ext cx="1187450" cy="900112"/>
        </p:xfrm>
        <a:graphic>
          <a:graphicData uri="http://schemas.openxmlformats.org/presentationml/2006/ole">
            <mc:AlternateContent xmlns:mc="http://schemas.openxmlformats.org/markup-compatibility/2006">
              <mc:Choice xmlns:v="urn:schemas-microsoft-com:vml" Requires="v">
                <p:oleObj spid="_x0000_s158905" name="Equation" r:id="rId12" imgW="520474" imgH="393529" progId="Equation.3">
                  <p:embed/>
                </p:oleObj>
              </mc:Choice>
              <mc:Fallback>
                <p:oleObj name="Equation" r:id="rId12" imgW="520474" imgH="393529"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84775" y="1638080"/>
                        <a:ext cx="1187450" cy="900112"/>
                      </a:xfrm>
                      <a:prstGeom prst="rect">
                        <a:avLst/>
                      </a:prstGeom>
                      <a:noFill/>
                      <a:ln>
                        <a:noFill/>
                      </a:ln>
                      <a:effectLst/>
                    </p:spPr>
                  </p:pic>
                </p:oleObj>
              </mc:Fallback>
            </mc:AlternateContent>
          </a:graphicData>
        </a:graphic>
      </p:graphicFrame>
      <p:graphicFrame>
        <p:nvGraphicFramePr>
          <p:cNvPr id="7180" name="Object 9"/>
          <p:cNvGraphicFramePr>
            <a:graphicFrameLocks noChangeAspect="1"/>
          </p:cNvGraphicFramePr>
          <p:nvPr>
            <p:extLst>
              <p:ext uri="{D42A27DB-BD31-4B8C-83A1-F6EECF244321}">
                <p14:modId xmlns:p14="http://schemas.microsoft.com/office/powerpoint/2010/main" val="2015271617"/>
              </p:ext>
            </p:extLst>
          </p:nvPr>
        </p:nvGraphicFramePr>
        <p:xfrm>
          <a:off x="3824288" y="5347494"/>
          <a:ext cx="1360487" cy="957262"/>
        </p:xfrm>
        <a:graphic>
          <a:graphicData uri="http://schemas.openxmlformats.org/presentationml/2006/ole">
            <mc:AlternateContent xmlns:mc="http://schemas.openxmlformats.org/markup-compatibility/2006">
              <mc:Choice xmlns:v="urn:schemas-microsoft-com:vml" Requires="v">
                <p:oleObj spid="_x0000_s158906" name="Equation" r:id="rId14" imgW="596900" imgH="419100" progId="Equation.3">
                  <p:embed/>
                </p:oleObj>
              </mc:Choice>
              <mc:Fallback>
                <p:oleObj name="Equation" r:id="rId14" imgW="596900" imgH="4191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24288" y="5347494"/>
                        <a:ext cx="1360487" cy="957262"/>
                      </a:xfrm>
                      <a:prstGeom prst="rect">
                        <a:avLst/>
                      </a:prstGeom>
                      <a:noFill/>
                      <a:ln w="28575">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FB3EDCD9-732D-504E-AAE8-461BF025AC4F}" type="slidenum">
              <a:rPr lang="en-US" smtClean="0"/>
              <a:t>6</a:t>
            </a:fld>
            <a:endParaRPr lang="en-US"/>
          </a:p>
        </p:txBody>
      </p:sp>
    </p:spTree>
    <p:extLst>
      <p:ext uri="{BB962C8B-B14F-4D97-AF65-F5344CB8AC3E}">
        <p14:creationId xmlns:p14="http://schemas.microsoft.com/office/powerpoint/2010/main" val="152218495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Date Placeholder 3"/>
          <p:cNvSpPr>
            <a:spLocks noGrp="1"/>
          </p:cNvSpPr>
          <p:nvPr>
            <p:ph type="dt" sz="quarter" idx="10"/>
          </p:nvPr>
        </p:nvSpPr>
        <p:spPr/>
        <p:txBody>
          <a:bodyPr/>
          <a:lstStyle/>
          <a:p>
            <a:pPr>
              <a:defRPr/>
            </a:pPr>
            <a:r>
              <a:rPr lang="en-GB" smtClean="0"/>
              <a:t>3-9 April, 2017, Edinburgh University</a:t>
            </a:r>
            <a:endParaRPr lang="en-GB" altLang="en-US"/>
          </a:p>
        </p:txBody>
      </p:sp>
      <p:sp>
        <p:nvSpPr>
          <p:cNvPr id="27" name="Footer Placeholder 4"/>
          <p:cNvSpPr>
            <a:spLocks noGrp="1"/>
          </p:cNvSpPr>
          <p:nvPr>
            <p:ph type="ftr" sz="quarter" idx="11"/>
          </p:nvPr>
        </p:nvSpPr>
        <p:spPr/>
        <p:txBody>
          <a:bodyPr/>
          <a:lstStyle/>
          <a:p>
            <a:pPr>
              <a:defRPr/>
            </a:pPr>
            <a:r>
              <a:rPr lang="en-GB" altLang="en-US" smtClean="0"/>
              <a:t>Session 3 of Introduction to numerical modelling</a:t>
            </a:r>
            <a:endParaRPr lang="en-GB" altLang="en-US"/>
          </a:p>
        </p:txBody>
      </p:sp>
      <p:graphicFrame>
        <p:nvGraphicFramePr>
          <p:cNvPr id="8198" name="Object 27"/>
          <p:cNvGraphicFramePr>
            <a:graphicFrameLocks noChangeAspect="1"/>
          </p:cNvGraphicFramePr>
          <p:nvPr>
            <p:extLst>
              <p:ext uri="{D42A27DB-BD31-4B8C-83A1-F6EECF244321}">
                <p14:modId xmlns:p14="http://schemas.microsoft.com/office/powerpoint/2010/main" val="1640479386"/>
              </p:ext>
            </p:extLst>
          </p:nvPr>
        </p:nvGraphicFramePr>
        <p:xfrm>
          <a:off x="468313" y="2043183"/>
          <a:ext cx="8415337" cy="1025525"/>
        </p:xfrm>
        <a:graphic>
          <a:graphicData uri="http://schemas.openxmlformats.org/presentationml/2006/ole">
            <mc:AlternateContent xmlns:mc="http://schemas.openxmlformats.org/markup-compatibility/2006">
              <mc:Choice xmlns:v="urn:schemas-microsoft-com:vml" Requires="v">
                <p:oleObj spid="_x0000_s160862" name="Equation" r:id="rId4" imgW="4381500" imgH="533400" progId="Equation.3">
                  <p:embed/>
                </p:oleObj>
              </mc:Choice>
              <mc:Fallback>
                <p:oleObj name="Equation" r:id="rId4" imgW="4381500" imgH="533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2043183"/>
                        <a:ext cx="8415337" cy="1025525"/>
                      </a:xfrm>
                      <a:prstGeom prst="rect">
                        <a:avLst/>
                      </a:prstGeom>
                      <a:noFill/>
                      <a:ln w="9525">
                        <a:solidFill>
                          <a:srgbClr val="FFFFFF"/>
                        </a:solidFill>
                        <a:miter lim="800000"/>
                        <a:headEnd/>
                        <a:tailEnd/>
                      </a:ln>
                      <a:effectLst/>
                    </p:spPr>
                  </p:pic>
                </p:oleObj>
              </mc:Fallback>
            </mc:AlternateContent>
          </a:graphicData>
        </a:graphic>
      </p:graphicFrame>
      <p:graphicFrame>
        <p:nvGraphicFramePr>
          <p:cNvPr id="8199" name="Object 28"/>
          <p:cNvGraphicFramePr>
            <a:graphicFrameLocks noChangeAspect="1"/>
          </p:cNvGraphicFramePr>
          <p:nvPr>
            <p:extLst>
              <p:ext uri="{D42A27DB-BD31-4B8C-83A1-F6EECF244321}">
                <p14:modId xmlns:p14="http://schemas.microsoft.com/office/powerpoint/2010/main" val="3893936727"/>
              </p:ext>
            </p:extLst>
          </p:nvPr>
        </p:nvGraphicFramePr>
        <p:xfrm>
          <a:off x="971550" y="3698191"/>
          <a:ext cx="7072313" cy="512763"/>
        </p:xfrm>
        <a:graphic>
          <a:graphicData uri="http://schemas.openxmlformats.org/presentationml/2006/ole">
            <mc:AlternateContent xmlns:mc="http://schemas.openxmlformats.org/markup-compatibility/2006">
              <mc:Choice xmlns:v="urn:schemas-microsoft-com:vml" Requires="v">
                <p:oleObj spid="_x0000_s160863" name="Equation" r:id="rId6" imgW="3683000" imgH="266700" progId="Equation.3">
                  <p:embed/>
                </p:oleObj>
              </mc:Choice>
              <mc:Fallback>
                <p:oleObj name="Equation" r:id="rId6" imgW="3683000" imgH="2667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698191"/>
                        <a:ext cx="7072313" cy="512763"/>
                      </a:xfrm>
                      <a:prstGeom prst="rect">
                        <a:avLst/>
                      </a:prstGeom>
                      <a:noFill/>
                      <a:ln w="9525">
                        <a:solidFill>
                          <a:srgbClr val="FFFFFF"/>
                        </a:solidFill>
                        <a:miter lim="800000"/>
                        <a:headEnd/>
                        <a:tailEnd/>
                      </a:ln>
                      <a:effectLst/>
                    </p:spPr>
                  </p:pic>
                </p:oleObj>
              </mc:Fallback>
            </mc:AlternateContent>
          </a:graphicData>
        </a:graphic>
      </p:graphicFrame>
      <p:sp>
        <p:nvSpPr>
          <p:cNvPr id="8200" name="TextBox 1"/>
          <p:cNvSpPr txBox="1">
            <a:spLocks noChangeArrowheads="1"/>
          </p:cNvSpPr>
          <p:nvPr/>
        </p:nvSpPr>
        <p:spPr bwMode="auto">
          <a:xfrm>
            <a:off x="337050" y="1454214"/>
            <a:ext cx="50667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sz="2400" b="0" dirty="0"/>
              <a:t>For a uniform grid and </a:t>
            </a:r>
            <a:r>
              <a:rPr lang="en-GB" sz="2400" b="0" i="1" dirty="0">
                <a:latin typeface="Symbol" charset="0"/>
              </a:rPr>
              <a:t>k</a:t>
            </a:r>
            <a:r>
              <a:rPr lang="en-GB" sz="2400" b="0" dirty="0"/>
              <a:t> = constant: </a:t>
            </a:r>
          </a:p>
        </p:txBody>
      </p:sp>
      <p:sp>
        <p:nvSpPr>
          <p:cNvPr id="8201" name="Rectangle 3"/>
          <p:cNvSpPr>
            <a:spLocks noGrp="1" noChangeArrowheads="1"/>
          </p:cNvSpPr>
          <p:nvPr>
            <p:ph type="title"/>
          </p:nvPr>
        </p:nvSpPr>
        <p:spPr>
          <a:xfrm>
            <a:off x="457200" y="439824"/>
            <a:ext cx="8229600" cy="990600"/>
          </a:xfrm>
        </p:spPr>
        <p:txBody>
          <a:bodyPr/>
          <a:lstStyle/>
          <a:p>
            <a:pPr algn="ctr" eaLnBrk="1" hangingPunct="1"/>
            <a:r>
              <a:rPr lang="en-GB" sz="4000" dirty="0">
                <a:solidFill>
                  <a:srgbClr val="008000"/>
                </a:solidFill>
                <a:latin typeface="Garamond" charset="0"/>
              </a:rPr>
              <a:t>Stability criterion for 2-D heat diffusion</a:t>
            </a:r>
          </a:p>
        </p:txBody>
      </p:sp>
      <p:graphicFrame>
        <p:nvGraphicFramePr>
          <p:cNvPr id="8202" name="Object 28"/>
          <p:cNvGraphicFramePr>
            <a:graphicFrameLocks noChangeAspect="1"/>
          </p:cNvGraphicFramePr>
          <p:nvPr>
            <p:extLst>
              <p:ext uri="{D42A27DB-BD31-4B8C-83A1-F6EECF244321}">
                <p14:modId xmlns:p14="http://schemas.microsoft.com/office/powerpoint/2010/main" val="3671479532"/>
              </p:ext>
            </p:extLst>
          </p:nvPr>
        </p:nvGraphicFramePr>
        <p:xfrm>
          <a:off x="971550" y="5043385"/>
          <a:ext cx="5414963" cy="487363"/>
        </p:xfrm>
        <a:graphic>
          <a:graphicData uri="http://schemas.openxmlformats.org/presentationml/2006/ole">
            <mc:AlternateContent xmlns:mc="http://schemas.openxmlformats.org/markup-compatibility/2006">
              <mc:Choice xmlns:v="urn:schemas-microsoft-com:vml" Requires="v">
                <p:oleObj spid="_x0000_s160864" name="Equation" r:id="rId8" imgW="2819400" imgH="254000" progId="Equation.3">
                  <p:embed/>
                </p:oleObj>
              </mc:Choice>
              <mc:Fallback>
                <p:oleObj name="Equation" r:id="rId8" imgW="2819400" imgH="2540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1550" y="5043385"/>
                        <a:ext cx="5414963" cy="487363"/>
                      </a:xfrm>
                      <a:prstGeom prst="rect">
                        <a:avLst/>
                      </a:prstGeom>
                      <a:noFill/>
                      <a:ln w="9525">
                        <a:solidFill>
                          <a:srgbClr val="FFFFFF"/>
                        </a:solidFill>
                        <a:miter lim="800000"/>
                        <a:headEnd/>
                        <a:tailEnd/>
                      </a:ln>
                      <a:effectLst/>
                    </p:spPr>
                  </p:pic>
                </p:oleObj>
              </mc:Fallback>
            </mc:AlternateContent>
          </a:graphicData>
        </a:graphic>
      </p:graphicFrame>
      <p:sp>
        <p:nvSpPr>
          <p:cNvPr id="8203" name="Text Box 26"/>
          <p:cNvSpPr txBox="1">
            <a:spLocks noChangeArrowheads="1"/>
          </p:cNvSpPr>
          <p:nvPr/>
        </p:nvSpPr>
        <p:spPr bwMode="auto">
          <a:xfrm>
            <a:off x="341813" y="3109976"/>
            <a:ext cx="20495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sz="2400" b="0"/>
              <a:t>If </a:t>
            </a:r>
            <a:r>
              <a:rPr lang="en-GB" sz="2400" b="0" i="1">
                <a:latin typeface="Symbol" charset="0"/>
              </a:rPr>
              <a:t>D</a:t>
            </a:r>
            <a:r>
              <a:rPr lang="en-GB" sz="2400" b="0" i="1">
                <a:latin typeface="Times New Roman" charset="0"/>
              </a:rPr>
              <a:t>x</a:t>
            </a:r>
            <a:r>
              <a:rPr lang="en-GB" sz="2400" b="0" i="1"/>
              <a:t> = </a:t>
            </a:r>
            <a:r>
              <a:rPr lang="en-GB" sz="2400" b="0" i="1">
                <a:latin typeface="Symbol" charset="0"/>
              </a:rPr>
              <a:t>D</a:t>
            </a:r>
            <a:r>
              <a:rPr lang="en-GB" sz="2400" b="0" i="1">
                <a:latin typeface="Times New Roman" charset="0"/>
              </a:rPr>
              <a:t>z</a:t>
            </a:r>
            <a:r>
              <a:rPr lang="en-GB" sz="2400" b="0" i="1"/>
              <a:t> = </a:t>
            </a:r>
            <a:r>
              <a:rPr lang="en-GB" sz="2400" b="0" i="1">
                <a:latin typeface="Symbol" charset="0"/>
              </a:rPr>
              <a:t>D</a:t>
            </a:r>
            <a:r>
              <a:rPr lang="en-GB" sz="2400" b="0">
                <a:latin typeface="Symbol" charset="0"/>
              </a:rPr>
              <a:t>:</a:t>
            </a:r>
          </a:p>
        </p:txBody>
      </p:sp>
      <p:sp>
        <p:nvSpPr>
          <p:cNvPr id="8204" name="Text Box 26"/>
          <p:cNvSpPr txBox="1">
            <a:spLocks noChangeArrowheads="1"/>
          </p:cNvSpPr>
          <p:nvPr/>
        </p:nvSpPr>
        <p:spPr bwMode="auto">
          <a:xfrm>
            <a:off x="341813" y="4335526"/>
            <a:ext cx="5438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sz="2400" b="0"/>
              <a:t>or:</a:t>
            </a:r>
            <a:endParaRPr lang="en-GB" sz="2400" b="0">
              <a:latin typeface="Symbol" charset="0"/>
            </a:endParaRPr>
          </a:p>
        </p:txBody>
      </p:sp>
      <p:grpSp>
        <p:nvGrpSpPr>
          <p:cNvPr id="8205" name="Group 63"/>
          <p:cNvGrpSpPr>
            <a:grpSpLocks/>
          </p:cNvGrpSpPr>
          <p:nvPr/>
        </p:nvGrpSpPr>
        <p:grpSpPr bwMode="auto">
          <a:xfrm>
            <a:off x="6450013" y="4407466"/>
            <a:ext cx="2659062" cy="2444750"/>
            <a:chOff x="3379" y="935"/>
            <a:chExt cx="1675" cy="1540"/>
          </a:xfrm>
        </p:grpSpPr>
        <p:sp>
          <p:nvSpPr>
            <p:cNvPr id="8206" name="AutoShape 44"/>
            <p:cNvSpPr>
              <a:spLocks noChangeArrowheads="1"/>
            </p:cNvSpPr>
            <p:nvPr/>
          </p:nvSpPr>
          <p:spPr bwMode="auto">
            <a:xfrm>
              <a:off x="3945" y="1187"/>
              <a:ext cx="765" cy="76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5898240 60000 65536"/>
                <a:gd name="T10" fmla="*/ 11796480 60000 65536"/>
                <a:gd name="T11" fmla="*/ 17694720 60000 65536"/>
                <a:gd name="T12" fmla="*/ 5393 w 21600"/>
                <a:gd name="T13" fmla="*/ 5393 h 21600"/>
                <a:gd name="T14" fmla="*/ 16207 w 21600"/>
                <a:gd name="T15" fmla="*/ 16207 h 21600"/>
              </a:gdLst>
              <a:ahLst/>
              <a:cxnLst>
                <a:cxn ang="T8">
                  <a:pos x="T0" y="T1"/>
                </a:cxn>
                <a:cxn ang="T9">
                  <a:pos x="T2" y="T3"/>
                </a:cxn>
                <a:cxn ang="T10">
                  <a:pos x="T4" y="T5"/>
                </a:cxn>
                <a:cxn ang="T11">
                  <a:pos x="T6" y="T7"/>
                </a:cxn>
              </a:cxnLst>
              <a:rect l="T12" t="T13" r="T14" b="T15"/>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solidFill>
              <a:srgbClr val="008000"/>
            </a:solidFill>
            <a:ln w="9525">
              <a:solidFill>
                <a:schemeClr val="tx1"/>
              </a:solidFill>
              <a:miter lim="800000"/>
              <a:headEnd/>
              <a:tailEnd/>
            </a:ln>
          </p:spPr>
          <p:txBody>
            <a:bodyPr wrap="none" anchor="ctr"/>
            <a:lstStyle/>
            <a:p>
              <a:endParaRPr lang="en-US"/>
            </a:p>
          </p:txBody>
        </p:sp>
        <p:sp>
          <p:nvSpPr>
            <p:cNvPr id="8207" name="Rectangle 45"/>
            <p:cNvSpPr>
              <a:spLocks noChangeArrowheads="1"/>
            </p:cNvSpPr>
            <p:nvPr/>
          </p:nvSpPr>
          <p:spPr bwMode="auto">
            <a:xfrm>
              <a:off x="4126" y="1376"/>
              <a:ext cx="408" cy="40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08" name="Rectangle 46"/>
            <p:cNvSpPr>
              <a:spLocks noChangeArrowheads="1"/>
            </p:cNvSpPr>
            <p:nvPr/>
          </p:nvSpPr>
          <p:spPr bwMode="auto">
            <a:xfrm>
              <a:off x="4534" y="1376"/>
              <a:ext cx="408" cy="409"/>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09" name="Rectangle 47"/>
            <p:cNvSpPr>
              <a:spLocks noChangeArrowheads="1"/>
            </p:cNvSpPr>
            <p:nvPr/>
          </p:nvSpPr>
          <p:spPr bwMode="auto">
            <a:xfrm>
              <a:off x="3718" y="1376"/>
              <a:ext cx="408" cy="409"/>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10" name="Rectangle 48"/>
            <p:cNvSpPr>
              <a:spLocks noChangeArrowheads="1"/>
            </p:cNvSpPr>
            <p:nvPr/>
          </p:nvSpPr>
          <p:spPr bwMode="auto">
            <a:xfrm>
              <a:off x="4126" y="955"/>
              <a:ext cx="408" cy="409"/>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11" name="Rectangle 49"/>
            <p:cNvSpPr>
              <a:spLocks noChangeArrowheads="1"/>
            </p:cNvSpPr>
            <p:nvPr/>
          </p:nvSpPr>
          <p:spPr bwMode="auto">
            <a:xfrm>
              <a:off x="4534" y="955"/>
              <a:ext cx="408" cy="409"/>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12" name="Rectangle 50"/>
            <p:cNvSpPr>
              <a:spLocks noChangeArrowheads="1"/>
            </p:cNvSpPr>
            <p:nvPr/>
          </p:nvSpPr>
          <p:spPr bwMode="auto">
            <a:xfrm>
              <a:off x="3718" y="955"/>
              <a:ext cx="408" cy="409"/>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13" name="Rectangle 51"/>
            <p:cNvSpPr>
              <a:spLocks noChangeArrowheads="1"/>
            </p:cNvSpPr>
            <p:nvPr/>
          </p:nvSpPr>
          <p:spPr bwMode="auto">
            <a:xfrm>
              <a:off x="4126" y="1771"/>
              <a:ext cx="408" cy="409"/>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14" name="Rectangle 52"/>
            <p:cNvSpPr>
              <a:spLocks noChangeArrowheads="1"/>
            </p:cNvSpPr>
            <p:nvPr/>
          </p:nvSpPr>
          <p:spPr bwMode="auto">
            <a:xfrm>
              <a:off x="4534" y="1771"/>
              <a:ext cx="408" cy="409"/>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15" name="Rectangle 53"/>
            <p:cNvSpPr>
              <a:spLocks noChangeArrowheads="1"/>
            </p:cNvSpPr>
            <p:nvPr/>
          </p:nvSpPr>
          <p:spPr bwMode="auto">
            <a:xfrm>
              <a:off x="3718" y="1771"/>
              <a:ext cx="408" cy="409"/>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16" name="Text Box 54"/>
            <p:cNvSpPr txBox="1">
              <a:spLocks noChangeArrowheads="1"/>
            </p:cNvSpPr>
            <p:nvPr/>
          </p:nvSpPr>
          <p:spPr bwMode="auto">
            <a:xfrm>
              <a:off x="4196" y="2225"/>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sz="2000">
                  <a:latin typeface="Symbol" charset="0"/>
                </a:rPr>
                <a:t>D</a:t>
              </a:r>
              <a:r>
                <a:rPr lang="en-GB" sz="2000">
                  <a:latin typeface="Times New Roman" charset="0"/>
                </a:rPr>
                <a:t>x</a:t>
              </a:r>
              <a:endParaRPr lang="en-GB" sz="2000"/>
            </a:p>
          </p:txBody>
        </p:sp>
        <p:sp>
          <p:nvSpPr>
            <p:cNvPr id="8217" name="Line 55"/>
            <p:cNvSpPr>
              <a:spLocks noChangeShapeType="1"/>
            </p:cNvSpPr>
            <p:nvPr/>
          </p:nvSpPr>
          <p:spPr bwMode="auto">
            <a:xfrm>
              <a:off x="4150" y="2270"/>
              <a:ext cx="408"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18" name="Text Box 56"/>
            <p:cNvSpPr txBox="1">
              <a:spLocks noChangeArrowheads="1"/>
            </p:cNvSpPr>
            <p:nvPr/>
          </p:nvSpPr>
          <p:spPr bwMode="auto">
            <a:xfrm>
              <a:off x="3379" y="1454"/>
              <a:ext cx="2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sz="2000">
                  <a:latin typeface="Symbol" charset="0"/>
                </a:rPr>
                <a:t>D</a:t>
              </a:r>
              <a:r>
                <a:rPr lang="en-GB" sz="2000">
                  <a:latin typeface="Times New Roman" charset="0"/>
                </a:rPr>
                <a:t>z</a:t>
              </a:r>
              <a:endParaRPr lang="en-GB" sz="2000"/>
            </a:p>
          </p:txBody>
        </p:sp>
        <p:sp>
          <p:nvSpPr>
            <p:cNvPr id="8219" name="Line 57"/>
            <p:cNvSpPr>
              <a:spLocks noChangeShapeType="1"/>
            </p:cNvSpPr>
            <p:nvPr/>
          </p:nvSpPr>
          <p:spPr bwMode="auto">
            <a:xfrm rot="-5400000">
              <a:off x="3447" y="1567"/>
              <a:ext cx="408"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20" name="Text Box 58"/>
            <p:cNvSpPr txBox="1">
              <a:spLocks noChangeArrowheads="1"/>
            </p:cNvSpPr>
            <p:nvPr/>
          </p:nvSpPr>
          <p:spPr bwMode="auto">
            <a:xfrm>
              <a:off x="4105" y="1362"/>
              <a:ext cx="3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pPr>
                <a:spcBef>
                  <a:spcPct val="50000"/>
                </a:spcBef>
              </a:pPr>
              <a:r>
                <a:rPr lang="en-GB" sz="1400"/>
                <a:t>(i,j)</a:t>
              </a:r>
              <a:endParaRPr lang="en-US" sz="1400"/>
            </a:p>
          </p:txBody>
        </p:sp>
        <p:sp>
          <p:nvSpPr>
            <p:cNvPr id="8221" name="Text Box 59"/>
            <p:cNvSpPr txBox="1">
              <a:spLocks noChangeArrowheads="1"/>
            </p:cNvSpPr>
            <p:nvPr/>
          </p:nvSpPr>
          <p:spPr bwMode="auto">
            <a:xfrm>
              <a:off x="3670" y="1356"/>
              <a:ext cx="40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pPr>
                <a:spcBef>
                  <a:spcPct val="50000"/>
                </a:spcBef>
              </a:pPr>
              <a:r>
                <a:rPr lang="en-GB" sz="1400"/>
                <a:t>(i-1,j)</a:t>
              </a:r>
              <a:endParaRPr lang="en-US" sz="1400"/>
            </a:p>
          </p:txBody>
        </p:sp>
        <p:sp>
          <p:nvSpPr>
            <p:cNvPr id="8222" name="Text Box 60"/>
            <p:cNvSpPr txBox="1">
              <a:spLocks noChangeArrowheads="1"/>
            </p:cNvSpPr>
            <p:nvPr/>
          </p:nvSpPr>
          <p:spPr bwMode="auto">
            <a:xfrm>
              <a:off x="4587" y="1347"/>
              <a:ext cx="46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pPr>
                <a:spcBef>
                  <a:spcPct val="50000"/>
                </a:spcBef>
              </a:pPr>
              <a:r>
                <a:rPr lang="en-GB" sz="1400"/>
                <a:t>(i+1,j)</a:t>
              </a:r>
              <a:endParaRPr lang="en-US" sz="1400"/>
            </a:p>
          </p:txBody>
        </p:sp>
        <p:sp>
          <p:nvSpPr>
            <p:cNvPr id="8223" name="Text Box 61"/>
            <p:cNvSpPr txBox="1">
              <a:spLocks noChangeArrowheads="1"/>
            </p:cNvSpPr>
            <p:nvPr/>
          </p:nvSpPr>
          <p:spPr bwMode="auto">
            <a:xfrm>
              <a:off x="4088" y="935"/>
              <a:ext cx="40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pPr>
                <a:spcBef>
                  <a:spcPct val="50000"/>
                </a:spcBef>
              </a:pPr>
              <a:r>
                <a:rPr lang="en-GB" sz="1400"/>
                <a:t>(i,j-1)</a:t>
              </a:r>
              <a:endParaRPr lang="en-US" sz="1400"/>
            </a:p>
          </p:txBody>
        </p:sp>
        <p:sp>
          <p:nvSpPr>
            <p:cNvPr id="8224" name="Text Box 62"/>
            <p:cNvSpPr txBox="1">
              <a:spLocks noChangeArrowheads="1"/>
            </p:cNvSpPr>
            <p:nvPr/>
          </p:nvSpPr>
          <p:spPr bwMode="auto">
            <a:xfrm>
              <a:off x="4095" y="1911"/>
              <a:ext cx="47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pPr>
                <a:spcBef>
                  <a:spcPct val="50000"/>
                </a:spcBef>
              </a:pPr>
              <a:r>
                <a:rPr lang="en-GB" sz="1400"/>
                <a:t>(i,j+1)</a:t>
              </a:r>
              <a:endParaRPr lang="en-US" sz="1400"/>
            </a:p>
          </p:txBody>
        </p:sp>
      </p:grpSp>
      <p:sp>
        <p:nvSpPr>
          <p:cNvPr id="2" name="Slide Number Placeholder 1"/>
          <p:cNvSpPr>
            <a:spLocks noGrp="1"/>
          </p:cNvSpPr>
          <p:nvPr>
            <p:ph type="sldNum" sz="quarter" idx="12"/>
          </p:nvPr>
        </p:nvSpPr>
        <p:spPr/>
        <p:txBody>
          <a:bodyPr/>
          <a:lstStyle/>
          <a:p>
            <a:fld id="{FB3EDCD9-732D-504E-AAE8-461BF025AC4F}" type="slidenum">
              <a:rPr lang="en-US" smtClean="0"/>
              <a:t>7</a:t>
            </a:fld>
            <a:endParaRPr lang="en-US"/>
          </a:p>
        </p:txBody>
      </p:sp>
    </p:spTree>
    <p:extLst>
      <p:ext uri="{BB962C8B-B14F-4D97-AF65-F5344CB8AC3E}">
        <p14:creationId xmlns:p14="http://schemas.microsoft.com/office/powerpoint/2010/main" val="356867555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Date Placeholder 3"/>
          <p:cNvSpPr>
            <a:spLocks noGrp="1"/>
          </p:cNvSpPr>
          <p:nvPr>
            <p:ph type="dt" sz="quarter" idx="10"/>
          </p:nvPr>
        </p:nvSpPr>
        <p:spPr/>
        <p:txBody>
          <a:bodyPr/>
          <a:lstStyle/>
          <a:p>
            <a:pPr>
              <a:defRPr/>
            </a:pPr>
            <a:r>
              <a:rPr lang="en-GB" smtClean="0"/>
              <a:t>3-9 April, 2017, Edinburgh University</a:t>
            </a:r>
            <a:endParaRPr lang="en-GB" altLang="en-US"/>
          </a:p>
        </p:txBody>
      </p:sp>
      <p:sp>
        <p:nvSpPr>
          <p:cNvPr id="37" name="Footer Placeholder 4"/>
          <p:cNvSpPr>
            <a:spLocks noGrp="1"/>
          </p:cNvSpPr>
          <p:nvPr>
            <p:ph type="ftr" sz="quarter" idx="11"/>
          </p:nvPr>
        </p:nvSpPr>
        <p:spPr/>
        <p:txBody>
          <a:bodyPr/>
          <a:lstStyle/>
          <a:p>
            <a:pPr>
              <a:defRPr/>
            </a:pPr>
            <a:r>
              <a:rPr lang="en-GB" altLang="en-US" smtClean="0"/>
              <a:t>Session 3 of Introduction to numerical modelling</a:t>
            </a:r>
            <a:endParaRPr lang="en-GB" altLang="en-US" dirty="0"/>
          </a:p>
        </p:txBody>
      </p:sp>
      <p:sp>
        <p:nvSpPr>
          <p:cNvPr id="9221" name="Rectangle 2"/>
          <p:cNvSpPr>
            <a:spLocks noChangeArrowheads="1"/>
          </p:cNvSpPr>
          <p:nvPr/>
        </p:nvSpPr>
        <p:spPr bwMode="auto">
          <a:xfrm>
            <a:off x="684213" y="2085299"/>
            <a:ext cx="7991475"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1"/>
              </a:buClr>
              <a:buSzPct val="65000"/>
              <a:buFont typeface="Wingdings" charset="0"/>
              <a:buNone/>
            </a:pPr>
            <a:endParaRPr lang="en-GB" sz="2400" b="0" dirty="0"/>
          </a:p>
          <a:p>
            <a:pPr marL="342900" indent="-342900">
              <a:spcBef>
                <a:spcPct val="20000"/>
              </a:spcBef>
              <a:buClr>
                <a:schemeClr val="accent1"/>
              </a:buClr>
              <a:buSzPct val="65000"/>
              <a:buFont typeface="Wingdings" charset="0"/>
              <a:buChar char="n"/>
            </a:pPr>
            <a:endParaRPr lang="en-GB" sz="2400" b="0" dirty="0"/>
          </a:p>
          <a:p>
            <a:pPr marL="342900" indent="-342900">
              <a:spcBef>
                <a:spcPct val="20000"/>
              </a:spcBef>
              <a:buClr>
                <a:schemeClr val="accent1"/>
              </a:buClr>
              <a:buSzPct val="65000"/>
              <a:buFont typeface="Wingdings" charset="0"/>
              <a:buChar char="n"/>
            </a:pPr>
            <a:r>
              <a:rPr lang="en-GB" sz="2400" b="0" dirty="0"/>
              <a:t>Taking again the worst case scenario:</a:t>
            </a:r>
          </a:p>
          <a:p>
            <a:pPr marL="342900" indent="-342900">
              <a:spcBef>
                <a:spcPct val="20000"/>
              </a:spcBef>
              <a:buClr>
                <a:schemeClr val="accent1"/>
              </a:buClr>
              <a:buSzPct val="65000"/>
              <a:buFont typeface="Wingdings" charset="0"/>
              <a:buNone/>
            </a:pPr>
            <a:r>
              <a:rPr lang="en-GB" sz="2400" b="0" dirty="0"/>
              <a:t>                                  </a:t>
            </a:r>
          </a:p>
          <a:p>
            <a:pPr marL="342900" indent="-342900">
              <a:spcBef>
                <a:spcPct val="20000"/>
              </a:spcBef>
              <a:buClr>
                <a:schemeClr val="accent1"/>
              </a:buClr>
              <a:buSzPct val="65000"/>
              <a:buFont typeface="Wingdings" charset="0"/>
              <a:buNone/>
            </a:pPr>
            <a:endParaRPr lang="en-GB" sz="2400" b="0" dirty="0"/>
          </a:p>
          <a:p>
            <a:pPr marL="342900" indent="-342900">
              <a:spcBef>
                <a:spcPct val="20000"/>
              </a:spcBef>
              <a:buClr>
                <a:schemeClr val="accent1"/>
              </a:buClr>
              <a:buSzPct val="65000"/>
              <a:buFont typeface="Wingdings" charset="0"/>
              <a:buChar char="n"/>
            </a:pPr>
            <a:r>
              <a:rPr lang="en-GB" sz="2400" b="0" dirty="0"/>
              <a:t> …</a:t>
            </a:r>
          </a:p>
        </p:txBody>
      </p:sp>
      <p:sp>
        <p:nvSpPr>
          <p:cNvPr id="9222" name="Rectangle 3"/>
          <p:cNvSpPr>
            <a:spLocks noGrp="1" noChangeArrowheads="1"/>
          </p:cNvSpPr>
          <p:nvPr>
            <p:ph type="title"/>
          </p:nvPr>
        </p:nvSpPr>
        <p:spPr>
          <a:xfrm>
            <a:off x="457200" y="353258"/>
            <a:ext cx="8229600" cy="1139825"/>
          </a:xfrm>
        </p:spPr>
        <p:txBody>
          <a:bodyPr/>
          <a:lstStyle/>
          <a:p>
            <a:pPr algn="ctr" eaLnBrk="1" hangingPunct="1"/>
            <a:r>
              <a:rPr lang="en-GB" sz="4000" dirty="0">
                <a:solidFill>
                  <a:srgbClr val="008000"/>
                </a:solidFill>
                <a:latin typeface="Garamond" charset="0"/>
              </a:rPr>
              <a:t>Stability criterion for 2-D heat diffusion</a:t>
            </a:r>
          </a:p>
        </p:txBody>
      </p:sp>
      <p:sp>
        <p:nvSpPr>
          <p:cNvPr id="9223" name="Rectangle 4"/>
          <p:cNvSpPr>
            <a:spLocks noGrp="1" noChangeArrowheads="1"/>
          </p:cNvSpPr>
          <p:nvPr>
            <p:ph type="body" idx="1"/>
          </p:nvPr>
        </p:nvSpPr>
        <p:spPr/>
        <p:txBody>
          <a:bodyPr/>
          <a:lstStyle/>
          <a:p>
            <a:pPr eaLnBrk="1" hangingPunct="1">
              <a:buFont typeface="Wingdings" charset="0"/>
              <a:buNone/>
            </a:pPr>
            <a:endParaRPr lang="en-GB">
              <a:latin typeface="Arial" charset="0"/>
            </a:endParaRPr>
          </a:p>
          <a:p>
            <a:pPr eaLnBrk="1" hangingPunct="1">
              <a:buFont typeface="Wingdings" charset="0"/>
              <a:buNone/>
            </a:pPr>
            <a:endParaRPr lang="en-GB">
              <a:latin typeface="Arial" charset="0"/>
            </a:endParaRPr>
          </a:p>
          <a:p>
            <a:pPr eaLnBrk="1" hangingPunct="1">
              <a:buFont typeface="Wingdings" charset="0"/>
              <a:buNone/>
            </a:pPr>
            <a:endParaRPr lang="en-GB">
              <a:latin typeface="Arial" charset="0"/>
            </a:endParaRPr>
          </a:p>
        </p:txBody>
      </p:sp>
      <p:graphicFrame>
        <p:nvGraphicFramePr>
          <p:cNvPr id="9224" name="Object 5"/>
          <p:cNvGraphicFramePr>
            <a:graphicFrameLocks noChangeAspect="1"/>
          </p:cNvGraphicFramePr>
          <p:nvPr>
            <p:extLst>
              <p:ext uri="{D42A27DB-BD31-4B8C-83A1-F6EECF244321}">
                <p14:modId xmlns:p14="http://schemas.microsoft.com/office/powerpoint/2010/main" val="3582037142"/>
              </p:ext>
            </p:extLst>
          </p:nvPr>
        </p:nvGraphicFramePr>
        <p:xfrm>
          <a:off x="636996" y="1690672"/>
          <a:ext cx="8405813" cy="609600"/>
        </p:xfrm>
        <a:graphic>
          <a:graphicData uri="http://schemas.openxmlformats.org/presentationml/2006/ole">
            <mc:AlternateContent xmlns:mc="http://schemas.openxmlformats.org/markup-compatibility/2006">
              <mc:Choice xmlns:v="urn:schemas-microsoft-com:vml" Requires="v">
                <p:oleObj spid="_x0000_s162910" name="Equation" r:id="rId4" imgW="3683000" imgH="266700" progId="Equation.3">
                  <p:embed/>
                </p:oleObj>
              </mc:Choice>
              <mc:Fallback>
                <p:oleObj name="Equation" r:id="rId4" imgW="3683000" imgH="2667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996" y="1690672"/>
                        <a:ext cx="8405813" cy="609600"/>
                      </a:xfrm>
                      <a:prstGeom prst="rect">
                        <a:avLst/>
                      </a:prstGeom>
                      <a:noFill/>
                      <a:ln w="9525">
                        <a:solidFill>
                          <a:srgbClr val="FFFFFF"/>
                        </a:solidFill>
                        <a:miter lim="800000"/>
                        <a:headEnd/>
                        <a:tailEnd/>
                      </a:ln>
                      <a:effectLst/>
                    </p:spPr>
                  </p:pic>
                </p:oleObj>
              </mc:Fallback>
            </mc:AlternateContent>
          </a:graphicData>
        </a:graphic>
      </p:graphicFrame>
      <p:graphicFrame>
        <p:nvGraphicFramePr>
          <p:cNvPr id="9225" name="Object 6"/>
          <p:cNvGraphicFramePr>
            <a:graphicFrameLocks noChangeAspect="1"/>
          </p:cNvGraphicFramePr>
          <p:nvPr>
            <p:extLst>
              <p:ext uri="{D42A27DB-BD31-4B8C-83A1-F6EECF244321}">
                <p14:modId xmlns:p14="http://schemas.microsoft.com/office/powerpoint/2010/main" val="2274064653"/>
              </p:ext>
            </p:extLst>
          </p:nvPr>
        </p:nvGraphicFramePr>
        <p:xfrm>
          <a:off x="6948488" y="2341303"/>
          <a:ext cx="1101725" cy="898525"/>
        </p:xfrm>
        <a:graphic>
          <a:graphicData uri="http://schemas.openxmlformats.org/presentationml/2006/ole">
            <mc:AlternateContent xmlns:mc="http://schemas.openxmlformats.org/markup-compatibility/2006">
              <mc:Choice xmlns:v="urn:schemas-microsoft-com:vml" Requires="v">
                <p:oleObj spid="_x0000_s162911" name="Equation" r:id="rId6" imgW="482391" imgH="393529" progId="Equation.3">
                  <p:embed/>
                </p:oleObj>
              </mc:Choice>
              <mc:Fallback>
                <p:oleObj name="Equation" r:id="rId6" imgW="482391" imgH="393529"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48488" y="2341303"/>
                        <a:ext cx="1101725" cy="898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226" name="Text Box 7"/>
          <p:cNvSpPr txBox="1">
            <a:spLocks noChangeArrowheads="1"/>
          </p:cNvSpPr>
          <p:nvPr/>
        </p:nvSpPr>
        <p:spPr bwMode="auto">
          <a:xfrm>
            <a:off x="6156325" y="2557203"/>
            <a:ext cx="727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sz="2400" b="0"/>
              <a:t>with</a:t>
            </a:r>
          </a:p>
        </p:txBody>
      </p:sp>
      <p:graphicFrame>
        <p:nvGraphicFramePr>
          <p:cNvPr id="9227" name="Object 9"/>
          <p:cNvGraphicFramePr>
            <a:graphicFrameLocks noChangeAspect="1"/>
          </p:cNvGraphicFramePr>
          <p:nvPr>
            <p:extLst>
              <p:ext uri="{D42A27DB-BD31-4B8C-83A1-F6EECF244321}">
                <p14:modId xmlns:p14="http://schemas.microsoft.com/office/powerpoint/2010/main" val="2171482888"/>
              </p:ext>
            </p:extLst>
          </p:nvPr>
        </p:nvGraphicFramePr>
        <p:xfrm>
          <a:off x="1116013" y="3674222"/>
          <a:ext cx="6523037" cy="611187"/>
        </p:xfrm>
        <a:graphic>
          <a:graphicData uri="http://schemas.openxmlformats.org/presentationml/2006/ole">
            <mc:AlternateContent xmlns:mc="http://schemas.openxmlformats.org/markup-compatibility/2006">
              <mc:Choice xmlns:v="urn:schemas-microsoft-com:vml" Requires="v">
                <p:oleObj spid="_x0000_s162912" name="Equation" r:id="rId8" imgW="2857500" imgH="266700" progId="Equation.3">
                  <p:embed/>
                </p:oleObj>
              </mc:Choice>
              <mc:Fallback>
                <p:oleObj name="Equation" r:id="rId8" imgW="2857500" imgH="2667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6013" y="3674222"/>
                        <a:ext cx="6523037" cy="611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9228" name="Group 38"/>
          <p:cNvGrpSpPr>
            <a:grpSpLocks/>
          </p:cNvGrpSpPr>
          <p:nvPr/>
        </p:nvGrpSpPr>
        <p:grpSpPr bwMode="auto">
          <a:xfrm>
            <a:off x="6539400" y="4315312"/>
            <a:ext cx="1943100" cy="2089150"/>
            <a:chOff x="6084888" y="3860800"/>
            <a:chExt cx="1943100" cy="2089150"/>
          </a:xfrm>
        </p:grpSpPr>
        <p:pic>
          <p:nvPicPr>
            <p:cNvPr id="9230" name="Picture 11" descr="MCDD00788_0000[1]"/>
            <p:cNvPicPr>
              <a:picLocks noChangeAspect="1" noChangeArrowheads="1"/>
            </p:cNvPicPr>
            <p:nvPr/>
          </p:nvPicPr>
          <p:blipFill>
            <a:blip r:embed="rId10">
              <a:extLst>
                <a:ext uri="{28A0092B-C50C-407E-A947-70E740481C1C}">
                  <a14:useLocalDpi xmlns:a14="http://schemas.microsoft.com/office/drawing/2010/main" val="0"/>
                </a:ext>
              </a:extLst>
            </a:blip>
            <a:srcRect l="16104" t="14554" r="33585" b="31442"/>
            <a:stretch>
              <a:fillRect/>
            </a:stretch>
          </p:blipFill>
          <p:spPr bwMode="auto">
            <a:xfrm>
              <a:off x="6227763" y="4076700"/>
              <a:ext cx="1800225"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1" name="Text Box 12"/>
            <p:cNvSpPr txBox="1">
              <a:spLocks noChangeArrowheads="1"/>
            </p:cNvSpPr>
            <p:nvPr/>
          </p:nvSpPr>
          <p:spPr bwMode="auto">
            <a:xfrm>
              <a:off x="6829425" y="4679950"/>
              <a:ext cx="406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a:solidFill>
                    <a:schemeClr val="bg1"/>
                  </a:solidFill>
                </a:rPr>
                <a:t>+</a:t>
              </a:r>
            </a:p>
          </p:txBody>
        </p:sp>
        <p:sp>
          <p:nvSpPr>
            <p:cNvPr id="9232" name="Text Box 13"/>
            <p:cNvSpPr txBox="1">
              <a:spLocks noChangeArrowheads="1"/>
            </p:cNvSpPr>
            <p:nvPr/>
          </p:nvSpPr>
          <p:spPr bwMode="auto">
            <a:xfrm>
              <a:off x="7189788" y="5040313"/>
              <a:ext cx="406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a:solidFill>
                    <a:schemeClr val="bg1"/>
                  </a:solidFill>
                </a:rPr>
                <a:t>+</a:t>
              </a:r>
            </a:p>
          </p:txBody>
        </p:sp>
        <p:sp>
          <p:nvSpPr>
            <p:cNvPr id="9233" name="Text Box 14"/>
            <p:cNvSpPr txBox="1">
              <a:spLocks noChangeArrowheads="1"/>
            </p:cNvSpPr>
            <p:nvPr/>
          </p:nvSpPr>
          <p:spPr bwMode="auto">
            <a:xfrm>
              <a:off x="7189788" y="4292600"/>
              <a:ext cx="406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a:solidFill>
                    <a:schemeClr val="bg1"/>
                  </a:solidFill>
                </a:rPr>
                <a:t>+</a:t>
              </a:r>
            </a:p>
          </p:txBody>
        </p:sp>
        <p:sp>
          <p:nvSpPr>
            <p:cNvPr id="9234" name="Text Box 15"/>
            <p:cNvSpPr txBox="1">
              <a:spLocks noChangeArrowheads="1"/>
            </p:cNvSpPr>
            <p:nvPr/>
          </p:nvSpPr>
          <p:spPr bwMode="auto">
            <a:xfrm>
              <a:off x="7550150" y="4679950"/>
              <a:ext cx="406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a:solidFill>
                    <a:schemeClr val="bg1"/>
                  </a:solidFill>
                </a:rPr>
                <a:t>+</a:t>
              </a:r>
            </a:p>
          </p:txBody>
        </p:sp>
        <p:sp>
          <p:nvSpPr>
            <p:cNvPr id="9235" name="Text Box 16"/>
            <p:cNvSpPr txBox="1">
              <a:spLocks noChangeArrowheads="1"/>
            </p:cNvSpPr>
            <p:nvPr/>
          </p:nvSpPr>
          <p:spPr bwMode="auto">
            <a:xfrm>
              <a:off x="6804025" y="5400675"/>
              <a:ext cx="406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a:solidFill>
                    <a:schemeClr val="bg1"/>
                  </a:solidFill>
                </a:rPr>
                <a:t>+</a:t>
              </a:r>
            </a:p>
          </p:txBody>
        </p:sp>
        <p:sp>
          <p:nvSpPr>
            <p:cNvPr id="9236" name="Text Box 17"/>
            <p:cNvSpPr txBox="1">
              <a:spLocks noChangeArrowheads="1"/>
            </p:cNvSpPr>
            <p:nvPr/>
          </p:nvSpPr>
          <p:spPr bwMode="auto">
            <a:xfrm>
              <a:off x="6443663" y="5040313"/>
              <a:ext cx="406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a:solidFill>
                    <a:schemeClr val="bg1"/>
                  </a:solidFill>
                </a:rPr>
                <a:t>+</a:t>
              </a:r>
            </a:p>
          </p:txBody>
        </p:sp>
        <p:sp>
          <p:nvSpPr>
            <p:cNvPr id="9237" name="Text Box 18"/>
            <p:cNvSpPr txBox="1">
              <a:spLocks noChangeArrowheads="1"/>
            </p:cNvSpPr>
            <p:nvPr/>
          </p:nvSpPr>
          <p:spPr bwMode="auto">
            <a:xfrm>
              <a:off x="6443663" y="4292600"/>
              <a:ext cx="406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a:solidFill>
                    <a:schemeClr val="bg1"/>
                  </a:solidFill>
                </a:rPr>
                <a:t>+</a:t>
              </a:r>
            </a:p>
          </p:txBody>
        </p:sp>
        <p:sp>
          <p:nvSpPr>
            <p:cNvPr id="9238" name="Text Box 19"/>
            <p:cNvSpPr txBox="1">
              <a:spLocks noChangeArrowheads="1"/>
            </p:cNvSpPr>
            <p:nvPr/>
          </p:nvSpPr>
          <p:spPr bwMode="auto">
            <a:xfrm>
              <a:off x="6804025" y="3887788"/>
              <a:ext cx="406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a:solidFill>
                    <a:schemeClr val="bg1"/>
                  </a:solidFill>
                </a:rPr>
                <a:t>+</a:t>
              </a:r>
            </a:p>
          </p:txBody>
        </p:sp>
        <p:sp>
          <p:nvSpPr>
            <p:cNvPr id="9239" name="Text Box 20"/>
            <p:cNvSpPr txBox="1">
              <a:spLocks noChangeArrowheads="1"/>
            </p:cNvSpPr>
            <p:nvPr/>
          </p:nvSpPr>
          <p:spPr bwMode="auto">
            <a:xfrm>
              <a:off x="7550150" y="5400675"/>
              <a:ext cx="406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a:solidFill>
                    <a:schemeClr val="bg1"/>
                  </a:solidFill>
                </a:rPr>
                <a:t>+</a:t>
              </a:r>
            </a:p>
          </p:txBody>
        </p:sp>
        <p:sp>
          <p:nvSpPr>
            <p:cNvPr id="9240" name="Text Box 21"/>
            <p:cNvSpPr txBox="1">
              <a:spLocks noChangeArrowheads="1"/>
            </p:cNvSpPr>
            <p:nvPr/>
          </p:nvSpPr>
          <p:spPr bwMode="auto">
            <a:xfrm>
              <a:off x="6084888" y="4679950"/>
              <a:ext cx="406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a:solidFill>
                    <a:schemeClr val="bg1"/>
                  </a:solidFill>
                </a:rPr>
                <a:t>+</a:t>
              </a:r>
            </a:p>
          </p:txBody>
        </p:sp>
        <p:sp>
          <p:nvSpPr>
            <p:cNvPr id="9241" name="Text Box 22"/>
            <p:cNvSpPr txBox="1">
              <a:spLocks noChangeArrowheads="1"/>
            </p:cNvSpPr>
            <p:nvPr/>
          </p:nvSpPr>
          <p:spPr bwMode="auto">
            <a:xfrm>
              <a:off x="6084888" y="5400675"/>
              <a:ext cx="406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a:solidFill>
                    <a:schemeClr val="bg1"/>
                  </a:solidFill>
                </a:rPr>
                <a:t>+</a:t>
              </a:r>
            </a:p>
          </p:txBody>
        </p:sp>
        <p:sp>
          <p:nvSpPr>
            <p:cNvPr id="9242" name="Text Box 23"/>
            <p:cNvSpPr txBox="1">
              <a:spLocks noChangeArrowheads="1"/>
            </p:cNvSpPr>
            <p:nvPr/>
          </p:nvSpPr>
          <p:spPr bwMode="auto">
            <a:xfrm>
              <a:off x="7550150" y="3933825"/>
              <a:ext cx="406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a:solidFill>
                    <a:schemeClr val="bg1"/>
                  </a:solidFill>
                </a:rPr>
                <a:t>+</a:t>
              </a:r>
            </a:p>
          </p:txBody>
        </p:sp>
        <p:sp>
          <p:nvSpPr>
            <p:cNvPr id="9243" name="Text Box 24"/>
            <p:cNvSpPr txBox="1">
              <a:spLocks noChangeArrowheads="1"/>
            </p:cNvSpPr>
            <p:nvPr/>
          </p:nvSpPr>
          <p:spPr bwMode="auto">
            <a:xfrm>
              <a:off x="6084888" y="3887788"/>
              <a:ext cx="406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a:solidFill>
                    <a:schemeClr val="bg1"/>
                  </a:solidFill>
                </a:rPr>
                <a:t>+</a:t>
              </a:r>
            </a:p>
          </p:txBody>
        </p:sp>
        <p:sp>
          <p:nvSpPr>
            <p:cNvPr id="9244" name="Text Box 25"/>
            <p:cNvSpPr txBox="1">
              <a:spLocks noChangeArrowheads="1"/>
            </p:cNvSpPr>
            <p:nvPr/>
          </p:nvSpPr>
          <p:spPr bwMode="auto">
            <a:xfrm>
              <a:off x="6132513" y="5013325"/>
              <a:ext cx="3111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a:t>-</a:t>
              </a:r>
            </a:p>
          </p:txBody>
        </p:sp>
        <p:sp>
          <p:nvSpPr>
            <p:cNvPr id="9245" name="Text Box 27"/>
            <p:cNvSpPr txBox="1">
              <a:spLocks noChangeArrowheads="1"/>
            </p:cNvSpPr>
            <p:nvPr/>
          </p:nvSpPr>
          <p:spPr bwMode="auto">
            <a:xfrm>
              <a:off x="6492875" y="4652963"/>
              <a:ext cx="3111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a:t>-</a:t>
              </a:r>
            </a:p>
          </p:txBody>
        </p:sp>
        <p:sp>
          <p:nvSpPr>
            <p:cNvPr id="9246" name="Text Box 28"/>
            <p:cNvSpPr txBox="1">
              <a:spLocks noChangeArrowheads="1"/>
            </p:cNvSpPr>
            <p:nvPr/>
          </p:nvSpPr>
          <p:spPr bwMode="auto">
            <a:xfrm>
              <a:off x="6492875" y="5373688"/>
              <a:ext cx="3111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a:t>-</a:t>
              </a:r>
            </a:p>
          </p:txBody>
        </p:sp>
        <p:sp>
          <p:nvSpPr>
            <p:cNvPr id="9247" name="Text Box 29"/>
            <p:cNvSpPr txBox="1">
              <a:spLocks noChangeArrowheads="1"/>
            </p:cNvSpPr>
            <p:nvPr/>
          </p:nvSpPr>
          <p:spPr bwMode="auto">
            <a:xfrm>
              <a:off x="6877050" y="5013325"/>
              <a:ext cx="3111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a:t>-</a:t>
              </a:r>
            </a:p>
          </p:txBody>
        </p:sp>
        <p:sp>
          <p:nvSpPr>
            <p:cNvPr id="9248" name="Text Box 30"/>
            <p:cNvSpPr txBox="1">
              <a:spLocks noChangeArrowheads="1"/>
            </p:cNvSpPr>
            <p:nvPr/>
          </p:nvSpPr>
          <p:spPr bwMode="auto">
            <a:xfrm>
              <a:off x="7235825" y="5373688"/>
              <a:ext cx="3111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a:t>-</a:t>
              </a:r>
            </a:p>
          </p:txBody>
        </p:sp>
        <p:sp>
          <p:nvSpPr>
            <p:cNvPr id="9249" name="Text Box 31"/>
            <p:cNvSpPr txBox="1">
              <a:spLocks noChangeArrowheads="1"/>
            </p:cNvSpPr>
            <p:nvPr/>
          </p:nvSpPr>
          <p:spPr bwMode="auto">
            <a:xfrm>
              <a:off x="7235825" y="4652963"/>
              <a:ext cx="3111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a:t>-</a:t>
              </a:r>
            </a:p>
          </p:txBody>
        </p:sp>
        <p:sp>
          <p:nvSpPr>
            <p:cNvPr id="9250" name="Text Box 32"/>
            <p:cNvSpPr txBox="1">
              <a:spLocks noChangeArrowheads="1"/>
            </p:cNvSpPr>
            <p:nvPr/>
          </p:nvSpPr>
          <p:spPr bwMode="auto">
            <a:xfrm>
              <a:off x="6492875" y="3860800"/>
              <a:ext cx="3111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a:t>-</a:t>
              </a:r>
            </a:p>
          </p:txBody>
        </p:sp>
        <p:sp>
          <p:nvSpPr>
            <p:cNvPr id="9251" name="Text Box 33"/>
            <p:cNvSpPr txBox="1">
              <a:spLocks noChangeArrowheads="1"/>
            </p:cNvSpPr>
            <p:nvPr/>
          </p:nvSpPr>
          <p:spPr bwMode="auto">
            <a:xfrm>
              <a:off x="7235825" y="3860800"/>
              <a:ext cx="3111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a:t>-</a:t>
              </a:r>
            </a:p>
          </p:txBody>
        </p:sp>
        <p:sp>
          <p:nvSpPr>
            <p:cNvPr id="9252" name="Text Box 34"/>
            <p:cNvSpPr txBox="1">
              <a:spLocks noChangeArrowheads="1"/>
            </p:cNvSpPr>
            <p:nvPr/>
          </p:nvSpPr>
          <p:spPr bwMode="auto">
            <a:xfrm>
              <a:off x="7596188" y="5013325"/>
              <a:ext cx="3111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a:t>-</a:t>
              </a:r>
            </a:p>
          </p:txBody>
        </p:sp>
        <p:sp>
          <p:nvSpPr>
            <p:cNvPr id="9253" name="Text Box 35"/>
            <p:cNvSpPr txBox="1">
              <a:spLocks noChangeArrowheads="1"/>
            </p:cNvSpPr>
            <p:nvPr/>
          </p:nvSpPr>
          <p:spPr bwMode="auto">
            <a:xfrm>
              <a:off x="6853238" y="4248150"/>
              <a:ext cx="3111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a:t>-</a:t>
              </a:r>
            </a:p>
          </p:txBody>
        </p:sp>
        <p:sp>
          <p:nvSpPr>
            <p:cNvPr id="9254" name="Text Box 36"/>
            <p:cNvSpPr txBox="1">
              <a:spLocks noChangeArrowheads="1"/>
            </p:cNvSpPr>
            <p:nvPr/>
          </p:nvSpPr>
          <p:spPr bwMode="auto">
            <a:xfrm>
              <a:off x="7645400" y="4248150"/>
              <a:ext cx="3111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a:t>-</a:t>
              </a:r>
            </a:p>
          </p:txBody>
        </p:sp>
        <p:sp>
          <p:nvSpPr>
            <p:cNvPr id="9255" name="Text Box 37"/>
            <p:cNvSpPr txBox="1">
              <a:spLocks noChangeArrowheads="1"/>
            </p:cNvSpPr>
            <p:nvPr/>
          </p:nvSpPr>
          <p:spPr bwMode="auto">
            <a:xfrm>
              <a:off x="6132513" y="4248150"/>
              <a:ext cx="3111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charset="0"/>
                  <a:ea typeface="ＭＳ Ｐゴシック" charset="0"/>
                  <a:cs typeface="ＭＳ Ｐゴシック" charset="0"/>
                </a:defRPr>
              </a:lvl1pPr>
              <a:lvl2pPr marL="742950" indent="-285750">
                <a:defRPr sz="2600">
                  <a:solidFill>
                    <a:schemeClr val="tx1"/>
                  </a:solidFill>
                  <a:latin typeface="Arial" charset="0"/>
                  <a:ea typeface="ＭＳ Ｐゴシック" charset="0"/>
                </a:defRPr>
              </a:lvl2pPr>
              <a:lvl3pPr marL="1143000" indent="-228600">
                <a:defRPr sz="22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hangingPunct="0">
                <a:buFont typeface="Wingdings" charset="0"/>
                <a:defRPr sz="2000">
                  <a:solidFill>
                    <a:schemeClr val="tx1"/>
                  </a:solidFill>
                  <a:latin typeface="Arial" charset="0"/>
                  <a:ea typeface="ＭＳ Ｐゴシック" charset="0"/>
                </a:defRPr>
              </a:lvl6pPr>
              <a:lvl7pPr marL="2971800" indent="-228600" eaLnBrk="0" hangingPunct="0">
                <a:buFont typeface="Wingdings" charset="0"/>
                <a:defRPr sz="2000">
                  <a:solidFill>
                    <a:schemeClr val="tx1"/>
                  </a:solidFill>
                  <a:latin typeface="Arial" charset="0"/>
                  <a:ea typeface="ＭＳ Ｐゴシック" charset="0"/>
                </a:defRPr>
              </a:lvl7pPr>
              <a:lvl8pPr marL="3429000" indent="-228600" eaLnBrk="0" hangingPunct="0">
                <a:buFont typeface="Wingdings" charset="0"/>
                <a:defRPr sz="2000">
                  <a:solidFill>
                    <a:schemeClr val="tx1"/>
                  </a:solidFill>
                  <a:latin typeface="Arial" charset="0"/>
                  <a:ea typeface="ＭＳ Ｐゴシック" charset="0"/>
                </a:defRPr>
              </a:lvl8pPr>
              <a:lvl9pPr marL="3886200" indent="-228600" eaLnBrk="0" hangingPunct="0">
                <a:buFont typeface="Wingdings" charset="0"/>
                <a:defRPr sz="2000">
                  <a:solidFill>
                    <a:schemeClr val="tx1"/>
                  </a:solidFill>
                  <a:latin typeface="Arial" charset="0"/>
                  <a:ea typeface="ＭＳ Ｐゴシック" charset="0"/>
                </a:defRPr>
              </a:lvl9pPr>
            </a:lstStyle>
            <a:p>
              <a:r>
                <a:rPr lang="en-GB"/>
                <a:t>-</a:t>
              </a:r>
            </a:p>
          </p:txBody>
        </p:sp>
      </p:grpSp>
      <p:sp>
        <p:nvSpPr>
          <p:cNvPr id="9229" name="Line 38"/>
          <p:cNvSpPr>
            <a:spLocks noChangeShapeType="1"/>
          </p:cNvSpPr>
          <p:nvPr/>
        </p:nvSpPr>
        <p:spPr bwMode="auto">
          <a:xfrm>
            <a:off x="4739175" y="4597363"/>
            <a:ext cx="1800225" cy="7207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 name="Slide Number Placeholder 1"/>
          <p:cNvSpPr>
            <a:spLocks noGrp="1"/>
          </p:cNvSpPr>
          <p:nvPr>
            <p:ph type="sldNum" sz="quarter" idx="12"/>
          </p:nvPr>
        </p:nvSpPr>
        <p:spPr/>
        <p:txBody>
          <a:bodyPr/>
          <a:lstStyle/>
          <a:p>
            <a:fld id="{FB3EDCD9-732D-504E-AAE8-461BF025AC4F}" type="slidenum">
              <a:rPr lang="en-US" smtClean="0"/>
              <a:t>8</a:t>
            </a:fld>
            <a:endParaRPr lang="en-US"/>
          </a:p>
        </p:txBody>
      </p:sp>
    </p:spTree>
    <p:extLst>
      <p:ext uri="{BB962C8B-B14F-4D97-AF65-F5344CB8AC3E}">
        <p14:creationId xmlns:p14="http://schemas.microsoft.com/office/powerpoint/2010/main" val="3579234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684213" y="1839064"/>
            <a:ext cx="7991475"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50000"/>
              </a:lnSpc>
              <a:spcBef>
                <a:spcPct val="20000"/>
              </a:spcBef>
              <a:buClr>
                <a:schemeClr val="accent1"/>
              </a:buClr>
              <a:buSzPct val="65000"/>
              <a:buFont typeface="Wingdings" charset="0"/>
              <a:buChar char="n"/>
            </a:pPr>
            <a:r>
              <a:rPr lang="en-GB" sz="2400" b="0" dirty="0" smtClean="0"/>
              <a:t>                                          </a:t>
            </a:r>
            <a:r>
              <a:rPr lang="en-GB" sz="2400" b="0" dirty="0"/>
              <a:t>with:   </a:t>
            </a:r>
          </a:p>
          <a:p>
            <a:pPr marL="342900" indent="-342900">
              <a:lnSpc>
                <a:spcPct val="150000"/>
              </a:lnSpc>
              <a:spcBef>
                <a:spcPct val="20000"/>
              </a:spcBef>
              <a:buClr>
                <a:schemeClr val="accent1"/>
              </a:buClr>
              <a:buSzPct val="65000"/>
              <a:buFont typeface="Wingdings" charset="0"/>
              <a:buChar char="n"/>
            </a:pPr>
            <a:r>
              <a:rPr lang="en-GB" sz="2400" b="0" dirty="0"/>
              <a:t>Avoiding amplification:</a:t>
            </a:r>
          </a:p>
          <a:p>
            <a:pPr marL="342900" indent="-342900">
              <a:lnSpc>
                <a:spcPct val="150000"/>
              </a:lnSpc>
              <a:spcBef>
                <a:spcPct val="20000"/>
              </a:spcBef>
              <a:buClr>
                <a:schemeClr val="accent1"/>
              </a:buClr>
              <a:buSzPct val="65000"/>
              <a:buFont typeface="Wingdings" charset="0"/>
              <a:buChar char="n"/>
            </a:pPr>
            <a:r>
              <a:rPr lang="en-GB" sz="2400" b="0" dirty="0"/>
              <a:t> I.e.</a:t>
            </a:r>
            <a:r>
              <a:rPr lang="en-GB" sz="2400" b="0" dirty="0" smtClean="0"/>
              <a:t>:                         </a:t>
            </a:r>
            <a:r>
              <a:rPr lang="en-GB" sz="2400" b="0" dirty="0"/>
              <a:t>or              or</a:t>
            </a:r>
          </a:p>
          <a:p>
            <a:pPr marL="342900" indent="-342900">
              <a:lnSpc>
                <a:spcPct val="150000"/>
              </a:lnSpc>
              <a:spcBef>
                <a:spcPts val="1200"/>
              </a:spcBef>
              <a:buClr>
                <a:schemeClr val="accent1"/>
              </a:buClr>
              <a:buSzPct val="65000"/>
              <a:buFont typeface="Wingdings" charset="0"/>
              <a:buChar char="n"/>
            </a:pPr>
            <a:r>
              <a:rPr lang="en-GB" sz="2400" b="0" dirty="0"/>
              <a:t> So the 1-D forward Euler heat diffusion  equation has following stability criterion:</a:t>
            </a:r>
          </a:p>
        </p:txBody>
      </p:sp>
      <p:sp>
        <p:nvSpPr>
          <p:cNvPr id="11" name="Date Placeholder 3"/>
          <p:cNvSpPr>
            <a:spLocks noGrp="1"/>
          </p:cNvSpPr>
          <p:nvPr>
            <p:ph type="dt" sz="quarter" idx="10"/>
          </p:nvPr>
        </p:nvSpPr>
        <p:spPr/>
        <p:txBody>
          <a:bodyPr/>
          <a:lstStyle/>
          <a:p>
            <a:pPr>
              <a:defRPr/>
            </a:pPr>
            <a:r>
              <a:rPr lang="en-GB" smtClean="0"/>
              <a:t>3-9 April, 2017, Edinburgh University</a:t>
            </a:r>
            <a:endParaRPr lang="en-GB" altLang="en-US"/>
          </a:p>
        </p:txBody>
      </p:sp>
      <p:sp>
        <p:nvSpPr>
          <p:cNvPr id="12" name="Footer Placeholder 4"/>
          <p:cNvSpPr>
            <a:spLocks noGrp="1"/>
          </p:cNvSpPr>
          <p:nvPr>
            <p:ph type="ftr" sz="quarter" idx="11"/>
          </p:nvPr>
        </p:nvSpPr>
        <p:spPr/>
        <p:txBody>
          <a:bodyPr/>
          <a:lstStyle/>
          <a:p>
            <a:pPr>
              <a:defRPr/>
            </a:pPr>
            <a:r>
              <a:rPr lang="en-GB" altLang="en-US" smtClean="0"/>
              <a:t>Session 3 of Introduction to numerical modelling</a:t>
            </a:r>
            <a:endParaRPr lang="en-GB" altLang="en-US"/>
          </a:p>
        </p:txBody>
      </p:sp>
      <p:sp>
        <p:nvSpPr>
          <p:cNvPr id="11270" name="Rectangle 3"/>
          <p:cNvSpPr>
            <a:spLocks noGrp="1" noChangeArrowheads="1"/>
          </p:cNvSpPr>
          <p:nvPr>
            <p:ph type="title"/>
          </p:nvPr>
        </p:nvSpPr>
        <p:spPr/>
        <p:txBody>
          <a:bodyPr/>
          <a:lstStyle/>
          <a:p>
            <a:pPr algn="ctr" eaLnBrk="1" hangingPunct="1"/>
            <a:r>
              <a:rPr lang="en-GB" sz="4000" dirty="0">
                <a:solidFill>
                  <a:srgbClr val="008000"/>
                </a:solidFill>
                <a:latin typeface="Garamond" charset="0"/>
              </a:rPr>
              <a:t>Stability criterion for 2-D heat diffusion</a:t>
            </a:r>
          </a:p>
        </p:txBody>
      </p:sp>
      <p:graphicFrame>
        <p:nvGraphicFramePr>
          <p:cNvPr id="11271" name="Object 4"/>
          <p:cNvGraphicFramePr>
            <a:graphicFrameLocks noChangeAspect="1"/>
          </p:cNvGraphicFramePr>
          <p:nvPr>
            <p:extLst>
              <p:ext uri="{D42A27DB-BD31-4B8C-83A1-F6EECF244321}">
                <p14:modId xmlns:p14="http://schemas.microsoft.com/office/powerpoint/2010/main" val="3082398887"/>
              </p:ext>
            </p:extLst>
          </p:nvPr>
        </p:nvGraphicFramePr>
        <p:xfrm>
          <a:off x="1375528" y="1839064"/>
          <a:ext cx="2578100" cy="581025"/>
        </p:xfrm>
        <a:graphic>
          <a:graphicData uri="http://schemas.openxmlformats.org/presentationml/2006/ole">
            <mc:AlternateContent xmlns:mc="http://schemas.openxmlformats.org/markup-compatibility/2006">
              <mc:Choice xmlns:v="urn:schemas-microsoft-com:vml" Requires="v">
                <p:oleObj spid="_x0000_s167122" name="Equation" r:id="rId4" imgW="1129810" imgH="253890" progId="Equation.3">
                  <p:embed/>
                </p:oleObj>
              </mc:Choice>
              <mc:Fallback>
                <p:oleObj name="Equation" r:id="rId4" imgW="1129810" imgH="25389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5528" y="1839064"/>
                        <a:ext cx="25781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1272" name="Object 5"/>
          <p:cNvGraphicFramePr>
            <a:graphicFrameLocks noChangeAspect="1"/>
          </p:cNvGraphicFramePr>
          <p:nvPr>
            <p:extLst>
              <p:ext uri="{D42A27DB-BD31-4B8C-83A1-F6EECF244321}">
                <p14:modId xmlns:p14="http://schemas.microsoft.com/office/powerpoint/2010/main" val="4179279097"/>
              </p:ext>
            </p:extLst>
          </p:nvPr>
        </p:nvGraphicFramePr>
        <p:xfrm>
          <a:off x="4714875" y="2572488"/>
          <a:ext cx="1390650" cy="581025"/>
        </p:xfrm>
        <a:graphic>
          <a:graphicData uri="http://schemas.openxmlformats.org/presentationml/2006/ole">
            <mc:AlternateContent xmlns:mc="http://schemas.openxmlformats.org/markup-compatibility/2006">
              <mc:Choice xmlns:v="urn:schemas-microsoft-com:vml" Requires="v">
                <p:oleObj spid="_x0000_s167123" name="Equation" r:id="rId6" imgW="609336" imgH="253890" progId="Equation.3">
                  <p:embed/>
                </p:oleObj>
              </mc:Choice>
              <mc:Fallback>
                <p:oleObj name="Equation" r:id="rId6" imgW="609336" imgH="25389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4875" y="2572488"/>
                        <a:ext cx="139065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1273" name="Object 6"/>
          <p:cNvGraphicFramePr>
            <a:graphicFrameLocks noChangeAspect="1"/>
          </p:cNvGraphicFramePr>
          <p:nvPr>
            <p:extLst>
              <p:ext uri="{D42A27DB-BD31-4B8C-83A1-F6EECF244321}">
                <p14:modId xmlns:p14="http://schemas.microsoft.com/office/powerpoint/2010/main" val="369542347"/>
              </p:ext>
            </p:extLst>
          </p:nvPr>
        </p:nvGraphicFramePr>
        <p:xfrm>
          <a:off x="1972508" y="3268607"/>
          <a:ext cx="1536700" cy="407987"/>
        </p:xfrm>
        <a:graphic>
          <a:graphicData uri="http://schemas.openxmlformats.org/presentationml/2006/ole">
            <mc:AlternateContent xmlns:mc="http://schemas.openxmlformats.org/markup-compatibility/2006">
              <mc:Choice xmlns:v="urn:schemas-microsoft-com:vml" Requires="v">
                <p:oleObj spid="_x0000_s167124" name="Equation" r:id="rId8" imgW="672516" imgH="177646" progId="Equation.3">
                  <p:embed/>
                </p:oleObj>
              </mc:Choice>
              <mc:Fallback>
                <p:oleObj name="Equation" r:id="rId8" imgW="672516" imgH="177646"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2508" y="3268607"/>
                        <a:ext cx="1536700"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1274" name="Object 7"/>
          <p:cNvGraphicFramePr>
            <a:graphicFrameLocks noChangeAspect="1"/>
          </p:cNvGraphicFramePr>
          <p:nvPr>
            <p:extLst>
              <p:ext uri="{D42A27DB-BD31-4B8C-83A1-F6EECF244321}">
                <p14:modId xmlns:p14="http://schemas.microsoft.com/office/powerpoint/2010/main" val="1933874255"/>
              </p:ext>
            </p:extLst>
          </p:nvPr>
        </p:nvGraphicFramePr>
        <p:xfrm>
          <a:off x="4241509" y="3023423"/>
          <a:ext cx="839787" cy="900113"/>
        </p:xfrm>
        <a:graphic>
          <a:graphicData uri="http://schemas.openxmlformats.org/presentationml/2006/ole">
            <mc:AlternateContent xmlns:mc="http://schemas.openxmlformats.org/markup-compatibility/2006">
              <mc:Choice xmlns:v="urn:schemas-microsoft-com:vml" Requires="v">
                <p:oleObj spid="_x0000_s167125" name="Equation" r:id="rId10" imgW="368140" imgH="393529" progId="Equation.3">
                  <p:embed/>
                </p:oleObj>
              </mc:Choice>
              <mc:Fallback>
                <p:oleObj name="Equation" r:id="rId10" imgW="368140" imgH="393529"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41509" y="3023423"/>
                        <a:ext cx="839787"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1275" name="Object 8"/>
          <p:cNvGraphicFramePr>
            <a:graphicFrameLocks noChangeAspect="1"/>
          </p:cNvGraphicFramePr>
          <p:nvPr>
            <p:extLst>
              <p:ext uri="{D42A27DB-BD31-4B8C-83A1-F6EECF244321}">
                <p14:modId xmlns:p14="http://schemas.microsoft.com/office/powerpoint/2010/main" val="2010389312"/>
              </p:ext>
            </p:extLst>
          </p:nvPr>
        </p:nvGraphicFramePr>
        <p:xfrm>
          <a:off x="6155752" y="2983313"/>
          <a:ext cx="1274762" cy="900113"/>
        </p:xfrm>
        <a:graphic>
          <a:graphicData uri="http://schemas.openxmlformats.org/presentationml/2006/ole">
            <mc:AlternateContent xmlns:mc="http://schemas.openxmlformats.org/markup-compatibility/2006">
              <mc:Choice xmlns:v="urn:schemas-microsoft-com:vml" Requires="v">
                <p:oleObj spid="_x0000_s167126" name="Equation" r:id="rId12" imgW="558558" imgH="393529" progId="Equation.3">
                  <p:embed/>
                </p:oleObj>
              </mc:Choice>
              <mc:Fallback>
                <p:oleObj name="Equation" r:id="rId12" imgW="558558" imgH="393529"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55752" y="2983313"/>
                        <a:ext cx="1274762"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1276" name="Object 9"/>
          <p:cNvGraphicFramePr>
            <a:graphicFrameLocks noChangeAspect="1"/>
          </p:cNvGraphicFramePr>
          <p:nvPr>
            <p:extLst>
              <p:ext uri="{D42A27DB-BD31-4B8C-83A1-F6EECF244321}">
                <p14:modId xmlns:p14="http://schemas.microsoft.com/office/powerpoint/2010/main" val="3025327391"/>
              </p:ext>
            </p:extLst>
          </p:nvPr>
        </p:nvGraphicFramePr>
        <p:xfrm>
          <a:off x="3731712" y="5078079"/>
          <a:ext cx="1360488" cy="957262"/>
        </p:xfrm>
        <a:graphic>
          <a:graphicData uri="http://schemas.openxmlformats.org/presentationml/2006/ole">
            <mc:AlternateContent xmlns:mc="http://schemas.openxmlformats.org/markup-compatibility/2006">
              <mc:Choice xmlns:v="urn:schemas-microsoft-com:vml" Requires="v">
                <p:oleObj spid="_x0000_s167127" name="Equation" r:id="rId14" imgW="596900" imgH="419100" progId="Equation.3">
                  <p:embed/>
                </p:oleObj>
              </mc:Choice>
              <mc:Fallback>
                <p:oleObj name="Equation" r:id="rId14" imgW="596900" imgH="4191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31712" y="5078079"/>
                        <a:ext cx="1360488" cy="957262"/>
                      </a:xfrm>
                      <a:prstGeom prst="rect">
                        <a:avLst/>
                      </a:prstGeom>
                      <a:noFill/>
                      <a:ln w="28575">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1277" name="Object 3"/>
          <p:cNvGraphicFramePr>
            <a:graphicFrameLocks noChangeAspect="1"/>
          </p:cNvGraphicFramePr>
          <p:nvPr>
            <p:extLst>
              <p:ext uri="{D42A27DB-BD31-4B8C-83A1-F6EECF244321}">
                <p14:modId xmlns:p14="http://schemas.microsoft.com/office/powerpoint/2010/main" val="1483087750"/>
              </p:ext>
            </p:extLst>
          </p:nvPr>
        </p:nvGraphicFramePr>
        <p:xfrm>
          <a:off x="5922963" y="1739216"/>
          <a:ext cx="1187450" cy="900112"/>
        </p:xfrm>
        <a:graphic>
          <a:graphicData uri="http://schemas.openxmlformats.org/presentationml/2006/ole">
            <mc:AlternateContent xmlns:mc="http://schemas.openxmlformats.org/markup-compatibility/2006">
              <mc:Choice xmlns:v="urn:schemas-microsoft-com:vml" Requires="v">
                <p:oleObj spid="_x0000_s167128" name="Equation" r:id="rId16" imgW="520474" imgH="393529" progId="Equation.3">
                  <p:embed/>
                </p:oleObj>
              </mc:Choice>
              <mc:Fallback>
                <p:oleObj name="Equation" r:id="rId16" imgW="520474" imgH="393529"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922963" y="1739216"/>
                        <a:ext cx="1187450" cy="900112"/>
                      </a:xfrm>
                      <a:prstGeom prst="rect">
                        <a:avLst/>
                      </a:prstGeom>
                      <a:noFill/>
                      <a:ln>
                        <a:noFill/>
                      </a:ln>
                      <a:effectLst/>
                    </p:spPr>
                  </p:pic>
                </p:oleObj>
              </mc:Fallback>
            </mc:AlternateContent>
          </a:graphicData>
        </a:graphic>
      </p:graphicFrame>
      <p:sp>
        <p:nvSpPr>
          <p:cNvPr id="2" name="Slide Number Placeholder 1"/>
          <p:cNvSpPr>
            <a:spLocks noGrp="1"/>
          </p:cNvSpPr>
          <p:nvPr>
            <p:ph type="sldNum" sz="quarter" idx="12"/>
          </p:nvPr>
        </p:nvSpPr>
        <p:spPr/>
        <p:txBody>
          <a:bodyPr/>
          <a:lstStyle/>
          <a:p>
            <a:fld id="{FB3EDCD9-732D-504E-AAE8-461BF025AC4F}" type="slidenum">
              <a:rPr lang="en-US" smtClean="0"/>
              <a:t>9</a:t>
            </a:fld>
            <a:endParaRPr lang="en-US"/>
          </a:p>
        </p:txBody>
      </p:sp>
    </p:spTree>
    <p:extLst>
      <p:ext uri="{BB962C8B-B14F-4D97-AF65-F5344CB8AC3E}">
        <p14:creationId xmlns:p14="http://schemas.microsoft.com/office/powerpoint/2010/main" val="16460562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17129</TotalTime>
  <Words>2472</Words>
  <Application>Microsoft Macintosh PowerPoint</Application>
  <PresentationFormat>On-screen Show (4:3)</PresentationFormat>
  <Paragraphs>419</Paragraphs>
  <Slides>25</Slides>
  <Notes>19</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25</vt:i4>
      </vt:variant>
    </vt:vector>
  </HeadingPairs>
  <TitlesOfParts>
    <vt:vector size="28" baseType="lpstr">
      <vt:lpstr>Clarity</vt:lpstr>
      <vt:lpstr>Equation</vt:lpstr>
      <vt:lpstr>Microsoft Equation</vt:lpstr>
      <vt:lpstr>PowerPoint Presentation</vt:lpstr>
      <vt:lpstr>Heat diffusion in 1-D: Euler forward</vt:lpstr>
      <vt:lpstr>Heat diffusion in 2-D: Euler forward</vt:lpstr>
      <vt:lpstr>Heat diffusion in 2-D: Euler forward</vt:lpstr>
      <vt:lpstr>Stability criterion for 1-D heat diffusion</vt:lpstr>
      <vt:lpstr>Stability criterion for 1-D heat diffusion</vt:lpstr>
      <vt:lpstr>Stability criterion for 2-D heat diffusion</vt:lpstr>
      <vt:lpstr>Stability criterion for 2-D heat diffusion</vt:lpstr>
      <vt:lpstr>Stability criterion for 2-D heat diffusion</vt:lpstr>
      <vt:lpstr>Natural boundary conditions in 2-D:  Example for left boundary</vt:lpstr>
      <vt:lpstr>Implementation issues</vt:lpstr>
      <vt:lpstr>Practical 3, Part 1:</vt:lpstr>
      <vt:lpstr>Advection-diffusion</vt:lpstr>
      <vt:lpstr>Heat advection</vt:lpstr>
      <vt:lpstr>Advection: numerical methods in 1D</vt:lpstr>
      <vt:lpstr>Advection: numerical methods in 1D</vt:lpstr>
      <vt:lpstr>Advection: numerical methods in 1D</vt:lpstr>
      <vt:lpstr>Advection: numerical methods in 1D</vt:lpstr>
      <vt:lpstr>Advection: numerical methods in 1D</vt:lpstr>
      <vt:lpstr>Advection: numerical methods in 2D</vt:lpstr>
      <vt:lpstr>Advection: numerical methods in 2D</vt:lpstr>
      <vt:lpstr>Courant time step criterion for upwinding</vt:lpstr>
      <vt:lpstr>PowerPoint Presentation</vt:lpstr>
      <vt:lpstr>PowerPoint Presentation</vt:lpstr>
      <vt:lpstr>Practical 3, Part 2:</vt:lpstr>
    </vt:vector>
  </TitlesOfParts>
  <Company>University of Oxford</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Lara Kalnins</dc:creator>
  <cp:lastModifiedBy>Jeroen van Hunen</cp:lastModifiedBy>
  <cp:revision>243</cp:revision>
  <cp:lastPrinted>2013-11-11T17:43:55Z</cp:lastPrinted>
  <dcterms:created xsi:type="dcterms:W3CDTF">2013-11-05T13:17:40Z</dcterms:created>
  <dcterms:modified xsi:type="dcterms:W3CDTF">2017-04-05T16:55:38Z</dcterms:modified>
</cp:coreProperties>
</file>