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Microsoft_Equation1.bin" ContentType="application/vnd.openxmlformats-officedocument.oleObject"/>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9.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10.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11.xml" ContentType="application/vnd.openxmlformats-officedocument.presentationml.notesSlide+xml"/>
  <Override PartName="/ppt/embeddings/oleObject39.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notesSlides/notesSlide17.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notesSlides/notesSlide18.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notesSlides/notesSlide19.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notesSlides/notesSlide20.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notesSlides/notesSlide21.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notesSlides/notesSlide22.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notesSlides/notesSlide23.xml" ContentType="application/vnd.openxmlformats-officedocument.presentationml.notesSlide+xml"/>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notesSlides/notesSlide24.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notesMasterIdLst>
    <p:notesMasterId r:id="rId34"/>
  </p:notesMasterIdLst>
  <p:handoutMasterIdLst>
    <p:handoutMasterId r:id="rId35"/>
  </p:handoutMasterIdLst>
  <p:sldIdLst>
    <p:sldId id="419" r:id="rId2"/>
    <p:sldId id="393" r:id="rId3"/>
    <p:sldId id="422" r:id="rId4"/>
    <p:sldId id="394" r:id="rId5"/>
    <p:sldId id="395" r:id="rId6"/>
    <p:sldId id="396" r:id="rId7"/>
    <p:sldId id="397" r:id="rId8"/>
    <p:sldId id="399" r:id="rId9"/>
    <p:sldId id="421" r:id="rId10"/>
    <p:sldId id="425" r:id="rId11"/>
    <p:sldId id="400" r:id="rId12"/>
    <p:sldId id="401" r:id="rId13"/>
    <p:sldId id="402" r:id="rId14"/>
    <p:sldId id="403" r:id="rId15"/>
    <p:sldId id="413" r:id="rId16"/>
    <p:sldId id="417" r:id="rId17"/>
    <p:sldId id="418" r:id="rId18"/>
    <p:sldId id="420" r:id="rId19"/>
    <p:sldId id="423" r:id="rId20"/>
    <p:sldId id="404" r:id="rId21"/>
    <p:sldId id="424" r:id="rId22"/>
    <p:sldId id="405" r:id="rId23"/>
    <p:sldId id="406" r:id="rId24"/>
    <p:sldId id="407" r:id="rId25"/>
    <p:sldId id="409" r:id="rId26"/>
    <p:sldId id="408" r:id="rId27"/>
    <p:sldId id="411" r:id="rId28"/>
    <p:sldId id="410" r:id="rId29"/>
    <p:sldId id="412" r:id="rId30"/>
    <p:sldId id="416" r:id="rId31"/>
    <p:sldId id="414" r:id="rId32"/>
    <p:sldId id="41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0066"/>
    <a:srgbClr val="008000"/>
    <a:srgbClr val="46C8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6" autoAdjust="0"/>
    <p:restoredTop sz="94330" autoAdjust="0"/>
  </p:normalViewPr>
  <p:slideViewPr>
    <p:cSldViewPr snapToGrid="0" snapToObjects="1">
      <p:cViewPr varScale="1">
        <p:scale>
          <a:sx n="127" d="100"/>
          <a:sy n="127" d="100"/>
        </p:scale>
        <p:origin x="-12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 Id="rId2" Type="http://schemas.openxmlformats.org/officeDocument/2006/relationships/image" Target="../media/image42.emf"/><Relationship Id="rId3"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7.wmf"/><Relationship Id="rId1" Type="http://schemas.openxmlformats.org/officeDocument/2006/relationships/image" Target="../media/image44.emf"/><Relationship Id="rId2"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emf"/><Relationship Id="rId2" Type="http://schemas.openxmlformats.org/officeDocument/2006/relationships/image" Target="../media/image49.emf"/><Relationship Id="rId3"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emf"/><Relationship Id="rId2"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5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6.emf"/><Relationship Id="rId3" Type="http://schemas.openxmlformats.org/officeDocument/2006/relationships/image" Target="../media/image5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1" Type="http://schemas.openxmlformats.org/officeDocument/2006/relationships/image" Target="../media/image9.wmf"/><Relationship Id="rId2"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5.emf"/><Relationship Id="rId3" Type="http://schemas.openxmlformats.org/officeDocument/2006/relationships/image" Target="../media/image5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5.emf"/><Relationship Id="rId3" Type="http://schemas.openxmlformats.org/officeDocument/2006/relationships/image" Target="../media/image5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5.emf"/><Relationship Id="rId3"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11" Type="http://schemas.openxmlformats.org/officeDocument/2006/relationships/image" Target="../media/image18.wmf"/><Relationship Id="rId12" Type="http://schemas.openxmlformats.org/officeDocument/2006/relationships/image" Target="../media/image19.wmf"/><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0"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 Id="rId3"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1" Type="http://schemas.openxmlformats.org/officeDocument/2006/relationships/image" Target="../media/image17.wmf"/><Relationship Id="rId2"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1" Type="http://schemas.openxmlformats.org/officeDocument/2006/relationships/image" Target="../media/image26.wmf"/><Relationship Id="rId2"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image" Target="../media/image26.wmf"/><Relationship Id="rId7" Type="http://schemas.openxmlformats.org/officeDocument/2006/relationships/image" Target="../media/image27.wmf"/><Relationship Id="rId8" Type="http://schemas.openxmlformats.org/officeDocument/2006/relationships/image" Target="../media/image28.wmf"/><Relationship Id="rId9" Type="http://schemas.openxmlformats.org/officeDocument/2006/relationships/image" Target="../media/image29.wmf"/><Relationship Id="rId10" Type="http://schemas.openxmlformats.org/officeDocument/2006/relationships/image" Target="../media/image30.wmf"/><Relationship Id="rId1" Type="http://schemas.openxmlformats.org/officeDocument/2006/relationships/image" Target="../media/image31.wmf"/><Relationship Id="rId2"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4ED218-4864-BF4A-8197-3B5C02F082AB}" type="datetimeFigureOut">
              <a:rPr lang="en-US" smtClean="0"/>
              <a:t>04/04/17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8A56C4-93CA-6F45-8285-A4EDDA823047}" type="slidenum">
              <a:rPr lang="en-US" smtClean="0"/>
              <a:t>‹#›</a:t>
            </a:fld>
            <a:endParaRPr lang="en-US"/>
          </a:p>
        </p:txBody>
      </p:sp>
    </p:spTree>
    <p:extLst>
      <p:ext uri="{BB962C8B-B14F-4D97-AF65-F5344CB8AC3E}">
        <p14:creationId xmlns:p14="http://schemas.microsoft.com/office/powerpoint/2010/main" val="2067696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DDB00E-7775-EA43-9D42-C3FF1B1ED141}" type="datetimeFigureOut">
              <a:rPr lang="en-US" smtClean="0"/>
              <a:t>04/04/17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7A0E2-BEB7-9343-8A89-BAE1510CAC73}" type="slidenum">
              <a:rPr lang="en-US" smtClean="0"/>
              <a:t>‹#›</a:t>
            </a:fld>
            <a:endParaRPr lang="en-US"/>
          </a:p>
        </p:txBody>
      </p:sp>
    </p:spTree>
    <p:extLst>
      <p:ext uri="{BB962C8B-B14F-4D97-AF65-F5344CB8AC3E}">
        <p14:creationId xmlns:p14="http://schemas.microsoft.com/office/powerpoint/2010/main" val="17428325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1207A0E2-BEB7-9343-8A89-BAE1510CAC73}" type="slidenum">
              <a:rPr lang="en-US" smtClean="0"/>
              <a:t>1</a:t>
            </a:fld>
            <a:endParaRPr lang="en-US"/>
          </a:p>
        </p:txBody>
      </p:sp>
    </p:spTree>
    <p:extLst>
      <p:ext uri="{BB962C8B-B14F-4D97-AF65-F5344CB8AC3E}">
        <p14:creationId xmlns:p14="http://schemas.microsoft.com/office/powerpoint/2010/main" val="277218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fld id="{3D57332C-11B3-4D2A-9D12-481BA946FD0A}" type="slidenum">
              <a:rPr lang="en-GB" altLang="en-US" sz="1200"/>
              <a:pPr eaLnBrk="1" hangingPunct="1"/>
              <a:t>11</a:t>
            </a:fld>
            <a:endParaRPr lang="en-GB" alt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Another important aspect of these equations is that they can be scaled: a large-scale problem can be made identical to a small-scale problem: in the dyke problem: a dyke of 100 m wide and an excess T of 1000K can be scaled down to a 1 cm-wide problem with a dT of just a few K, and the solution would look identical, except for the scale.</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To get more insight in the set of eqns, they are usually scaled, i.e. the actual scale is taken out of the problem. This often reduces the complexity of the system, and once we</a:t>
            </a:r>
            <a:r>
              <a:rPr lang="fr-FR" altLang="en-US" smtClean="0">
                <a:ea typeface="ＭＳ Ｐゴシック" pitchFamily="34" charset="-128"/>
              </a:rPr>
              <a:t>’</a:t>
            </a:r>
            <a:r>
              <a:rPr lang="en-US" altLang="ja-JP" smtClean="0">
                <a:ea typeface="ＭＳ Ｐゴシック" pitchFamily="34" charset="-128"/>
              </a:rPr>
              <a:t>ve solved it, we can put dimensions/scale back in. The way this works is to scale the whole problem down to a scale model with all parameters (distance, temperature, pressure, etc.) ranging between a fixed (non-dimensional) range, usually between 0 and 1. In doing so, we obtain a slightly different set of eqns.</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So how does this work: we choose a certain scaling, using a minimum nr of scaling parameters: these are given in top row: scale length with a standard length, which is usually taken to be the height of the system we are modelling, but if that is not known, any typical length scale will do. Time is scaled with a typical diffusion time (remember diffusion time is propto distance ^2 over kappa), T is scaled with a standard T-range, usually the diff between min and max T, and viscosity (if variable) is scaled with a default eta.</a:t>
            </a:r>
          </a:p>
          <a:p>
            <a:pPr eaLnBrk="1" hangingPunct="1"/>
            <a:r>
              <a:rPr lang="en-US" altLang="en-US" smtClean="0">
                <a:ea typeface="ＭＳ Ｐゴシック" pitchFamily="34" charset="-128"/>
              </a:rPr>
              <a:t>From that we can derive the other parameters: v=x/t, so v-scaling is h/(h^2/kappa) = kappa/h, so v=v’*kappa/h.  Stress and pressure scale as viscosity times time (you can see from units: Pa s / s = Pa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(NOTE TYPO ON SLIDE FOR ‘16/’17 eta/t instead of eta*t)</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Work this out for yourself for the heat equation (show how done for lhs, then let students do rhs): go back to eqn on previous slide and non-dimensionalize:</a:t>
            </a:r>
          </a:p>
          <a:p>
            <a:pPr eaLnBrk="1" hangingPunct="1"/>
            <a:r>
              <a:rPr lang="en-US" altLang="en-US" smtClean="0">
                <a:ea typeface="ＭＳ Ｐゴシック" pitchFamily="34" charset="-128"/>
              </a:rPr>
              <a:t>DT*d(T’)/(dt’*h2/K) = KDT*d(T’)/(dx’2*h2) - v*hK/h*2DT*dT’/(dx’*h):</a:t>
            </a:r>
          </a:p>
          <a:p>
            <a:pPr eaLnBrk="1" hangingPunct="1"/>
            <a:r>
              <a:rPr lang="en-US" altLang="en-US" smtClean="0">
                <a:ea typeface="ＭＳ Ｐゴシック" pitchFamily="34" charset="-128"/>
              </a:rPr>
              <a:t>All parameters DT, h, and K cancel out.</a:t>
            </a:r>
          </a:p>
          <a:p>
            <a:pPr eaLnBrk="1" hangingPunct="1"/>
            <a:r>
              <a:rPr lang="en-US" altLang="en-US" smtClean="0">
                <a:ea typeface="ＭＳ Ｐゴシック" pitchFamily="34" charset="-128"/>
              </a:rPr>
              <a:t>This gives useful insight: apparently, all thermal systems behave the same if properly scaled. This illustrates how analogue models (e.g. subduction in a 1x1x1 box with honey) can be ‘scaled up’ to the size of the mantle.</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Scaling simplifies the other equations as well: all model and material parameters (size of the domain h, density, gravity, temperature variation, viscosity, diffusivity) can then suddenly all be combined into one parameter. This parameter is called the Rayleigh number.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So apparently, systems with different h, or DT, or eta, rho, g, kappa all behave the same provided the combination of parameters (Ra) is the same. So we can create a convection cell in a 1x1x1 m box and simulate that of a 3000 cubed box with much higher eta, dT, etc., as long as Ra is the same for both systems.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Q) How many of you have heard of Ra?</a:t>
            </a:r>
          </a:p>
          <a:p>
            <a:pPr eaLnBrk="1" hangingPunct="1"/>
            <a:r>
              <a:rPr lang="en-US" altLang="en-US" smtClean="0">
                <a:ea typeface="ＭＳ Ｐゴシック" pitchFamily="34" charset="-128"/>
              </a:rPr>
              <a:t>Since all parameters in the equations are dimensionless (or ‘scaled’, i.e. their dimension is 1), Ra must be dimensionless as well.  You should by now have all the information you need to work out the dimensions of all parameters in Ra. Check that for yourself (at home).</a:t>
            </a:r>
          </a:p>
          <a:p>
            <a:pPr eaLnBrk="1" hangingPunct="1"/>
            <a:r>
              <a:rPr lang="en-US" altLang="en-US" smtClean="0">
                <a:ea typeface="ＭＳ Ｐゴシック" pitchFamily="34" charset="-128"/>
              </a:rPr>
              <a:t>Alpha=1/K; rho=kg/m3; g=m/s2; DT=K, h=m; eta=Pa s=Ns/m2=kg/s,m, kappa=m2/s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fld id="{DA164DD5-881A-4384-9D2F-426880FD8058}" type="slidenum">
              <a:rPr lang="en-GB" altLang="en-US" sz="1200"/>
              <a:pPr eaLnBrk="1" hangingPunct="1"/>
              <a:t>12</a:t>
            </a:fld>
            <a:endParaRPr lang="en-GB"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This slide gives an example: if we want to calculate how convection in the whole mantle operates, then we take the scaling parameters such that a problem the size and properties of the mantle is translated into a scaled problem of dimension 1: All the dimensional properties go into Ra.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ea typeface="ＭＳ Ｐゴシック" pitchFamily="34" charset="-128"/>
              </a:rPr>
              <a:t>So, we can model mantle convection in a fish tank….</a:t>
            </a:r>
          </a:p>
          <a:p>
            <a:r>
              <a:rPr lang="en-GB" altLang="en-US" smtClean="0">
                <a:ea typeface="ＭＳ Ｐゴシック" pitchFamily="34" charset="-128"/>
              </a:rPr>
              <a:t>Just adjust mantle parameters to the material we put in the tank, adjust the box size to something practical (1 m or so).</a:t>
            </a:r>
          </a:p>
          <a:p>
            <a:r>
              <a:rPr lang="en-GB" altLang="en-US" smtClean="0">
                <a:ea typeface="ＭＳ Ｐゴシック" pitchFamily="34" charset="-128"/>
              </a:rPr>
              <a:t>Then choose a material with a viscosity that gives an Earth-like Ra: glucose syrup </a:t>
            </a: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fld id="{ADAED3E1-E754-4313-93BA-84E07722E525}" type="slidenum">
              <a:rPr lang="en-GB" altLang="en-US" sz="1200"/>
              <a:pPr eaLnBrk="1" hangingPunct="1"/>
              <a:t>13</a:t>
            </a:fld>
            <a:endParaRPr lang="en-GB"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14</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207A0E2-BEB7-9343-8A89-BAE1510CAC73}" type="slidenum">
              <a:rPr lang="en-US" smtClean="0"/>
              <a:t>18</a:t>
            </a:fld>
            <a:endParaRPr lang="en-US"/>
          </a:p>
        </p:txBody>
      </p:sp>
    </p:spTree>
    <p:extLst>
      <p:ext uri="{BB962C8B-B14F-4D97-AF65-F5344CB8AC3E}">
        <p14:creationId xmlns:p14="http://schemas.microsoft.com/office/powerpoint/2010/main" val="67971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20</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21</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22</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one might be best ….</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23</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then we have a</a:t>
            </a:r>
            <a:r>
              <a:rPr lang="en-US" baseline="0" dirty="0" smtClean="0"/>
              <a:t> problem applying the same pressure points to the vertical Stokes equation</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24</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3B9F0EB-8975-467E-AC6D-65A8C54C4210}" type="slidenum">
              <a:rPr lang="en-GB" altLang="en-US"/>
              <a:pPr eaLnBrk="1" hangingPunct="1">
                <a:spcBef>
                  <a:spcPct val="0"/>
                </a:spcBef>
              </a:pPr>
              <a:t>2</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dirty="0" smtClean="0">
                <a:ea typeface="ＭＳ Ｐゴシック" pitchFamily="34" charset="-128"/>
              </a:rPr>
              <a:t>Stresses </a:t>
            </a:r>
            <a:r>
              <a:rPr lang="en-US" altLang="en-US" dirty="0" smtClean="0">
                <a:ea typeface="ＭＳ Ｐゴシック" pitchFamily="34" charset="-128"/>
              </a:rPr>
              <a:t>might act on its surface: shear stresses, normal stresses.</a:t>
            </a:r>
          </a:p>
          <a:p>
            <a:pPr eaLnBrk="1" hangingPunct="1">
              <a:buFontTx/>
              <a:buChar char="-"/>
            </a:pPr>
            <a:r>
              <a:rPr lang="en-US" altLang="en-US" dirty="0" smtClean="0">
                <a:ea typeface="ＭＳ Ｐゴシック" pitchFamily="34" charset="-128"/>
              </a:rPr>
              <a:t>Gravity might pull it down or push it up.</a:t>
            </a:r>
          </a:p>
          <a:p>
            <a:pPr eaLnBrk="1" hangingPunct="1"/>
            <a:r>
              <a:rPr lang="en-US" altLang="en-US" dirty="0" smtClean="0">
                <a:ea typeface="ＭＳ Ｐゴシック" pitchFamily="34" charset="-128"/>
              </a:rPr>
              <a:t>For each direction we can add up all these terms:</a:t>
            </a:r>
          </a:p>
          <a:p>
            <a:pPr eaLnBrk="1" hangingPunct="1">
              <a:buFontTx/>
              <a:buChar char="-"/>
            </a:pPr>
            <a:r>
              <a:rPr lang="en-US" altLang="en-US" dirty="0" smtClean="0">
                <a:ea typeface="ＭＳ Ｐゴシック" pitchFamily="34" charset="-128"/>
              </a:rPr>
              <a:t>in x-direction: </a:t>
            </a:r>
            <a:r>
              <a:rPr lang="en-US" altLang="en-US" dirty="0" err="1" smtClean="0">
                <a:ea typeface="ＭＳ Ｐゴシック" pitchFamily="34" charset="-128"/>
              </a:rPr>
              <a:t>sxx_left</a:t>
            </a:r>
            <a:r>
              <a:rPr lang="en-US" altLang="en-US" dirty="0" smtClean="0">
                <a:ea typeface="ＭＳ Ｐゴシック" pitchFamily="34" charset="-128"/>
              </a:rPr>
              <a:t>, </a:t>
            </a:r>
            <a:r>
              <a:rPr lang="en-US" altLang="en-US" dirty="0" err="1" smtClean="0">
                <a:ea typeface="ＭＳ Ｐゴシック" pitchFamily="34" charset="-128"/>
              </a:rPr>
              <a:t>sxx_right</a:t>
            </a:r>
            <a:r>
              <a:rPr lang="en-US" altLang="en-US" dirty="0" smtClean="0">
                <a:ea typeface="ＭＳ Ｐゴシック" pitchFamily="34" charset="-128"/>
              </a:rPr>
              <a:t>, </a:t>
            </a:r>
            <a:r>
              <a:rPr lang="en-US" altLang="en-US" dirty="0" err="1" smtClean="0">
                <a:ea typeface="ＭＳ Ｐゴシック" pitchFamily="34" charset="-128"/>
              </a:rPr>
              <a:t>sxz_top</a:t>
            </a:r>
            <a:r>
              <a:rPr lang="en-US" altLang="en-US" dirty="0" smtClean="0">
                <a:ea typeface="ＭＳ Ｐゴシック" pitchFamily="34" charset="-128"/>
              </a:rPr>
              <a:t>, </a:t>
            </a:r>
            <a:r>
              <a:rPr lang="en-US" altLang="en-US" dirty="0" err="1" smtClean="0">
                <a:ea typeface="ＭＳ Ｐゴシック" pitchFamily="34" charset="-128"/>
              </a:rPr>
              <a:t>sxz_bottom</a:t>
            </a:r>
            <a:r>
              <a:rPr lang="en-US" altLang="en-US" dirty="0" smtClean="0">
                <a:ea typeface="ＭＳ Ｐゴシック" pitchFamily="34" charset="-128"/>
              </a:rPr>
              <a:t>. </a:t>
            </a:r>
          </a:p>
          <a:p>
            <a:pPr lvl="1" eaLnBrk="1" hangingPunct="1">
              <a:buFontTx/>
              <a:buChar char="-"/>
            </a:pPr>
            <a:r>
              <a:rPr lang="en-US" altLang="en-US" dirty="0" smtClean="0">
                <a:ea typeface="ＭＳ Ｐゴシック" pitchFamily="34" charset="-128"/>
              </a:rPr>
              <a:t> If </a:t>
            </a:r>
            <a:r>
              <a:rPr lang="en-US" altLang="en-US" dirty="0" err="1" smtClean="0">
                <a:ea typeface="ＭＳ Ｐゴシック" pitchFamily="34" charset="-128"/>
              </a:rPr>
              <a:t>sxx_left</a:t>
            </a:r>
            <a:r>
              <a:rPr lang="en-US" altLang="en-US" dirty="0" smtClean="0">
                <a:ea typeface="ＭＳ Ｐゴシック" pitchFamily="34" charset="-128"/>
              </a:rPr>
              <a:t> &gt; </a:t>
            </a:r>
            <a:r>
              <a:rPr lang="en-US" altLang="en-US" dirty="0" err="1" smtClean="0">
                <a:ea typeface="ＭＳ Ｐゴシック" pitchFamily="34" charset="-128"/>
              </a:rPr>
              <a:t>sxx_right</a:t>
            </a:r>
            <a:r>
              <a:rPr lang="en-US" altLang="en-US" dirty="0" smtClean="0">
                <a:ea typeface="ＭＳ Ｐゴシック" pitchFamily="34" charset="-128"/>
              </a:rPr>
              <a:t> (and the other terms are 0) then that would push the block to the right. So the actual </a:t>
            </a:r>
            <a:r>
              <a:rPr lang="en-US" altLang="en-US" dirty="0" err="1" smtClean="0">
                <a:ea typeface="ＭＳ Ｐゴシック" pitchFamily="34" charset="-128"/>
              </a:rPr>
              <a:t>sxx</a:t>
            </a:r>
            <a:r>
              <a:rPr lang="en-US" altLang="en-US" dirty="0" smtClean="0">
                <a:ea typeface="ＭＳ Ｐゴシック" pitchFamily="34" charset="-128"/>
              </a:rPr>
              <a:t> is not as important here, but more the difference between left and right, or the ‘gradient’. </a:t>
            </a:r>
          </a:p>
          <a:p>
            <a:pPr lvl="1" eaLnBrk="1" hangingPunct="1">
              <a:buFontTx/>
              <a:buChar char="-"/>
            </a:pPr>
            <a:r>
              <a:rPr lang="en-US" altLang="en-US" dirty="0" smtClean="0">
                <a:ea typeface="ＭＳ Ｐゴシック" pitchFamily="34" charset="-128"/>
              </a:rPr>
              <a:t> Same story for </a:t>
            </a:r>
            <a:r>
              <a:rPr lang="en-US" altLang="en-US" dirty="0" err="1" smtClean="0">
                <a:ea typeface="ＭＳ Ｐゴシック" pitchFamily="34" charset="-128"/>
              </a:rPr>
              <a:t>sxz</a:t>
            </a:r>
            <a:r>
              <a:rPr lang="en-US" altLang="en-US" dirty="0" smtClean="0">
                <a:ea typeface="ＭＳ Ｐゴシック" pitchFamily="34" charset="-128"/>
              </a:rPr>
              <a:t>: if </a:t>
            </a:r>
            <a:r>
              <a:rPr lang="en-US" altLang="en-US" dirty="0" err="1" smtClean="0">
                <a:ea typeface="ＭＳ Ｐゴシック" pitchFamily="34" charset="-128"/>
              </a:rPr>
              <a:t>sxz_top</a:t>
            </a:r>
            <a:r>
              <a:rPr lang="en-US" altLang="en-US" dirty="0" smtClean="0">
                <a:ea typeface="ＭＳ Ｐゴシック" pitchFamily="34" charset="-128"/>
              </a:rPr>
              <a:t>&gt;</a:t>
            </a:r>
            <a:r>
              <a:rPr lang="en-US" altLang="en-US" dirty="0" err="1" smtClean="0">
                <a:ea typeface="ＭＳ Ｐゴシック" pitchFamily="34" charset="-128"/>
              </a:rPr>
              <a:t>sxz_bottom</a:t>
            </a:r>
            <a:r>
              <a:rPr lang="en-US" altLang="en-US" dirty="0" smtClean="0">
                <a:ea typeface="ＭＳ Ｐゴシック" pitchFamily="34" charset="-128"/>
              </a:rPr>
              <a:t>, then block will move to left. So </a:t>
            </a:r>
            <a:r>
              <a:rPr lang="en-US" altLang="en-US" dirty="0" err="1" smtClean="0">
                <a:ea typeface="ＭＳ Ｐゴシック" pitchFamily="34" charset="-128"/>
              </a:rPr>
              <a:t>sxz</a:t>
            </a:r>
            <a:r>
              <a:rPr lang="en-US" altLang="en-US" dirty="0" smtClean="0">
                <a:ea typeface="ＭＳ Ｐゴシック" pitchFamily="34" charset="-128"/>
              </a:rPr>
              <a:t> difference or rather </a:t>
            </a:r>
            <a:r>
              <a:rPr lang="en-US" altLang="en-US" dirty="0" err="1" smtClean="0">
                <a:ea typeface="ＭＳ Ｐゴシック" pitchFamily="34" charset="-128"/>
              </a:rPr>
              <a:t>sxz</a:t>
            </a:r>
            <a:r>
              <a:rPr lang="en-US" altLang="en-US" dirty="0" smtClean="0">
                <a:ea typeface="ＭＳ Ｐゴシック" pitchFamily="34" charset="-128"/>
              </a:rPr>
              <a:t> gradient is what determines how the block will move.</a:t>
            </a:r>
          </a:p>
          <a:p>
            <a:pPr lvl="1" eaLnBrk="1" hangingPunct="1">
              <a:buFontTx/>
              <a:buChar char="-"/>
            </a:pPr>
            <a:r>
              <a:rPr lang="en-US" altLang="en-US" dirty="0" smtClean="0">
                <a:ea typeface="ＭＳ Ｐゴシック" pitchFamily="34" charset="-128"/>
              </a:rPr>
              <a:t> Mathematically, </a:t>
            </a:r>
            <a:r>
              <a:rPr lang="en-US" altLang="en-US" dirty="0" err="1" smtClean="0">
                <a:ea typeface="ＭＳ Ｐゴシック" pitchFamily="34" charset="-128"/>
              </a:rPr>
              <a:t>s_xx</a:t>
            </a:r>
            <a:r>
              <a:rPr lang="en-US" altLang="en-US" dirty="0" smtClean="0">
                <a:ea typeface="ＭＳ Ｐゴシック" pitchFamily="34" charset="-128"/>
              </a:rPr>
              <a:t> applies on surface </a:t>
            </a:r>
            <a:r>
              <a:rPr lang="en-US" altLang="en-US" dirty="0" err="1" smtClean="0">
                <a:ea typeface="ＭＳ Ｐゴシック" pitchFamily="34" charset="-128"/>
              </a:rPr>
              <a:t>dz</a:t>
            </a:r>
            <a:r>
              <a:rPr lang="en-US" altLang="en-US" dirty="0" smtClean="0">
                <a:ea typeface="ＭＳ Ｐゴシック" pitchFamily="34" charset="-128"/>
              </a:rPr>
              <a:t>, </a:t>
            </a:r>
            <a:r>
              <a:rPr lang="en-US" altLang="en-US" dirty="0" smtClean="0">
                <a:ea typeface="ＭＳ Ｐゴシック" pitchFamily="34" charset="-128"/>
              </a:rPr>
              <a:t>and </a:t>
            </a:r>
            <a:r>
              <a:rPr lang="en-US" altLang="en-US" dirty="0" err="1" smtClean="0">
                <a:ea typeface="ＭＳ Ｐゴシック" pitchFamily="34" charset="-128"/>
              </a:rPr>
              <a:t>s_xz</a:t>
            </a:r>
            <a:r>
              <a:rPr lang="en-US" altLang="en-US" dirty="0" smtClean="0">
                <a:ea typeface="ＭＳ Ｐゴシック" pitchFamily="34" charset="-128"/>
              </a:rPr>
              <a:t> applies on surface </a:t>
            </a:r>
            <a:r>
              <a:rPr lang="en-US" altLang="en-US" dirty="0" smtClean="0">
                <a:ea typeface="ＭＳ Ｐゴシック" pitchFamily="34" charset="-128"/>
              </a:rPr>
              <a:t>dx, </a:t>
            </a:r>
            <a:r>
              <a:rPr lang="en-US" altLang="en-US" dirty="0" smtClean="0">
                <a:ea typeface="ＭＳ Ｐゴシック" pitchFamily="34" charset="-128"/>
              </a:rPr>
              <a:t>so (</a:t>
            </a:r>
            <a:r>
              <a:rPr lang="en-US" altLang="en-US" dirty="0" err="1" smtClean="0">
                <a:ea typeface="ＭＳ Ｐゴシック" pitchFamily="34" charset="-128"/>
              </a:rPr>
              <a:t>sxx</a:t>
            </a:r>
            <a:r>
              <a:rPr lang="en-US" altLang="en-US" dirty="0" smtClean="0">
                <a:ea typeface="ＭＳ Ｐゴシック" pitchFamily="34" charset="-128"/>
              </a:rPr>
              <a:t>(x) – </a:t>
            </a:r>
            <a:r>
              <a:rPr lang="en-US" altLang="en-US" dirty="0" err="1" smtClean="0">
                <a:ea typeface="ＭＳ Ｐゴシック" pitchFamily="34" charset="-128"/>
              </a:rPr>
              <a:t>sxx</a:t>
            </a:r>
            <a:r>
              <a:rPr lang="en-US" altLang="en-US" dirty="0" smtClean="0">
                <a:ea typeface="ＭＳ Ｐゴシック" pitchFamily="34" charset="-128"/>
              </a:rPr>
              <a:t>(</a:t>
            </a:r>
            <a:r>
              <a:rPr lang="en-US" altLang="en-US" dirty="0" err="1" smtClean="0">
                <a:ea typeface="ＭＳ Ｐゴシック" pitchFamily="34" charset="-128"/>
              </a:rPr>
              <a:t>x+dx</a:t>
            </a:r>
            <a:r>
              <a:rPr lang="en-US" altLang="en-US" dirty="0" smtClean="0">
                <a:ea typeface="ＭＳ Ｐゴシック" pitchFamily="34" charset="-128"/>
              </a:rPr>
              <a:t>))</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a:t>
            </a:r>
            <a:r>
              <a:rPr lang="en-US" altLang="en-US" dirty="0" smtClean="0">
                <a:ea typeface="ＭＳ Ｐゴシック" pitchFamily="34" charset="-128"/>
              </a:rPr>
              <a:t>+ (</a:t>
            </a:r>
            <a:r>
              <a:rPr lang="en-US" altLang="en-US" dirty="0" err="1" smtClean="0">
                <a:ea typeface="ＭＳ Ｐゴシック" pitchFamily="34" charset="-128"/>
              </a:rPr>
              <a:t>sxz</a:t>
            </a:r>
            <a:r>
              <a:rPr lang="en-US" altLang="en-US" dirty="0" smtClean="0">
                <a:ea typeface="ＭＳ Ｐゴシック" pitchFamily="34" charset="-128"/>
              </a:rPr>
              <a:t>(z)-</a:t>
            </a:r>
            <a:r>
              <a:rPr lang="en-US" altLang="en-US" dirty="0" err="1" smtClean="0">
                <a:ea typeface="ＭＳ Ｐゴシック" pitchFamily="34" charset="-128"/>
              </a:rPr>
              <a:t>sxz</a:t>
            </a:r>
            <a:r>
              <a:rPr lang="en-US" altLang="en-US" dirty="0" smtClean="0">
                <a:ea typeface="ＭＳ Ｐゴシック" pitchFamily="34" charset="-128"/>
              </a:rPr>
              <a:t>(</a:t>
            </a:r>
            <a:r>
              <a:rPr lang="en-US" altLang="en-US" dirty="0" err="1" smtClean="0">
                <a:ea typeface="ＭＳ Ｐゴシック" pitchFamily="34" charset="-128"/>
              </a:rPr>
              <a:t>z+dz</a:t>
            </a:r>
            <a:r>
              <a:rPr lang="en-US" altLang="en-US" dirty="0" smtClean="0">
                <a:ea typeface="ＭＳ Ｐゴシック" pitchFamily="34" charset="-128"/>
              </a:rPr>
              <a:t>))*</a:t>
            </a:r>
            <a:r>
              <a:rPr lang="en-US" altLang="en-US" dirty="0" smtClean="0">
                <a:ea typeface="ＭＳ Ｐゴシック" pitchFamily="34" charset="-128"/>
              </a:rPr>
              <a:t>dx=</a:t>
            </a:r>
            <a:r>
              <a:rPr lang="en-US" altLang="en-US" dirty="0" smtClean="0">
                <a:ea typeface="ＭＳ Ｐゴシック" pitchFamily="34" charset="-128"/>
              </a:rPr>
              <a:t>0 </a:t>
            </a:r>
            <a:r>
              <a:rPr lang="en-US" altLang="en-US" dirty="0" smtClean="0">
                <a:ea typeface="ＭＳ Ｐゴシック" pitchFamily="34" charset="-128"/>
                <a:sym typeface="Wingdings" pitchFamily="2" charset="2"/>
              </a:rPr>
              <a:t> divide by dx</a:t>
            </a:r>
            <a:r>
              <a:rPr lang="en-US" altLang="en-US" dirty="0" smtClean="0">
                <a:ea typeface="ＭＳ Ｐゴシック" pitchFamily="34" charset="-128"/>
                <a:sym typeface="Wingdings" pitchFamily="2" charset="2"/>
              </a:rPr>
              <a:t>*</a:t>
            </a:r>
            <a:r>
              <a:rPr lang="en-US" altLang="en-US" dirty="0" err="1" smtClean="0">
                <a:ea typeface="ＭＳ Ｐゴシック" pitchFamily="34" charset="-128"/>
                <a:sym typeface="Wingdings" pitchFamily="2" charset="2"/>
              </a:rPr>
              <a:t>dz</a:t>
            </a:r>
            <a:r>
              <a:rPr lang="en-US" altLang="en-US" dirty="0" smtClean="0">
                <a:ea typeface="ＭＳ Ｐゴシック" pitchFamily="34" charset="-128"/>
                <a:sym typeface="Wingdings" pitchFamily="2" charset="2"/>
              </a:rPr>
              <a:t> </a:t>
            </a:r>
            <a:r>
              <a:rPr lang="en-US" altLang="en-US" dirty="0" smtClean="0">
                <a:ea typeface="ＭＳ Ｐゴシック" pitchFamily="34" charset="-128"/>
                <a:sym typeface="Wingdings" pitchFamily="2" charset="2"/>
              </a:rPr>
              <a:t>gives the orange </a:t>
            </a:r>
            <a:r>
              <a:rPr lang="en-US" altLang="en-US" dirty="0" err="1" smtClean="0">
                <a:ea typeface="ＭＳ Ｐゴシック" pitchFamily="34" charset="-128"/>
                <a:sym typeface="Wingdings" pitchFamily="2" charset="2"/>
              </a:rPr>
              <a:t>eqn</a:t>
            </a:r>
            <a:r>
              <a:rPr lang="en-US" altLang="en-US" dirty="0" smtClean="0">
                <a:ea typeface="ＭＳ Ｐゴシック" pitchFamily="34" charset="-128"/>
                <a:sym typeface="Wingdings" pitchFamily="2" charset="2"/>
              </a:rPr>
              <a:t> on slide</a:t>
            </a:r>
            <a:endParaRPr lang="en-US" altLang="en-US" dirty="0" smtClean="0">
              <a:ea typeface="ＭＳ Ｐゴシック" pitchFamily="34" charset="-128"/>
            </a:endParaRPr>
          </a:p>
          <a:p>
            <a:pPr lvl="1" eaLnBrk="1" hangingPunct="1">
              <a:buFontTx/>
              <a:buChar char="-"/>
            </a:pPr>
            <a:endParaRPr lang="en-US" altLang="en-US" dirty="0" smtClean="0">
              <a:ea typeface="ＭＳ Ｐゴシック" pitchFamily="34" charset="-128"/>
            </a:endParaRPr>
          </a:p>
          <a:p>
            <a:pPr eaLnBrk="1" hangingPunct="1">
              <a:buFontTx/>
              <a:buChar char="-"/>
            </a:pPr>
            <a:r>
              <a:rPr lang="en-US" altLang="en-US" dirty="0" smtClean="0">
                <a:ea typeface="ＭＳ Ｐゴシック" pitchFamily="34" charset="-128"/>
              </a:rPr>
              <a:t>In vertical direction similar story: </a:t>
            </a:r>
            <a:r>
              <a:rPr lang="en-US" altLang="en-US" dirty="0" err="1" smtClean="0">
                <a:ea typeface="ＭＳ Ｐゴシック" pitchFamily="34" charset="-128"/>
              </a:rPr>
              <a:t>szz_top</a:t>
            </a:r>
            <a:r>
              <a:rPr lang="en-US" altLang="en-US" dirty="0" smtClean="0">
                <a:ea typeface="ＭＳ Ｐゴシック" pitchFamily="34" charset="-128"/>
              </a:rPr>
              <a:t>, </a:t>
            </a:r>
            <a:r>
              <a:rPr lang="en-US" altLang="en-US" dirty="0" err="1" smtClean="0">
                <a:ea typeface="ＭＳ Ｐゴシック" pitchFamily="34" charset="-128"/>
              </a:rPr>
              <a:t>szz_bottom</a:t>
            </a:r>
            <a:r>
              <a:rPr lang="en-US" altLang="en-US" dirty="0" smtClean="0">
                <a:ea typeface="ＭＳ Ｐゴシック" pitchFamily="34" charset="-128"/>
              </a:rPr>
              <a:t>, </a:t>
            </a:r>
            <a:r>
              <a:rPr lang="en-US" altLang="en-US" dirty="0" err="1" smtClean="0">
                <a:ea typeface="ＭＳ Ｐゴシック" pitchFamily="34" charset="-128"/>
              </a:rPr>
              <a:t>szx_left</a:t>
            </a:r>
            <a:r>
              <a:rPr lang="en-US" altLang="en-US" dirty="0" smtClean="0">
                <a:ea typeface="ＭＳ Ｐゴシック" pitchFamily="34" charset="-128"/>
              </a:rPr>
              <a:t>, </a:t>
            </a:r>
            <a:r>
              <a:rPr lang="en-US" altLang="en-US" dirty="0" err="1" smtClean="0">
                <a:ea typeface="ＭＳ Ｐゴシック" pitchFamily="34" charset="-128"/>
              </a:rPr>
              <a:t>szx_right</a:t>
            </a:r>
            <a:r>
              <a:rPr lang="en-US" altLang="en-US" dirty="0" smtClean="0">
                <a:ea typeface="ＭＳ Ｐゴシック" pitchFamily="34" charset="-128"/>
              </a:rPr>
              <a:t>. Now we have gravity as well: </a:t>
            </a:r>
            <a:r>
              <a:rPr lang="en-US" altLang="en-US" dirty="0" err="1" smtClean="0">
                <a:ea typeface="ＭＳ Ｐゴシック" pitchFamily="34" charset="-128"/>
              </a:rPr>
              <a:t>Fz</a:t>
            </a:r>
            <a:r>
              <a:rPr lang="en-US" altLang="en-US" dirty="0" smtClean="0">
                <a:ea typeface="ＭＳ Ｐゴシック" pitchFamily="34" charset="-128"/>
              </a:rPr>
              <a:t> (we’ll look into that in a minute). So doing the same </a:t>
            </a:r>
            <a:r>
              <a:rPr lang="en-US" altLang="en-US" dirty="0" err="1" smtClean="0">
                <a:ea typeface="ＭＳ Ｐゴシック" pitchFamily="34" charset="-128"/>
              </a:rPr>
              <a:t>eqn</a:t>
            </a:r>
            <a:r>
              <a:rPr lang="en-US" altLang="en-US" dirty="0" smtClean="0">
                <a:ea typeface="ＭＳ Ｐゴシック" pitchFamily="34" charset="-128"/>
              </a:rPr>
              <a:t> gives similar expression + </a:t>
            </a:r>
            <a:r>
              <a:rPr lang="en-US" altLang="en-US" dirty="0" err="1" smtClean="0">
                <a:ea typeface="ＭＳ Ｐゴシック" pitchFamily="34" charset="-128"/>
              </a:rPr>
              <a:t>Fz</a:t>
            </a:r>
            <a:r>
              <a:rPr lang="en-US" altLang="en-US" dirty="0" smtClean="0">
                <a:ea typeface="ＭＳ Ｐゴシック" pitchFamily="34" charset="-128"/>
              </a:rPr>
              <a:t>*dx*</a:t>
            </a:r>
            <a:r>
              <a:rPr lang="en-US" altLang="en-US" dirty="0" err="1" smtClean="0">
                <a:ea typeface="ＭＳ Ｐゴシック" pitchFamily="34" charset="-128"/>
              </a:rPr>
              <a:t>dy</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and dividing by dx*</a:t>
            </a:r>
            <a:r>
              <a:rPr lang="en-US" altLang="en-US" dirty="0" err="1" smtClean="0">
                <a:ea typeface="ＭＳ Ｐゴシック" pitchFamily="34" charset="-128"/>
              </a:rPr>
              <a:t>dy</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gets rid of these terms.</a:t>
            </a:r>
          </a:p>
          <a:p>
            <a:pPr eaLnBrk="1" hangingPunct="1">
              <a:buFontTx/>
              <a:buChar char="-"/>
            </a:pPr>
            <a:endParaRPr lang="en-US" altLang="en-US" dirty="0" smtClean="0">
              <a:ea typeface="ＭＳ Ｐゴシック" pitchFamily="34" charset="-128"/>
            </a:endParaRPr>
          </a:p>
          <a:p>
            <a:pPr eaLnBrk="1" hangingPunct="1"/>
            <a:r>
              <a:rPr lang="en-US" altLang="en-US" dirty="0" smtClean="0">
                <a:ea typeface="ＭＳ Ｐゴシック" pitchFamily="34" charset="-128"/>
              </a:rPr>
              <a:t>These are what we call the Stokes equations, and these equations determine how material flows left/right or up/down.</a:t>
            </a:r>
          </a:p>
          <a:p>
            <a:pPr eaLnBrk="1" hangingPunct="1"/>
            <a:r>
              <a:rPr lang="en-US" altLang="en-US" dirty="0" smtClean="0">
                <a:ea typeface="ＭＳ Ｐゴシック" pitchFamily="34" charset="-128"/>
              </a:rPr>
              <a:t>It also determines how material is deforming, but to be able to calculate that, we need to elaborate those stress terms a bit more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continuity equatio</a:t>
            </a:r>
            <a:r>
              <a:rPr lang="en-US" baseline="0" dirty="0" smtClean="0"/>
              <a:t>n has some issues too.</a:t>
            </a:r>
          </a:p>
          <a:p>
            <a:endParaRPr lang="en-US" baseline="0" dirty="0" smtClean="0"/>
          </a:p>
          <a:p>
            <a:r>
              <a:rPr lang="en-US" baseline="0" dirty="0" smtClean="0"/>
              <a:t>One solution could be to use the wider derivatives: </a:t>
            </a:r>
            <a:r>
              <a:rPr lang="en-US" baseline="0" dirty="0" err="1" smtClean="0"/>
              <a:t>dP</a:t>
            </a:r>
            <a:r>
              <a:rPr lang="en-US" baseline="0" dirty="0" smtClean="0"/>
              <a:t>/dx = (Pi+1 – Pi-1)/2dx </a:t>
            </a:r>
            <a:r>
              <a:rPr lang="en-US" baseline="0" dirty="0" err="1" smtClean="0"/>
              <a:t>etc</a:t>
            </a:r>
            <a:r>
              <a:rPr lang="en-US" baseline="0" dirty="0" smtClean="0"/>
              <a:t>, but in this way you need a denser grid spacing to reach same accuracy. </a:t>
            </a:r>
          </a:p>
        </p:txBody>
      </p:sp>
      <p:sp>
        <p:nvSpPr>
          <p:cNvPr id="4" name="Slide Number Placeholder 3"/>
          <p:cNvSpPr>
            <a:spLocks noGrp="1"/>
          </p:cNvSpPr>
          <p:nvPr>
            <p:ph type="sldNum" sz="quarter" idx="10"/>
          </p:nvPr>
        </p:nvSpPr>
        <p:spPr/>
        <p:txBody>
          <a:bodyPr/>
          <a:lstStyle/>
          <a:p>
            <a:fld id="{1207A0E2-BEB7-9343-8A89-BAE1510CAC73}" type="slidenum">
              <a:rPr lang="en-US" smtClean="0"/>
              <a:t>25</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cleverer</a:t>
            </a:r>
            <a:r>
              <a:rPr lang="en-US" baseline="0" dirty="0" smtClean="0"/>
              <a:t> solution and this</a:t>
            </a:r>
            <a:r>
              <a:rPr lang="en-US" dirty="0" smtClean="0"/>
              <a:t> is why a staggered grid approach is introduced:</a:t>
            </a:r>
          </a:p>
          <a:p>
            <a:r>
              <a:rPr lang="en-US" dirty="0" smtClean="0"/>
              <a:t>Explain ‘staggered’</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26</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27</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28</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pressure isn’t part of the equation, we are solving</a:t>
            </a:r>
            <a:r>
              <a:rPr lang="en-US" baseline="0" dirty="0" smtClean="0"/>
              <a:t> the continuity equation for the location of pressure. </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29</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30</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31</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Eqn1:</a:t>
            </a:r>
            <a:r>
              <a:rPr lang="en-US" baseline="0" dirty="0" smtClean="0"/>
              <a:t> no need to solve (added, non-physical point)</a:t>
            </a:r>
          </a:p>
          <a:p>
            <a:r>
              <a:rPr lang="en-US" baseline="0" dirty="0" smtClean="0"/>
              <a:t>Eqn2: no need to solve: </a:t>
            </a:r>
            <a:r>
              <a:rPr lang="en-US" baseline="0" dirty="0" err="1" smtClean="0"/>
              <a:t>vx</a:t>
            </a:r>
            <a:r>
              <a:rPr lang="en-US" baseline="0" dirty="0" smtClean="0"/>
              <a:t>=0</a:t>
            </a:r>
          </a:p>
          <a:p>
            <a:r>
              <a:rPr lang="en-US" baseline="0" dirty="0" smtClean="0"/>
              <a:t>Eqn3: no need to solve: </a:t>
            </a:r>
            <a:r>
              <a:rPr lang="en-US" baseline="0" dirty="0" err="1" smtClean="0"/>
              <a:t>vz</a:t>
            </a:r>
            <a:r>
              <a:rPr lang="en-US" baseline="0" dirty="0" smtClean="0"/>
              <a:t>=0</a:t>
            </a:r>
          </a:p>
          <a:p>
            <a:r>
              <a:rPr lang="en-US" baseline="0" dirty="0" smtClean="0"/>
              <a:t>…</a:t>
            </a:r>
          </a:p>
          <a:p>
            <a:r>
              <a:rPr lang="en-US" baseline="0" dirty="0" smtClean="0"/>
              <a:t>Point 6 = first to solve</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32</a:t>
            </a:fld>
            <a:endParaRPr lang="en-US"/>
          </a:p>
        </p:txBody>
      </p:sp>
    </p:spTree>
    <p:extLst>
      <p:ext uri="{BB962C8B-B14F-4D97-AF65-F5344CB8AC3E}">
        <p14:creationId xmlns:p14="http://schemas.microsoft.com/office/powerpoint/2010/main" val="324972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3B9F0EB-8975-467E-AC6D-65A8C54C4210}" type="slidenum">
              <a:rPr lang="en-GB" altLang="en-US"/>
              <a:pPr eaLnBrk="1" hangingPunct="1">
                <a:spcBef>
                  <a:spcPct val="0"/>
                </a:spcBef>
              </a:pPr>
              <a:t>3</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dirty="0" smtClean="0">
                <a:ea typeface="ＭＳ Ｐゴシック" pitchFamily="34" charset="-128"/>
              </a:rPr>
              <a:t>Stresses </a:t>
            </a:r>
            <a:r>
              <a:rPr lang="en-US" altLang="en-US" dirty="0" smtClean="0">
                <a:ea typeface="ＭＳ Ｐゴシック" pitchFamily="34" charset="-128"/>
              </a:rPr>
              <a:t>might act on its surface: shear stresses, normal stresses.</a:t>
            </a:r>
          </a:p>
          <a:p>
            <a:pPr eaLnBrk="1" hangingPunct="1">
              <a:buFontTx/>
              <a:buChar char="-"/>
            </a:pPr>
            <a:r>
              <a:rPr lang="en-US" altLang="en-US" dirty="0" smtClean="0">
                <a:ea typeface="ＭＳ Ｐゴシック" pitchFamily="34" charset="-128"/>
              </a:rPr>
              <a:t>Gravity might pull it down or push it up.</a:t>
            </a:r>
          </a:p>
          <a:p>
            <a:pPr eaLnBrk="1" hangingPunct="1"/>
            <a:r>
              <a:rPr lang="en-US" altLang="en-US" dirty="0" smtClean="0">
                <a:ea typeface="ＭＳ Ｐゴシック" pitchFamily="34" charset="-128"/>
              </a:rPr>
              <a:t>For each direction we can add up all these terms:</a:t>
            </a:r>
          </a:p>
          <a:p>
            <a:pPr eaLnBrk="1" hangingPunct="1">
              <a:buFontTx/>
              <a:buChar char="-"/>
            </a:pPr>
            <a:r>
              <a:rPr lang="en-US" altLang="en-US" dirty="0" smtClean="0">
                <a:ea typeface="ＭＳ Ｐゴシック" pitchFamily="34" charset="-128"/>
              </a:rPr>
              <a:t>in x-direction: </a:t>
            </a:r>
            <a:r>
              <a:rPr lang="en-US" altLang="en-US" dirty="0" err="1" smtClean="0">
                <a:ea typeface="ＭＳ Ｐゴシック" pitchFamily="34" charset="-128"/>
              </a:rPr>
              <a:t>sxx_left</a:t>
            </a:r>
            <a:r>
              <a:rPr lang="en-US" altLang="en-US" dirty="0" smtClean="0">
                <a:ea typeface="ＭＳ Ｐゴシック" pitchFamily="34" charset="-128"/>
              </a:rPr>
              <a:t>, </a:t>
            </a:r>
            <a:r>
              <a:rPr lang="en-US" altLang="en-US" dirty="0" err="1" smtClean="0">
                <a:ea typeface="ＭＳ Ｐゴシック" pitchFamily="34" charset="-128"/>
              </a:rPr>
              <a:t>sxx_right</a:t>
            </a:r>
            <a:r>
              <a:rPr lang="en-US" altLang="en-US" dirty="0" smtClean="0">
                <a:ea typeface="ＭＳ Ｐゴシック" pitchFamily="34" charset="-128"/>
              </a:rPr>
              <a:t>, </a:t>
            </a:r>
            <a:r>
              <a:rPr lang="en-US" altLang="en-US" dirty="0" err="1" smtClean="0">
                <a:ea typeface="ＭＳ Ｐゴシック" pitchFamily="34" charset="-128"/>
              </a:rPr>
              <a:t>sxz_top</a:t>
            </a:r>
            <a:r>
              <a:rPr lang="en-US" altLang="en-US" dirty="0" smtClean="0">
                <a:ea typeface="ＭＳ Ｐゴシック" pitchFamily="34" charset="-128"/>
              </a:rPr>
              <a:t>, </a:t>
            </a:r>
            <a:r>
              <a:rPr lang="en-US" altLang="en-US" dirty="0" err="1" smtClean="0">
                <a:ea typeface="ＭＳ Ｐゴシック" pitchFamily="34" charset="-128"/>
              </a:rPr>
              <a:t>sxz_bottom</a:t>
            </a:r>
            <a:r>
              <a:rPr lang="en-US" altLang="en-US" dirty="0" smtClean="0">
                <a:ea typeface="ＭＳ Ｐゴシック" pitchFamily="34" charset="-128"/>
              </a:rPr>
              <a:t>. </a:t>
            </a:r>
          </a:p>
          <a:p>
            <a:pPr lvl="1" eaLnBrk="1" hangingPunct="1">
              <a:buFontTx/>
              <a:buChar char="-"/>
            </a:pPr>
            <a:r>
              <a:rPr lang="en-US" altLang="en-US" dirty="0" smtClean="0">
                <a:ea typeface="ＭＳ Ｐゴシック" pitchFamily="34" charset="-128"/>
              </a:rPr>
              <a:t> If </a:t>
            </a:r>
            <a:r>
              <a:rPr lang="en-US" altLang="en-US" dirty="0" err="1" smtClean="0">
                <a:ea typeface="ＭＳ Ｐゴシック" pitchFamily="34" charset="-128"/>
              </a:rPr>
              <a:t>sxx_left</a:t>
            </a:r>
            <a:r>
              <a:rPr lang="en-US" altLang="en-US" dirty="0" smtClean="0">
                <a:ea typeface="ＭＳ Ｐゴシック" pitchFamily="34" charset="-128"/>
              </a:rPr>
              <a:t> &gt; </a:t>
            </a:r>
            <a:r>
              <a:rPr lang="en-US" altLang="en-US" dirty="0" err="1" smtClean="0">
                <a:ea typeface="ＭＳ Ｐゴシック" pitchFamily="34" charset="-128"/>
              </a:rPr>
              <a:t>sxx_right</a:t>
            </a:r>
            <a:r>
              <a:rPr lang="en-US" altLang="en-US" dirty="0" smtClean="0">
                <a:ea typeface="ＭＳ Ｐゴシック" pitchFamily="34" charset="-128"/>
              </a:rPr>
              <a:t> (and the other terms are 0) then that would push the block to the right. So the actual </a:t>
            </a:r>
            <a:r>
              <a:rPr lang="en-US" altLang="en-US" dirty="0" err="1" smtClean="0">
                <a:ea typeface="ＭＳ Ｐゴシック" pitchFamily="34" charset="-128"/>
              </a:rPr>
              <a:t>sxx</a:t>
            </a:r>
            <a:r>
              <a:rPr lang="en-US" altLang="en-US" dirty="0" smtClean="0">
                <a:ea typeface="ＭＳ Ｐゴシック" pitchFamily="34" charset="-128"/>
              </a:rPr>
              <a:t> is not as important here, but more the difference between left and right, or the ‘gradient’. </a:t>
            </a:r>
          </a:p>
          <a:p>
            <a:pPr lvl="1" eaLnBrk="1" hangingPunct="1">
              <a:buFontTx/>
              <a:buChar char="-"/>
            </a:pPr>
            <a:r>
              <a:rPr lang="en-US" altLang="en-US" dirty="0" smtClean="0">
                <a:ea typeface="ＭＳ Ｐゴシック" pitchFamily="34" charset="-128"/>
              </a:rPr>
              <a:t> Same story for </a:t>
            </a:r>
            <a:r>
              <a:rPr lang="en-US" altLang="en-US" dirty="0" err="1" smtClean="0">
                <a:ea typeface="ＭＳ Ｐゴシック" pitchFamily="34" charset="-128"/>
              </a:rPr>
              <a:t>sxz</a:t>
            </a:r>
            <a:r>
              <a:rPr lang="en-US" altLang="en-US" dirty="0" smtClean="0">
                <a:ea typeface="ＭＳ Ｐゴシック" pitchFamily="34" charset="-128"/>
              </a:rPr>
              <a:t>: if </a:t>
            </a:r>
            <a:r>
              <a:rPr lang="en-US" altLang="en-US" dirty="0" err="1" smtClean="0">
                <a:ea typeface="ＭＳ Ｐゴシック" pitchFamily="34" charset="-128"/>
              </a:rPr>
              <a:t>sxz_top</a:t>
            </a:r>
            <a:r>
              <a:rPr lang="en-US" altLang="en-US" dirty="0" smtClean="0">
                <a:ea typeface="ＭＳ Ｐゴシック" pitchFamily="34" charset="-128"/>
              </a:rPr>
              <a:t>&gt;</a:t>
            </a:r>
            <a:r>
              <a:rPr lang="en-US" altLang="en-US" dirty="0" err="1" smtClean="0">
                <a:ea typeface="ＭＳ Ｐゴシック" pitchFamily="34" charset="-128"/>
              </a:rPr>
              <a:t>sxz_bottom</a:t>
            </a:r>
            <a:r>
              <a:rPr lang="en-US" altLang="en-US" dirty="0" smtClean="0">
                <a:ea typeface="ＭＳ Ｐゴシック" pitchFamily="34" charset="-128"/>
              </a:rPr>
              <a:t>, then block will move to left. So </a:t>
            </a:r>
            <a:r>
              <a:rPr lang="en-US" altLang="en-US" dirty="0" err="1" smtClean="0">
                <a:ea typeface="ＭＳ Ｐゴシック" pitchFamily="34" charset="-128"/>
              </a:rPr>
              <a:t>sxz</a:t>
            </a:r>
            <a:r>
              <a:rPr lang="en-US" altLang="en-US" dirty="0" smtClean="0">
                <a:ea typeface="ＭＳ Ｐゴシック" pitchFamily="34" charset="-128"/>
              </a:rPr>
              <a:t> difference or rather </a:t>
            </a:r>
            <a:r>
              <a:rPr lang="en-US" altLang="en-US" dirty="0" err="1" smtClean="0">
                <a:ea typeface="ＭＳ Ｐゴシック" pitchFamily="34" charset="-128"/>
              </a:rPr>
              <a:t>sxz</a:t>
            </a:r>
            <a:r>
              <a:rPr lang="en-US" altLang="en-US" dirty="0" smtClean="0">
                <a:ea typeface="ＭＳ Ｐゴシック" pitchFamily="34" charset="-128"/>
              </a:rPr>
              <a:t> gradient is what determines how the block will move.</a:t>
            </a:r>
          </a:p>
          <a:p>
            <a:pPr lvl="1" eaLnBrk="1" hangingPunct="1">
              <a:buFontTx/>
              <a:buChar char="-"/>
            </a:pPr>
            <a:r>
              <a:rPr lang="en-US" altLang="en-US" dirty="0" smtClean="0">
                <a:ea typeface="ＭＳ Ｐゴシック" pitchFamily="34" charset="-128"/>
              </a:rPr>
              <a:t> Mathematically, </a:t>
            </a:r>
            <a:r>
              <a:rPr lang="en-US" altLang="en-US" dirty="0" err="1" smtClean="0">
                <a:ea typeface="ＭＳ Ｐゴシック" pitchFamily="34" charset="-128"/>
              </a:rPr>
              <a:t>s_xx</a:t>
            </a:r>
            <a:r>
              <a:rPr lang="en-US" altLang="en-US" dirty="0" smtClean="0">
                <a:ea typeface="ＭＳ Ｐゴシック" pitchFamily="34" charset="-128"/>
              </a:rPr>
              <a:t> applies on surface </a:t>
            </a:r>
            <a:r>
              <a:rPr lang="en-US" altLang="en-US" dirty="0" err="1" smtClean="0">
                <a:ea typeface="ＭＳ Ｐゴシック" pitchFamily="34" charset="-128"/>
              </a:rPr>
              <a:t>dz</a:t>
            </a:r>
            <a:r>
              <a:rPr lang="en-US" altLang="en-US" dirty="0" smtClean="0">
                <a:ea typeface="ＭＳ Ｐゴシック" pitchFamily="34" charset="-128"/>
              </a:rPr>
              <a:t>, </a:t>
            </a:r>
            <a:r>
              <a:rPr lang="en-US" altLang="en-US" dirty="0" smtClean="0">
                <a:ea typeface="ＭＳ Ｐゴシック" pitchFamily="34" charset="-128"/>
              </a:rPr>
              <a:t>and </a:t>
            </a:r>
            <a:r>
              <a:rPr lang="en-US" altLang="en-US" dirty="0" err="1" smtClean="0">
                <a:ea typeface="ＭＳ Ｐゴシック" pitchFamily="34" charset="-128"/>
              </a:rPr>
              <a:t>s_xz</a:t>
            </a:r>
            <a:r>
              <a:rPr lang="en-US" altLang="en-US" dirty="0" smtClean="0">
                <a:ea typeface="ＭＳ Ｐゴシック" pitchFamily="34" charset="-128"/>
              </a:rPr>
              <a:t> applies on surface </a:t>
            </a:r>
            <a:r>
              <a:rPr lang="en-US" altLang="en-US" dirty="0" smtClean="0">
                <a:ea typeface="ＭＳ Ｐゴシック" pitchFamily="34" charset="-128"/>
              </a:rPr>
              <a:t>dx, </a:t>
            </a:r>
            <a:r>
              <a:rPr lang="en-US" altLang="en-US" dirty="0" smtClean="0">
                <a:ea typeface="ＭＳ Ｐゴシック" pitchFamily="34" charset="-128"/>
              </a:rPr>
              <a:t>so (</a:t>
            </a:r>
            <a:r>
              <a:rPr lang="en-US" altLang="en-US" dirty="0" err="1" smtClean="0">
                <a:ea typeface="ＭＳ Ｐゴシック" pitchFamily="34" charset="-128"/>
              </a:rPr>
              <a:t>sxx</a:t>
            </a:r>
            <a:r>
              <a:rPr lang="en-US" altLang="en-US" dirty="0" smtClean="0">
                <a:ea typeface="ＭＳ Ｐゴシック" pitchFamily="34" charset="-128"/>
              </a:rPr>
              <a:t>(x) – </a:t>
            </a:r>
            <a:r>
              <a:rPr lang="en-US" altLang="en-US" dirty="0" err="1" smtClean="0">
                <a:ea typeface="ＭＳ Ｐゴシック" pitchFamily="34" charset="-128"/>
              </a:rPr>
              <a:t>sxx</a:t>
            </a:r>
            <a:r>
              <a:rPr lang="en-US" altLang="en-US" dirty="0" smtClean="0">
                <a:ea typeface="ＭＳ Ｐゴシック" pitchFamily="34" charset="-128"/>
              </a:rPr>
              <a:t>(</a:t>
            </a:r>
            <a:r>
              <a:rPr lang="en-US" altLang="en-US" dirty="0" err="1" smtClean="0">
                <a:ea typeface="ＭＳ Ｐゴシック" pitchFamily="34" charset="-128"/>
              </a:rPr>
              <a:t>x+dx</a:t>
            </a:r>
            <a:r>
              <a:rPr lang="en-US" altLang="en-US" dirty="0" smtClean="0">
                <a:ea typeface="ＭＳ Ｐゴシック" pitchFamily="34" charset="-128"/>
              </a:rPr>
              <a:t>))</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a:t>
            </a:r>
            <a:r>
              <a:rPr lang="en-US" altLang="en-US" dirty="0" smtClean="0">
                <a:ea typeface="ＭＳ Ｐゴシック" pitchFamily="34" charset="-128"/>
              </a:rPr>
              <a:t>+ (</a:t>
            </a:r>
            <a:r>
              <a:rPr lang="en-US" altLang="en-US" dirty="0" err="1" smtClean="0">
                <a:ea typeface="ＭＳ Ｐゴシック" pitchFamily="34" charset="-128"/>
              </a:rPr>
              <a:t>sxz</a:t>
            </a:r>
            <a:r>
              <a:rPr lang="en-US" altLang="en-US" dirty="0" smtClean="0">
                <a:ea typeface="ＭＳ Ｐゴシック" pitchFamily="34" charset="-128"/>
              </a:rPr>
              <a:t>(z)-</a:t>
            </a:r>
            <a:r>
              <a:rPr lang="en-US" altLang="en-US" dirty="0" err="1" smtClean="0">
                <a:ea typeface="ＭＳ Ｐゴシック" pitchFamily="34" charset="-128"/>
              </a:rPr>
              <a:t>sxz</a:t>
            </a:r>
            <a:r>
              <a:rPr lang="en-US" altLang="en-US" dirty="0" smtClean="0">
                <a:ea typeface="ＭＳ Ｐゴシック" pitchFamily="34" charset="-128"/>
              </a:rPr>
              <a:t>(</a:t>
            </a:r>
            <a:r>
              <a:rPr lang="en-US" altLang="en-US" dirty="0" err="1" smtClean="0">
                <a:ea typeface="ＭＳ Ｐゴシック" pitchFamily="34" charset="-128"/>
              </a:rPr>
              <a:t>z+dz</a:t>
            </a:r>
            <a:r>
              <a:rPr lang="en-US" altLang="en-US" dirty="0" smtClean="0">
                <a:ea typeface="ＭＳ Ｐゴシック" pitchFamily="34" charset="-128"/>
              </a:rPr>
              <a:t>))*</a:t>
            </a:r>
            <a:r>
              <a:rPr lang="en-US" altLang="en-US" dirty="0" smtClean="0">
                <a:ea typeface="ＭＳ Ｐゴシック" pitchFamily="34" charset="-128"/>
              </a:rPr>
              <a:t>dx=</a:t>
            </a:r>
            <a:r>
              <a:rPr lang="en-US" altLang="en-US" dirty="0" smtClean="0">
                <a:ea typeface="ＭＳ Ｐゴシック" pitchFamily="34" charset="-128"/>
              </a:rPr>
              <a:t>0 </a:t>
            </a:r>
            <a:r>
              <a:rPr lang="en-US" altLang="en-US" dirty="0" smtClean="0">
                <a:ea typeface="ＭＳ Ｐゴシック" pitchFamily="34" charset="-128"/>
                <a:sym typeface="Wingdings" pitchFamily="2" charset="2"/>
              </a:rPr>
              <a:t> divide by </a:t>
            </a:r>
            <a:r>
              <a:rPr lang="en-US" altLang="en-US" smtClean="0">
                <a:ea typeface="ＭＳ Ｐゴシック" pitchFamily="34" charset="-128"/>
                <a:sym typeface="Wingdings" pitchFamily="2" charset="2"/>
              </a:rPr>
              <a:t>dx</a:t>
            </a:r>
            <a:r>
              <a:rPr lang="en-US" altLang="en-US" smtClean="0">
                <a:ea typeface="ＭＳ Ｐゴシック" pitchFamily="34" charset="-128"/>
                <a:sym typeface="Wingdings" pitchFamily="2" charset="2"/>
              </a:rPr>
              <a:t>*dz</a:t>
            </a:r>
            <a:r>
              <a:rPr lang="en-US" altLang="en-US" dirty="0" smtClean="0">
                <a:ea typeface="ＭＳ Ｐゴシック" pitchFamily="34" charset="-128"/>
                <a:sym typeface="Wingdings" pitchFamily="2" charset="2"/>
              </a:rPr>
              <a:t> </a:t>
            </a:r>
            <a:r>
              <a:rPr lang="en-US" altLang="en-US" dirty="0" smtClean="0">
                <a:ea typeface="ＭＳ Ｐゴシック" pitchFamily="34" charset="-128"/>
                <a:sym typeface="Wingdings" pitchFamily="2" charset="2"/>
              </a:rPr>
              <a:t>gives the orange </a:t>
            </a:r>
            <a:r>
              <a:rPr lang="en-US" altLang="en-US" dirty="0" err="1" smtClean="0">
                <a:ea typeface="ＭＳ Ｐゴシック" pitchFamily="34" charset="-128"/>
                <a:sym typeface="Wingdings" pitchFamily="2" charset="2"/>
              </a:rPr>
              <a:t>eqn</a:t>
            </a:r>
            <a:r>
              <a:rPr lang="en-US" altLang="en-US" dirty="0" smtClean="0">
                <a:ea typeface="ＭＳ Ｐゴシック" pitchFamily="34" charset="-128"/>
                <a:sym typeface="Wingdings" pitchFamily="2" charset="2"/>
              </a:rPr>
              <a:t> on slide</a:t>
            </a:r>
            <a:endParaRPr lang="en-US" altLang="en-US" dirty="0" smtClean="0">
              <a:ea typeface="ＭＳ Ｐゴシック" pitchFamily="34" charset="-128"/>
            </a:endParaRPr>
          </a:p>
          <a:p>
            <a:pPr lvl="1" eaLnBrk="1" hangingPunct="1">
              <a:buFontTx/>
              <a:buChar char="-"/>
            </a:pPr>
            <a:endParaRPr lang="en-US" altLang="en-US" dirty="0" smtClean="0">
              <a:ea typeface="ＭＳ Ｐゴシック" pitchFamily="34" charset="-128"/>
            </a:endParaRPr>
          </a:p>
          <a:p>
            <a:pPr eaLnBrk="1" hangingPunct="1">
              <a:buFontTx/>
              <a:buChar char="-"/>
            </a:pPr>
            <a:r>
              <a:rPr lang="en-US" altLang="en-US" dirty="0" smtClean="0">
                <a:ea typeface="ＭＳ Ｐゴシック" pitchFamily="34" charset="-128"/>
              </a:rPr>
              <a:t>In vertical direction similar story: </a:t>
            </a:r>
            <a:r>
              <a:rPr lang="en-US" altLang="en-US" dirty="0" err="1" smtClean="0">
                <a:ea typeface="ＭＳ Ｐゴシック" pitchFamily="34" charset="-128"/>
              </a:rPr>
              <a:t>szz_top</a:t>
            </a:r>
            <a:r>
              <a:rPr lang="en-US" altLang="en-US" dirty="0" smtClean="0">
                <a:ea typeface="ＭＳ Ｐゴシック" pitchFamily="34" charset="-128"/>
              </a:rPr>
              <a:t>, </a:t>
            </a:r>
            <a:r>
              <a:rPr lang="en-US" altLang="en-US" dirty="0" err="1" smtClean="0">
                <a:ea typeface="ＭＳ Ｐゴシック" pitchFamily="34" charset="-128"/>
              </a:rPr>
              <a:t>szz_bottom</a:t>
            </a:r>
            <a:r>
              <a:rPr lang="en-US" altLang="en-US" dirty="0" smtClean="0">
                <a:ea typeface="ＭＳ Ｐゴシック" pitchFamily="34" charset="-128"/>
              </a:rPr>
              <a:t>, </a:t>
            </a:r>
            <a:r>
              <a:rPr lang="en-US" altLang="en-US" dirty="0" err="1" smtClean="0">
                <a:ea typeface="ＭＳ Ｐゴシック" pitchFamily="34" charset="-128"/>
              </a:rPr>
              <a:t>szx_left</a:t>
            </a:r>
            <a:r>
              <a:rPr lang="en-US" altLang="en-US" dirty="0" smtClean="0">
                <a:ea typeface="ＭＳ Ｐゴシック" pitchFamily="34" charset="-128"/>
              </a:rPr>
              <a:t>, </a:t>
            </a:r>
            <a:r>
              <a:rPr lang="en-US" altLang="en-US" dirty="0" err="1" smtClean="0">
                <a:ea typeface="ＭＳ Ｐゴシック" pitchFamily="34" charset="-128"/>
              </a:rPr>
              <a:t>szx_right</a:t>
            </a:r>
            <a:r>
              <a:rPr lang="en-US" altLang="en-US" dirty="0" smtClean="0">
                <a:ea typeface="ＭＳ Ｐゴシック" pitchFamily="34" charset="-128"/>
              </a:rPr>
              <a:t>. Now we have gravity as well: </a:t>
            </a:r>
            <a:r>
              <a:rPr lang="en-US" altLang="en-US" dirty="0" err="1" smtClean="0">
                <a:ea typeface="ＭＳ Ｐゴシック" pitchFamily="34" charset="-128"/>
              </a:rPr>
              <a:t>Fz</a:t>
            </a:r>
            <a:r>
              <a:rPr lang="en-US" altLang="en-US" dirty="0" smtClean="0">
                <a:ea typeface="ＭＳ Ｐゴシック" pitchFamily="34" charset="-128"/>
              </a:rPr>
              <a:t> (we’ll look into that in a minute). So doing the same </a:t>
            </a:r>
            <a:r>
              <a:rPr lang="en-US" altLang="en-US" dirty="0" err="1" smtClean="0">
                <a:ea typeface="ＭＳ Ｐゴシック" pitchFamily="34" charset="-128"/>
              </a:rPr>
              <a:t>eqn</a:t>
            </a:r>
            <a:r>
              <a:rPr lang="en-US" altLang="en-US" dirty="0" smtClean="0">
                <a:ea typeface="ＭＳ Ｐゴシック" pitchFamily="34" charset="-128"/>
              </a:rPr>
              <a:t> gives similar expression + </a:t>
            </a:r>
            <a:r>
              <a:rPr lang="en-US" altLang="en-US" dirty="0" err="1" smtClean="0">
                <a:ea typeface="ＭＳ Ｐゴシック" pitchFamily="34" charset="-128"/>
              </a:rPr>
              <a:t>Fz</a:t>
            </a:r>
            <a:r>
              <a:rPr lang="en-US" altLang="en-US" dirty="0" smtClean="0">
                <a:ea typeface="ＭＳ Ｐゴシック" pitchFamily="34" charset="-128"/>
              </a:rPr>
              <a:t>*dx*</a:t>
            </a:r>
            <a:r>
              <a:rPr lang="en-US" altLang="en-US" dirty="0" err="1" smtClean="0">
                <a:ea typeface="ＭＳ Ｐゴシック" pitchFamily="34" charset="-128"/>
              </a:rPr>
              <a:t>dy</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and dividing by dx*</a:t>
            </a:r>
            <a:r>
              <a:rPr lang="en-US" altLang="en-US" dirty="0" err="1" smtClean="0">
                <a:ea typeface="ＭＳ Ｐゴシック" pitchFamily="34" charset="-128"/>
              </a:rPr>
              <a:t>dy</a:t>
            </a:r>
            <a:r>
              <a:rPr lang="en-US" altLang="en-US" dirty="0" smtClean="0">
                <a:ea typeface="ＭＳ Ｐゴシック" pitchFamily="34" charset="-128"/>
              </a:rPr>
              <a:t>*</a:t>
            </a:r>
            <a:r>
              <a:rPr lang="en-US" altLang="en-US" dirty="0" err="1" smtClean="0">
                <a:ea typeface="ＭＳ Ｐゴシック" pitchFamily="34" charset="-128"/>
              </a:rPr>
              <a:t>dz</a:t>
            </a:r>
            <a:r>
              <a:rPr lang="en-US" altLang="en-US" dirty="0" smtClean="0">
                <a:ea typeface="ＭＳ Ｐゴシック" pitchFamily="34" charset="-128"/>
              </a:rPr>
              <a:t> gets rid of these terms.</a:t>
            </a:r>
          </a:p>
          <a:p>
            <a:pPr eaLnBrk="1" hangingPunct="1">
              <a:buFontTx/>
              <a:buChar char="-"/>
            </a:pPr>
            <a:endParaRPr lang="en-US" altLang="en-US" dirty="0" smtClean="0">
              <a:ea typeface="ＭＳ Ｐゴシック" pitchFamily="34" charset="-128"/>
            </a:endParaRPr>
          </a:p>
          <a:p>
            <a:pPr eaLnBrk="1" hangingPunct="1"/>
            <a:r>
              <a:rPr lang="en-US" altLang="en-US" dirty="0" smtClean="0">
                <a:ea typeface="ＭＳ Ｐゴシック" pitchFamily="34" charset="-128"/>
              </a:rPr>
              <a:t>These are what we call the Stokes equations, and these equations determine how material flows left/right or up/down.</a:t>
            </a:r>
          </a:p>
          <a:p>
            <a:pPr eaLnBrk="1" hangingPunct="1"/>
            <a:r>
              <a:rPr lang="en-US" altLang="en-US" dirty="0" smtClean="0">
                <a:ea typeface="ＭＳ Ｐゴシック" pitchFamily="34" charset="-128"/>
              </a:rPr>
              <a:t>It also determines how material is deforming, but to be able to calculate that, we need to elaborate those stress terms a bit more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8D17403-9BDE-4BB7-A5B2-ECCB62C365CB}" type="slidenum">
              <a:rPr lang="en-GB" altLang="en-US"/>
              <a:pPr eaLnBrk="1" hangingPunct="1">
                <a:spcBef>
                  <a:spcPct val="0"/>
                </a:spcBef>
              </a:pPr>
              <a:t>4</a:t>
            </a:fld>
            <a:endParaRPr lang="en-GB"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If a material is put under stress, two things might happen:</a:t>
            </a:r>
          </a:p>
          <a:p>
            <a:pPr eaLnBrk="1" hangingPunct="1">
              <a:buFontTx/>
              <a:buChar char="-"/>
            </a:pPr>
            <a:r>
              <a:rPr lang="en-US" altLang="en-US" smtClean="0">
                <a:ea typeface="ＭＳ Ｐゴシック" pitchFamily="34" charset="-128"/>
              </a:rPr>
              <a:t>It might deform</a:t>
            </a:r>
          </a:p>
          <a:p>
            <a:pPr eaLnBrk="1" hangingPunct="1">
              <a:buFontTx/>
              <a:buChar char="-"/>
            </a:pPr>
            <a:r>
              <a:rPr lang="en-US" altLang="en-US" smtClean="0">
                <a:ea typeface="ＭＳ Ｐゴシック" pitchFamily="34" charset="-128"/>
              </a:rPr>
              <a:t>It might move</a:t>
            </a:r>
          </a:p>
          <a:p>
            <a:pPr eaLnBrk="1" hangingPunct="1"/>
            <a:r>
              <a:rPr lang="en-US" altLang="en-US" smtClean="0">
                <a:ea typeface="ＭＳ Ｐゴシック" pitchFamily="34" charset="-128"/>
              </a:rPr>
              <a:t>These are clearly different processes, and should be separated. E.g. deformation depends on the strength of material, whereas movement has very little to do with strength.</a:t>
            </a:r>
          </a:p>
          <a:p>
            <a:pPr eaLnBrk="1" hangingPunct="1"/>
            <a:r>
              <a:rPr lang="en-US" altLang="en-US" smtClean="0">
                <a:ea typeface="ＭＳ Ｐゴシック" pitchFamily="34" charset="-128"/>
              </a:rPr>
              <a:t>So stress is split up in deformation part and motion part.</a:t>
            </a:r>
          </a:p>
          <a:p>
            <a:pPr eaLnBrk="1" hangingPunct="1"/>
            <a:r>
              <a:rPr lang="en-US" altLang="en-US" smtClean="0">
                <a:ea typeface="ＭＳ Ｐゴシック" pitchFamily="34" charset="-128"/>
              </a:rPr>
              <a:t>The motion part is due to pressure differences: material tends to flow from high to low pressure.</a:t>
            </a:r>
          </a:p>
          <a:p>
            <a:pPr eaLnBrk="1" hangingPunct="1"/>
            <a:r>
              <a:rPr lang="en-US" altLang="en-US" smtClean="0">
                <a:ea typeface="ＭＳ Ｐゴシック" pitchFamily="34" charset="-128"/>
              </a:rPr>
              <a:t>The deformation part can be rewritten in terms of deformation and viscosity.</a:t>
            </a:r>
          </a:p>
          <a:p>
            <a:pPr eaLnBrk="1" hangingPunct="1"/>
            <a:r>
              <a:rPr lang="en-US" altLang="en-US" smtClean="0">
                <a:ea typeface="ＭＳ Ｐゴシック" pitchFamily="34" charset="-128"/>
              </a:rPr>
              <a:t>Deformation is described in velocity gradient: if a block of material moves faster on one side than the other, it has to be deforming. (DRAW)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B005F13-0097-40BC-90A0-375127CA114A}" type="slidenum">
              <a:rPr lang="en-GB" altLang="en-US"/>
              <a:pPr eaLnBrk="1" hangingPunct="1">
                <a:spcBef>
                  <a:spcPct val="0"/>
                </a:spcBef>
              </a:pPr>
              <a:t>5</a:t>
            </a:fld>
            <a:endParaRPr lang="en-GB"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If a material is put under stress, two things might happen:</a:t>
            </a:r>
          </a:p>
          <a:p>
            <a:pPr eaLnBrk="1" hangingPunct="1">
              <a:buFontTx/>
              <a:buChar char="-"/>
            </a:pPr>
            <a:r>
              <a:rPr lang="en-US" altLang="en-US" smtClean="0">
                <a:ea typeface="ＭＳ Ｐゴシック" pitchFamily="34" charset="-128"/>
              </a:rPr>
              <a:t>It might deform</a:t>
            </a:r>
          </a:p>
          <a:p>
            <a:pPr eaLnBrk="1" hangingPunct="1">
              <a:buFontTx/>
              <a:buChar char="-"/>
            </a:pPr>
            <a:r>
              <a:rPr lang="en-US" altLang="en-US" smtClean="0">
                <a:ea typeface="ＭＳ Ｐゴシック" pitchFamily="34" charset="-128"/>
              </a:rPr>
              <a:t>It might move</a:t>
            </a:r>
          </a:p>
          <a:p>
            <a:pPr eaLnBrk="1" hangingPunct="1"/>
            <a:r>
              <a:rPr lang="en-US" altLang="en-US" smtClean="0">
                <a:ea typeface="ＭＳ Ｐゴシック" pitchFamily="34" charset="-128"/>
              </a:rPr>
              <a:t>These are clearly different processes, and should be separated. E.g. deformation depends on the strength of material, whereas movement has very little to do with strength.</a:t>
            </a:r>
          </a:p>
          <a:p>
            <a:pPr eaLnBrk="1" hangingPunct="1"/>
            <a:r>
              <a:rPr lang="en-US" altLang="en-US" smtClean="0">
                <a:ea typeface="ＭＳ Ｐゴシック" pitchFamily="34" charset="-128"/>
              </a:rPr>
              <a:t>So stress is split up in deformation part and motion part.</a:t>
            </a:r>
          </a:p>
          <a:p>
            <a:pPr eaLnBrk="1" hangingPunct="1"/>
            <a:r>
              <a:rPr lang="en-US" altLang="en-US" smtClean="0">
                <a:ea typeface="ＭＳ Ｐゴシック" pitchFamily="34" charset="-128"/>
              </a:rPr>
              <a:t>The motion part is due to pressure differences: material tends to flow from high to low pressure.</a:t>
            </a:r>
          </a:p>
          <a:p>
            <a:pPr eaLnBrk="1" hangingPunct="1"/>
            <a:r>
              <a:rPr lang="en-US" altLang="en-US" smtClean="0">
                <a:ea typeface="ＭＳ Ｐゴシック" pitchFamily="34" charset="-128"/>
              </a:rPr>
              <a:t>The deformation part can be rewritten in terms of deformation and viscosity.</a:t>
            </a:r>
          </a:p>
          <a:p>
            <a:pPr eaLnBrk="1" hangingPunct="1"/>
            <a:r>
              <a:rPr lang="en-US" altLang="en-US" smtClean="0">
                <a:ea typeface="ＭＳ Ｐゴシック" pitchFamily="34" charset="-128"/>
              </a:rPr>
              <a:t>Deformation is described in velocity gradient: if a block of material moves faster on one side than the other, it has to be deforming. (DRAW)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37F490D-7C25-4836-8DC4-1646A83E061B}" type="slidenum">
              <a:rPr lang="en-GB" altLang="en-US"/>
              <a:pPr eaLnBrk="1" hangingPunct="1">
                <a:spcBef>
                  <a:spcPct val="0"/>
                </a:spcBef>
              </a:pPr>
              <a:t>6</a:t>
            </a:fld>
            <a:endParaRPr lang="en-GB"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ea typeface="ＭＳ Ｐゴシック" pitchFamily="34" charset="-128"/>
              </a:rPr>
              <a:t>This results in these 2 equations:</a:t>
            </a:r>
          </a:p>
          <a:p>
            <a:pPr eaLnBrk="1" hangingPunct="1"/>
            <a:r>
              <a:rPr lang="en-US" altLang="en-US" dirty="0" smtClean="0">
                <a:ea typeface="ＭＳ Ｐゴシック" pitchFamily="34" charset="-128"/>
              </a:rPr>
              <a:t>Horizontally: horizontal pressure gradients drive material in horizontal direction, and horizontal velocity variations describe the horizontal shearing.</a:t>
            </a:r>
          </a:p>
          <a:p>
            <a:pPr eaLnBrk="1" hangingPunct="1"/>
            <a:r>
              <a:rPr lang="en-US" altLang="en-US" dirty="0" smtClean="0">
                <a:ea typeface="ＭＳ Ｐゴシック" pitchFamily="34" charset="-128"/>
              </a:rPr>
              <a:t>Vertically, the same, except that, in addition, gravity pulls dense material down.</a:t>
            </a:r>
          </a:p>
          <a:p>
            <a:pPr eaLnBrk="1" hangingPunct="1"/>
            <a:r>
              <a:rPr lang="en-US" altLang="en-US" dirty="0" smtClean="0">
                <a:ea typeface="ＭＳ Ｐゴシック" pitchFamily="34" charset="-128"/>
              </a:rPr>
              <a:t>Viscosity is a material parameter, and we assume that we know this.</a:t>
            </a:r>
          </a:p>
          <a:p>
            <a:pPr eaLnBrk="1" hangingPunct="1"/>
            <a:r>
              <a:rPr lang="en-US" altLang="en-US" dirty="0" err="1" smtClean="0">
                <a:ea typeface="ＭＳ Ｐゴシック" pitchFamily="34" charset="-128"/>
              </a:rPr>
              <a:t>Fz</a:t>
            </a:r>
            <a:r>
              <a:rPr lang="en-US" altLang="en-US" dirty="0" smtClean="0">
                <a:ea typeface="ＭＳ Ｐゴシック" pitchFamily="34" charset="-128"/>
              </a:rPr>
              <a:t> depends on material density, again, assumed to be known.</a:t>
            </a:r>
          </a:p>
          <a:p>
            <a:pPr eaLnBrk="1" hangingPunct="1"/>
            <a:r>
              <a:rPr lang="en-US" altLang="en-US" dirty="0" smtClean="0">
                <a:ea typeface="ＭＳ Ｐゴシック" pitchFamily="34" charset="-128"/>
              </a:rPr>
              <a:t>So only unknowns are P, </a:t>
            </a:r>
            <a:r>
              <a:rPr lang="en-US" altLang="en-US" dirty="0" err="1" smtClean="0">
                <a:ea typeface="ＭＳ Ｐゴシック" pitchFamily="34" charset="-128"/>
              </a:rPr>
              <a:t>vx</a:t>
            </a:r>
            <a:r>
              <a:rPr lang="en-US" altLang="en-US" dirty="0" smtClean="0">
                <a:ea typeface="ＭＳ Ｐゴシック" pitchFamily="34" charset="-128"/>
              </a:rPr>
              <a:t>, and </a:t>
            </a:r>
            <a:r>
              <a:rPr lang="en-US" altLang="en-US" dirty="0" err="1" smtClean="0">
                <a:ea typeface="ＭＳ Ｐゴシック" pitchFamily="34" charset="-128"/>
              </a:rPr>
              <a:t>vz</a:t>
            </a:r>
            <a:r>
              <a:rPr lang="en-US" altLang="en-US" dirty="0" smtClean="0">
                <a:ea typeface="ＭＳ Ｐゴシック" pitchFamily="34" charset="-128"/>
              </a:rPr>
              <a:t>. But we have only 2 equations, so we cannot uniquely solve this.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CF725CB-5F1A-4136-8556-5CE267304CED}" type="slidenum">
              <a:rPr lang="en-GB" altLang="en-US"/>
              <a:pPr eaLnBrk="1" hangingPunct="1">
                <a:spcBef>
                  <a:spcPct val="0"/>
                </a:spcBef>
              </a:pPr>
              <a:t>7</a:t>
            </a:fld>
            <a:endParaRPr lang="en-GB"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It turns out that we explicitly need to show how mass is conserved: material cannot simply disappear.</a:t>
            </a:r>
          </a:p>
          <a:p>
            <a:pPr eaLnBrk="1" hangingPunct="1"/>
            <a:r>
              <a:rPr lang="en-US" altLang="en-US" smtClean="0">
                <a:ea typeface="ＭＳ Ｐゴシック" pitchFamily="34" charset="-128"/>
              </a:rPr>
              <a:t>This is illustrated with small square: suppose material is not compressible. </a:t>
            </a:r>
          </a:p>
          <a:p>
            <a:pPr eaLnBrk="1" hangingPunct="1"/>
            <a:r>
              <a:rPr lang="en-US" altLang="en-US" smtClean="0">
                <a:ea typeface="ＭＳ Ｐゴシック" pitchFamily="34" charset="-128"/>
              </a:rPr>
              <a:t>Let’s look at horizontal flow: anything flowing in on left must flow out on right. So that would require vx_left=vx_right, or vx=constant over box, no vx-gradient.</a:t>
            </a:r>
          </a:p>
          <a:p>
            <a:pPr eaLnBrk="1" hangingPunct="1"/>
            <a:r>
              <a:rPr lang="en-US" altLang="en-US" smtClean="0">
                <a:ea typeface="ＭＳ Ｐゴシック" pitchFamily="34" charset="-128"/>
              </a:rPr>
              <a:t>If we only have vertical motion, same thing: no vz-gradient.</a:t>
            </a:r>
          </a:p>
          <a:p>
            <a:pPr eaLnBrk="1" hangingPunct="1"/>
            <a:r>
              <a:rPr lang="en-US" altLang="en-US" smtClean="0">
                <a:ea typeface="ＭＳ Ｐゴシック" pitchFamily="34" charset="-128"/>
              </a:rPr>
              <a:t>But if we have both, we can relax this constraint a bit: any net material flow in in horizontally must flow out vertically, or v.v. So any vx-gradient must be compensated with a vz-gradient. So vx-gradient +vz-gradient must be zero together.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fld id="{76B985F6-BF37-4739-8FAA-CB774F2EAEBB}" type="slidenum">
              <a:rPr lang="en-GB" altLang="en-US" sz="1200"/>
              <a:pPr eaLnBrk="1" hangingPunct="1"/>
              <a:t>8</a:t>
            </a:fld>
            <a:endParaRPr lang="en-GB" altLang="en-US" sz="1200"/>
          </a:p>
        </p:txBody>
      </p:sp>
      <p:sp>
        <p:nvSpPr>
          <p:cNvPr id="20482"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ea typeface="ＭＳ Ｐゴシック" pitchFamily="34" charset="-128"/>
              </a:rPr>
              <a:t>So last week, we learned about the equations that describe motion and deformation: Stokes equations, and an eqn for conservation of mass.</a:t>
            </a:r>
          </a:p>
          <a:p>
            <a:pPr marL="228600" indent="-228600" eaLnBrk="1" hangingPunct="1"/>
            <a:r>
              <a:rPr lang="en-US" altLang="en-US" smtClean="0">
                <a:ea typeface="ＭＳ Ｐゴシック" pitchFamily="34" charset="-128"/>
              </a:rPr>
              <a:t>But the Stokes equation contains another unknown, the 4</a:t>
            </a:r>
            <a:r>
              <a:rPr lang="en-US" altLang="en-US" baseline="30000" smtClean="0">
                <a:ea typeface="ＭＳ Ｐゴシック" pitchFamily="34" charset="-128"/>
              </a:rPr>
              <a:t>th</a:t>
            </a:r>
            <a:r>
              <a:rPr lang="en-US" altLang="en-US" smtClean="0">
                <a:ea typeface="ＭＳ Ｐゴシック" pitchFamily="34" charset="-128"/>
              </a:rPr>
              <a:t>:  temperature, so we need a 4</a:t>
            </a:r>
            <a:r>
              <a:rPr lang="en-US" altLang="en-US" baseline="30000" smtClean="0">
                <a:ea typeface="ＭＳ Ｐゴシック" pitchFamily="34" charset="-128"/>
              </a:rPr>
              <a:t>th</a:t>
            </a:r>
            <a:r>
              <a:rPr lang="en-US" altLang="en-US" smtClean="0">
                <a:ea typeface="ＭＳ Ｐゴシック" pitchFamily="34" charset="-128"/>
              </a:rPr>
              <a:t> eqn as well: the heat equation.</a:t>
            </a:r>
          </a:p>
          <a:p>
            <a:pPr marL="228600" indent="-228600" eaLnBrk="1" hangingPunct="1"/>
            <a:r>
              <a:rPr lang="en-US" altLang="en-US" smtClean="0">
                <a:ea typeface="ＭＳ Ｐゴシック" pitchFamily="34" charset="-128"/>
              </a:rPr>
              <a:t>NB) delta T is one parameter, not 2: it is the change in T relative to some reference value, e.g. the average value, or the minimum value.</a:t>
            </a:r>
          </a:p>
          <a:p>
            <a:pPr marL="228600" indent="-228600" eaLnBrk="1" hangingPunct="1"/>
            <a:endParaRPr lang="en-US" altLang="en-US" smtClean="0">
              <a:ea typeface="ＭＳ Ｐゴシック" pitchFamily="34" charset="-128"/>
            </a:endParaRPr>
          </a:p>
          <a:p>
            <a:pPr marL="228600" indent="-228600" eaLnBrk="1" hangingPunct="1"/>
            <a:r>
              <a:rPr lang="en-US" altLang="en-US" smtClean="0">
                <a:ea typeface="ＭＳ Ｐゴシック" pitchFamily="34" charset="-128"/>
              </a:rPr>
              <a:t>So we solve 4 eqns for 4 unknowns: u, v, P, and T. Other parameters in here are all material or model parameters, and we need to provide them.</a:t>
            </a:r>
          </a:p>
          <a:p>
            <a:pPr marL="228600" indent="-228600" eaLnBrk="1" hangingPunct="1"/>
            <a:r>
              <a:rPr lang="en-US" altLang="en-US" smtClean="0">
                <a:ea typeface="ＭＳ Ｐゴシック" pitchFamily="34" charset="-128"/>
              </a:rPr>
              <a:t>Q1) Which are the material / model parameters in here?</a:t>
            </a:r>
          </a:p>
          <a:p>
            <a:pPr marL="228600" indent="-228600" eaLnBrk="1" hangingPunct="1"/>
            <a:r>
              <a:rPr lang="en-US" altLang="en-US" smtClean="0">
                <a:ea typeface="ＭＳ Ｐゴシック" pitchFamily="34" charset="-128"/>
              </a:rPr>
              <a:t>A1) material params: eta, alpha, rho, kappa; model params = g.</a:t>
            </a:r>
          </a:p>
          <a:p>
            <a:pPr marL="228600" indent="-228600" eaLnBrk="1" hangingPunct="1"/>
            <a:endParaRPr lang="en-US" altLang="en-US" smtClean="0">
              <a:ea typeface="ＭＳ Ｐゴシック" pitchFamily="34" charset="-128"/>
            </a:endParaRPr>
          </a:p>
          <a:p>
            <a:pPr marL="228600" indent="-228600" eaLnBrk="1" hangingPunct="1"/>
            <a:r>
              <a:rPr lang="en-US" altLang="en-US" smtClean="0">
                <a:ea typeface="ＭＳ Ｐゴシック" pitchFamily="34" charset="-128"/>
              </a:rPr>
              <a:t>Last week, we solved several simple 1D problems and only had to solve 1 eqn instead of all 4. </a:t>
            </a:r>
          </a:p>
          <a:p>
            <a:pPr marL="228600" indent="-228600" eaLnBrk="1" hangingPunct="1"/>
            <a:r>
              <a:rPr lang="en-US" altLang="en-US" smtClean="0">
                <a:ea typeface="ＭＳ Ｐゴシック" pitchFamily="34" charset="-128"/>
              </a:rPr>
              <a:t>Q) Why did we only need to solve 1 eqn for the dyke flow? </a:t>
            </a:r>
          </a:p>
          <a:p>
            <a:pPr marL="228600" indent="-228600" eaLnBrk="1" hangingPunct="1">
              <a:buFontTx/>
              <a:buAutoNum type="alphaUcParenR"/>
            </a:pPr>
            <a:r>
              <a:rPr lang="en-US" altLang="en-US" smtClean="0">
                <a:ea typeface="ＭＳ Ｐゴシック" pitchFamily="34" charset="-128"/>
              </a:rPr>
              <a:t>1-D, so only need 1 of the Stokes eqns; in 1-D, mass conservation becomes a trivial equation: v is constant; and we assumed T to be constant in the dyke too, so no need to solve T-eqn.</a:t>
            </a:r>
          </a:p>
          <a:p>
            <a:pPr marL="228600" indent="-228600" eaLnBrk="1" hangingPunct="1">
              <a:buFontTx/>
              <a:buAutoNum type="alphaUcParenR"/>
            </a:pPr>
            <a:endParaRPr lang="en-US" altLang="en-US" smtClean="0">
              <a:ea typeface="ＭＳ Ｐゴシック" pitchFamily="34" charset="-128"/>
            </a:endParaRPr>
          </a:p>
          <a:p>
            <a:pPr marL="228600" indent="-228600" eaLnBrk="1" hangingPunct="1"/>
            <a:r>
              <a:rPr lang="en-US" altLang="en-US" smtClean="0">
                <a:ea typeface="ＭＳ Ｐゴシック" pitchFamily="34" charset="-128"/>
              </a:rPr>
              <a:t>It is important to keep in mind that solving this set of eqns in the general case cannot be done for every individual point in space and time, it needs to be done for a whole continuum in space and time.</a:t>
            </a:r>
          </a:p>
          <a:p>
            <a:pPr marL="228600" indent="-228600" eaLnBrk="1" hangingPunct="1"/>
            <a:r>
              <a:rPr lang="en-US" altLang="en-US" smtClean="0">
                <a:ea typeface="ＭＳ Ｐゴシック" pitchFamily="34" charset="-128"/>
              </a:rPr>
              <a:t>(draw box) if a cold blob of material is entered on one end into the box, it is going to affect the flow everywhere in the box, because all the material points in the box are connected. In the shearing exercise from last week, changing the velocity of the overriding plate is not only going to affect the flow of material right next to the plate, but everywhere in the model domain.</a:t>
            </a:r>
          </a:p>
          <a:p>
            <a:pPr marL="228600" indent="-228600" eaLnBrk="1" hangingPunct="1"/>
            <a:endParaRPr lang="en-US" altLang="en-US" smtClean="0">
              <a:ea typeface="ＭＳ Ｐゴシック" pitchFamily="34" charset="-128"/>
            </a:endParaRPr>
          </a:p>
          <a:p>
            <a:pPr marL="228600" indent="-228600" eaLnBrk="1" hangingPunct="1"/>
            <a:endParaRPr lang="en-US" alt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fld id="{3D57332C-11B3-4D2A-9D12-481BA946FD0A}" type="slidenum">
              <a:rPr lang="en-GB" altLang="en-US" sz="1200"/>
              <a:pPr eaLnBrk="1" hangingPunct="1"/>
              <a:t>9</a:t>
            </a:fld>
            <a:endParaRPr lang="en-GB" alt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Another important aspect of these equations is that they can be scaled: a large-scale problem can be made identical to a small-scale problem: in the dyke problem: a dyke of 100 m wide and an excess T of 1000K can be scaled down to a 1 cm-wide problem with a dT of just a few K, and the solution would look identical, except for the scale.</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To get more insight in the set of eqns, they are usually scaled, i.e. the actual scale is taken out of the problem. This often reduces the complexity of the system, and once we</a:t>
            </a:r>
            <a:r>
              <a:rPr lang="fr-FR" altLang="en-US" smtClean="0">
                <a:ea typeface="ＭＳ Ｐゴシック" pitchFamily="34" charset="-128"/>
              </a:rPr>
              <a:t>’</a:t>
            </a:r>
            <a:r>
              <a:rPr lang="en-US" altLang="ja-JP" smtClean="0">
                <a:ea typeface="ＭＳ Ｐゴシック" pitchFamily="34" charset="-128"/>
              </a:rPr>
              <a:t>ve solved it, we can put dimensions/scale back in. The way this works is to scale the whole problem down to a scale model with all parameters (distance, temperature, pressure, etc.) ranging between a fixed (non-dimensional) range, usually between 0 and 1. In doing so, we obtain a slightly different set of eqns.</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So how does this work: we choose a certain scaling, using a minimum nr of scaling parameters: these are given in top row: scale length with a standard length, which is usually taken to be the height of the system we are modelling, but if that is not known, any typical length scale will do. Time is scaled with a typical diffusion time (remember diffusion time is propto distance ^2 over kappa), T is scaled with a standard T-range, usually the diff between min and max T, and viscosity (if variable) is scaled with a default eta.</a:t>
            </a:r>
          </a:p>
          <a:p>
            <a:pPr eaLnBrk="1" hangingPunct="1"/>
            <a:r>
              <a:rPr lang="en-US" altLang="en-US" smtClean="0">
                <a:ea typeface="ＭＳ Ｐゴシック" pitchFamily="34" charset="-128"/>
              </a:rPr>
              <a:t>From that we can derive the other parameters: v=x/t, so v-scaling is h/(h^2/kappa) = kappa/h, so v=v’*kappa/h.  Stress and pressure scale as viscosity times time (you can see from units: Pa s / s = Pa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(NOTE TYPO ON SLIDE FOR ‘16/’17 eta/t instead of eta*t)</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Work this out for yourself for the heat equation (show how done for lhs, then let students do rhs): go back to eqn on previous slide and non-dimensionalize:</a:t>
            </a:r>
          </a:p>
          <a:p>
            <a:pPr eaLnBrk="1" hangingPunct="1"/>
            <a:r>
              <a:rPr lang="en-US" altLang="en-US" smtClean="0">
                <a:ea typeface="ＭＳ Ｐゴシック" pitchFamily="34" charset="-128"/>
              </a:rPr>
              <a:t>DT*d(T’)/(dt’*h2/K) = KDT*d(T’)/(dx’2*h2) - v*hK/h*2DT*dT’/(dx’*h):</a:t>
            </a:r>
          </a:p>
          <a:p>
            <a:pPr eaLnBrk="1" hangingPunct="1"/>
            <a:r>
              <a:rPr lang="en-US" altLang="en-US" smtClean="0">
                <a:ea typeface="ＭＳ Ｐゴシック" pitchFamily="34" charset="-128"/>
              </a:rPr>
              <a:t>All parameters DT, h, and K cancel out.</a:t>
            </a:r>
          </a:p>
          <a:p>
            <a:pPr eaLnBrk="1" hangingPunct="1"/>
            <a:r>
              <a:rPr lang="en-US" altLang="en-US" smtClean="0">
                <a:ea typeface="ＭＳ Ｐゴシック" pitchFamily="34" charset="-128"/>
              </a:rPr>
              <a:t>This gives useful insight: apparently, all thermal systems behave the same if properly scaled. This illustrates how analogue models (e.g. subduction in a 1x1x1 box with honey) can be ‘scaled up’ to the size of the mantle.</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Scaling simplifies the other equations as well: all model and material parameters (size of the domain h, density, gravity, temperature variation, viscosity, diffusivity) can then suddenly all be combined into one parameter. This parameter is called the Rayleigh number.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So apparently, systems with different h, or DT, or eta, rho, g, kappa all behave the same provided the combination of parameters (Ra) is the same. So we can create a convection cell in a 1x1x1 m box and simulate that of a 3000 cubed box with much higher eta, dT, etc., as long as Ra is the same for both systems.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Q) How many of you have heard of Ra?</a:t>
            </a:r>
          </a:p>
          <a:p>
            <a:pPr eaLnBrk="1" hangingPunct="1"/>
            <a:r>
              <a:rPr lang="en-US" altLang="en-US" smtClean="0">
                <a:ea typeface="ＭＳ Ｐゴシック" pitchFamily="34" charset="-128"/>
              </a:rPr>
              <a:t>Since all parameters in the equations are dimensionless (or ‘scaled’, i.e. their dimension is 1), Ra must be dimensionless as well.  You should by now have all the information you need to work out the dimensions of all parameters in Ra. Check that for yourself (at home).</a:t>
            </a:r>
          </a:p>
          <a:p>
            <a:pPr eaLnBrk="1" hangingPunct="1"/>
            <a:r>
              <a:rPr lang="en-US" altLang="en-US" smtClean="0">
                <a:ea typeface="ＭＳ Ｐゴシック" pitchFamily="34" charset="-128"/>
              </a:rPr>
              <a:t>Alpha=1/K; rho=kg/m3; g=m/s2; DT=K, h=m; eta=Pa s=Ns/m2=kg/s,m, kappa=m2/s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dirty="0"/>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4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hasCustomPrompt="1"/>
          </p:nvPr>
        </p:nvSpPr>
        <p:spPr/>
        <p:txBody>
          <a:bodyPr/>
          <a:lstStyle>
            <a:lvl1pPr marL="182880" indent="-182880">
              <a:buFont typeface="Wingdings" charset="2"/>
              <a:buChar char="q"/>
              <a:defRPr/>
            </a:lvl1pPr>
            <a:lvl2pPr marL="457200" indent="-182880">
              <a:buFont typeface="Wingdings" charset="2"/>
              <a:buChar char="q"/>
              <a:defRPr/>
            </a:lvl2pPr>
            <a:lvl3pPr marL="731520" indent="-182880">
              <a:buFont typeface="Wingdings" charset="2"/>
              <a:buChar char="q"/>
              <a:defRPr/>
            </a:lvl3pPr>
            <a:lvl4pPr marL="1005840" indent="-182880">
              <a:buFont typeface="Wingdings" charset="2"/>
              <a:buChar char="q"/>
              <a:defRPr/>
            </a:lvl4pPr>
            <a:lvl5pPr marL="1188720" indent="-137160">
              <a:buFont typeface="Wingdings" charset="2"/>
              <a:buChar char="q"/>
              <a:defRPr/>
            </a:lvl5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4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4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hasCustomPrompt="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4" name="Content Placeholder 3"/>
          <p:cNvSpPr>
            <a:spLocks noGrp="1"/>
          </p:cNvSpPr>
          <p:nvPr>
            <p:ph sz="half" idx="2" hasCustomPrompt="1"/>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hasCustomPrompt="1"/>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hasCustomPrompt="1"/>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7" name="Date Placeholder 6"/>
          <p:cNvSpPr>
            <a:spLocks noGrp="1"/>
          </p:cNvSpPr>
          <p:nvPr>
            <p:ph type="dt" sz="half" idx="10"/>
          </p:nvPr>
        </p:nvSpPr>
        <p:spPr/>
        <p:txBody>
          <a:bodyPr/>
          <a:lstStyle/>
          <a:p>
            <a:r>
              <a:rPr lang="en-GB" smtClean="0"/>
              <a:t>3-9 April, 2017, Edinburgh University</a:t>
            </a:r>
            <a:endParaRPr lang="en-US"/>
          </a:p>
        </p:txBody>
      </p:sp>
      <p:sp>
        <p:nvSpPr>
          <p:cNvPr id="8" name="Footer Placeholder 7"/>
          <p:cNvSpPr>
            <a:spLocks noGrp="1"/>
          </p:cNvSpPr>
          <p:nvPr>
            <p:ph type="ftr" sz="quarter" idx="11"/>
          </p:nvPr>
        </p:nvSpPr>
        <p:spPr/>
        <p:txBody>
          <a:bodyPr/>
          <a:lstStyle/>
          <a:p>
            <a:r>
              <a:rPr lang="en-US" smtClean="0"/>
              <a:t>Session 4 of Introduction to numerical modelling</a:t>
            </a:r>
            <a:endParaRPr lang="en-US"/>
          </a:p>
        </p:txBody>
      </p:sp>
      <p:sp>
        <p:nvSpPr>
          <p:cNvPr id="9" name="Slide Number Placeholder 8"/>
          <p:cNvSpPr>
            <a:spLocks noGrp="1"/>
          </p:cNvSpPr>
          <p:nvPr>
            <p:ph type="sldNum" sz="quarter" idx="12"/>
          </p:nvPr>
        </p:nvSpPr>
        <p:spPr/>
        <p:txBody>
          <a:bodyPr/>
          <a:lstStyle/>
          <a:p>
            <a:fld id="{FB3EDCD9-732D-504E-AAE8-461BF025AC4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4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3-9 April, 2017, Edinburgh University</a:t>
            </a:r>
            <a:endParaRPr lang="en-US"/>
          </a:p>
        </p:txBody>
      </p:sp>
      <p:sp>
        <p:nvSpPr>
          <p:cNvPr id="3" name="Footer Placeholder 2"/>
          <p:cNvSpPr>
            <a:spLocks noGrp="1"/>
          </p:cNvSpPr>
          <p:nvPr>
            <p:ph type="ftr" sz="quarter" idx="11"/>
          </p:nvPr>
        </p:nvSpPr>
        <p:spPr/>
        <p:txBody>
          <a:bodyPr/>
          <a:lstStyle/>
          <a:p>
            <a:r>
              <a:rPr lang="en-US" smtClean="0"/>
              <a:t>Session 4 of Introduction to numerical modelling</a:t>
            </a:r>
            <a:endParaRPr lang="en-US"/>
          </a:p>
        </p:txBody>
      </p:sp>
      <p:sp>
        <p:nvSpPr>
          <p:cNvPr id="4" name="Slide Number Placeholder 3"/>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4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2.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GB" smtClean="0"/>
              <a:t>3-9 April, 2017, Edinburgh University</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Session 4 of Introduction to numerical modelling</a:t>
            </a:r>
            <a:endParaRPr lang="en-US" dirty="0"/>
          </a:p>
        </p:txBody>
      </p:sp>
      <p:sp>
        <p:nvSpPr>
          <p:cNvPr id="6" name="Slide Number Placeholder 5"/>
          <p:cNvSpPr>
            <a:spLocks noGrp="1"/>
          </p:cNvSpPr>
          <p:nvPr>
            <p:ph type="sldNum" sz="quarter" idx="4"/>
          </p:nvPr>
        </p:nvSpPr>
        <p:spPr>
          <a:xfrm>
            <a:off x="8323165" y="18288"/>
            <a:ext cx="482345" cy="329184"/>
          </a:xfrm>
          <a:prstGeom prst="rect">
            <a:avLst/>
          </a:prstGeom>
        </p:spPr>
        <p:txBody>
          <a:bodyPr vert="horz" lIns="91440" tIns="45720" rIns="91440" bIns="45720" rtlCol="0" anchor="ctr"/>
          <a:lstStyle>
            <a:lvl1pPr algn="l">
              <a:defRPr sz="1400" b="1">
                <a:solidFill>
                  <a:srgbClr val="FFFFFF"/>
                </a:solidFill>
              </a:defRPr>
            </a:lvl1pPr>
          </a:lstStyle>
          <a:p>
            <a:fld id="{FB3EDCD9-732D-504E-AAE8-461BF025AC4F}" type="slidenum">
              <a:rPr lang="en-US" smtClean="0"/>
              <a:pPr/>
              <a:t>‹#›</a:t>
            </a:fld>
            <a:endParaRPr lang="en-US" dirty="0"/>
          </a:p>
        </p:txBody>
      </p:sp>
      <p:pic>
        <p:nvPicPr>
          <p:cNvPr id="9" name="Picture 8"/>
          <p:cNvPicPr>
            <a:picLocks noChangeAspect="1"/>
          </p:cNvPicPr>
          <p:nvPr userDrawn="1"/>
        </p:nvPicPr>
        <p:blipFill>
          <a:blip r:embed="rId26"/>
          <a:stretch>
            <a:fillRect/>
          </a:stretch>
        </p:blipFill>
        <p:spPr>
          <a:xfrm>
            <a:off x="115452" y="6380661"/>
            <a:ext cx="3725299" cy="401529"/>
          </a:xfrm>
          <a:prstGeom prst="rect">
            <a:avLst/>
          </a:prstGeom>
        </p:spPr>
      </p:pic>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767" r:id="rId12"/>
    <p:sldLayoutId id="2147483769" r:id="rId13"/>
    <p:sldLayoutId id="2147483786" r:id="rId14"/>
    <p:sldLayoutId id="2147483791" r:id="rId15"/>
    <p:sldLayoutId id="2147483793" r:id="rId16"/>
    <p:sldLayoutId id="2147483800" r:id="rId17"/>
    <p:sldLayoutId id="2147483804" r:id="rId18"/>
    <p:sldLayoutId id="2147483805" r:id="rId19"/>
    <p:sldLayoutId id="2147483806" r:id="rId20"/>
    <p:sldLayoutId id="2147483807" r:id="rId21"/>
    <p:sldLayoutId id="2147483813" r:id="rId22"/>
    <p:sldLayoutId id="2147483815" r:id="rId23"/>
    <p:sldLayoutId id="2147483820" r:id="rId24"/>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q"/>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q"/>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q"/>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image" Target="../media/image33.wmf"/><Relationship Id="rId20" Type="http://schemas.openxmlformats.org/officeDocument/2006/relationships/oleObject" Target="../embeddings/oleObject37.bin"/><Relationship Id="rId21" Type="http://schemas.openxmlformats.org/officeDocument/2006/relationships/image" Target="../media/image29.wmf"/><Relationship Id="rId22" Type="http://schemas.openxmlformats.org/officeDocument/2006/relationships/oleObject" Target="../embeddings/oleObject38.bin"/><Relationship Id="rId23" Type="http://schemas.openxmlformats.org/officeDocument/2006/relationships/image" Target="../media/image30.wmf"/><Relationship Id="rId10" Type="http://schemas.openxmlformats.org/officeDocument/2006/relationships/oleObject" Target="../embeddings/oleObject32.bin"/><Relationship Id="rId11" Type="http://schemas.openxmlformats.org/officeDocument/2006/relationships/image" Target="../media/image34.wmf"/><Relationship Id="rId12" Type="http://schemas.openxmlformats.org/officeDocument/2006/relationships/oleObject" Target="../embeddings/oleObject33.bin"/><Relationship Id="rId13" Type="http://schemas.openxmlformats.org/officeDocument/2006/relationships/image" Target="../media/image35.wmf"/><Relationship Id="rId14" Type="http://schemas.openxmlformats.org/officeDocument/2006/relationships/oleObject" Target="../embeddings/oleObject34.bin"/><Relationship Id="rId15" Type="http://schemas.openxmlformats.org/officeDocument/2006/relationships/image" Target="../media/image26.wmf"/><Relationship Id="rId16" Type="http://schemas.openxmlformats.org/officeDocument/2006/relationships/oleObject" Target="../embeddings/oleObject35.bin"/><Relationship Id="rId17" Type="http://schemas.openxmlformats.org/officeDocument/2006/relationships/image" Target="../media/image27.wmf"/><Relationship Id="rId18" Type="http://schemas.openxmlformats.org/officeDocument/2006/relationships/oleObject" Target="../embeddings/oleObject36.bin"/><Relationship Id="rId19" Type="http://schemas.openxmlformats.org/officeDocument/2006/relationships/image" Target="../media/image28.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29.bin"/><Relationship Id="rId5" Type="http://schemas.openxmlformats.org/officeDocument/2006/relationships/image" Target="../media/image31.wmf"/><Relationship Id="rId6" Type="http://schemas.openxmlformats.org/officeDocument/2006/relationships/oleObject" Target="../embeddings/oleObject30.bin"/><Relationship Id="rId7" Type="http://schemas.openxmlformats.org/officeDocument/2006/relationships/image" Target="../media/image32.wmf"/><Relationship Id="rId8"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7.png"/><Relationship Id="rId5" Type="http://schemas.openxmlformats.org/officeDocument/2006/relationships/oleObject" Target="../embeddings/oleObject39.bin"/><Relationship Id="rId6" Type="http://schemas.openxmlformats.org/officeDocument/2006/relationships/image" Target="../media/image3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0.bin"/><Relationship Id="rId5" Type="http://schemas.openxmlformats.org/officeDocument/2006/relationships/image" Target="../media/image41.emf"/><Relationship Id="rId6" Type="http://schemas.openxmlformats.org/officeDocument/2006/relationships/oleObject" Target="../embeddings/oleObject41.bin"/><Relationship Id="rId7" Type="http://schemas.openxmlformats.org/officeDocument/2006/relationships/image" Target="../media/image42.emf"/><Relationship Id="rId8" Type="http://schemas.openxmlformats.org/officeDocument/2006/relationships/oleObject" Target="../embeddings/oleObject42.bin"/><Relationship Id="rId9" Type="http://schemas.openxmlformats.org/officeDocument/2006/relationships/image" Target="../media/image4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44.emf"/><Relationship Id="rId5" Type="http://schemas.openxmlformats.org/officeDocument/2006/relationships/oleObject" Target="../embeddings/oleObject44.bin"/><Relationship Id="rId6" Type="http://schemas.openxmlformats.org/officeDocument/2006/relationships/image" Target="../media/image45.wmf"/><Relationship Id="rId7" Type="http://schemas.openxmlformats.org/officeDocument/2006/relationships/oleObject" Target="../embeddings/oleObject45.bin"/><Relationship Id="rId8" Type="http://schemas.openxmlformats.org/officeDocument/2006/relationships/image" Target="../media/image46.wmf"/><Relationship Id="rId9" Type="http://schemas.openxmlformats.org/officeDocument/2006/relationships/oleObject" Target="../embeddings/oleObject46.bin"/><Relationship Id="rId10" Type="http://schemas.openxmlformats.org/officeDocument/2006/relationships/image" Target="../media/image47.wmf"/><Relationship Id="rId11" Type="http://schemas.openxmlformats.org/officeDocument/2006/relationships/oleObject" Target="../embeddings/oleObject47.bin"/><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48.emf"/><Relationship Id="rId5" Type="http://schemas.openxmlformats.org/officeDocument/2006/relationships/oleObject" Target="../embeddings/oleObject49.bin"/><Relationship Id="rId6" Type="http://schemas.openxmlformats.org/officeDocument/2006/relationships/image" Target="../media/image49.emf"/><Relationship Id="rId7" Type="http://schemas.openxmlformats.org/officeDocument/2006/relationships/oleObject" Target="../embeddings/oleObject50.bin"/><Relationship Id="rId8" Type="http://schemas.openxmlformats.org/officeDocument/2006/relationships/image" Target="../media/image50.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52.bin"/><Relationship Id="rId5" Type="http://schemas.openxmlformats.org/officeDocument/2006/relationships/image" Target="../media/image52.emf"/><Relationship Id="rId6" Type="http://schemas.openxmlformats.org/officeDocument/2006/relationships/oleObject" Target="../embeddings/oleObject53.bin"/><Relationship Id="rId7" Type="http://schemas.openxmlformats.org/officeDocument/2006/relationships/image" Target="../media/image53.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4.bin"/><Relationship Id="rId5" Type="http://schemas.openxmlformats.org/officeDocument/2006/relationships/image" Target="../media/image52.emf"/><Relationship Id="rId6" Type="http://schemas.openxmlformats.org/officeDocument/2006/relationships/oleObject" Target="../embeddings/oleObject55.bin"/><Relationship Id="rId7" Type="http://schemas.openxmlformats.org/officeDocument/2006/relationships/image" Target="../media/image53.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56.bin"/><Relationship Id="rId5" Type="http://schemas.openxmlformats.org/officeDocument/2006/relationships/image" Target="../media/image52.emf"/><Relationship Id="rId6" Type="http://schemas.openxmlformats.org/officeDocument/2006/relationships/oleObject" Target="../embeddings/oleObject57.bin"/><Relationship Id="rId7" Type="http://schemas.openxmlformats.org/officeDocument/2006/relationships/image" Target="../media/image53.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58.bin"/><Relationship Id="rId5" Type="http://schemas.openxmlformats.org/officeDocument/2006/relationships/image" Target="../media/image54.emf"/><Relationship Id="rId6" Type="http://schemas.openxmlformats.org/officeDocument/2006/relationships/oleObject" Target="../embeddings/oleObject59.bin"/><Relationship Id="rId7" Type="http://schemas.openxmlformats.org/officeDocument/2006/relationships/image" Target="../media/image4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60.bin"/><Relationship Id="rId5" Type="http://schemas.openxmlformats.org/officeDocument/2006/relationships/image" Target="../media/image43.emf"/><Relationship Id="rId6" Type="http://schemas.openxmlformats.org/officeDocument/2006/relationships/oleObject" Target="../embeddings/oleObject61.bin"/><Relationship Id="rId7" Type="http://schemas.openxmlformats.org/officeDocument/2006/relationships/image" Target="../media/image55.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62.bin"/><Relationship Id="rId5" Type="http://schemas.openxmlformats.org/officeDocument/2006/relationships/image" Target="../media/image53.emf"/><Relationship Id="rId6" Type="http://schemas.openxmlformats.org/officeDocument/2006/relationships/oleObject" Target="../embeddings/oleObject63.bin"/><Relationship Id="rId7" Type="http://schemas.openxmlformats.org/officeDocument/2006/relationships/image" Target="../media/image56.emf"/><Relationship Id="rId8" Type="http://schemas.openxmlformats.org/officeDocument/2006/relationships/oleObject" Target="../embeddings/oleObject64.bin"/><Relationship Id="rId9" Type="http://schemas.openxmlformats.org/officeDocument/2006/relationships/image" Target="../media/image55.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65.bin"/><Relationship Id="rId5" Type="http://schemas.openxmlformats.org/officeDocument/2006/relationships/image" Target="../media/image53.emf"/><Relationship Id="rId6" Type="http://schemas.openxmlformats.org/officeDocument/2006/relationships/oleObject" Target="../embeddings/oleObject66.bin"/><Relationship Id="rId7" Type="http://schemas.openxmlformats.org/officeDocument/2006/relationships/image" Target="../media/image55.emf"/><Relationship Id="rId8" Type="http://schemas.openxmlformats.org/officeDocument/2006/relationships/oleObject" Target="../embeddings/oleObject67.bin"/><Relationship Id="rId9" Type="http://schemas.openxmlformats.org/officeDocument/2006/relationships/image" Target="../media/image56.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68.bin"/><Relationship Id="rId5" Type="http://schemas.openxmlformats.org/officeDocument/2006/relationships/image" Target="../media/image53.emf"/><Relationship Id="rId6" Type="http://schemas.openxmlformats.org/officeDocument/2006/relationships/oleObject" Target="../embeddings/oleObject69.bin"/><Relationship Id="rId7" Type="http://schemas.openxmlformats.org/officeDocument/2006/relationships/image" Target="../media/image55.emf"/><Relationship Id="rId8" Type="http://schemas.openxmlformats.org/officeDocument/2006/relationships/oleObject" Target="../embeddings/oleObject70.bin"/><Relationship Id="rId9" Type="http://schemas.openxmlformats.org/officeDocument/2006/relationships/image" Target="../media/image56.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71.bin"/><Relationship Id="rId5" Type="http://schemas.openxmlformats.org/officeDocument/2006/relationships/image" Target="../media/image53.emf"/><Relationship Id="rId6" Type="http://schemas.openxmlformats.org/officeDocument/2006/relationships/oleObject" Target="../embeddings/oleObject72.bin"/><Relationship Id="rId7" Type="http://schemas.openxmlformats.org/officeDocument/2006/relationships/image" Target="../media/image55.emf"/><Relationship Id="rId8" Type="http://schemas.openxmlformats.org/officeDocument/2006/relationships/oleObject" Target="../embeddings/oleObject73.bin"/><Relationship Id="rId9" Type="http://schemas.openxmlformats.org/officeDocument/2006/relationships/image" Target="../media/image56.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quation1.bin"/><Relationship Id="rId5" Type="http://schemas.openxmlformats.org/officeDocument/2006/relationships/image" Target="../media/image7.wmf"/><Relationship Id="rId6" Type="http://schemas.openxmlformats.org/officeDocument/2006/relationships/oleObject" Target="../embeddings/oleObject1.bin"/><Relationship Id="rId7"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9.wmf"/><Relationship Id="rId6" Type="http://schemas.openxmlformats.org/officeDocument/2006/relationships/oleObject" Target="../embeddings/oleObject3.bin"/><Relationship Id="rId7" Type="http://schemas.openxmlformats.org/officeDocument/2006/relationships/image" Target="../media/image10.wmf"/><Relationship Id="rId8" Type="http://schemas.openxmlformats.org/officeDocument/2006/relationships/oleObject" Target="../embeddings/oleObject4.bin"/><Relationship Id="rId9" Type="http://schemas.openxmlformats.org/officeDocument/2006/relationships/image" Target="../media/image11.wmf"/><Relationship Id="rId10" Type="http://schemas.openxmlformats.org/officeDocument/2006/relationships/oleObject" Target="../embeddings/oleObject5.bin"/><Relationship Id="rId11"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oleObject" Target="../embeddings/oleObject14.bin"/><Relationship Id="rId21" Type="http://schemas.openxmlformats.org/officeDocument/2006/relationships/image" Target="../media/image16.wmf"/><Relationship Id="rId22" Type="http://schemas.openxmlformats.org/officeDocument/2006/relationships/oleObject" Target="../embeddings/oleObject15.bin"/><Relationship Id="rId23" Type="http://schemas.openxmlformats.org/officeDocument/2006/relationships/image" Target="../media/image17.wmf"/><Relationship Id="rId24" Type="http://schemas.openxmlformats.org/officeDocument/2006/relationships/oleObject" Target="../embeddings/oleObject16.bin"/><Relationship Id="rId25" Type="http://schemas.openxmlformats.org/officeDocument/2006/relationships/image" Target="../media/image18.wmf"/><Relationship Id="rId26" Type="http://schemas.openxmlformats.org/officeDocument/2006/relationships/oleObject" Target="../embeddings/oleObject17.bin"/><Relationship Id="rId27" Type="http://schemas.openxmlformats.org/officeDocument/2006/relationships/image" Target="../media/image19.wmf"/><Relationship Id="rId10" Type="http://schemas.openxmlformats.org/officeDocument/2006/relationships/oleObject" Target="../embeddings/oleObject9.bin"/><Relationship Id="rId11" Type="http://schemas.openxmlformats.org/officeDocument/2006/relationships/image" Target="../media/image7.wmf"/><Relationship Id="rId12" Type="http://schemas.openxmlformats.org/officeDocument/2006/relationships/oleObject" Target="../embeddings/oleObject10.bin"/><Relationship Id="rId13" Type="http://schemas.openxmlformats.org/officeDocument/2006/relationships/image" Target="../media/image8.wmf"/><Relationship Id="rId14" Type="http://schemas.openxmlformats.org/officeDocument/2006/relationships/oleObject" Target="../embeddings/oleObject11.bin"/><Relationship Id="rId15" Type="http://schemas.openxmlformats.org/officeDocument/2006/relationships/image" Target="../media/image13.wmf"/><Relationship Id="rId16" Type="http://schemas.openxmlformats.org/officeDocument/2006/relationships/oleObject" Target="../embeddings/oleObject12.bin"/><Relationship Id="rId17" Type="http://schemas.openxmlformats.org/officeDocument/2006/relationships/image" Target="../media/image14.wmf"/><Relationship Id="rId18" Type="http://schemas.openxmlformats.org/officeDocument/2006/relationships/oleObject" Target="../embeddings/oleObject13.bin"/><Relationship Id="rId19"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10.wmf"/><Relationship Id="rId6" Type="http://schemas.openxmlformats.org/officeDocument/2006/relationships/oleObject" Target="../embeddings/oleObject7.bin"/><Relationship Id="rId7" Type="http://schemas.openxmlformats.org/officeDocument/2006/relationships/image" Target="../media/image11.wmf"/><Relationship Id="rId8"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8.bin"/><Relationship Id="rId5" Type="http://schemas.openxmlformats.org/officeDocument/2006/relationships/image" Target="../media/image17.wmf"/><Relationship Id="rId6" Type="http://schemas.openxmlformats.org/officeDocument/2006/relationships/oleObject" Target="../embeddings/oleObject19.bin"/><Relationship Id="rId7" Type="http://schemas.openxmlformats.org/officeDocument/2006/relationships/image" Target="../media/image1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2.bin"/><Relationship Id="rId5" Type="http://schemas.openxmlformats.org/officeDocument/2006/relationships/image" Target="../media/image20.emf"/><Relationship Id="rId6" Type="http://schemas.openxmlformats.org/officeDocument/2006/relationships/oleObject" Target="../embeddings/Microsoft_Equation3.bin"/><Relationship Id="rId7" Type="http://schemas.openxmlformats.org/officeDocument/2006/relationships/image" Target="../media/image21.emf"/><Relationship Id="rId8" Type="http://schemas.openxmlformats.org/officeDocument/2006/relationships/oleObject" Target="../embeddings/Microsoft_Equation4.bin"/><Relationship Id="rId9" Type="http://schemas.openxmlformats.org/officeDocument/2006/relationships/image" Target="../media/image2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0.bin"/><Relationship Id="rId5" Type="http://schemas.openxmlformats.org/officeDocument/2006/relationships/image" Target="../media/image17.wmf"/><Relationship Id="rId6" Type="http://schemas.openxmlformats.org/officeDocument/2006/relationships/oleObject" Target="../embeddings/oleObject21.bin"/><Relationship Id="rId7" Type="http://schemas.openxmlformats.org/officeDocument/2006/relationships/image" Target="../media/image23.wmf"/><Relationship Id="rId8" Type="http://schemas.openxmlformats.org/officeDocument/2006/relationships/oleObject" Target="../embeddings/oleObject22.bin"/><Relationship Id="rId9" Type="http://schemas.openxmlformats.org/officeDocument/2006/relationships/image" Target="../media/image24.wmf"/><Relationship Id="rId10" Type="http://schemas.openxmlformats.org/officeDocument/2006/relationships/oleObject" Target="../embeddings/oleObject23.bin"/><Relationship Id="rId11" Type="http://schemas.openxmlformats.org/officeDocument/2006/relationships/image" Target="../media/image2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29.wmf"/><Relationship Id="rId12" Type="http://schemas.openxmlformats.org/officeDocument/2006/relationships/oleObject" Target="../embeddings/oleObject28.bin"/><Relationship Id="rId13" Type="http://schemas.openxmlformats.org/officeDocument/2006/relationships/image" Target="../media/image30.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4.bin"/><Relationship Id="rId5" Type="http://schemas.openxmlformats.org/officeDocument/2006/relationships/image" Target="../media/image26.wmf"/><Relationship Id="rId6" Type="http://schemas.openxmlformats.org/officeDocument/2006/relationships/oleObject" Target="../embeddings/oleObject25.bin"/><Relationship Id="rId7" Type="http://schemas.openxmlformats.org/officeDocument/2006/relationships/image" Target="../media/image27.wmf"/><Relationship Id="rId8" Type="http://schemas.openxmlformats.org/officeDocument/2006/relationships/oleObject" Target="../embeddings/oleObject26.bin"/><Relationship Id="rId9" Type="http://schemas.openxmlformats.org/officeDocument/2006/relationships/image" Target="../media/image28.wmf"/><Relationship Id="rId10"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a1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413" y="2649286"/>
            <a:ext cx="4598587" cy="3448940"/>
          </a:xfrm>
          <a:prstGeom prst="rect">
            <a:avLst/>
          </a:prstGeom>
        </p:spPr>
      </p:pic>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4" name="Slide Number Placeholder 3"/>
          <p:cNvSpPr>
            <a:spLocks noGrp="1"/>
          </p:cNvSpPr>
          <p:nvPr>
            <p:ph type="sldNum" sz="quarter" idx="12"/>
          </p:nvPr>
        </p:nvSpPr>
        <p:spPr/>
        <p:txBody>
          <a:bodyPr/>
          <a:lstStyle/>
          <a:p>
            <a:fld id="{FB3EDCD9-732D-504E-AAE8-461BF025AC4F}" type="slidenum">
              <a:rPr lang="en-US" smtClean="0"/>
              <a:t>1</a:t>
            </a:fld>
            <a:endParaRPr lang="en-US" dirty="0"/>
          </a:p>
        </p:txBody>
      </p:sp>
      <p:pic>
        <p:nvPicPr>
          <p:cNvPr id="7" name="Picture 6"/>
          <p:cNvPicPr>
            <a:picLocks noChangeAspect="1"/>
          </p:cNvPicPr>
          <p:nvPr/>
        </p:nvPicPr>
        <p:blipFill>
          <a:blip r:embed="rId4"/>
          <a:stretch>
            <a:fillRect/>
          </a:stretch>
        </p:blipFill>
        <p:spPr>
          <a:xfrm>
            <a:off x="457200" y="802769"/>
            <a:ext cx="8143929" cy="877789"/>
          </a:xfrm>
          <a:prstGeom prst="rect">
            <a:avLst/>
          </a:prstGeom>
        </p:spPr>
      </p:pic>
      <p:pic>
        <p:nvPicPr>
          <p:cNvPr id="11" name="Picture 10"/>
          <p:cNvPicPr>
            <a:picLocks noChangeAspect="1"/>
          </p:cNvPicPr>
          <p:nvPr/>
        </p:nvPicPr>
        <p:blipFill>
          <a:blip r:embed="rId5"/>
          <a:stretch>
            <a:fillRect/>
          </a:stretch>
        </p:blipFill>
        <p:spPr>
          <a:xfrm>
            <a:off x="4085891" y="6054155"/>
            <a:ext cx="1421124" cy="651349"/>
          </a:xfrm>
          <a:prstGeom prst="rect">
            <a:avLst/>
          </a:prstGeom>
        </p:spPr>
      </p:pic>
      <p:pic>
        <p:nvPicPr>
          <p:cNvPr id="12" name="Picture 11"/>
          <p:cNvPicPr>
            <a:picLocks noChangeAspect="1"/>
          </p:cNvPicPr>
          <p:nvPr/>
        </p:nvPicPr>
        <p:blipFill>
          <a:blip r:embed="rId6"/>
          <a:stretch>
            <a:fillRect/>
          </a:stretch>
        </p:blipFill>
        <p:spPr>
          <a:xfrm>
            <a:off x="5602056" y="6054155"/>
            <a:ext cx="990131" cy="663388"/>
          </a:xfrm>
          <a:prstGeom prst="rect">
            <a:avLst/>
          </a:prstGeom>
        </p:spPr>
      </p:pic>
      <p:sp>
        <p:nvSpPr>
          <p:cNvPr id="33" name="Rectangle 3"/>
          <p:cNvSpPr txBox="1">
            <a:spLocks noChangeArrowheads="1"/>
          </p:cNvSpPr>
          <p:nvPr/>
        </p:nvSpPr>
        <p:spPr>
          <a:xfrm>
            <a:off x="580971" y="3143892"/>
            <a:ext cx="5853695" cy="2927920"/>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q"/>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q"/>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q"/>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altLang="en-US" dirty="0" smtClean="0"/>
              <a:t> Conservation of momentum &amp; mass</a:t>
            </a:r>
          </a:p>
          <a:p>
            <a:pPr>
              <a:lnSpc>
                <a:spcPct val="170000"/>
              </a:lnSpc>
            </a:pPr>
            <a:r>
              <a:rPr lang="en-GB" altLang="en-US" dirty="0" smtClean="0"/>
              <a:t> Numerical approach</a:t>
            </a:r>
          </a:p>
          <a:p>
            <a:pPr>
              <a:lnSpc>
                <a:spcPct val="170000"/>
              </a:lnSpc>
            </a:pPr>
            <a:r>
              <a:rPr lang="en-GB" altLang="en-US" dirty="0" smtClean="0"/>
              <a:t> Staggered grids</a:t>
            </a:r>
          </a:p>
          <a:p>
            <a:pPr>
              <a:lnSpc>
                <a:spcPct val="170000"/>
              </a:lnSpc>
            </a:pPr>
            <a:r>
              <a:rPr lang="en-GB" altLang="en-US" dirty="0" smtClean="0"/>
              <a:t> Solving matrix-vector systems</a:t>
            </a:r>
          </a:p>
          <a:p>
            <a:pPr>
              <a:lnSpc>
                <a:spcPct val="170000"/>
              </a:lnSpc>
            </a:pPr>
            <a:r>
              <a:rPr lang="en-GB" altLang="en-US" dirty="0"/>
              <a:t> </a:t>
            </a:r>
            <a:r>
              <a:rPr lang="en-GB" altLang="en-US" dirty="0" smtClean="0"/>
              <a:t>Rayleigh-</a:t>
            </a:r>
            <a:r>
              <a:rPr lang="en-GB" altLang="en-US" dirty="0" err="1" smtClean="0"/>
              <a:t>Bénard</a:t>
            </a:r>
            <a:r>
              <a:rPr lang="en-GB" altLang="en-US" dirty="0" smtClean="0"/>
              <a:t> convection</a:t>
            </a:r>
          </a:p>
          <a:p>
            <a:pPr>
              <a:lnSpc>
                <a:spcPct val="170000"/>
              </a:lnSpc>
            </a:pPr>
            <a:r>
              <a:rPr lang="en-GB" altLang="en-US" dirty="0" smtClean="0"/>
              <a:t> Calculating topography</a:t>
            </a:r>
          </a:p>
        </p:txBody>
      </p:sp>
      <p:sp>
        <p:nvSpPr>
          <p:cNvPr id="34" name="Rectangle 2"/>
          <p:cNvSpPr txBox="1">
            <a:spLocks noChangeArrowheads="1"/>
          </p:cNvSpPr>
          <p:nvPr/>
        </p:nvSpPr>
        <p:spPr>
          <a:xfrm>
            <a:off x="457200" y="2004123"/>
            <a:ext cx="8350250" cy="7191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GB" altLang="en-US" dirty="0" smtClean="0">
                <a:solidFill>
                  <a:srgbClr val="008000"/>
                </a:solidFill>
              </a:rPr>
              <a:t>Solving the flow field </a:t>
            </a:r>
          </a:p>
        </p:txBody>
      </p:sp>
    </p:spTree>
    <p:extLst>
      <p:ext uri="{BB962C8B-B14F-4D97-AF65-F5344CB8AC3E}">
        <p14:creationId xmlns:p14="http://schemas.microsoft.com/office/powerpoint/2010/main" val="42502538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10</a:t>
            </a:fld>
            <a:endParaRPr lang="en-US"/>
          </a:p>
        </p:txBody>
      </p:sp>
    </p:spTree>
    <p:extLst>
      <p:ext uri="{BB962C8B-B14F-4D97-AF65-F5344CB8AC3E}">
        <p14:creationId xmlns:p14="http://schemas.microsoft.com/office/powerpoint/2010/main" val="17279933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2"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21508" name="Rectangle 2"/>
          <p:cNvSpPr>
            <a:spLocks noGrp="1" noChangeArrowheads="1"/>
          </p:cNvSpPr>
          <p:nvPr>
            <p:ph type="body" idx="1"/>
          </p:nvPr>
        </p:nvSpPr>
        <p:spPr>
          <a:xfrm>
            <a:off x="395288" y="1302908"/>
            <a:ext cx="8497887" cy="5222875"/>
          </a:xfrm>
          <a:noFill/>
        </p:spPr>
        <p:txBody>
          <a:bodyPr>
            <a:normAutofit/>
          </a:bodyPr>
          <a:lstStyle/>
          <a:p>
            <a:pPr eaLnBrk="1" hangingPunct="1">
              <a:buFont typeface="Wingdings" pitchFamily="2" charset="2"/>
              <a:buNone/>
            </a:pPr>
            <a:r>
              <a:rPr lang="en-GB" altLang="en-US" sz="2800" dirty="0" smtClean="0">
                <a:ea typeface="ＭＳ Ｐゴシック" pitchFamily="34" charset="-128"/>
              </a:rPr>
              <a:t>Scaling parameters with: </a:t>
            </a:r>
          </a:p>
          <a:p>
            <a:pPr eaLnBrk="1" hangingPunct="1">
              <a:lnSpc>
                <a:spcPct val="200000"/>
              </a:lnSpc>
              <a:buFont typeface="Wingdings" pitchFamily="2" charset="2"/>
              <a:buNone/>
            </a:pPr>
            <a:r>
              <a:rPr lang="en-GB" altLang="en-US" sz="2800" dirty="0" smtClean="0">
                <a:ea typeface="ＭＳ Ｐゴシック" pitchFamily="34" charset="-128"/>
              </a:rPr>
              <a:t>  from which can be derived:</a:t>
            </a:r>
          </a:p>
          <a:p>
            <a:pPr eaLnBrk="1" hangingPunct="1">
              <a:lnSpc>
                <a:spcPct val="200000"/>
              </a:lnSpc>
            </a:pPr>
            <a:r>
              <a:rPr lang="en-GB" altLang="en-US" sz="2800" dirty="0" smtClean="0">
                <a:ea typeface="ＭＳ Ｐゴシック" pitchFamily="34" charset="-128"/>
              </a:rPr>
              <a:t> momentum:</a:t>
            </a:r>
          </a:p>
          <a:p>
            <a:pPr eaLnBrk="1" hangingPunct="1"/>
            <a:endParaRPr lang="en-GB" altLang="en-US" sz="2800" dirty="0" smtClean="0">
              <a:ea typeface="ＭＳ Ｐゴシック" pitchFamily="34" charset="-128"/>
            </a:endParaRPr>
          </a:p>
          <a:p>
            <a:pPr eaLnBrk="1" hangingPunct="1"/>
            <a:endParaRPr lang="en-GB" altLang="en-US" sz="2800" dirty="0" smtClean="0">
              <a:ea typeface="ＭＳ Ｐゴシック" pitchFamily="34" charset="-128"/>
            </a:endParaRPr>
          </a:p>
          <a:p>
            <a:pPr eaLnBrk="1" hangingPunct="1">
              <a:lnSpc>
                <a:spcPct val="60000"/>
              </a:lnSpc>
            </a:pPr>
            <a:r>
              <a:rPr lang="en-GB" altLang="en-US" sz="2800" dirty="0" smtClean="0">
                <a:ea typeface="ＭＳ Ｐゴシック" pitchFamily="34" charset="-128"/>
              </a:rPr>
              <a:t> mass:</a:t>
            </a:r>
          </a:p>
          <a:p>
            <a:pPr eaLnBrk="1" hangingPunct="1">
              <a:lnSpc>
                <a:spcPct val="220000"/>
              </a:lnSpc>
            </a:pPr>
            <a:r>
              <a:rPr lang="en-GB" altLang="en-US" sz="2800" dirty="0" smtClean="0">
                <a:ea typeface="ＭＳ Ｐゴシック" pitchFamily="34" charset="-128"/>
              </a:rPr>
              <a:t> heat:</a:t>
            </a:r>
          </a:p>
        </p:txBody>
      </p:sp>
      <p:sp>
        <p:nvSpPr>
          <p:cNvPr id="21509" name="Rectangle 3"/>
          <p:cNvSpPr>
            <a:spLocks noGrp="1" noChangeArrowheads="1"/>
          </p:cNvSpPr>
          <p:nvPr>
            <p:ph type="title"/>
          </p:nvPr>
        </p:nvSpPr>
        <p:spPr>
          <a:xfrm>
            <a:off x="457200" y="537588"/>
            <a:ext cx="8229600" cy="703262"/>
          </a:xfrm>
        </p:spPr>
        <p:txBody>
          <a:bodyPr/>
          <a:lstStyle/>
          <a:p>
            <a:pPr algn="ctr" eaLnBrk="1" hangingPunct="1"/>
            <a:r>
              <a:rPr lang="en-GB" altLang="en-US" dirty="0" smtClean="0">
                <a:solidFill>
                  <a:srgbClr val="008000"/>
                </a:solidFill>
                <a:ea typeface="ＭＳ Ｐゴシック" pitchFamily="34" charset="-128"/>
              </a:rPr>
              <a:t>Scaling and the Rayleigh number </a:t>
            </a:r>
            <a:r>
              <a:rPr lang="en-GB" altLang="en-US" i="1" dirty="0" smtClean="0">
                <a:solidFill>
                  <a:srgbClr val="008000"/>
                </a:solidFill>
                <a:ea typeface="ＭＳ Ｐゴシック" pitchFamily="34" charset="-128"/>
              </a:rPr>
              <a:t>Ra</a:t>
            </a:r>
            <a:endParaRPr lang="en-GB" altLang="en-US" i="1" dirty="0" smtClean="0">
              <a:solidFill>
                <a:srgbClr val="008000"/>
              </a:solidFill>
              <a:ea typeface="ＭＳ Ｐゴシック" pitchFamily="34" charset="-128"/>
            </a:endParaRPr>
          </a:p>
        </p:txBody>
      </p:sp>
      <p:graphicFrame>
        <p:nvGraphicFramePr>
          <p:cNvPr id="21510" name="Object 4"/>
          <p:cNvGraphicFramePr>
            <a:graphicFrameLocks noChangeAspect="1"/>
          </p:cNvGraphicFramePr>
          <p:nvPr>
            <p:extLst>
              <p:ext uri="{D42A27DB-BD31-4B8C-83A1-F6EECF244321}">
                <p14:modId xmlns:p14="http://schemas.microsoft.com/office/powerpoint/2010/main" val="1827829030"/>
              </p:ext>
            </p:extLst>
          </p:nvPr>
        </p:nvGraphicFramePr>
        <p:xfrm>
          <a:off x="2900363" y="2741330"/>
          <a:ext cx="2981325" cy="928687"/>
        </p:xfrm>
        <a:graphic>
          <a:graphicData uri="http://schemas.openxmlformats.org/presentationml/2006/ole">
            <mc:AlternateContent xmlns:mc="http://schemas.openxmlformats.org/markup-compatibility/2006">
              <mc:Choice xmlns:v="urn:schemas-microsoft-com:vml" Requires="v">
                <p:oleObj spid="_x0000_s185566" name="Equation" r:id="rId4" imgW="1549080" imgH="482400" progId="Equation.3">
                  <p:embed/>
                </p:oleObj>
              </mc:Choice>
              <mc:Fallback>
                <p:oleObj name="Equation" r:id="rId4" imgW="1549080" imgH="482400" progId="Equation.3">
                  <p:embed/>
                  <p:pic>
                    <p:nvPicPr>
                      <p:cNvPr id="0" name=""/>
                      <p:cNvPicPr>
                        <a:picLocks noChangeAspect="1" noChangeArrowheads="1"/>
                      </p:cNvPicPr>
                      <p:nvPr/>
                    </p:nvPicPr>
                    <p:blipFill>
                      <a:blip r:embed="rId5"/>
                      <a:srcRect/>
                      <a:stretch>
                        <a:fillRect/>
                      </a:stretch>
                    </p:blipFill>
                    <p:spPr bwMode="auto">
                      <a:xfrm>
                        <a:off x="2900363" y="2741330"/>
                        <a:ext cx="2981325"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1" name="Object 5"/>
          <p:cNvGraphicFramePr>
            <a:graphicFrameLocks noChangeAspect="1"/>
          </p:cNvGraphicFramePr>
          <p:nvPr>
            <p:extLst>
              <p:ext uri="{D42A27DB-BD31-4B8C-83A1-F6EECF244321}">
                <p14:modId xmlns:p14="http://schemas.microsoft.com/office/powerpoint/2010/main" val="2968745460"/>
              </p:ext>
            </p:extLst>
          </p:nvPr>
        </p:nvGraphicFramePr>
        <p:xfrm>
          <a:off x="2855913" y="3676367"/>
          <a:ext cx="3379787" cy="917575"/>
        </p:xfrm>
        <a:graphic>
          <a:graphicData uri="http://schemas.openxmlformats.org/presentationml/2006/ole">
            <mc:AlternateContent xmlns:mc="http://schemas.openxmlformats.org/markup-compatibility/2006">
              <mc:Choice xmlns:v="urn:schemas-microsoft-com:vml" Requires="v">
                <p:oleObj spid="_x0000_s185567" name="Equation" r:id="rId6" imgW="1777680" imgH="482400" progId="Equation.3">
                  <p:embed/>
                </p:oleObj>
              </mc:Choice>
              <mc:Fallback>
                <p:oleObj name="Equation" r:id="rId6" imgW="1777680" imgH="482400" progId="Equation.3">
                  <p:embed/>
                  <p:pic>
                    <p:nvPicPr>
                      <p:cNvPr id="0" name=""/>
                      <p:cNvPicPr>
                        <a:picLocks noChangeAspect="1" noChangeArrowheads="1"/>
                      </p:cNvPicPr>
                      <p:nvPr/>
                    </p:nvPicPr>
                    <p:blipFill>
                      <a:blip r:embed="rId7"/>
                      <a:srcRect/>
                      <a:stretch>
                        <a:fillRect/>
                      </a:stretch>
                    </p:blipFill>
                    <p:spPr bwMode="auto">
                      <a:xfrm>
                        <a:off x="2855913" y="3676367"/>
                        <a:ext cx="3379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2" name="Object 6"/>
          <p:cNvGraphicFramePr>
            <a:graphicFrameLocks noChangeAspect="1"/>
          </p:cNvGraphicFramePr>
          <p:nvPr>
            <p:extLst>
              <p:ext uri="{D42A27DB-BD31-4B8C-83A1-F6EECF244321}">
                <p14:modId xmlns:p14="http://schemas.microsoft.com/office/powerpoint/2010/main" val="822079709"/>
              </p:ext>
            </p:extLst>
          </p:nvPr>
        </p:nvGraphicFramePr>
        <p:xfrm>
          <a:off x="2868613" y="4533617"/>
          <a:ext cx="1903412" cy="796925"/>
        </p:xfrm>
        <a:graphic>
          <a:graphicData uri="http://schemas.openxmlformats.org/presentationml/2006/ole">
            <mc:AlternateContent xmlns:mc="http://schemas.openxmlformats.org/markup-compatibility/2006">
              <mc:Choice xmlns:v="urn:schemas-microsoft-com:vml" Requires="v">
                <p:oleObj spid="_x0000_s185568" name="Equation" r:id="rId8" imgW="939392" imgH="393529" progId="Equation.3">
                  <p:embed/>
                </p:oleObj>
              </mc:Choice>
              <mc:Fallback>
                <p:oleObj name="Equation" r:id="rId8" imgW="939392"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8613" y="4533617"/>
                        <a:ext cx="190341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3" name="Object 7"/>
          <p:cNvGraphicFramePr>
            <a:graphicFrameLocks noChangeAspect="1"/>
          </p:cNvGraphicFramePr>
          <p:nvPr>
            <p:extLst>
              <p:ext uri="{D42A27DB-BD31-4B8C-83A1-F6EECF244321}">
                <p14:modId xmlns:p14="http://schemas.microsoft.com/office/powerpoint/2010/main" val="699804638"/>
              </p:ext>
            </p:extLst>
          </p:nvPr>
        </p:nvGraphicFramePr>
        <p:xfrm>
          <a:off x="2994025" y="5416267"/>
          <a:ext cx="4541838" cy="892175"/>
        </p:xfrm>
        <a:graphic>
          <a:graphicData uri="http://schemas.openxmlformats.org/presentationml/2006/ole">
            <mc:AlternateContent xmlns:mc="http://schemas.openxmlformats.org/markup-compatibility/2006">
              <mc:Choice xmlns:v="urn:schemas-microsoft-com:vml" Requires="v">
                <p:oleObj spid="_x0000_s185569" name="Equation" r:id="rId10" imgW="2133360" imgH="419040" progId="Equation.3">
                  <p:embed/>
                </p:oleObj>
              </mc:Choice>
              <mc:Fallback>
                <p:oleObj name="Equation" r:id="rId10" imgW="2133360" imgH="419040" progId="Equation.3">
                  <p:embed/>
                  <p:pic>
                    <p:nvPicPr>
                      <p:cNvPr id="0" name=""/>
                      <p:cNvPicPr>
                        <a:picLocks noChangeAspect="1" noChangeArrowheads="1"/>
                      </p:cNvPicPr>
                      <p:nvPr/>
                    </p:nvPicPr>
                    <p:blipFill>
                      <a:blip r:embed="rId11"/>
                      <a:srcRect/>
                      <a:stretch>
                        <a:fillRect/>
                      </a:stretch>
                    </p:blipFill>
                    <p:spPr bwMode="auto">
                      <a:xfrm>
                        <a:off x="2994025" y="5416267"/>
                        <a:ext cx="4541838"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4" name="Object 8"/>
          <p:cNvGraphicFramePr>
            <a:graphicFrameLocks noChangeAspect="1"/>
          </p:cNvGraphicFramePr>
          <p:nvPr>
            <p:extLst>
              <p:ext uri="{D42A27DB-BD31-4B8C-83A1-F6EECF244321}">
                <p14:modId xmlns:p14="http://schemas.microsoft.com/office/powerpoint/2010/main" val="3681755955"/>
              </p:ext>
            </p:extLst>
          </p:nvPr>
        </p:nvGraphicFramePr>
        <p:xfrm>
          <a:off x="6857279" y="4368811"/>
          <a:ext cx="2003425" cy="949325"/>
        </p:xfrm>
        <a:graphic>
          <a:graphicData uri="http://schemas.openxmlformats.org/presentationml/2006/ole">
            <mc:AlternateContent xmlns:mc="http://schemas.openxmlformats.org/markup-compatibility/2006">
              <mc:Choice xmlns:v="urn:schemas-microsoft-com:vml" Requires="v">
                <p:oleObj spid="_x0000_s185570" name="Equation" r:id="rId12" imgW="965160" imgH="457200" progId="Equation.3">
                  <p:embed/>
                </p:oleObj>
              </mc:Choice>
              <mc:Fallback>
                <p:oleObj name="Equation" r:id="rId12" imgW="965160" imgH="457200" progId="Equation.3">
                  <p:embed/>
                  <p:pic>
                    <p:nvPicPr>
                      <p:cNvPr id="0" name=""/>
                      <p:cNvPicPr>
                        <a:picLocks noChangeAspect="1" noChangeArrowheads="1"/>
                      </p:cNvPicPr>
                      <p:nvPr/>
                    </p:nvPicPr>
                    <p:blipFill>
                      <a:blip r:embed="rId13"/>
                      <a:srcRect/>
                      <a:stretch>
                        <a:fillRect/>
                      </a:stretch>
                    </p:blipFill>
                    <p:spPr bwMode="auto">
                      <a:xfrm>
                        <a:off x="6857279" y="4368811"/>
                        <a:ext cx="2003425" cy="9493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800087706"/>
              </p:ext>
            </p:extLst>
          </p:nvPr>
        </p:nvGraphicFramePr>
        <p:xfrm>
          <a:off x="4466647" y="1400323"/>
          <a:ext cx="976313" cy="360362"/>
        </p:xfrm>
        <a:graphic>
          <a:graphicData uri="http://schemas.openxmlformats.org/presentationml/2006/ole">
            <mc:AlternateContent xmlns:mc="http://schemas.openxmlformats.org/markup-compatibility/2006">
              <mc:Choice xmlns:v="urn:schemas-microsoft-com:vml" Requires="v">
                <p:oleObj spid="_x0000_s185571" name="Equation" r:id="rId14" imgW="482400" imgH="177480" progId="Equation.3">
                  <p:embed/>
                </p:oleObj>
              </mc:Choice>
              <mc:Fallback>
                <p:oleObj name="Equation" r:id="rId14" imgW="482400" imgH="177480" progId="Equation.3">
                  <p:embed/>
                  <p:pic>
                    <p:nvPicPr>
                      <p:cNvPr id="0" name="Object 6"/>
                      <p:cNvPicPr>
                        <a:picLocks noChangeAspect="1" noChangeArrowheads="1"/>
                      </p:cNvPicPr>
                      <p:nvPr/>
                    </p:nvPicPr>
                    <p:blipFill>
                      <a:blip r:embed="rId15"/>
                      <a:srcRect/>
                      <a:stretch>
                        <a:fillRect/>
                      </a:stretch>
                    </p:blipFill>
                    <p:spPr bwMode="auto">
                      <a:xfrm>
                        <a:off x="4466647" y="1400323"/>
                        <a:ext cx="97631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73262675"/>
              </p:ext>
            </p:extLst>
          </p:nvPr>
        </p:nvGraphicFramePr>
        <p:xfrm>
          <a:off x="5584247" y="1133334"/>
          <a:ext cx="1027113" cy="849312"/>
        </p:xfrm>
        <a:graphic>
          <a:graphicData uri="http://schemas.openxmlformats.org/presentationml/2006/ole">
            <mc:AlternateContent xmlns:mc="http://schemas.openxmlformats.org/markup-compatibility/2006">
              <mc:Choice xmlns:v="urn:schemas-microsoft-com:vml" Requires="v">
                <p:oleObj spid="_x0000_s185572" name="Equation" r:id="rId16" imgW="507960" imgH="419040" progId="Equation.3">
                  <p:embed/>
                </p:oleObj>
              </mc:Choice>
              <mc:Fallback>
                <p:oleObj name="Equation" r:id="rId16" imgW="507960" imgH="419040" progId="Equation.3">
                  <p:embed/>
                  <p:pic>
                    <p:nvPicPr>
                      <p:cNvPr id="0" name="Object 1"/>
                      <p:cNvPicPr>
                        <a:picLocks noChangeAspect="1" noChangeArrowheads="1"/>
                      </p:cNvPicPr>
                      <p:nvPr/>
                    </p:nvPicPr>
                    <p:blipFill>
                      <a:blip r:embed="rId17"/>
                      <a:srcRect/>
                      <a:stretch>
                        <a:fillRect/>
                      </a:stretch>
                    </p:blipFill>
                    <p:spPr bwMode="auto">
                      <a:xfrm>
                        <a:off x="5584247" y="1133334"/>
                        <a:ext cx="1027113"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25467055"/>
              </p:ext>
            </p:extLst>
          </p:nvPr>
        </p:nvGraphicFramePr>
        <p:xfrm>
          <a:off x="6865217" y="1400323"/>
          <a:ext cx="1284288" cy="334962"/>
        </p:xfrm>
        <a:graphic>
          <a:graphicData uri="http://schemas.openxmlformats.org/presentationml/2006/ole">
            <mc:AlternateContent xmlns:mc="http://schemas.openxmlformats.org/markup-compatibility/2006">
              <mc:Choice xmlns:v="urn:schemas-microsoft-com:vml" Requires="v">
                <p:oleObj spid="_x0000_s185573" name="Equation" r:id="rId18" imgW="634680" imgH="164880" progId="Equation.3">
                  <p:embed/>
                </p:oleObj>
              </mc:Choice>
              <mc:Fallback>
                <p:oleObj name="Equation" r:id="rId18" imgW="634680" imgH="164880" progId="Equation.3">
                  <p:embed/>
                  <p:pic>
                    <p:nvPicPr>
                      <p:cNvPr id="0" name="Object 1"/>
                      <p:cNvPicPr>
                        <a:picLocks noChangeAspect="1" noChangeArrowheads="1"/>
                      </p:cNvPicPr>
                      <p:nvPr/>
                    </p:nvPicPr>
                    <p:blipFill>
                      <a:blip r:embed="rId19"/>
                      <a:srcRect/>
                      <a:stretch>
                        <a:fillRect/>
                      </a:stretch>
                    </p:blipFill>
                    <p:spPr bwMode="auto">
                      <a:xfrm>
                        <a:off x="6865217" y="1400323"/>
                        <a:ext cx="128428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44400171"/>
              </p:ext>
            </p:extLst>
          </p:nvPr>
        </p:nvGraphicFramePr>
        <p:xfrm>
          <a:off x="4986197" y="1984666"/>
          <a:ext cx="1001713" cy="798513"/>
        </p:xfrm>
        <a:graphic>
          <a:graphicData uri="http://schemas.openxmlformats.org/presentationml/2006/ole">
            <mc:AlternateContent xmlns:mc="http://schemas.openxmlformats.org/markup-compatibility/2006">
              <mc:Choice xmlns:v="urn:schemas-microsoft-com:vml" Requires="v">
                <p:oleObj spid="_x0000_s185574" name="Equation" r:id="rId20" imgW="495000" imgH="393480" progId="Equation.3">
                  <p:embed/>
                </p:oleObj>
              </mc:Choice>
              <mc:Fallback>
                <p:oleObj name="Equation" r:id="rId20" imgW="495000" imgH="393480" progId="Equation.3">
                  <p:embed/>
                  <p:pic>
                    <p:nvPicPr>
                      <p:cNvPr id="0" name="Object 3"/>
                      <p:cNvPicPr>
                        <a:picLocks noChangeAspect="1" noChangeArrowheads="1"/>
                      </p:cNvPicPr>
                      <p:nvPr/>
                    </p:nvPicPr>
                    <p:blipFill>
                      <a:blip r:embed="rId21"/>
                      <a:srcRect/>
                      <a:stretch>
                        <a:fillRect/>
                      </a:stretch>
                    </p:blipFill>
                    <p:spPr bwMode="auto">
                      <a:xfrm>
                        <a:off x="4986197" y="1984666"/>
                        <a:ext cx="100171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44839712"/>
              </p:ext>
            </p:extLst>
          </p:nvPr>
        </p:nvGraphicFramePr>
        <p:xfrm>
          <a:off x="6296319" y="2013969"/>
          <a:ext cx="1309688" cy="798513"/>
        </p:xfrm>
        <a:graphic>
          <a:graphicData uri="http://schemas.openxmlformats.org/presentationml/2006/ole">
            <mc:AlternateContent xmlns:mc="http://schemas.openxmlformats.org/markup-compatibility/2006">
              <mc:Choice xmlns:v="urn:schemas-microsoft-com:vml" Requires="v">
                <p:oleObj spid="_x0000_s185575" name="Equation" r:id="rId22" imgW="647640" imgH="393480" progId="Equation.3">
                  <p:embed/>
                </p:oleObj>
              </mc:Choice>
              <mc:Fallback>
                <p:oleObj name="Equation" r:id="rId22" imgW="647640" imgH="393480" progId="Equation.3">
                  <p:embed/>
                  <p:pic>
                    <p:nvPicPr>
                      <p:cNvPr id="0" name="Object 4"/>
                      <p:cNvPicPr>
                        <a:picLocks noChangeAspect="1" noChangeArrowheads="1"/>
                      </p:cNvPicPr>
                      <p:nvPr/>
                    </p:nvPicPr>
                    <p:blipFill>
                      <a:blip r:embed="rId23"/>
                      <a:srcRect/>
                      <a:stretch>
                        <a:fillRect/>
                      </a:stretch>
                    </p:blipFill>
                    <p:spPr bwMode="auto">
                      <a:xfrm>
                        <a:off x="6296319" y="2013969"/>
                        <a:ext cx="1309688"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Box 6"/>
          <p:cNvSpPr txBox="1"/>
          <p:nvPr/>
        </p:nvSpPr>
        <p:spPr>
          <a:xfrm>
            <a:off x="5314381" y="1339398"/>
            <a:ext cx="269626" cy="461665"/>
          </a:xfrm>
          <a:prstGeom prst="rect">
            <a:avLst/>
          </a:prstGeom>
          <a:noFill/>
        </p:spPr>
        <p:txBody>
          <a:bodyPr wrap="none" rtlCol="0">
            <a:spAutoFit/>
          </a:bodyPr>
          <a:lstStyle/>
          <a:p>
            <a:r>
              <a:rPr lang="en-GB" sz="2400" dirty="0" smtClean="0"/>
              <a:t>,</a:t>
            </a:r>
            <a:endParaRPr lang="en-GB" sz="2400" dirty="0"/>
          </a:p>
        </p:txBody>
      </p:sp>
      <p:sp>
        <p:nvSpPr>
          <p:cNvPr id="20" name="TextBox 19"/>
          <p:cNvSpPr txBox="1"/>
          <p:nvPr/>
        </p:nvSpPr>
        <p:spPr>
          <a:xfrm>
            <a:off x="6512521" y="1345293"/>
            <a:ext cx="269626" cy="461665"/>
          </a:xfrm>
          <a:prstGeom prst="rect">
            <a:avLst/>
          </a:prstGeom>
          <a:noFill/>
        </p:spPr>
        <p:txBody>
          <a:bodyPr wrap="none" rtlCol="0">
            <a:spAutoFit/>
          </a:bodyPr>
          <a:lstStyle/>
          <a:p>
            <a:r>
              <a:rPr lang="en-GB" sz="2400" dirty="0" smtClean="0"/>
              <a:t>,</a:t>
            </a:r>
            <a:endParaRPr lang="en-GB" sz="2400" dirty="0"/>
          </a:p>
        </p:txBody>
      </p:sp>
      <p:sp>
        <p:nvSpPr>
          <p:cNvPr id="21" name="TextBox 20"/>
          <p:cNvSpPr txBox="1"/>
          <p:nvPr/>
        </p:nvSpPr>
        <p:spPr>
          <a:xfrm>
            <a:off x="5933232" y="2104862"/>
            <a:ext cx="269626" cy="461665"/>
          </a:xfrm>
          <a:prstGeom prst="rect">
            <a:avLst/>
          </a:prstGeom>
          <a:noFill/>
        </p:spPr>
        <p:txBody>
          <a:bodyPr wrap="none" rtlCol="0">
            <a:spAutoFit/>
          </a:bodyPr>
          <a:lstStyle/>
          <a:p>
            <a:r>
              <a:rPr lang="en-GB" sz="2400" dirty="0" smtClean="0"/>
              <a:t>,</a:t>
            </a:r>
            <a:endParaRPr lang="en-GB" sz="2400" dirty="0"/>
          </a:p>
        </p:txBody>
      </p:sp>
      <p:sp>
        <p:nvSpPr>
          <p:cNvPr id="8" name="TextBox 7"/>
          <p:cNvSpPr txBox="1"/>
          <p:nvPr/>
        </p:nvSpPr>
        <p:spPr>
          <a:xfrm>
            <a:off x="5998031" y="4593942"/>
            <a:ext cx="817853" cy="461665"/>
          </a:xfrm>
          <a:prstGeom prst="rect">
            <a:avLst/>
          </a:prstGeom>
          <a:noFill/>
        </p:spPr>
        <p:txBody>
          <a:bodyPr wrap="none" rtlCol="0">
            <a:spAutoFit/>
          </a:bodyPr>
          <a:lstStyle/>
          <a:p>
            <a:r>
              <a:rPr lang="en-GB" sz="2400" dirty="0" smtClean="0"/>
              <a:t>with:</a:t>
            </a:r>
            <a:endParaRPr lang="en-GB" sz="2400" dirty="0"/>
          </a:p>
        </p:txBody>
      </p:sp>
      <p:sp>
        <p:nvSpPr>
          <p:cNvPr id="9" name="Slide Number Placeholder 8"/>
          <p:cNvSpPr>
            <a:spLocks noGrp="1"/>
          </p:cNvSpPr>
          <p:nvPr>
            <p:ph type="sldNum" sz="quarter" idx="12"/>
          </p:nvPr>
        </p:nvSpPr>
        <p:spPr/>
        <p:txBody>
          <a:bodyPr/>
          <a:lstStyle/>
          <a:p>
            <a:fld id="{FB3EDCD9-732D-504E-AAE8-461BF025AC4F}" type="slidenum">
              <a:rPr lang="en-US" smtClean="0"/>
              <a:t>11</a:t>
            </a:fld>
            <a:endParaRPr lang="en-US"/>
          </a:p>
        </p:txBody>
      </p:sp>
    </p:spTree>
    <p:extLst>
      <p:ext uri="{BB962C8B-B14F-4D97-AF65-F5344CB8AC3E}">
        <p14:creationId xmlns:p14="http://schemas.microsoft.com/office/powerpoint/2010/main" val="42541205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4"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pic>
        <p:nvPicPr>
          <p:cNvPr id="23556" name="Picture 2" descr="mancon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1416486"/>
            <a:ext cx="6337300" cy="4860925"/>
          </a:xfrm>
          <a:prstGeom prst="rect">
            <a:avLst/>
          </a:prstGeom>
          <a:solidFill>
            <a:schemeClr val="tx1"/>
          </a:solidFill>
          <a:ln w="28575">
            <a:solidFill>
              <a:srgbClr val="000000"/>
            </a:solidFill>
            <a:miter lim="800000"/>
            <a:headEnd/>
            <a:tailEnd/>
          </a:ln>
        </p:spPr>
      </p:pic>
      <p:sp>
        <p:nvSpPr>
          <p:cNvPr id="23557" name="Rectangle 3"/>
          <p:cNvSpPr>
            <a:spLocks noGrp="1" noChangeArrowheads="1"/>
          </p:cNvSpPr>
          <p:nvPr>
            <p:ph type="title"/>
          </p:nvPr>
        </p:nvSpPr>
        <p:spPr>
          <a:xfrm>
            <a:off x="457200" y="429490"/>
            <a:ext cx="8229600" cy="990600"/>
          </a:xfrm>
        </p:spPr>
        <p:txBody>
          <a:bodyPr/>
          <a:lstStyle/>
          <a:p>
            <a:pPr algn="ctr" eaLnBrk="1" hangingPunct="1"/>
            <a:r>
              <a:rPr lang="en-GB" altLang="en-US" dirty="0" smtClean="0">
                <a:solidFill>
                  <a:srgbClr val="008000"/>
                </a:solidFill>
                <a:ea typeface="ＭＳ Ｐゴシック" pitchFamily="34" charset="-128"/>
              </a:rPr>
              <a:t>Scaling and the Rayleigh number </a:t>
            </a:r>
            <a:r>
              <a:rPr lang="en-GB" altLang="en-US" i="1" dirty="0" smtClean="0">
                <a:solidFill>
                  <a:srgbClr val="008000"/>
                </a:solidFill>
                <a:ea typeface="ＭＳ Ｐゴシック" pitchFamily="34" charset="-128"/>
              </a:rPr>
              <a:t>Ra</a:t>
            </a:r>
          </a:p>
        </p:txBody>
      </p:sp>
      <p:graphicFrame>
        <p:nvGraphicFramePr>
          <p:cNvPr id="23558" name="Object 4"/>
          <p:cNvGraphicFramePr>
            <a:graphicFrameLocks noChangeAspect="1"/>
          </p:cNvGraphicFramePr>
          <p:nvPr>
            <p:extLst>
              <p:ext uri="{D42A27DB-BD31-4B8C-83A1-F6EECF244321}">
                <p14:modId xmlns:p14="http://schemas.microsoft.com/office/powerpoint/2010/main" val="451435815"/>
              </p:ext>
            </p:extLst>
          </p:nvPr>
        </p:nvGraphicFramePr>
        <p:xfrm>
          <a:off x="96838" y="2495986"/>
          <a:ext cx="2154237" cy="979487"/>
        </p:xfrm>
        <a:graphic>
          <a:graphicData uri="http://schemas.openxmlformats.org/presentationml/2006/ole">
            <mc:AlternateContent xmlns:mc="http://schemas.openxmlformats.org/markup-compatibility/2006">
              <mc:Choice xmlns:v="urn:schemas-microsoft-com:vml" Requires="v">
                <p:oleObj spid="_x0000_s186395" name="Equation" r:id="rId5" imgW="977476" imgH="444307" progId="Equation.3">
                  <p:embed/>
                </p:oleObj>
              </mc:Choice>
              <mc:Fallback>
                <p:oleObj name="Equation" r:id="rId5" imgW="977476"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2495986"/>
                        <a:ext cx="2154237" cy="97948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59" name="Text Box 5"/>
          <p:cNvSpPr txBox="1">
            <a:spLocks noChangeArrowheads="1"/>
          </p:cNvSpPr>
          <p:nvPr/>
        </p:nvSpPr>
        <p:spPr bwMode="auto">
          <a:xfrm>
            <a:off x="5940425" y="3206032"/>
            <a:ext cx="519113" cy="730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r>
              <a:rPr lang="en-GB" altLang="en-US" sz="4000" i="1">
                <a:latin typeface="Symbol" pitchFamily="18" charset="2"/>
              </a:rPr>
              <a:t>h</a:t>
            </a:r>
          </a:p>
        </p:txBody>
      </p:sp>
      <p:sp>
        <p:nvSpPr>
          <p:cNvPr id="23560" name="Text Box 6"/>
          <p:cNvSpPr txBox="1">
            <a:spLocks noChangeArrowheads="1"/>
          </p:cNvSpPr>
          <p:nvPr/>
        </p:nvSpPr>
        <p:spPr bwMode="auto">
          <a:xfrm>
            <a:off x="3348038" y="3594969"/>
            <a:ext cx="709612" cy="6080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r>
              <a:rPr lang="en-GB" altLang="en-US" sz="3200" i="1">
                <a:latin typeface="Symbol" pitchFamily="18" charset="2"/>
              </a:rPr>
              <a:t>DT</a:t>
            </a:r>
          </a:p>
        </p:txBody>
      </p:sp>
      <p:sp>
        <p:nvSpPr>
          <p:cNvPr id="23561" name="Line 7"/>
          <p:cNvSpPr>
            <a:spLocks noChangeShapeType="1"/>
          </p:cNvSpPr>
          <p:nvPr/>
        </p:nvSpPr>
        <p:spPr bwMode="auto">
          <a:xfrm>
            <a:off x="5292725" y="2629769"/>
            <a:ext cx="142875" cy="1728788"/>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23562" name="Text Box 8"/>
          <p:cNvSpPr txBox="1">
            <a:spLocks noChangeArrowheads="1"/>
          </p:cNvSpPr>
          <p:nvPr/>
        </p:nvSpPr>
        <p:spPr bwMode="auto">
          <a:xfrm>
            <a:off x="4889500" y="2918694"/>
            <a:ext cx="403225" cy="57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r>
              <a:rPr lang="en-GB" altLang="en-US" i="1">
                <a:latin typeface="Times New Roman" pitchFamily="18" charset="0"/>
              </a:rPr>
              <a:t>h</a:t>
            </a:r>
          </a:p>
        </p:txBody>
      </p:sp>
      <p:sp>
        <p:nvSpPr>
          <p:cNvPr id="23563" name="Text Box 9"/>
          <p:cNvSpPr txBox="1">
            <a:spLocks noChangeArrowheads="1"/>
          </p:cNvSpPr>
          <p:nvPr/>
        </p:nvSpPr>
        <p:spPr bwMode="auto">
          <a:xfrm>
            <a:off x="7885113" y="4790357"/>
            <a:ext cx="492125" cy="730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r>
              <a:rPr lang="en-GB" altLang="en-US" sz="4000" i="1">
                <a:latin typeface="Symbol" pitchFamily="18" charset="2"/>
              </a:rPr>
              <a:t>k</a:t>
            </a:r>
          </a:p>
        </p:txBody>
      </p:sp>
      <p:sp>
        <p:nvSpPr>
          <p:cNvPr id="23564" name="Text Box 10"/>
          <p:cNvSpPr txBox="1">
            <a:spLocks noChangeArrowheads="1"/>
          </p:cNvSpPr>
          <p:nvPr/>
        </p:nvSpPr>
        <p:spPr bwMode="auto">
          <a:xfrm>
            <a:off x="7235825" y="3998194"/>
            <a:ext cx="533400" cy="730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eaLnBrk="1" hangingPunct="1"/>
            <a:r>
              <a:rPr lang="en-GB" altLang="en-US" sz="4000" i="1">
                <a:latin typeface="Symbol" pitchFamily="18" charset="2"/>
              </a:rPr>
              <a:t>a</a:t>
            </a:r>
          </a:p>
        </p:txBody>
      </p:sp>
      <p:sp>
        <p:nvSpPr>
          <p:cNvPr id="23565" name="Line 11"/>
          <p:cNvSpPr>
            <a:spLocks noChangeShapeType="1"/>
          </p:cNvSpPr>
          <p:nvPr/>
        </p:nvSpPr>
        <p:spPr bwMode="auto">
          <a:xfrm>
            <a:off x="3708400" y="3061569"/>
            <a:ext cx="358775" cy="720725"/>
          </a:xfrm>
          <a:prstGeom prst="line">
            <a:avLst/>
          </a:prstGeom>
          <a:noFill/>
          <a:ln w="38100">
            <a:solidFill>
              <a:srgbClr val="3333CC"/>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GB"/>
          </a:p>
        </p:txBody>
      </p:sp>
      <p:sp>
        <p:nvSpPr>
          <p:cNvPr id="23566" name="Line 12"/>
          <p:cNvSpPr>
            <a:spLocks noChangeShapeType="1"/>
          </p:cNvSpPr>
          <p:nvPr/>
        </p:nvSpPr>
        <p:spPr bwMode="auto">
          <a:xfrm>
            <a:off x="4067175" y="3782294"/>
            <a:ext cx="360363" cy="793750"/>
          </a:xfrm>
          <a:prstGeom prst="line">
            <a:avLst/>
          </a:prstGeom>
          <a:noFill/>
          <a:ln w="38100">
            <a:solidFill>
              <a:srgbClr val="FF33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2" name="Slide Number Placeholder 1"/>
          <p:cNvSpPr>
            <a:spLocks noGrp="1"/>
          </p:cNvSpPr>
          <p:nvPr>
            <p:ph type="sldNum" sz="quarter" idx="12"/>
          </p:nvPr>
        </p:nvSpPr>
        <p:spPr/>
        <p:txBody>
          <a:bodyPr/>
          <a:lstStyle/>
          <a:p>
            <a:fld id="{FB3EDCD9-732D-504E-AAE8-461BF025AC4F}" type="slidenum">
              <a:rPr lang="en-US" smtClean="0"/>
              <a:t>12</a:t>
            </a:fld>
            <a:endParaRPr lang="en-US"/>
          </a:p>
        </p:txBody>
      </p:sp>
    </p:spTree>
    <p:extLst>
      <p:ext uri="{BB962C8B-B14F-4D97-AF65-F5344CB8AC3E}">
        <p14:creationId xmlns:p14="http://schemas.microsoft.com/office/powerpoint/2010/main" val="1006266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294407"/>
            <a:ext cx="8229600" cy="990600"/>
          </a:xfrm>
        </p:spPr>
        <p:txBody>
          <a:bodyPr/>
          <a:lstStyle/>
          <a:p>
            <a:pPr algn="ctr"/>
            <a:r>
              <a:rPr lang="en-GB" altLang="en-US" dirty="0" smtClean="0">
                <a:solidFill>
                  <a:srgbClr val="008000"/>
                </a:solidFill>
                <a:ea typeface="ＭＳ Ｐゴシック" pitchFamily="34" charset="-128"/>
              </a:rPr>
              <a:t>Analogue convection modelling</a:t>
            </a:r>
          </a:p>
        </p:txBody>
      </p:sp>
      <p:sp>
        <p:nvSpPr>
          <p:cNvPr id="4"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5"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pic>
        <p:nvPicPr>
          <p:cNvPr id="256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1343461"/>
            <a:ext cx="39354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99286"/>
            <a:ext cx="34099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8"/>
          <p:cNvSpPr txBox="1">
            <a:spLocks noChangeArrowheads="1"/>
          </p:cNvSpPr>
          <p:nvPr/>
        </p:nvSpPr>
        <p:spPr bwMode="auto">
          <a:xfrm>
            <a:off x="3708400" y="6488116"/>
            <a:ext cx="5040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charset="0"/>
                <a:ea typeface="ＭＳ Ｐゴシック" pitchFamily="34" charset="-128"/>
              </a:defRPr>
            </a:lvl1pPr>
            <a:lvl2pPr marL="742950" indent="-285750" eaLnBrk="0" hangingPunct="0">
              <a:defRPr sz="3000">
                <a:solidFill>
                  <a:schemeClr val="tx1"/>
                </a:solidFill>
                <a:latin typeface="Arial" charset="0"/>
                <a:ea typeface="ＭＳ Ｐゴシック" pitchFamily="34" charset="-128"/>
              </a:defRPr>
            </a:lvl2pPr>
            <a:lvl3pPr marL="1143000" indent="-228600" eaLnBrk="0" hangingPunct="0">
              <a:defRPr sz="3000">
                <a:solidFill>
                  <a:schemeClr val="tx1"/>
                </a:solidFill>
                <a:latin typeface="Arial" charset="0"/>
                <a:ea typeface="ＭＳ Ｐゴシック" pitchFamily="34" charset="-128"/>
              </a:defRPr>
            </a:lvl3pPr>
            <a:lvl4pPr marL="1600200" indent="-228600" eaLnBrk="0" hangingPunct="0">
              <a:defRPr sz="3000">
                <a:solidFill>
                  <a:schemeClr val="tx1"/>
                </a:solidFill>
                <a:latin typeface="Arial" charset="0"/>
                <a:ea typeface="ＭＳ Ｐゴシック" pitchFamily="34" charset="-128"/>
              </a:defRPr>
            </a:lvl4pPr>
            <a:lvl5pPr marL="2057400" indent="-228600" eaLnBrk="0" hangingPunct="0">
              <a:defRPr sz="3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tx1"/>
                </a:solidFill>
                <a:latin typeface="Arial" charset="0"/>
                <a:ea typeface="ＭＳ Ｐゴシック" pitchFamily="34" charset="-128"/>
              </a:defRPr>
            </a:lvl9pPr>
          </a:lstStyle>
          <a:p>
            <a:pPr algn="r" eaLnBrk="1" hangingPunct="1"/>
            <a:r>
              <a:rPr lang="en-GB" altLang="en-US" sz="1400" dirty="0"/>
              <a:t>(</a:t>
            </a:r>
            <a:r>
              <a:rPr lang="en-GB" altLang="en-US" sz="1400" dirty="0" err="1"/>
              <a:t>Guillou</a:t>
            </a:r>
            <a:r>
              <a:rPr lang="en-GB" altLang="en-US" sz="1400" dirty="0"/>
              <a:t> and Jaupart,1995; geology.um.maine.edu)</a:t>
            </a:r>
          </a:p>
        </p:txBody>
      </p:sp>
      <p:pic>
        <p:nvPicPr>
          <p:cNvPr id="2560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463" y="4666676"/>
            <a:ext cx="17018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rot="16200000" flipV="1">
            <a:off x="5940425" y="3587176"/>
            <a:ext cx="1871663" cy="57626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FB3EDCD9-732D-504E-AAE8-461BF025AC4F}" type="slidenum">
              <a:rPr lang="en-US" smtClean="0"/>
              <a:t>13</a:t>
            </a:fld>
            <a:endParaRPr lang="en-US"/>
          </a:p>
        </p:txBody>
      </p:sp>
    </p:spTree>
    <p:extLst>
      <p:ext uri="{BB962C8B-B14F-4D97-AF65-F5344CB8AC3E}">
        <p14:creationId xmlns:p14="http://schemas.microsoft.com/office/powerpoint/2010/main" val="34631792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00"/>
                </a:solidFill>
              </a:rPr>
              <a:t>Solving Stokes + continuity equations</a:t>
            </a:r>
            <a:endParaRPr lang="en-US"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14</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1734436298"/>
              </p:ext>
            </p:extLst>
          </p:nvPr>
        </p:nvGraphicFramePr>
        <p:xfrm>
          <a:off x="1350508" y="1811338"/>
          <a:ext cx="4038600" cy="1371600"/>
        </p:xfrm>
        <a:graphic>
          <a:graphicData uri="http://schemas.openxmlformats.org/presentationml/2006/ole">
            <mc:AlternateContent xmlns:mc="http://schemas.openxmlformats.org/markup-compatibility/2006">
              <mc:Choice xmlns:v="urn:schemas-microsoft-com:vml" Requires="v">
                <p:oleObj spid="_x0000_s188478" name="Equation" r:id="rId4" imgW="1384300" imgH="469900" progId="Equation.3">
                  <p:embed/>
                </p:oleObj>
              </mc:Choice>
              <mc:Fallback>
                <p:oleObj name="Equation" r:id="rId4" imgW="1384300" imgH="469900" progId="Equation.3">
                  <p:embed/>
                  <p:pic>
                    <p:nvPicPr>
                      <p:cNvPr id="0" name=""/>
                      <p:cNvPicPr>
                        <a:picLocks noChangeAspect="1" noChangeArrowheads="1"/>
                      </p:cNvPicPr>
                      <p:nvPr/>
                    </p:nvPicPr>
                    <p:blipFill>
                      <a:blip r:embed="rId5"/>
                      <a:srcRect/>
                      <a:stretch>
                        <a:fillRect/>
                      </a:stretch>
                    </p:blipFill>
                    <p:spPr bwMode="auto">
                      <a:xfrm>
                        <a:off x="1350508" y="1811338"/>
                        <a:ext cx="4038600" cy="1371600"/>
                      </a:xfrm>
                      <a:prstGeom prst="rect">
                        <a:avLst/>
                      </a:prstGeom>
                      <a:noFill/>
                      <a:ln>
                        <a:noFill/>
                      </a:ln>
                      <a:effectLs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004448391"/>
              </p:ext>
            </p:extLst>
          </p:nvPr>
        </p:nvGraphicFramePr>
        <p:xfrm>
          <a:off x="1422400" y="3219450"/>
          <a:ext cx="4502150" cy="1355725"/>
        </p:xfrm>
        <a:graphic>
          <a:graphicData uri="http://schemas.openxmlformats.org/presentationml/2006/ole">
            <mc:AlternateContent xmlns:mc="http://schemas.openxmlformats.org/markup-compatibility/2006">
              <mc:Choice xmlns:v="urn:schemas-microsoft-com:vml" Requires="v">
                <p:oleObj spid="_x0000_s188479" name="Equation" r:id="rId6" imgW="1562100" imgH="469900" progId="Equation.3">
                  <p:embed/>
                </p:oleObj>
              </mc:Choice>
              <mc:Fallback>
                <p:oleObj name="Equation" r:id="rId6" imgW="1562100" imgH="469900" progId="Equation.3">
                  <p:embed/>
                  <p:pic>
                    <p:nvPicPr>
                      <p:cNvPr id="0" name=""/>
                      <p:cNvPicPr>
                        <a:picLocks noChangeAspect="1" noChangeArrowheads="1"/>
                      </p:cNvPicPr>
                      <p:nvPr/>
                    </p:nvPicPr>
                    <p:blipFill>
                      <a:blip r:embed="rId7"/>
                      <a:srcRect/>
                      <a:stretch>
                        <a:fillRect/>
                      </a:stretch>
                    </p:blipFill>
                    <p:spPr bwMode="auto">
                      <a:xfrm>
                        <a:off x="1422400" y="3219450"/>
                        <a:ext cx="4502150" cy="1355725"/>
                      </a:xfrm>
                      <a:prstGeom prst="rect">
                        <a:avLst/>
                      </a:prstGeom>
                      <a:noFill/>
                      <a:ln>
                        <a:noFill/>
                      </a:ln>
                      <a:effectLs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528856972"/>
              </p:ext>
            </p:extLst>
          </p:nvPr>
        </p:nvGraphicFramePr>
        <p:xfrm>
          <a:off x="2762250" y="4575175"/>
          <a:ext cx="2535238" cy="1247775"/>
        </p:xfrm>
        <a:graphic>
          <a:graphicData uri="http://schemas.openxmlformats.org/presentationml/2006/ole">
            <mc:AlternateContent xmlns:mc="http://schemas.openxmlformats.org/markup-compatibility/2006">
              <mc:Choice xmlns:v="urn:schemas-microsoft-com:vml" Requires="v">
                <p:oleObj spid="_x0000_s188480" name="Equation" r:id="rId8" imgW="825500" imgH="406400" progId="Equation.3">
                  <p:embed/>
                </p:oleObj>
              </mc:Choice>
              <mc:Fallback>
                <p:oleObj name="Equation" r:id="rId8" imgW="825500" imgH="406400" progId="Equation.3">
                  <p:embed/>
                  <p:pic>
                    <p:nvPicPr>
                      <p:cNvPr id="0" name=""/>
                      <p:cNvPicPr>
                        <a:picLocks noChangeAspect="1" noChangeArrowheads="1"/>
                      </p:cNvPicPr>
                      <p:nvPr/>
                    </p:nvPicPr>
                    <p:blipFill>
                      <a:blip r:embed="rId9"/>
                      <a:srcRect/>
                      <a:stretch>
                        <a:fillRect/>
                      </a:stretch>
                    </p:blipFill>
                    <p:spPr bwMode="auto">
                      <a:xfrm>
                        <a:off x="2762250" y="4575175"/>
                        <a:ext cx="2535238" cy="1247775"/>
                      </a:xfrm>
                      <a:prstGeom prst="rect">
                        <a:avLst/>
                      </a:prstGeom>
                      <a:noFill/>
                      <a:ln>
                        <a:noFill/>
                      </a:ln>
                      <a:effectLst/>
                      <a:extLst/>
                    </p:spPr>
                  </p:pic>
                </p:oleObj>
              </mc:Fallback>
            </mc:AlternateContent>
          </a:graphicData>
        </a:graphic>
      </p:graphicFrame>
      <p:sp>
        <p:nvSpPr>
          <p:cNvPr id="10" name="TextBox 9"/>
          <p:cNvSpPr txBox="1"/>
          <p:nvPr/>
        </p:nvSpPr>
        <p:spPr>
          <a:xfrm>
            <a:off x="604762" y="2135579"/>
            <a:ext cx="569687" cy="646331"/>
          </a:xfrm>
          <a:prstGeom prst="rect">
            <a:avLst/>
          </a:prstGeom>
          <a:noFill/>
        </p:spPr>
        <p:txBody>
          <a:bodyPr wrap="none" rtlCol="0">
            <a:spAutoFit/>
          </a:bodyPr>
          <a:lstStyle/>
          <a:p>
            <a:r>
              <a:rPr lang="en-US" sz="3600" dirty="0" smtClean="0"/>
              <a:t>1.</a:t>
            </a:r>
            <a:endParaRPr lang="en-US" sz="3600" dirty="0"/>
          </a:p>
        </p:txBody>
      </p:sp>
      <p:sp>
        <p:nvSpPr>
          <p:cNvPr id="11" name="TextBox 10"/>
          <p:cNvSpPr txBox="1"/>
          <p:nvPr/>
        </p:nvSpPr>
        <p:spPr>
          <a:xfrm>
            <a:off x="604762" y="3566668"/>
            <a:ext cx="569687" cy="646331"/>
          </a:xfrm>
          <a:prstGeom prst="rect">
            <a:avLst/>
          </a:prstGeom>
          <a:noFill/>
        </p:spPr>
        <p:txBody>
          <a:bodyPr wrap="none" rtlCol="0">
            <a:spAutoFit/>
          </a:bodyPr>
          <a:lstStyle/>
          <a:p>
            <a:r>
              <a:rPr lang="en-US" sz="3600" dirty="0"/>
              <a:t>2</a:t>
            </a:r>
            <a:r>
              <a:rPr lang="en-US" sz="3600" dirty="0" smtClean="0"/>
              <a:t>.</a:t>
            </a:r>
            <a:endParaRPr lang="en-US" sz="3600" dirty="0"/>
          </a:p>
        </p:txBody>
      </p:sp>
      <p:sp>
        <p:nvSpPr>
          <p:cNvPr id="12" name="TextBox 11"/>
          <p:cNvSpPr txBox="1"/>
          <p:nvPr/>
        </p:nvSpPr>
        <p:spPr>
          <a:xfrm>
            <a:off x="605973" y="4843924"/>
            <a:ext cx="569687" cy="646331"/>
          </a:xfrm>
          <a:prstGeom prst="rect">
            <a:avLst/>
          </a:prstGeom>
          <a:noFill/>
        </p:spPr>
        <p:txBody>
          <a:bodyPr wrap="none" rtlCol="0">
            <a:spAutoFit/>
          </a:bodyPr>
          <a:lstStyle/>
          <a:p>
            <a:r>
              <a:rPr lang="en-US" sz="3600" dirty="0"/>
              <a:t>3</a:t>
            </a:r>
            <a:r>
              <a:rPr lang="en-US" sz="3600" dirty="0" smtClean="0"/>
              <a:t>.</a:t>
            </a:r>
            <a:endParaRPr lang="en-US" sz="3600" dirty="0"/>
          </a:p>
        </p:txBody>
      </p:sp>
    </p:spTree>
    <p:extLst>
      <p:ext uri="{BB962C8B-B14F-4D97-AF65-F5344CB8AC3E}">
        <p14:creationId xmlns:p14="http://schemas.microsoft.com/office/powerpoint/2010/main" val="2076685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8000"/>
                </a:solidFill>
              </a:rPr>
              <a:t>Solving the Stokes equations</a:t>
            </a:r>
            <a:endParaRPr lang="en-US"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15</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3060089"/>
              </p:ext>
            </p:extLst>
          </p:nvPr>
        </p:nvGraphicFramePr>
        <p:xfrm>
          <a:off x="684875" y="2972525"/>
          <a:ext cx="5727642" cy="3720552"/>
        </p:xfrm>
        <a:graphic>
          <a:graphicData uri="http://schemas.openxmlformats.org/presentationml/2006/ole">
            <mc:AlternateContent xmlns:mc="http://schemas.openxmlformats.org/markup-compatibility/2006">
              <mc:Choice xmlns:v="urn:schemas-microsoft-com:vml" Requires="v">
                <p:oleObj spid="_x0000_s201813" name="Equation" r:id="rId3" imgW="3644900" imgH="2362200" progId="Equation.3">
                  <p:embed/>
                </p:oleObj>
              </mc:Choice>
              <mc:Fallback>
                <p:oleObj name="Equation" r:id="rId3" imgW="3644900" imgH="2362200" progId="Equation.3">
                  <p:embed/>
                  <p:pic>
                    <p:nvPicPr>
                      <p:cNvPr id="0" name=""/>
                      <p:cNvPicPr>
                        <a:picLocks noChangeAspect="1" noChangeArrowheads="1"/>
                      </p:cNvPicPr>
                      <p:nvPr/>
                    </p:nvPicPr>
                    <p:blipFill>
                      <a:blip r:embed="rId4"/>
                      <a:srcRect/>
                      <a:stretch>
                        <a:fillRect/>
                      </a:stretch>
                    </p:blipFill>
                    <p:spPr bwMode="auto">
                      <a:xfrm>
                        <a:off x="684875" y="2972525"/>
                        <a:ext cx="5727642" cy="3720552"/>
                      </a:xfrm>
                      <a:prstGeom prst="rect">
                        <a:avLst/>
                      </a:prstGeom>
                      <a:noFill/>
                      <a:ln>
                        <a:noFill/>
                      </a:ln>
                      <a:effectLst/>
                      <a:extLst/>
                    </p:spPr>
                  </p:pic>
                </p:oleObj>
              </mc:Fallback>
            </mc:AlternateContent>
          </a:graphicData>
        </a:graphic>
      </p:graphicFrame>
      <p:graphicFrame>
        <p:nvGraphicFramePr>
          <p:cNvPr id="10" name="Object 4"/>
          <p:cNvGraphicFramePr>
            <a:graphicFrameLocks noGrp="1" noChangeAspect="1"/>
          </p:cNvGraphicFramePr>
          <p:nvPr>
            <p:ph sz="quarter" idx="4294967295"/>
            <p:extLst>
              <p:ext uri="{D42A27DB-BD31-4B8C-83A1-F6EECF244321}">
                <p14:modId xmlns:p14="http://schemas.microsoft.com/office/powerpoint/2010/main" val="810625909"/>
              </p:ext>
            </p:extLst>
          </p:nvPr>
        </p:nvGraphicFramePr>
        <p:xfrm>
          <a:off x="891643" y="1812677"/>
          <a:ext cx="1727200" cy="933450"/>
        </p:xfrm>
        <a:graphic>
          <a:graphicData uri="http://schemas.openxmlformats.org/presentationml/2006/ole">
            <mc:AlternateContent xmlns:mc="http://schemas.openxmlformats.org/markup-compatibility/2006">
              <mc:Choice xmlns:v="urn:schemas-microsoft-com:vml" Requires="v">
                <p:oleObj spid="_x0000_s201814" name="Equation" r:id="rId5" imgW="799753" imgH="431613" progId="Equation.3">
                  <p:embed/>
                </p:oleObj>
              </mc:Choice>
              <mc:Fallback>
                <p:oleObj name="Equation" r:id="rId5" imgW="799753"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643" y="1812677"/>
                        <a:ext cx="17272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5"/>
          <p:cNvSpPr txBox="1">
            <a:spLocks noChangeArrowheads="1"/>
          </p:cNvSpPr>
          <p:nvPr/>
        </p:nvSpPr>
        <p:spPr bwMode="auto">
          <a:xfrm>
            <a:off x="3050643" y="2028577"/>
            <a:ext cx="557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a:sym typeface="Wingdings" charset="0"/>
              </a:rPr>
              <a:t></a:t>
            </a:r>
            <a:endParaRPr lang="en-GB"/>
          </a:p>
        </p:txBody>
      </p:sp>
      <p:graphicFrame>
        <p:nvGraphicFramePr>
          <p:cNvPr id="12" name="Object 6"/>
          <p:cNvGraphicFramePr>
            <a:graphicFrameLocks noGrp="1" noChangeAspect="1"/>
          </p:cNvGraphicFramePr>
          <p:nvPr>
            <p:ph sz="quarter" idx="4294967295"/>
            <p:extLst>
              <p:ext uri="{D42A27DB-BD31-4B8C-83A1-F6EECF244321}">
                <p14:modId xmlns:p14="http://schemas.microsoft.com/office/powerpoint/2010/main" val="2875179431"/>
              </p:ext>
            </p:extLst>
          </p:nvPr>
        </p:nvGraphicFramePr>
        <p:xfrm>
          <a:off x="7155918" y="1884114"/>
          <a:ext cx="1439862" cy="661988"/>
        </p:xfrm>
        <a:graphic>
          <a:graphicData uri="http://schemas.openxmlformats.org/presentationml/2006/ole">
            <mc:AlternateContent xmlns:mc="http://schemas.openxmlformats.org/markup-compatibility/2006">
              <mc:Choice xmlns:v="urn:schemas-microsoft-com:vml" Requires="v">
                <p:oleObj spid="_x0000_s201815" name="Equation" r:id="rId7" imgW="469696" imgH="215806" progId="Equation.3">
                  <p:embed/>
                </p:oleObj>
              </mc:Choice>
              <mc:Fallback>
                <p:oleObj name="Equation" r:id="rId7" imgW="469696"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5918" y="1884114"/>
                        <a:ext cx="1439862"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7"/>
          <p:cNvSpPr txBox="1">
            <a:spLocks noChangeArrowheads="1"/>
          </p:cNvSpPr>
          <p:nvPr/>
        </p:nvSpPr>
        <p:spPr bwMode="auto">
          <a:xfrm>
            <a:off x="6454243" y="2028577"/>
            <a:ext cx="557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dirty="0">
                <a:sym typeface="Wingdings" charset="0"/>
              </a:rPr>
              <a:t></a:t>
            </a:r>
            <a:endParaRPr lang="en-GB" dirty="0"/>
          </a:p>
        </p:txBody>
      </p:sp>
      <p:graphicFrame>
        <p:nvGraphicFramePr>
          <p:cNvPr id="14" name="Object 18"/>
          <p:cNvGraphicFramePr>
            <a:graphicFrameLocks noChangeAspect="1"/>
          </p:cNvGraphicFramePr>
          <p:nvPr>
            <p:extLst>
              <p:ext uri="{D42A27DB-BD31-4B8C-83A1-F6EECF244321}">
                <p14:modId xmlns:p14="http://schemas.microsoft.com/office/powerpoint/2010/main" val="2164902545"/>
              </p:ext>
            </p:extLst>
          </p:nvPr>
        </p:nvGraphicFramePr>
        <p:xfrm>
          <a:off x="3642780" y="1758702"/>
          <a:ext cx="2432050" cy="963612"/>
        </p:xfrm>
        <a:graphic>
          <a:graphicData uri="http://schemas.openxmlformats.org/presentationml/2006/ole">
            <mc:AlternateContent xmlns:mc="http://schemas.openxmlformats.org/markup-compatibility/2006">
              <mc:Choice xmlns:v="urn:schemas-microsoft-com:vml" Requires="v">
                <p:oleObj spid="_x0000_s201816" name="Equation" r:id="rId9" imgW="1155700" imgH="457200" progId="Equation.3">
                  <p:embed/>
                </p:oleObj>
              </mc:Choice>
              <mc:Fallback>
                <p:oleObj name="Equation" r:id="rId9" imgW="11557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2780" y="1758702"/>
                        <a:ext cx="243205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311296" y="1332380"/>
            <a:ext cx="6463428" cy="461665"/>
          </a:xfrm>
          <a:prstGeom prst="rect">
            <a:avLst/>
          </a:prstGeom>
          <a:noFill/>
        </p:spPr>
        <p:txBody>
          <a:bodyPr wrap="none" rtlCol="0">
            <a:spAutoFit/>
          </a:bodyPr>
          <a:lstStyle/>
          <a:p>
            <a:r>
              <a:rPr lang="en-US" sz="2400" dirty="0" smtClean="0"/>
              <a:t>Just like solving 2 equations with 2 unknowns: </a:t>
            </a:r>
            <a:endParaRPr lang="en-US" sz="2400" dirty="0"/>
          </a:p>
        </p:txBody>
      </p:sp>
      <p:sp>
        <p:nvSpPr>
          <p:cNvPr id="16" name="TextBox 15"/>
          <p:cNvSpPr txBox="1"/>
          <p:nvPr/>
        </p:nvSpPr>
        <p:spPr>
          <a:xfrm>
            <a:off x="269084" y="2722314"/>
            <a:ext cx="7603764" cy="461665"/>
          </a:xfrm>
          <a:prstGeom prst="rect">
            <a:avLst/>
          </a:prstGeom>
          <a:noFill/>
        </p:spPr>
        <p:txBody>
          <a:bodyPr wrap="none" rtlCol="0">
            <a:spAutoFit/>
          </a:bodyPr>
          <a:lstStyle/>
          <a:p>
            <a:r>
              <a:rPr lang="en-US" sz="2400" dirty="0" smtClean="0"/>
              <a:t>We can solve the 3 * </a:t>
            </a:r>
            <a:r>
              <a:rPr lang="en-US" sz="2400" dirty="0" err="1" smtClean="0"/>
              <a:t>nx</a:t>
            </a:r>
            <a:r>
              <a:rPr lang="en-US" sz="2400" dirty="0" smtClean="0"/>
              <a:t> * </a:t>
            </a:r>
            <a:r>
              <a:rPr lang="en-US" sz="2400" dirty="0" err="1" smtClean="0"/>
              <a:t>nz</a:t>
            </a:r>
            <a:r>
              <a:rPr lang="en-US" sz="2400" dirty="0"/>
              <a:t> </a:t>
            </a:r>
            <a:r>
              <a:rPr lang="en-US" sz="2400" dirty="0" smtClean="0"/>
              <a:t>flow equations as follows: </a:t>
            </a:r>
            <a:endParaRPr lang="en-US" sz="2400" dirty="0"/>
          </a:p>
        </p:txBody>
      </p:sp>
      <p:sp>
        <p:nvSpPr>
          <p:cNvPr id="17" name="TextBox 16"/>
          <p:cNvSpPr txBox="1"/>
          <p:nvPr/>
        </p:nvSpPr>
        <p:spPr>
          <a:xfrm rot="2051435">
            <a:off x="1429809" y="4623368"/>
            <a:ext cx="1895170" cy="461665"/>
          </a:xfrm>
          <a:prstGeom prst="rect">
            <a:avLst/>
          </a:prstGeom>
          <a:noFill/>
        </p:spPr>
        <p:txBody>
          <a:bodyPr wrap="none" rtlCol="0">
            <a:spAutoFit/>
          </a:bodyPr>
          <a:lstStyle/>
          <a:p>
            <a:r>
              <a:rPr lang="en-US" sz="2400" dirty="0" smtClean="0"/>
              <a:t>Large matrix</a:t>
            </a:r>
            <a:endParaRPr lang="en-US" sz="2400" dirty="0"/>
          </a:p>
        </p:txBody>
      </p:sp>
      <p:graphicFrame>
        <p:nvGraphicFramePr>
          <p:cNvPr id="18" name="Object 6"/>
          <p:cNvGraphicFramePr>
            <a:graphicFrameLocks noGrp="1" noChangeAspect="1"/>
          </p:cNvGraphicFramePr>
          <p:nvPr>
            <p:ph sz="quarter" idx="4294967295"/>
            <p:extLst>
              <p:ext uri="{D42A27DB-BD31-4B8C-83A1-F6EECF244321}">
                <p14:modId xmlns:p14="http://schemas.microsoft.com/office/powerpoint/2010/main" val="3485657973"/>
              </p:ext>
            </p:extLst>
          </p:nvPr>
        </p:nvGraphicFramePr>
        <p:xfrm>
          <a:off x="7365648" y="4526935"/>
          <a:ext cx="1439862" cy="661988"/>
        </p:xfrm>
        <a:graphic>
          <a:graphicData uri="http://schemas.openxmlformats.org/presentationml/2006/ole">
            <mc:AlternateContent xmlns:mc="http://schemas.openxmlformats.org/markup-compatibility/2006">
              <mc:Choice xmlns:v="urn:schemas-microsoft-com:vml" Requires="v">
                <p:oleObj spid="_x0000_s201817" name="Equation" r:id="rId11" imgW="469696" imgH="215806" progId="Equation.3">
                  <p:embed/>
                </p:oleObj>
              </mc:Choice>
              <mc:Fallback>
                <p:oleObj name="Equation" r:id="rId11" imgW="469696"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5648" y="4526935"/>
                        <a:ext cx="1439862"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7"/>
          <p:cNvSpPr txBox="1">
            <a:spLocks noChangeArrowheads="1"/>
          </p:cNvSpPr>
          <p:nvPr/>
        </p:nvSpPr>
        <p:spPr bwMode="auto">
          <a:xfrm>
            <a:off x="6663973" y="4671398"/>
            <a:ext cx="557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dirty="0">
                <a:sym typeface="Wingdings" charset="0"/>
              </a:rPr>
              <a:t></a:t>
            </a:r>
            <a:endParaRPr lang="en-GB" dirty="0"/>
          </a:p>
        </p:txBody>
      </p:sp>
    </p:spTree>
    <p:extLst>
      <p:ext uri="{BB962C8B-B14F-4D97-AF65-F5344CB8AC3E}">
        <p14:creationId xmlns:p14="http://schemas.microsoft.com/office/powerpoint/2010/main" val="12683784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8000"/>
                </a:solidFill>
              </a:rPr>
              <a:t>Calculating observables</a:t>
            </a:r>
            <a:endParaRPr lang="en-US" dirty="0">
              <a:solidFill>
                <a:srgbClr val="008000"/>
              </a:solidFill>
            </a:endParaRPr>
          </a:p>
        </p:txBody>
      </p:sp>
      <p:sp>
        <p:nvSpPr>
          <p:cNvPr id="3" name="Content Placeholder 2"/>
          <p:cNvSpPr>
            <a:spLocks noGrp="1"/>
          </p:cNvSpPr>
          <p:nvPr>
            <p:ph idx="1"/>
          </p:nvPr>
        </p:nvSpPr>
        <p:spPr/>
        <p:txBody>
          <a:bodyPr/>
          <a:lstStyle/>
          <a:p>
            <a:r>
              <a:rPr lang="en-US" dirty="0" smtClean="0"/>
              <a:t> Surface heat flow: </a:t>
            </a:r>
          </a:p>
          <a:p>
            <a:endParaRPr lang="en-US" dirty="0"/>
          </a:p>
          <a:p>
            <a:endParaRPr lang="en-US" dirty="0" smtClean="0"/>
          </a:p>
          <a:p>
            <a:endParaRPr lang="en-US" dirty="0"/>
          </a:p>
          <a:p>
            <a:r>
              <a:rPr lang="en-US" dirty="0" smtClean="0"/>
              <a:t> Free-slip surface ‘topography’:</a:t>
            </a: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16</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1902177955"/>
              </p:ext>
            </p:extLst>
          </p:nvPr>
        </p:nvGraphicFramePr>
        <p:xfrm>
          <a:off x="830405" y="2033588"/>
          <a:ext cx="4083050" cy="1001712"/>
        </p:xfrm>
        <a:graphic>
          <a:graphicData uri="http://schemas.openxmlformats.org/presentationml/2006/ole">
            <mc:AlternateContent xmlns:mc="http://schemas.openxmlformats.org/markup-compatibility/2006">
              <mc:Choice xmlns:v="urn:schemas-microsoft-com:vml" Requires="v">
                <p:oleObj spid="_x0000_s1062" name="Equation" r:id="rId3" imgW="1816100" imgH="444500" progId="Equation.3">
                  <p:embed/>
                </p:oleObj>
              </mc:Choice>
              <mc:Fallback>
                <p:oleObj name="Equation" r:id="rId3" imgW="1816100" imgH="444500" progId="Equation.3">
                  <p:embed/>
                  <p:pic>
                    <p:nvPicPr>
                      <p:cNvPr id="0" name=""/>
                      <p:cNvPicPr>
                        <a:picLocks noChangeAspect="1" noChangeArrowheads="1"/>
                      </p:cNvPicPr>
                      <p:nvPr/>
                    </p:nvPicPr>
                    <p:blipFill>
                      <a:blip r:embed="rId4"/>
                      <a:srcRect/>
                      <a:stretch>
                        <a:fillRect/>
                      </a:stretch>
                    </p:blipFill>
                    <p:spPr bwMode="auto">
                      <a:xfrm>
                        <a:off x="830405" y="2033588"/>
                        <a:ext cx="4083050" cy="1001712"/>
                      </a:xfrm>
                      <a:prstGeom prst="rect">
                        <a:avLst/>
                      </a:prstGeom>
                      <a:noFill/>
                      <a:ln>
                        <a:noFill/>
                      </a:ln>
                      <a:effectLs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378792644"/>
              </p:ext>
            </p:extLst>
          </p:nvPr>
        </p:nvGraphicFramePr>
        <p:xfrm>
          <a:off x="836613" y="3567113"/>
          <a:ext cx="8221662" cy="1803400"/>
        </p:xfrm>
        <a:graphic>
          <a:graphicData uri="http://schemas.openxmlformats.org/presentationml/2006/ole">
            <mc:AlternateContent xmlns:mc="http://schemas.openxmlformats.org/markup-compatibility/2006">
              <mc:Choice xmlns:v="urn:schemas-microsoft-com:vml" Requires="v">
                <p:oleObj spid="_x0000_s1063" name="Equation" r:id="rId5" imgW="3657600" imgH="800100" progId="Equation.3">
                  <p:embed/>
                </p:oleObj>
              </mc:Choice>
              <mc:Fallback>
                <p:oleObj name="Equation" r:id="rId5" imgW="3657600" imgH="800100" progId="Equation.3">
                  <p:embed/>
                  <p:pic>
                    <p:nvPicPr>
                      <p:cNvPr id="0" name=""/>
                      <p:cNvPicPr>
                        <a:picLocks noChangeAspect="1" noChangeArrowheads="1"/>
                      </p:cNvPicPr>
                      <p:nvPr/>
                    </p:nvPicPr>
                    <p:blipFill>
                      <a:blip r:embed="rId6"/>
                      <a:srcRect/>
                      <a:stretch>
                        <a:fillRect/>
                      </a:stretch>
                    </p:blipFill>
                    <p:spPr bwMode="auto">
                      <a:xfrm>
                        <a:off x="836613" y="3567113"/>
                        <a:ext cx="8221662" cy="1803400"/>
                      </a:xfrm>
                      <a:prstGeom prst="rect">
                        <a:avLst/>
                      </a:prstGeom>
                      <a:noFill/>
                      <a:ln>
                        <a:noFill/>
                      </a:ln>
                      <a:effectLs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462498909"/>
              </p:ext>
            </p:extLst>
          </p:nvPr>
        </p:nvGraphicFramePr>
        <p:xfrm>
          <a:off x="1049338" y="4991100"/>
          <a:ext cx="3140075" cy="1431925"/>
        </p:xfrm>
        <a:graphic>
          <a:graphicData uri="http://schemas.openxmlformats.org/presentationml/2006/ole">
            <mc:AlternateContent xmlns:mc="http://schemas.openxmlformats.org/markup-compatibility/2006">
              <mc:Choice xmlns:v="urn:schemas-microsoft-com:vml" Requires="v">
                <p:oleObj spid="_x0000_s1064" name="Equation" r:id="rId7" imgW="1397000" imgH="635000" progId="Equation.3">
                  <p:embed/>
                </p:oleObj>
              </mc:Choice>
              <mc:Fallback>
                <p:oleObj name="Equation" r:id="rId7" imgW="1397000" imgH="635000" progId="Equation.3">
                  <p:embed/>
                  <p:pic>
                    <p:nvPicPr>
                      <p:cNvPr id="0" name=""/>
                      <p:cNvPicPr>
                        <a:picLocks noChangeAspect="1" noChangeArrowheads="1"/>
                      </p:cNvPicPr>
                      <p:nvPr/>
                    </p:nvPicPr>
                    <p:blipFill>
                      <a:blip r:embed="rId8"/>
                      <a:srcRect/>
                      <a:stretch>
                        <a:fillRect/>
                      </a:stretch>
                    </p:blipFill>
                    <p:spPr bwMode="auto">
                      <a:xfrm>
                        <a:off x="1049338" y="4991100"/>
                        <a:ext cx="3140075" cy="14319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123319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8000"/>
                </a:solidFill>
              </a:rPr>
              <a:t>Surface topography</a:t>
            </a:r>
            <a:endParaRPr lang="en-US" dirty="0">
              <a:solidFill>
                <a:srgbClr val="008000"/>
              </a:solidFill>
            </a:endParaRPr>
          </a:p>
        </p:txBody>
      </p:sp>
      <p:sp>
        <p:nvSpPr>
          <p:cNvPr id="3" name="Content Placeholder 2"/>
          <p:cNvSpPr>
            <a:spLocks noGrp="1"/>
          </p:cNvSpPr>
          <p:nvPr>
            <p:ph idx="1"/>
          </p:nvPr>
        </p:nvSpPr>
        <p:spPr/>
        <p:txBody>
          <a:bodyPr>
            <a:normAutofit/>
          </a:bodyPr>
          <a:lstStyle/>
          <a:p>
            <a:r>
              <a:rPr lang="en-US" dirty="0" smtClean="0"/>
              <a:t> Free-slip surface ‘topography’:</a:t>
            </a:r>
          </a:p>
          <a:p>
            <a:pPr lvl="1"/>
            <a:r>
              <a:rPr lang="en-US" dirty="0"/>
              <a:t> </a:t>
            </a:r>
            <a:r>
              <a:rPr lang="en-US" dirty="0" smtClean="0"/>
              <a:t>Simple to calculate</a:t>
            </a:r>
          </a:p>
          <a:p>
            <a:pPr lvl="1"/>
            <a:r>
              <a:rPr lang="en-US" dirty="0"/>
              <a:t> </a:t>
            </a:r>
            <a:r>
              <a:rPr lang="en-US" dirty="0" smtClean="0"/>
              <a:t>Instantaneous topography</a:t>
            </a:r>
          </a:p>
          <a:p>
            <a:pPr lvl="1"/>
            <a:r>
              <a:rPr lang="en-US" dirty="0"/>
              <a:t> </a:t>
            </a:r>
            <a:r>
              <a:rPr lang="en-US" dirty="0" smtClean="0"/>
              <a:t>Only works well over smooth surfaces, relatively long wavelengths</a:t>
            </a:r>
            <a:endParaRPr lang="en-US" dirty="0"/>
          </a:p>
          <a:p>
            <a:r>
              <a:rPr lang="en-US" dirty="0" smtClean="0"/>
              <a:t> Real surface topography:</a:t>
            </a:r>
          </a:p>
          <a:p>
            <a:pPr lvl="1"/>
            <a:r>
              <a:rPr lang="en-US" dirty="0"/>
              <a:t> </a:t>
            </a:r>
            <a:r>
              <a:rPr lang="en-US" dirty="0" smtClean="0"/>
              <a:t>Allow surface nodes to move vertically and measure topography</a:t>
            </a:r>
          </a:p>
          <a:p>
            <a:pPr lvl="1"/>
            <a:r>
              <a:rPr lang="en-US" dirty="0"/>
              <a:t> </a:t>
            </a:r>
            <a:r>
              <a:rPr lang="en-US" dirty="0" smtClean="0"/>
              <a:t>Needs </a:t>
            </a:r>
            <a:r>
              <a:rPr lang="en-US" dirty="0" err="1" smtClean="0"/>
              <a:t>stabilisation</a:t>
            </a:r>
            <a:r>
              <a:rPr lang="en-US" dirty="0" smtClean="0"/>
              <a:t> of interface*</a:t>
            </a:r>
            <a:endParaRPr lang="en-US" dirty="0"/>
          </a:p>
          <a:p>
            <a:r>
              <a:rPr lang="en-US" dirty="0" smtClean="0"/>
              <a:t> ‘Sticky-air’ topography:</a:t>
            </a:r>
          </a:p>
          <a:p>
            <a:pPr lvl="1"/>
            <a:r>
              <a:rPr lang="en-US" dirty="0"/>
              <a:t> </a:t>
            </a:r>
            <a:r>
              <a:rPr lang="en-US" dirty="0" smtClean="0"/>
              <a:t>Create a non-diffusive interface with weak, light material on top of solid Earth</a:t>
            </a:r>
          </a:p>
          <a:p>
            <a:pPr lvl="1"/>
            <a:r>
              <a:rPr lang="en-US" dirty="0"/>
              <a:t> </a:t>
            </a:r>
            <a:r>
              <a:rPr lang="en-US" dirty="0" smtClean="0"/>
              <a:t>weak layer viscosity ~ 10</a:t>
            </a:r>
            <a:r>
              <a:rPr lang="en-US" baseline="30000" dirty="0" smtClean="0"/>
              <a:t>18</a:t>
            </a:r>
            <a:r>
              <a:rPr lang="en-US" dirty="0" smtClean="0"/>
              <a:t> – 10</a:t>
            </a:r>
            <a:r>
              <a:rPr lang="en-US" baseline="30000" dirty="0" smtClean="0"/>
              <a:t>19</a:t>
            </a:r>
            <a:r>
              <a:rPr lang="en-US" dirty="0" smtClean="0"/>
              <a:t> Pa s</a:t>
            </a:r>
          </a:p>
          <a:p>
            <a:pPr lvl="1"/>
            <a:r>
              <a:rPr lang="en-US" dirty="0"/>
              <a:t> Needs </a:t>
            </a:r>
            <a:r>
              <a:rPr lang="en-US" dirty="0" smtClean="0"/>
              <a:t>tracking and </a:t>
            </a:r>
            <a:r>
              <a:rPr lang="en-US" dirty="0" err="1" smtClean="0"/>
              <a:t>stabilisation</a:t>
            </a:r>
            <a:r>
              <a:rPr lang="en-US" dirty="0" smtClean="0"/>
              <a:t> </a:t>
            </a:r>
            <a:r>
              <a:rPr lang="en-US" dirty="0"/>
              <a:t>of </a:t>
            </a:r>
            <a:r>
              <a:rPr lang="en-US" dirty="0" smtClean="0"/>
              <a:t>interface*</a:t>
            </a: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17</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643736811"/>
              </p:ext>
            </p:extLst>
          </p:nvPr>
        </p:nvGraphicFramePr>
        <p:xfrm>
          <a:off x="5190796" y="1341822"/>
          <a:ext cx="1827212" cy="1089025"/>
        </p:xfrm>
        <a:graphic>
          <a:graphicData uri="http://schemas.openxmlformats.org/presentationml/2006/ole">
            <mc:AlternateContent xmlns:mc="http://schemas.openxmlformats.org/markup-compatibility/2006">
              <mc:Choice xmlns:v="urn:schemas-microsoft-com:vml" Requires="v">
                <p:oleObj spid="_x0000_s233485" name="Equation" r:id="rId3" imgW="812800" imgH="482600" progId="Equation.3">
                  <p:embed/>
                </p:oleObj>
              </mc:Choice>
              <mc:Fallback>
                <p:oleObj name="Equation" r:id="rId3" imgW="812800" imgH="482600" progId="Equation.3">
                  <p:embed/>
                  <p:pic>
                    <p:nvPicPr>
                      <p:cNvPr id="0" name=""/>
                      <p:cNvPicPr>
                        <a:picLocks noChangeAspect="1" noChangeArrowheads="1"/>
                      </p:cNvPicPr>
                      <p:nvPr/>
                    </p:nvPicPr>
                    <p:blipFill>
                      <a:blip r:embed="rId4"/>
                      <a:srcRect/>
                      <a:stretch>
                        <a:fillRect/>
                      </a:stretch>
                    </p:blipFill>
                    <p:spPr bwMode="auto">
                      <a:xfrm>
                        <a:off x="5190796" y="1341822"/>
                        <a:ext cx="1827212" cy="1089025"/>
                      </a:xfrm>
                      <a:prstGeom prst="rect">
                        <a:avLst/>
                      </a:prstGeom>
                      <a:noFill/>
                      <a:ln>
                        <a:noFill/>
                      </a:ln>
                      <a:effectLst/>
                      <a:extLst/>
                    </p:spPr>
                  </p:pic>
                </p:oleObj>
              </mc:Fallback>
            </mc:AlternateContent>
          </a:graphicData>
        </a:graphic>
      </p:graphicFrame>
      <p:sp>
        <p:nvSpPr>
          <p:cNvPr id="7" name="TextBox 6"/>
          <p:cNvSpPr txBox="1"/>
          <p:nvPr/>
        </p:nvSpPr>
        <p:spPr>
          <a:xfrm>
            <a:off x="4557882" y="6477000"/>
            <a:ext cx="4670778" cy="338554"/>
          </a:xfrm>
          <a:prstGeom prst="rect">
            <a:avLst/>
          </a:prstGeom>
          <a:noFill/>
        </p:spPr>
        <p:txBody>
          <a:bodyPr wrap="square" rtlCol="0">
            <a:spAutoFit/>
          </a:bodyPr>
          <a:lstStyle/>
          <a:p>
            <a:r>
              <a:rPr lang="en-US" sz="1600" dirty="0" smtClean="0"/>
              <a:t>*(</a:t>
            </a:r>
            <a:r>
              <a:rPr lang="en-US" sz="1600" dirty="0" err="1" smtClean="0"/>
              <a:t>Kaus</a:t>
            </a:r>
            <a:r>
              <a:rPr lang="en-US" sz="1600" dirty="0" smtClean="0"/>
              <a:t> et al., 2010; </a:t>
            </a:r>
            <a:r>
              <a:rPr lang="en-US" sz="1600" dirty="0" err="1"/>
              <a:t>Andrés-Martínez</a:t>
            </a:r>
            <a:r>
              <a:rPr lang="en-US" sz="1600" dirty="0"/>
              <a:t> </a:t>
            </a:r>
            <a:r>
              <a:rPr lang="en-US" sz="1600" dirty="0" smtClean="0"/>
              <a:t>et al., 2015)</a:t>
            </a:r>
            <a:endParaRPr lang="en-US" sz="1600" dirty="0"/>
          </a:p>
        </p:txBody>
      </p:sp>
    </p:spTree>
    <p:extLst>
      <p:ext uri="{BB962C8B-B14F-4D97-AF65-F5344CB8AC3E}">
        <p14:creationId xmlns:p14="http://schemas.microsoft.com/office/powerpoint/2010/main" val="1191940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4" name="Slide Number Placeholder 3"/>
          <p:cNvSpPr>
            <a:spLocks noGrp="1"/>
          </p:cNvSpPr>
          <p:nvPr>
            <p:ph type="sldNum" sz="quarter" idx="12"/>
          </p:nvPr>
        </p:nvSpPr>
        <p:spPr/>
        <p:txBody>
          <a:bodyPr/>
          <a:lstStyle/>
          <a:p>
            <a:fld id="{FB3EDCD9-732D-504E-AAE8-461BF025AC4F}" type="slidenum">
              <a:rPr lang="en-US" smtClean="0"/>
              <a:t>18</a:t>
            </a:fld>
            <a:endParaRPr lang="en-US"/>
          </a:p>
        </p:txBody>
      </p:sp>
      <p:sp>
        <p:nvSpPr>
          <p:cNvPr id="3" name="Content Placeholder 2"/>
          <p:cNvSpPr>
            <a:spLocks noGrp="1"/>
          </p:cNvSpPr>
          <p:nvPr>
            <p:ph idx="4294967295"/>
          </p:nvPr>
        </p:nvSpPr>
        <p:spPr>
          <a:xfrm>
            <a:off x="332910" y="1451864"/>
            <a:ext cx="8350250" cy="5260975"/>
          </a:xfrm>
        </p:spPr>
        <p:txBody>
          <a:bodyPr>
            <a:normAutofit/>
          </a:bodyPr>
          <a:lstStyle/>
          <a:p>
            <a:r>
              <a:rPr lang="en-GB" dirty="0" smtClean="0"/>
              <a:t> Build a </a:t>
            </a:r>
            <a:r>
              <a:rPr lang="en-GB" dirty="0" err="1" smtClean="0"/>
              <a:t>Releigh-Benard</a:t>
            </a:r>
            <a:r>
              <a:rPr lang="en-GB" dirty="0" smtClean="0"/>
              <a:t> convection solver: </a:t>
            </a:r>
          </a:p>
          <a:p>
            <a:r>
              <a:rPr lang="en-GB" dirty="0"/>
              <a:t> </a:t>
            </a:r>
            <a:r>
              <a:rPr lang="en-GB" dirty="0" smtClean="0"/>
              <a:t>Convert a provided Stokes solver into a </a:t>
            </a:r>
            <a:r>
              <a:rPr lang="en-GB" dirty="0" err="1" smtClean="0"/>
              <a:t>subfuction</a:t>
            </a:r>
            <a:endParaRPr lang="en-GB" dirty="0" smtClean="0"/>
          </a:p>
          <a:p>
            <a:r>
              <a:rPr lang="en-GB" dirty="0"/>
              <a:t> </a:t>
            </a:r>
            <a:r>
              <a:rPr lang="en-GB" dirty="0" smtClean="0"/>
              <a:t>Modify your advection-diffusion solver to incorporate this Stokes solver</a:t>
            </a:r>
          </a:p>
          <a:p>
            <a:r>
              <a:rPr lang="en-GB" dirty="0" smtClean="0"/>
              <a:t> Calculate derived quantities </a:t>
            </a:r>
          </a:p>
          <a:p>
            <a:pPr marL="0" indent="0">
              <a:buNone/>
            </a:pPr>
            <a:r>
              <a:rPr lang="en-GB" dirty="0"/>
              <a:t> </a:t>
            </a:r>
            <a:r>
              <a:rPr lang="en-GB" dirty="0" smtClean="0"/>
              <a:t>   like topography.</a:t>
            </a:r>
          </a:p>
          <a:p>
            <a:pPr marL="0" indent="0">
              <a:buNone/>
            </a:pPr>
            <a:endParaRPr lang="en-GB" dirty="0"/>
          </a:p>
        </p:txBody>
      </p:sp>
      <p:sp>
        <p:nvSpPr>
          <p:cNvPr id="2" name="Title 1"/>
          <p:cNvSpPr>
            <a:spLocks noGrp="1"/>
          </p:cNvSpPr>
          <p:nvPr>
            <p:ph type="title" idx="4294967295"/>
          </p:nvPr>
        </p:nvSpPr>
        <p:spPr>
          <a:xfrm>
            <a:off x="332910" y="531114"/>
            <a:ext cx="8350250" cy="719137"/>
          </a:xfrm>
        </p:spPr>
        <p:txBody>
          <a:bodyPr>
            <a:normAutofit/>
          </a:bodyPr>
          <a:lstStyle/>
          <a:p>
            <a:pPr algn="ctr"/>
            <a:r>
              <a:rPr lang="en-GB" dirty="0" smtClean="0">
                <a:solidFill>
                  <a:srgbClr val="008000"/>
                </a:solidFill>
              </a:rPr>
              <a:t>Practical 4:</a:t>
            </a:r>
            <a:endParaRPr lang="en-GB" dirty="0">
              <a:solidFill>
                <a:srgbClr val="008000"/>
              </a:solidFill>
            </a:endParaRPr>
          </a:p>
        </p:txBody>
      </p:sp>
      <p:sp>
        <p:nvSpPr>
          <p:cNvPr id="7" name="TextBox 6"/>
          <p:cNvSpPr txBox="1"/>
          <p:nvPr/>
        </p:nvSpPr>
        <p:spPr>
          <a:xfrm>
            <a:off x="468530" y="5881975"/>
            <a:ext cx="8311289" cy="338554"/>
          </a:xfrm>
          <a:prstGeom prst="rect">
            <a:avLst/>
          </a:prstGeom>
          <a:noFill/>
        </p:spPr>
        <p:txBody>
          <a:bodyPr wrap="none" rtlCol="0">
            <a:spAutoFit/>
          </a:bodyPr>
          <a:lstStyle/>
          <a:p>
            <a:r>
              <a:rPr lang="en-US" sz="1600" b="1" dirty="0">
                <a:latin typeface="Courier"/>
                <a:cs typeface="Courier"/>
              </a:rPr>
              <a:t>https://</a:t>
            </a:r>
            <a:r>
              <a:rPr lang="en-US" sz="1600" b="1" dirty="0" err="1">
                <a:latin typeface="Courier"/>
                <a:cs typeface="Courier"/>
              </a:rPr>
              <a:t>community.dur.ac.uk</a:t>
            </a:r>
            <a:r>
              <a:rPr lang="en-US" sz="1600" b="1" dirty="0">
                <a:latin typeface="Courier"/>
                <a:cs typeface="Courier"/>
              </a:rPr>
              <a:t>/</a:t>
            </a:r>
            <a:r>
              <a:rPr lang="en-US" sz="1600" b="1" dirty="0" err="1">
                <a:latin typeface="Courier"/>
                <a:cs typeface="Courier"/>
              </a:rPr>
              <a:t>jeroen.van-hunen</a:t>
            </a:r>
            <a:r>
              <a:rPr lang="en-US" sz="1600" b="1" dirty="0" smtClean="0">
                <a:latin typeface="Courier"/>
                <a:cs typeface="Courier"/>
              </a:rPr>
              <a:t>/</a:t>
            </a:r>
            <a:r>
              <a:rPr lang="en-US" sz="1600" b="1" dirty="0" err="1" smtClean="0">
                <a:latin typeface="Courier"/>
                <a:cs typeface="Courier"/>
              </a:rPr>
              <a:t>Subitop</a:t>
            </a:r>
            <a:r>
              <a:rPr lang="en-US" sz="1600" b="1" dirty="0" smtClean="0">
                <a:latin typeface="Courier"/>
                <a:cs typeface="Courier"/>
              </a:rPr>
              <a:t>/session4.html</a:t>
            </a:r>
            <a:endParaRPr lang="en-US" sz="1600" b="1" dirty="0">
              <a:latin typeface="Courier"/>
              <a:cs typeface="Courier"/>
            </a:endParaRPr>
          </a:p>
        </p:txBody>
      </p:sp>
      <p:pic>
        <p:nvPicPr>
          <p:cNvPr id="10" name="Picture 9" descr="Ra1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647" y="2898578"/>
            <a:ext cx="3977863" cy="2983397"/>
          </a:xfrm>
          <a:prstGeom prst="rect">
            <a:avLst/>
          </a:prstGeom>
        </p:spPr>
      </p:pic>
    </p:spTree>
    <p:extLst>
      <p:ext uri="{BB962C8B-B14F-4D97-AF65-F5344CB8AC3E}">
        <p14:creationId xmlns:p14="http://schemas.microsoft.com/office/powerpoint/2010/main" val="280991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3-9 April, 2017, Edinburgh University</a:t>
            </a:r>
            <a:endParaRPr lang="en-US"/>
          </a:p>
        </p:txBody>
      </p:sp>
      <p:sp>
        <p:nvSpPr>
          <p:cNvPr id="3" name="Footer Placeholder 2"/>
          <p:cNvSpPr>
            <a:spLocks noGrp="1"/>
          </p:cNvSpPr>
          <p:nvPr>
            <p:ph type="ftr" sz="quarter" idx="11"/>
          </p:nvPr>
        </p:nvSpPr>
        <p:spPr/>
        <p:txBody>
          <a:bodyPr/>
          <a:lstStyle/>
          <a:p>
            <a:r>
              <a:rPr lang="en-US" smtClean="0"/>
              <a:t>Session 4 of Introduction to numerical modelling</a:t>
            </a:r>
            <a:endParaRPr lang="en-US"/>
          </a:p>
        </p:txBody>
      </p:sp>
      <p:sp>
        <p:nvSpPr>
          <p:cNvPr id="4" name="Slide Number Placeholder 3"/>
          <p:cNvSpPr>
            <a:spLocks noGrp="1"/>
          </p:cNvSpPr>
          <p:nvPr>
            <p:ph type="sldNum" sz="quarter" idx="12"/>
          </p:nvPr>
        </p:nvSpPr>
        <p:spPr/>
        <p:txBody>
          <a:bodyPr/>
          <a:lstStyle/>
          <a:p>
            <a:fld id="{FB3EDCD9-732D-504E-AAE8-461BF025AC4F}" type="slidenum">
              <a:rPr lang="en-US" smtClean="0"/>
              <a:t>19</a:t>
            </a:fld>
            <a:endParaRPr lang="en-US"/>
          </a:p>
        </p:txBody>
      </p:sp>
    </p:spTree>
    <p:extLst>
      <p:ext uri="{BB962C8B-B14F-4D97-AF65-F5344CB8AC3E}">
        <p14:creationId xmlns:p14="http://schemas.microsoft.com/office/powerpoint/2010/main" val="17578153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27"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5365" name="Rectangle 2"/>
          <p:cNvSpPr>
            <a:spLocks noGrp="1" noChangeArrowheads="1"/>
          </p:cNvSpPr>
          <p:nvPr>
            <p:ph type="title"/>
          </p:nvPr>
        </p:nvSpPr>
        <p:spPr>
          <a:xfrm>
            <a:off x="457200" y="238040"/>
            <a:ext cx="8229600" cy="990600"/>
          </a:xfrm>
        </p:spPr>
        <p:txBody>
          <a:bodyPr>
            <a:normAutofit fontScale="90000"/>
          </a:bodyPr>
          <a:lstStyle/>
          <a:p>
            <a:pPr eaLnBrk="1" hangingPunct="1"/>
            <a:r>
              <a:rPr lang="en-GB" altLang="en-US" dirty="0" smtClean="0">
                <a:solidFill>
                  <a:srgbClr val="008000"/>
                </a:solidFill>
                <a:ea typeface="ＭＳ Ｐゴシック" pitchFamily="34" charset="-128"/>
              </a:rPr>
              <a:t>Force balance: the Stokes equation (1)</a:t>
            </a:r>
          </a:p>
        </p:txBody>
      </p:sp>
      <p:sp>
        <p:nvSpPr>
          <p:cNvPr id="15366" name="Rectangle 3"/>
          <p:cNvSpPr>
            <a:spLocks noGrp="1" noChangeArrowheads="1"/>
          </p:cNvSpPr>
          <p:nvPr>
            <p:ph type="body" idx="1"/>
          </p:nvPr>
        </p:nvSpPr>
        <p:spPr>
          <a:xfrm>
            <a:off x="453547" y="1557338"/>
            <a:ext cx="4906962" cy="4573587"/>
          </a:xfrm>
        </p:spPr>
        <p:txBody>
          <a:bodyPr/>
          <a:lstStyle/>
          <a:p>
            <a:pPr eaLnBrk="1" hangingPunct="1"/>
            <a:r>
              <a:rPr lang="en-GB" altLang="en-US" sz="2600" dirty="0" smtClean="0">
                <a:ea typeface="ＭＳ Ｐゴシック" pitchFamily="34" charset="-128"/>
              </a:rPr>
              <a:t>Sum </a:t>
            </a:r>
            <a:r>
              <a:rPr lang="en-GB" altLang="en-US" sz="2600" dirty="0" smtClean="0">
                <a:ea typeface="ＭＳ Ｐゴシック" pitchFamily="34" charset="-128"/>
              </a:rPr>
              <a:t>of forces equals 0:</a:t>
            </a:r>
          </a:p>
          <a:p>
            <a:pPr lvl="1" eaLnBrk="1" hangingPunct="1"/>
            <a:r>
              <a:rPr lang="en-GB" altLang="en-US" sz="2200" dirty="0" smtClean="0">
                <a:ea typeface="ＭＳ Ｐゴシック" pitchFamily="34" charset="-128"/>
              </a:rPr>
              <a:t>difference in </a:t>
            </a:r>
            <a:r>
              <a:rPr lang="en-GB" altLang="en-US" sz="2200" dirty="0" err="1" smtClean="0">
                <a:latin typeface="Symbol" pitchFamily="18" charset="2"/>
                <a:ea typeface="ＭＳ Ｐゴシック" pitchFamily="34" charset="-128"/>
              </a:rPr>
              <a:t>s</a:t>
            </a:r>
            <a:r>
              <a:rPr lang="en-GB" altLang="en-US" sz="2200" i="1" baseline="-25000" dirty="0" err="1" smtClean="0">
                <a:latin typeface="Times New Roman" pitchFamily="18" charset="0"/>
                <a:ea typeface="ＭＳ Ｐゴシック" pitchFamily="34" charset="-128"/>
              </a:rPr>
              <a:t>ij</a:t>
            </a:r>
            <a:r>
              <a:rPr lang="en-GB" altLang="en-US" sz="2200" dirty="0" smtClean="0">
                <a:ea typeface="ＭＳ Ｐゴシック" pitchFamily="34" charset="-128"/>
              </a:rPr>
              <a:t> over block</a:t>
            </a:r>
          </a:p>
          <a:p>
            <a:pPr lvl="1" eaLnBrk="1" hangingPunct="1"/>
            <a:r>
              <a:rPr lang="en-GB" altLang="en-US" sz="2200" dirty="0" smtClean="0">
                <a:ea typeface="ＭＳ Ｐゴシック" pitchFamily="34" charset="-128"/>
              </a:rPr>
              <a:t>body force </a:t>
            </a:r>
            <a:r>
              <a:rPr lang="en-GB" altLang="en-US" sz="2200" i="1" dirty="0" smtClean="0">
                <a:latin typeface="Times New Roman" pitchFamily="18" charset="0"/>
                <a:ea typeface="ＭＳ Ｐゴシック" pitchFamily="34" charset="-128"/>
              </a:rPr>
              <a:t>F</a:t>
            </a:r>
            <a:r>
              <a:rPr lang="en-GB" altLang="en-US" sz="2200" i="1" baseline="-25000" dirty="0" smtClean="0">
                <a:latin typeface="Times New Roman" pitchFamily="18" charset="0"/>
                <a:ea typeface="ＭＳ Ｐゴシック" pitchFamily="34" charset="-128"/>
              </a:rPr>
              <a:t>i</a:t>
            </a:r>
          </a:p>
          <a:p>
            <a:pPr lvl="1" eaLnBrk="1" hangingPunct="1">
              <a:buFont typeface="Wingdings" pitchFamily="2" charset="2"/>
              <a:buNone/>
            </a:pPr>
            <a:r>
              <a:rPr lang="en-GB" altLang="en-US" sz="2200" dirty="0" smtClean="0">
                <a:ea typeface="ＭＳ Ｐゴシック" pitchFamily="34" charset="-128"/>
              </a:rPr>
              <a:t>    ---------------------------------- +</a:t>
            </a:r>
          </a:p>
          <a:p>
            <a:pPr lvl="1" eaLnBrk="1" hangingPunct="1"/>
            <a:r>
              <a:rPr lang="en-GB" altLang="en-US" sz="2200" dirty="0" smtClean="0">
                <a:ea typeface="ＭＳ Ｐゴシック" pitchFamily="34" charset="-128"/>
              </a:rPr>
              <a:t>total force = 0</a:t>
            </a:r>
          </a:p>
          <a:p>
            <a:pPr eaLnBrk="1" hangingPunct="1">
              <a:buFont typeface="Wingdings" pitchFamily="2" charset="2"/>
              <a:buNone/>
            </a:pPr>
            <a:endParaRPr lang="en-GB" altLang="en-US" sz="2600" dirty="0" smtClean="0">
              <a:ea typeface="ＭＳ Ｐゴシック" pitchFamily="34" charset="-128"/>
            </a:endParaRPr>
          </a:p>
        </p:txBody>
      </p:sp>
      <p:grpSp>
        <p:nvGrpSpPr>
          <p:cNvPr id="15369" name="Group 28"/>
          <p:cNvGrpSpPr>
            <a:grpSpLocks/>
          </p:cNvGrpSpPr>
          <p:nvPr/>
        </p:nvGrpSpPr>
        <p:grpSpPr bwMode="auto">
          <a:xfrm>
            <a:off x="5585653" y="1483291"/>
            <a:ext cx="3524250" cy="3887788"/>
            <a:chOff x="5364484" y="620689"/>
            <a:chExt cx="3523929" cy="3887812"/>
          </a:xfrm>
        </p:grpSpPr>
        <p:sp>
          <p:nvSpPr>
            <p:cNvPr id="15370" name="Text Box 14"/>
            <p:cNvSpPr txBox="1">
              <a:spLocks noChangeArrowheads="1"/>
            </p:cNvSpPr>
            <p:nvPr/>
          </p:nvSpPr>
          <p:spPr bwMode="auto">
            <a:xfrm>
              <a:off x="8054975" y="2559050"/>
              <a:ext cx="83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xx</a:t>
              </a:r>
            </a:p>
          </p:txBody>
        </p:sp>
        <p:sp>
          <p:nvSpPr>
            <p:cNvPr id="15371" name="Text Box 15"/>
            <p:cNvSpPr txBox="1">
              <a:spLocks noChangeArrowheads="1"/>
            </p:cNvSpPr>
            <p:nvPr/>
          </p:nvSpPr>
          <p:spPr bwMode="auto">
            <a:xfrm>
              <a:off x="5580063" y="2551113"/>
              <a:ext cx="83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dirty="0" err="1">
                  <a:solidFill>
                    <a:srgbClr val="008000"/>
                  </a:solidFill>
                  <a:latin typeface="Symbol" pitchFamily="18" charset="2"/>
                </a:rPr>
                <a:t>s</a:t>
              </a:r>
              <a:r>
                <a:rPr lang="en-GB" altLang="en-US" sz="4000" i="1" baseline="-25000" dirty="0" err="1">
                  <a:solidFill>
                    <a:srgbClr val="008000"/>
                  </a:solidFill>
                </a:rPr>
                <a:t>xx</a:t>
              </a:r>
              <a:endParaRPr lang="en-GB" altLang="en-US" sz="4000" i="1" baseline="-25000" dirty="0">
                <a:solidFill>
                  <a:srgbClr val="008000"/>
                </a:solidFill>
              </a:endParaRPr>
            </a:p>
          </p:txBody>
        </p:sp>
        <p:sp>
          <p:nvSpPr>
            <p:cNvPr id="15372" name="Text Box 20"/>
            <p:cNvSpPr txBox="1">
              <a:spLocks noChangeArrowheads="1"/>
            </p:cNvSpPr>
            <p:nvPr/>
          </p:nvSpPr>
          <p:spPr bwMode="auto">
            <a:xfrm>
              <a:off x="7053263" y="1141413"/>
              <a:ext cx="83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xz</a:t>
              </a:r>
            </a:p>
          </p:txBody>
        </p:sp>
        <p:sp>
          <p:nvSpPr>
            <p:cNvPr id="15373" name="Text Box 21"/>
            <p:cNvSpPr txBox="1">
              <a:spLocks noChangeArrowheads="1"/>
            </p:cNvSpPr>
            <p:nvPr/>
          </p:nvSpPr>
          <p:spPr bwMode="auto">
            <a:xfrm>
              <a:off x="7032625" y="3316288"/>
              <a:ext cx="83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xz</a:t>
              </a:r>
            </a:p>
          </p:txBody>
        </p:sp>
        <p:sp>
          <p:nvSpPr>
            <p:cNvPr id="15374" name="Rectangle 5"/>
            <p:cNvSpPr>
              <a:spLocks noChangeArrowheads="1"/>
            </p:cNvSpPr>
            <p:nvPr/>
          </p:nvSpPr>
          <p:spPr bwMode="auto">
            <a:xfrm>
              <a:off x="6430963" y="1905000"/>
              <a:ext cx="1165225" cy="1379538"/>
            </a:xfrm>
            <a:prstGeom prst="rect">
              <a:avLst/>
            </a:prstGeom>
            <a:solidFill>
              <a:schemeClr val="accent1">
                <a:alpha val="32156"/>
              </a:scheme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sp>
          <p:nvSpPr>
            <p:cNvPr id="15375" name="Line 6"/>
            <p:cNvSpPr>
              <a:spLocks noChangeShapeType="1"/>
            </p:cNvSpPr>
            <p:nvPr/>
          </p:nvSpPr>
          <p:spPr bwMode="auto">
            <a:xfrm>
              <a:off x="6831013" y="132080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6" name="Line 7"/>
            <p:cNvSpPr>
              <a:spLocks noChangeShapeType="1"/>
            </p:cNvSpPr>
            <p:nvPr/>
          </p:nvSpPr>
          <p:spPr bwMode="auto">
            <a:xfrm flipV="1">
              <a:off x="6831013" y="3284538"/>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7" name="Line 8"/>
            <p:cNvSpPr>
              <a:spLocks noChangeShapeType="1"/>
            </p:cNvSpPr>
            <p:nvPr/>
          </p:nvSpPr>
          <p:spPr bwMode="auto">
            <a:xfrm rot="16200000" flipV="1">
              <a:off x="7836694" y="2637632"/>
              <a:ext cx="0" cy="481012"/>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8" name="Line 9"/>
            <p:cNvSpPr>
              <a:spLocks noChangeShapeType="1"/>
            </p:cNvSpPr>
            <p:nvPr/>
          </p:nvSpPr>
          <p:spPr bwMode="auto">
            <a:xfrm rot="5400000" flipH="1" flipV="1">
              <a:off x="6189663" y="2551113"/>
              <a:ext cx="0" cy="482600"/>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9" name="Line 10"/>
            <p:cNvSpPr>
              <a:spLocks noChangeShapeType="1"/>
            </p:cNvSpPr>
            <p:nvPr/>
          </p:nvSpPr>
          <p:spPr bwMode="auto">
            <a:xfrm flipV="1">
              <a:off x="6350000" y="201295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0" name="Line 11"/>
            <p:cNvSpPr>
              <a:spLocks noChangeShapeType="1"/>
            </p:cNvSpPr>
            <p:nvPr/>
          </p:nvSpPr>
          <p:spPr bwMode="auto">
            <a:xfrm>
              <a:off x="7675563" y="205105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1" name="Line 12"/>
            <p:cNvSpPr>
              <a:spLocks noChangeShapeType="1"/>
            </p:cNvSpPr>
            <p:nvPr/>
          </p:nvSpPr>
          <p:spPr bwMode="auto">
            <a:xfrm rot="5400000" flipH="1" flipV="1">
              <a:off x="7273132" y="3191668"/>
              <a:ext cx="0" cy="481013"/>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2" name="Line 13"/>
            <p:cNvSpPr>
              <a:spLocks noChangeShapeType="1"/>
            </p:cNvSpPr>
            <p:nvPr/>
          </p:nvSpPr>
          <p:spPr bwMode="auto">
            <a:xfrm rot="16200000" flipV="1">
              <a:off x="7192963" y="1566863"/>
              <a:ext cx="0" cy="482600"/>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3" name="Text Box 16"/>
            <p:cNvSpPr txBox="1">
              <a:spLocks noChangeArrowheads="1"/>
            </p:cNvSpPr>
            <p:nvPr/>
          </p:nvSpPr>
          <p:spPr bwMode="auto">
            <a:xfrm>
              <a:off x="6589713" y="765175"/>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zz</a:t>
              </a:r>
            </a:p>
          </p:txBody>
        </p:sp>
        <p:sp>
          <p:nvSpPr>
            <p:cNvPr id="15384" name="Text Box 17"/>
            <p:cNvSpPr txBox="1">
              <a:spLocks noChangeArrowheads="1"/>
            </p:cNvSpPr>
            <p:nvPr/>
          </p:nvSpPr>
          <p:spPr bwMode="auto">
            <a:xfrm>
              <a:off x="6589713" y="3754438"/>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zz</a:t>
              </a:r>
            </a:p>
          </p:txBody>
        </p:sp>
        <p:sp>
          <p:nvSpPr>
            <p:cNvPr id="15385" name="Text Box 18"/>
            <p:cNvSpPr txBox="1">
              <a:spLocks noChangeArrowheads="1"/>
            </p:cNvSpPr>
            <p:nvPr/>
          </p:nvSpPr>
          <p:spPr bwMode="auto">
            <a:xfrm>
              <a:off x="7761288" y="2001838"/>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zx</a:t>
              </a:r>
            </a:p>
          </p:txBody>
        </p:sp>
        <p:sp>
          <p:nvSpPr>
            <p:cNvPr id="15386" name="Text Box 19"/>
            <p:cNvSpPr txBox="1">
              <a:spLocks noChangeArrowheads="1"/>
            </p:cNvSpPr>
            <p:nvPr/>
          </p:nvSpPr>
          <p:spPr bwMode="auto">
            <a:xfrm>
              <a:off x="5435600" y="1935163"/>
              <a:ext cx="842963"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dirty="0" err="1">
                  <a:solidFill>
                    <a:schemeClr val="tx2"/>
                  </a:solidFill>
                  <a:latin typeface="Symbol" pitchFamily="18" charset="2"/>
                </a:rPr>
                <a:t>s</a:t>
              </a:r>
              <a:r>
                <a:rPr lang="en-GB" altLang="en-US" sz="4000" i="1" baseline="-25000" dirty="0" err="1">
                  <a:solidFill>
                    <a:schemeClr val="tx2"/>
                  </a:solidFill>
                </a:rPr>
                <a:t>zx</a:t>
              </a:r>
              <a:endParaRPr lang="en-GB" altLang="en-US" sz="4000" i="1" baseline="-25000" dirty="0">
                <a:solidFill>
                  <a:schemeClr val="tx2"/>
                </a:solidFill>
              </a:endParaRPr>
            </a:p>
          </p:txBody>
        </p:sp>
        <p:sp>
          <p:nvSpPr>
            <p:cNvPr id="15387" name="Line 36"/>
            <p:cNvSpPr>
              <a:spLocks noChangeShapeType="1"/>
            </p:cNvSpPr>
            <p:nvPr/>
          </p:nvSpPr>
          <p:spPr bwMode="auto">
            <a:xfrm>
              <a:off x="7007225" y="2522538"/>
              <a:ext cx="0" cy="628650"/>
            </a:xfrm>
            <a:prstGeom prst="line">
              <a:avLst/>
            </a:prstGeom>
            <a:noFill/>
            <a:ln w="76200">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8" name="Text Box 37"/>
            <p:cNvSpPr txBox="1">
              <a:spLocks noChangeArrowheads="1"/>
            </p:cNvSpPr>
            <p:nvPr/>
          </p:nvSpPr>
          <p:spPr bwMode="auto">
            <a:xfrm>
              <a:off x="7107238" y="2713038"/>
              <a:ext cx="525462" cy="558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solidFill>
                    <a:schemeClr val="tx2"/>
                  </a:solidFill>
                  <a:latin typeface="Times New Roman" pitchFamily="18" charset="0"/>
                </a:rPr>
                <a:t>F</a:t>
              </a:r>
              <a:r>
                <a:rPr lang="en-GB" altLang="en-US" i="1" baseline="-25000">
                  <a:solidFill>
                    <a:schemeClr val="tx2"/>
                  </a:solidFill>
                  <a:latin typeface="Times New Roman" pitchFamily="18" charset="0"/>
                </a:rPr>
                <a:t>z</a:t>
              </a:r>
            </a:p>
          </p:txBody>
        </p:sp>
        <p:sp>
          <p:nvSpPr>
            <p:cNvPr id="15389" name="Rectangle 50"/>
            <p:cNvSpPr>
              <a:spLocks noChangeArrowheads="1"/>
            </p:cNvSpPr>
            <p:nvPr/>
          </p:nvSpPr>
          <p:spPr bwMode="auto">
            <a:xfrm>
              <a:off x="5364484" y="620689"/>
              <a:ext cx="3455988" cy="38878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grpSp>
      <p:sp>
        <p:nvSpPr>
          <p:cNvPr id="2" name="Slide Number Placeholder 1"/>
          <p:cNvSpPr>
            <a:spLocks noGrp="1"/>
          </p:cNvSpPr>
          <p:nvPr>
            <p:ph type="sldNum" sz="quarter" idx="12"/>
          </p:nvPr>
        </p:nvSpPr>
        <p:spPr/>
        <p:txBody>
          <a:bodyPr/>
          <a:lstStyle/>
          <a:p>
            <a:fld id="{FB3EDCD9-732D-504E-AAE8-461BF025AC4F}" type="slidenum">
              <a:rPr lang="en-US" smtClean="0"/>
              <a:t>2</a:t>
            </a:fld>
            <a:endParaRPr lang="en-US"/>
          </a:p>
        </p:txBody>
      </p:sp>
    </p:spTree>
    <p:extLst>
      <p:ext uri="{BB962C8B-B14F-4D97-AF65-F5344CB8AC3E}">
        <p14:creationId xmlns:p14="http://schemas.microsoft.com/office/powerpoint/2010/main" val="29877282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8000"/>
                </a:solidFill>
              </a:rPr>
              <a:t>Extra: Staggered grids</a:t>
            </a:r>
            <a:endParaRPr lang="en-US"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20</a:t>
            </a:fld>
            <a:endParaRPr lang="en-US"/>
          </a:p>
        </p:txBody>
      </p:sp>
      <p:grpSp>
        <p:nvGrpSpPr>
          <p:cNvPr id="51" name="Group 50"/>
          <p:cNvGrpSpPr/>
          <p:nvPr/>
        </p:nvGrpSpPr>
        <p:grpSpPr>
          <a:xfrm>
            <a:off x="391956" y="1934650"/>
            <a:ext cx="8333479" cy="4166630"/>
            <a:chOff x="2436323" y="3884031"/>
            <a:chExt cx="5639408" cy="2819630"/>
          </a:xfrm>
        </p:grpSpPr>
        <p:sp>
          <p:nvSpPr>
            <p:cNvPr id="52"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53"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54"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55"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56"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57"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58"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59"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60" name="Oval 11"/>
            <p:cNvSpPr>
              <a:spLocks noChangeArrowheads="1"/>
            </p:cNvSpPr>
            <p:nvPr/>
          </p:nvSpPr>
          <p:spPr bwMode="auto">
            <a:xfrm>
              <a:off x="5013955" y="38888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1" name="Oval 12"/>
            <p:cNvSpPr>
              <a:spLocks noChangeArrowheads="1"/>
            </p:cNvSpPr>
            <p:nvPr/>
          </p:nvSpPr>
          <p:spPr bwMode="auto">
            <a:xfrm>
              <a:off x="6923598"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2" name="Oval 12"/>
            <p:cNvSpPr>
              <a:spLocks noChangeArrowheads="1"/>
            </p:cNvSpPr>
            <p:nvPr/>
          </p:nvSpPr>
          <p:spPr bwMode="auto">
            <a:xfrm>
              <a:off x="7878420"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a:off x="5966863" y="38888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7" name="Oval 11"/>
            <p:cNvSpPr>
              <a:spLocks noChangeArrowheads="1"/>
            </p:cNvSpPr>
            <p:nvPr/>
          </p:nvSpPr>
          <p:spPr bwMode="auto">
            <a:xfrm>
              <a:off x="5021215" y="47669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8" name="Oval 12"/>
            <p:cNvSpPr>
              <a:spLocks noChangeArrowheads="1"/>
            </p:cNvSpPr>
            <p:nvPr/>
          </p:nvSpPr>
          <p:spPr bwMode="auto">
            <a:xfrm>
              <a:off x="6930858"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69" name="Oval 12"/>
            <p:cNvSpPr>
              <a:spLocks noChangeArrowheads="1"/>
            </p:cNvSpPr>
            <p:nvPr/>
          </p:nvSpPr>
          <p:spPr bwMode="auto">
            <a:xfrm>
              <a:off x="7885680"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0" name="Oval 11"/>
            <p:cNvSpPr>
              <a:spLocks noChangeArrowheads="1"/>
            </p:cNvSpPr>
            <p:nvPr/>
          </p:nvSpPr>
          <p:spPr bwMode="auto">
            <a:xfrm>
              <a:off x="5974123" y="47669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1" name="Oval 11"/>
            <p:cNvSpPr>
              <a:spLocks noChangeArrowheads="1"/>
            </p:cNvSpPr>
            <p:nvPr/>
          </p:nvSpPr>
          <p:spPr bwMode="auto">
            <a:xfrm>
              <a:off x="5029880" y="565575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2" name="Oval 12"/>
            <p:cNvSpPr>
              <a:spLocks noChangeArrowheads="1"/>
            </p:cNvSpPr>
            <p:nvPr/>
          </p:nvSpPr>
          <p:spPr bwMode="auto">
            <a:xfrm>
              <a:off x="6939523"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3" name="Oval 12"/>
            <p:cNvSpPr>
              <a:spLocks noChangeArrowheads="1"/>
            </p:cNvSpPr>
            <p:nvPr/>
          </p:nvSpPr>
          <p:spPr bwMode="auto">
            <a:xfrm>
              <a:off x="7894345"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4" name="Oval 11"/>
            <p:cNvSpPr>
              <a:spLocks noChangeArrowheads="1"/>
            </p:cNvSpPr>
            <p:nvPr/>
          </p:nvSpPr>
          <p:spPr bwMode="auto">
            <a:xfrm>
              <a:off x="5982788" y="565575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5" name="Oval 11"/>
            <p:cNvSpPr>
              <a:spLocks noChangeArrowheads="1"/>
            </p:cNvSpPr>
            <p:nvPr/>
          </p:nvSpPr>
          <p:spPr bwMode="auto">
            <a:xfrm>
              <a:off x="5029880" y="651594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6" name="Oval 12"/>
            <p:cNvSpPr>
              <a:spLocks noChangeArrowheads="1"/>
            </p:cNvSpPr>
            <p:nvPr/>
          </p:nvSpPr>
          <p:spPr bwMode="auto">
            <a:xfrm>
              <a:off x="6939523"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7" name="Oval 12"/>
            <p:cNvSpPr>
              <a:spLocks noChangeArrowheads="1"/>
            </p:cNvSpPr>
            <p:nvPr/>
          </p:nvSpPr>
          <p:spPr bwMode="auto">
            <a:xfrm>
              <a:off x="7894345"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8" name="Oval 11"/>
            <p:cNvSpPr>
              <a:spLocks noChangeArrowheads="1"/>
            </p:cNvSpPr>
            <p:nvPr/>
          </p:nvSpPr>
          <p:spPr bwMode="auto">
            <a:xfrm>
              <a:off x="5982788" y="651594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9" name="Oval 11"/>
            <p:cNvSpPr>
              <a:spLocks noChangeArrowheads="1"/>
            </p:cNvSpPr>
            <p:nvPr/>
          </p:nvSpPr>
          <p:spPr bwMode="auto">
            <a:xfrm>
              <a:off x="5028475" y="4326714"/>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0" name="Oval 12"/>
            <p:cNvSpPr>
              <a:spLocks noChangeArrowheads="1"/>
            </p:cNvSpPr>
            <p:nvPr/>
          </p:nvSpPr>
          <p:spPr bwMode="auto">
            <a:xfrm>
              <a:off x="6938118"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1" name="Oval 12"/>
            <p:cNvSpPr>
              <a:spLocks noChangeArrowheads="1"/>
            </p:cNvSpPr>
            <p:nvPr/>
          </p:nvSpPr>
          <p:spPr bwMode="auto">
            <a:xfrm>
              <a:off x="7892940"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2" name="Oval 11"/>
            <p:cNvSpPr>
              <a:spLocks noChangeArrowheads="1"/>
            </p:cNvSpPr>
            <p:nvPr/>
          </p:nvSpPr>
          <p:spPr bwMode="auto">
            <a:xfrm>
              <a:off x="5981383" y="4326711"/>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3" name="Oval 11"/>
            <p:cNvSpPr>
              <a:spLocks noChangeArrowheads="1"/>
            </p:cNvSpPr>
            <p:nvPr/>
          </p:nvSpPr>
          <p:spPr bwMode="auto">
            <a:xfrm>
              <a:off x="5037140" y="521550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4" name="Oval 12"/>
            <p:cNvSpPr>
              <a:spLocks noChangeArrowheads="1"/>
            </p:cNvSpPr>
            <p:nvPr/>
          </p:nvSpPr>
          <p:spPr bwMode="auto">
            <a:xfrm>
              <a:off x="6946783"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5" name="Oval 12"/>
            <p:cNvSpPr>
              <a:spLocks noChangeArrowheads="1"/>
            </p:cNvSpPr>
            <p:nvPr/>
          </p:nvSpPr>
          <p:spPr bwMode="auto">
            <a:xfrm>
              <a:off x="7901605"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6" name="Oval 11"/>
            <p:cNvSpPr>
              <a:spLocks noChangeArrowheads="1"/>
            </p:cNvSpPr>
            <p:nvPr/>
          </p:nvSpPr>
          <p:spPr bwMode="auto">
            <a:xfrm>
              <a:off x="5990048" y="521549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037140" y="607569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8" name="Oval 12"/>
            <p:cNvSpPr>
              <a:spLocks noChangeArrowheads="1"/>
            </p:cNvSpPr>
            <p:nvPr/>
          </p:nvSpPr>
          <p:spPr bwMode="auto">
            <a:xfrm>
              <a:off x="6946783"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7901605"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90" name="Oval 11"/>
            <p:cNvSpPr>
              <a:spLocks noChangeArrowheads="1"/>
            </p:cNvSpPr>
            <p:nvPr/>
          </p:nvSpPr>
          <p:spPr bwMode="auto">
            <a:xfrm>
              <a:off x="5990048" y="607568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91" name="Oval 12"/>
            <p:cNvSpPr>
              <a:spLocks noChangeArrowheads="1"/>
            </p:cNvSpPr>
            <p:nvPr/>
          </p:nvSpPr>
          <p:spPr bwMode="auto">
            <a:xfrm>
              <a:off x="6471248"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2" name="Oval 12"/>
            <p:cNvSpPr>
              <a:spLocks noChangeArrowheads="1"/>
            </p:cNvSpPr>
            <p:nvPr/>
          </p:nvSpPr>
          <p:spPr bwMode="auto">
            <a:xfrm>
              <a:off x="7426070"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3" name="Oval 11"/>
            <p:cNvSpPr>
              <a:spLocks noChangeArrowheads="1"/>
            </p:cNvSpPr>
            <p:nvPr/>
          </p:nvSpPr>
          <p:spPr bwMode="auto">
            <a:xfrm>
              <a:off x="5514513" y="38840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6478508"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5" name="Oval 12"/>
            <p:cNvSpPr>
              <a:spLocks noChangeArrowheads="1"/>
            </p:cNvSpPr>
            <p:nvPr/>
          </p:nvSpPr>
          <p:spPr bwMode="auto">
            <a:xfrm>
              <a:off x="7433330"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6" name="Oval 11"/>
            <p:cNvSpPr>
              <a:spLocks noChangeArrowheads="1"/>
            </p:cNvSpPr>
            <p:nvPr/>
          </p:nvSpPr>
          <p:spPr bwMode="auto">
            <a:xfrm>
              <a:off x="5521773" y="47621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7" name="Oval 12"/>
            <p:cNvSpPr>
              <a:spLocks noChangeArrowheads="1"/>
            </p:cNvSpPr>
            <p:nvPr/>
          </p:nvSpPr>
          <p:spPr bwMode="auto">
            <a:xfrm>
              <a:off x="6487173"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8" name="Oval 12"/>
            <p:cNvSpPr>
              <a:spLocks noChangeArrowheads="1"/>
            </p:cNvSpPr>
            <p:nvPr/>
          </p:nvSpPr>
          <p:spPr bwMode="auto">
            <a:xfrm>
              <a:off x="7441995"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99" name="Oval 11"/>
            <p:cNvSpPr>
              <a:spLocks noChangeArrowheads="1"/>
            </p:cNvSpPr>
            <p:nvPr/>
          </p:nvSpPr>
          <p:spPr bwMode="auto">
            <a:xfrm>
              <a:off x="5530438" y="565091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00" name="Oval 12"/>
            <p:cNvSpPr>
              <a:spLocks noChangeArrowheads="1"/>
            </p:cNvSpPr>
            <p:nvPr/>
          </p:nvSpPr>
          <p:spPr bwMode="auto">
            <a:xfrm>
              <a:off x="6487173"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01" name="Oval 12"/>
            <p:cNvSpPr>
              <a:spLocks noChangeArrowheads="1"/>
            </p:cNvSpPr>
            <p:nvPr/>
          </p:nvSpPr>
          <p:spPr bwMode="auto">
            <a:xfrm>
              <a:off x="7441995"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02" name="Oval 11"/>
            <p:cNvSpPr>
              <a:spLocks noChangeArrowheads="1"/>
            </p:cNvSpPr>
            <p:nvPr/>
          </p:nvSpPr>
          <p:spPr bwMode="auto">
            <a:xfrm>
              <a:off x="5530438" y="651110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03" name="Oval 12"/>
            <p:cNvSpPr>
              <a:spLocks noChangeArrowheads="1"/>
            </p:cNvSpPr>
            <p:nvPr/>
          </p:nvSpPr>
          <p:spPr bwMode="auto">
            <a:xfrm>
              <a:off x="6485768"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4" name="Oval 12"/>
            <p:cNvSpPr>
              <a:spLocks noChangeArrowheads="1"/>
            </p:cNvSpPr>
            <p:nvPr/>
          </p:nvSpPr>
          <p:spPr bwMode="auto">
            <a:xfrm>
              <a:off x="7440590"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5" name="Oval 11"/>
            <p:cNvSpPr>
              <a:spLocks noChangeArrowheads="1"/>
            </p:cNvSpPr>
            <p:nvPr/>
          </p:nvSpPr>
          <p:spPr bwMode="auto">
            <a:xfrm>
              <a:off x="5529033" y="4321876"/>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6" name="Oval 12"/>
            <p:cNvSpPr>
              <a:spLocks noChangeArrowheads="1"/>
            </p:cNvSpPr>
            <p:nvPr/>
          </p:nvSpPr>
          <p:spPr bwMode="auto">
            <a:xfrm>
              <a:off x="6494433"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7" name="Oval 12"/>
            <p:cNvSpPr>
              <a:spLocks noChangeArrowheads="1"/>
            </p:cNvSpPr>
            <p:nvPr/>
          </p:nvSpPr>
          <p:spPr bwMode="auto">
            <a:xfrm>
              <a:off x="7449255"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8" name="Oval 11"/>
            <p:cNvSpPr>
              <a:spLocks noChangeArrowheads="1"/>
            </p:cNvSpPr>
            <p:nvPr/>
          </p:nvSpPr>
          <p:spPr bwMode="auto">
            <a:xfrm>
              <a:off x="5537698" y="521066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09" name="Oval 12"/>
            <p:cNvSpPr>
              <a:spLocks noChangeArrowheads="1"/>
            </p:cNvSpPr>
            <p:nvPr/>
          </p:nvSpPr>
          <p:spPr bwMode="auto">
            <a:xfrm>
              <a:off x="6494433"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10" name="Oval 12"/>
            <p:cNvSpPr>
              <a:spLocks noChangeArrowheads="1"/>
            </p:cNvSpPr>
            <p:nvPr/>
          </p:nvSpPr>
          <p:spPr bwMode="auto">
            <a:xfrm>
              <a:off x="7449255"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11" name="Oval 11"/>
            <p:cNvSpPr>
              <a:spLocks noChangeArrowheads="1"/>
            </p:cNvSpPr>
            <p:nvPr/>
          </p:nvSpPr>
          <p:spPr bwMode="auto">
            <a:xfrm>
              <a:off x="5537698" y="607085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12" name="TextBox 111"/>
            <p:cNvSpPr txBox="1"/>
            <p:nvPr/>
          </p:nvSpPr>
          <p:spPr>
            <a:xfrm>
              <a:off x="2436323" y="5938922"/>
              <a:ext cx="451266" cy="461665"/>
            </a:xfrm>
            <a:prstGeom prst="rect">
              <a:avLst/>
            </a:prstGeom>
            <a:noFill/>
            <a:ln>
              <a:solidFill>
                <a:srgbClr val="3366FF"/>
              </a:solidFill>
            </a:ln>
          </p:spPr>
          <p:txBody>
            <a:bodyPr wrap="none" rtlCol="0">
              <a:spAutoFit/>
            </a:bodyPr>
            <a:lstStyle/>
            <a:p>
              <a:r>
                <a:rPr lang="en-US" sz="2400" i="1" dirty="0" smtClean="0">
                  <a:solidFill>
                    <a:srgbClr val="0000FF"/>
                  </a:solidFill>
                  <a:latin typeface="Times New Roman"/>
                  <a:cs typeface="Times New Roman"/>
                </a:rPr>
                <a:t>T</a:t>
              </a:r>
              <a:endParaRPr lang="en-US" sz="2400" i="1" dirty="0">
                <a:solidFill>
                  <a:srgbClr val="0000FF"/>
                </a:solidFill>
                <a:latin typeface="Times New Roman"/>
                <a:cs typeface="Times New Roman"/>
              </a:endParaRPr>
            </a:p>
          </p:txBody>
        </p:sp>
        <p:sp>
          <p:nvSpPr>
            <p:cNvPr id="113" name="TextBox 112"/>
            <p:cNvSpPr txBox="1"/>
            <p:nvPr/>
          </p:nvSpPr>
          <p:spPr>
            <a:xfrm>
              <a:off x="3631853" y="5931244"/>
              <a:ext cx="489020" cy="461665"/>
            </a:xfrm>
            <a:prstGeom prst="rect">
              <a:avLst/>
            </a:prstGeom>
            <a:noFill/>
            <a:ln>
              <a:solidFill>
                <a:srgbClr val="FF0000"/>
              </a:solidFill>
            </a:ln>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sp>
          <p:nvSpPr>
            <p:cNvPr id="114" name="TextBox 113"/>
            <p:cNvSpPr txBox="1"/>
            <p:nvPr/>
          </p:nvSpPr>
          <p:spPr>
            <a:xfrm>
              <a:off x="2996384" y="5932696"/>
              <a:ext cx="477798" cy="461665"/>
            </a:xfrm>
            <a:prstGeom prst="rect">
              <a:avLst/>
            </a:prstGeom>
            <a:noFill/>
            <a:ln>
              <a:solidFill>
                <a:srgbClr val="660066"/>
              </a:solidFill>
            </a:ln>
          </p:spPr>
          <p:txBody>
            <a:bodyPr wrap="none" rtlCol="0">
              <a:spAutoFit/>
            </a:bodyPr>
            <a:lstStyle/>
            <a:p>
              <a:r>
                <a:rPr lang="en-US" sz="2400" i="1" dirty="0" err="1" smtClean="0">
                  <a:solidFill>
                    <a:srgbClr val="800000"/>
                  </a:solidFill>
                  <a:latin typeface="Times New Roman"/>
                  <a:cs typeface="Times New Roman"/>
                </a:rPr>
                <a:t>v</a:t>
              </a:r>
              <a:r>
                <a:rPr lang="en-US" sz="2400" i="1" baseline="-25000" dirty="0" err="1">
                  <a:solidFill>
                    <a:srgbClr val="800000"/>
                  </a:solidFill>
                  <a:latin typeface="Times New Roman"/>
                  <a:cs typeface="Times New Roman"/>
                </a:rPr>
                <a:t>z</a:t>
              </a:r>
              <a:endParaRPr lang="en-US" sz="2400" i="1" baseline="-25000" dirty="0">
                <a:solidFill>
                  <a:srgbClr val="800000"/>
                </a:solidFill>
                <a:latin typeface="Times New Roman"/>
                <a:cs typeface="Times New Roman"/>
              </a:endParaRPr>
            </a:p>
          </p:txBody>
        </p:sp>
        <p:sp>
          <p:nvSpPr>
            <p:cNvPr id="115" name="TextBox 114"/>
            <p:cNvSpPr txBox="1"/>
            <p:nvPr/>
          </p:nvSpPr>
          <p:spPr>
            <a:xfrm>
              <a:off x="4247811" y="5940434"/>
              <a:ext cx="447475" cy="461665"/>
            </a:xfrm>
            <a:prstGeom prst="rect">
              <a:avLst/>
            </a:prstGeom>
            <a:noFill/>
            <a:ln>
              <a:solidFill>
                <a:srgbClr val="008000"/>
              </a:solidFill>
            </a:ln>
          </p:spPr>
          <p:txBody>
            <a:bodyPr wrap="none" rtlCol="0">
              <a:spAutoFit/>
            </a:bodyPr>
            <a:lstStyle/>
            <a:p>
              <a:r>
                <a:rPr lang="en-US" sz="2400" i="1" dirty="0" smtClean="0">
                  <a:solidFill>
                    <a:srgbClr val="008000"/>
                  </a:solidFill>
                  <a:latin typeface="Times New Roman"/>
                  <a:cs typeface="Times New Roman"/>
                </a:rPr>
                <a:t>P</a:t>
              </a:r>
              <a:endParaRPr lang="en-US" sz="2400" i="1" baseline="-25000" dirty="0">
                <a:solidFill>
                  <a:srgbClr val="008000"/>
                </a:solidFill>
                <a:latin typeface="Times New Roman"/>
                <a:cs typeface="Times New Roman"/>
              </a:endParaRPr>
            </a:p>
          </p:txBody>
        </p:sp>
      </p:grpSp>
    </p:spTree>
    <p:extLst>
      <p:ext uri="{BB962C8B-B14F-4D97-AF65-F5344CB8AC3E}">
        <p14:creationId xmlns:p14="http://schemas.microsoft.com/office/powerpoint/2010/main" val="1464820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8000"/>
                </a:solidFill>
              </a:rPr>
              <a:t>Staggered grids: Stokes-x equation</a:t>
            </a:r>
            <a:endParaRPr lang="en-US"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21</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3531275566"/>
              </p:ext>
            </p:extLst>
          </p:nvPr>
        </p:nvGraphicFramePr>
        <p:xfrm>
          <a:off x="2535841" y="1302200"/>
          <a:ext cx="3294063" cy="1118738"/>
        </p:xfrm>
        <a:graphic>
          <a:graphicData uri="http://schemas.openxmlformats.org/presentationml/2006/ole">
            <mc:AlternateContent xmlns:mc="http://schemas.openxmlformats.org/markup-compatibility/2006">
              <mc:Choice xmlns:v="urn:schemas-microsoft-com:vml" Requires="v">
                <p:oleObj spid="_x0000_s237573" name="Equation" r:id="rId4" imgW="1384300" imgH="469900" progId="Equation.3">
                  <p:embed/>
                </p:oleObj>
              </mc:Choice>
              <mc:Fallback>
                <p:oleObj name="Equation" r:id="rId4" imgW="1384300" imgH="469900" progId="Equation.3">
                  <p:embed/>
                  <p:pic>
                    <p:nvPicPr>
                      <p:cNvPr id="0" name=""/>
                      <p:cNvPicPr>
                        <a:picLocks noChangeAspect="1" noChangeArrowheads="1"/>
                      </p:cNvPicPr>
                      <p:nvPr/>
                    </p:nvPicPr>
                    <p:blipFill>
                      <a:blip r:embed="rId5"/>
                      <a:srcRect/>
                      <a:stretch>
                        <a:fillRect/>
                      </a:stretch>
                    </p:blipFill>
                    <p:spPr bwMode="auto">
                      <a:xfrm>
                        <a:off x="2535841" y="1302200"/>
                        <a:ext cx="3294063" cy="1118738"/>
                      </a:xfrm>
                      <a:prstGeom prst="rect">
                        <a:avLst/>
                      </a:prstGeom>
                      <a:noFill/>
                      <a:ln>
                        <a:noFill/>
                      </a:ln>
                      <a:effectLst/>
                      <a:extLst/>
                    </p:spPr>
                  </p:pic>
                </p:oleObj>
              </mc:Fallback>
            </mc:AlternateContent>
          </a:graphicData>
        </a:graphic>
      </p:graphicFrame>
      <p:sp>
        <p:nvSpPr>
          <p:cNvPr id="10" name="TextBox 9"/>
          <p:cNvSpPr txBox="1"/>
          <p:nvPr/>
        </p:nvSpPr>
        <p:spPr>
          <a:xfrm>
            <a:off x="319918" y="1483970"/>
            <a:ext cx="569687" cy="646331"/>
          </a:xfrm>
          <a:prstGeom prst="rect">
            <a:avLst/>
          </a:prstGeom>
          <a:noFill/>
        </p:spPr>
        <p:txBody>
          <a:bodyPr wrap="none" rtlCol="0">
            <a:spAutoFit/>
          </a:bodyPr>
          <a:lstStyle/>
          <a:p>
            <a:r>
              <a:rPr lang="en-US" sz="3600" dirty="0" smtClean="0"/>
              <a:t>1.</a:t>
            </a:r>
            <a:endParaRPr lang="en-US" sz="3600" dirty="0"/>
          </a:p>
        </p:txBody>
      </p:sp>
      <p:graphicFrame>
        <p:nvGraphicFramePr>
          <p:cNvPr id="14" name="Object 4"/>
          <p:cNvGraphicFramePr>
            <a:graphicFrameLocks noChangeAspect="1"/>
          </p:cNvGraphicFramePr>
          <p:nvPr>
            <p:extLst>
              <p:ext uri="{D42A27DB-BD31-4B8C-83A1-F6EECF244321}">
                <p14:modId xmlns:p14="http://schemas.microsoft.com/office/powerpoint/2010/main" val="2117509747"/>
              </p:ext>
            </p:extLst>
          </p:nvPr>
        </p:nvGraphicFramePr>
        <p:xfrm>
          <a:off x="263680" y="2451210"/>
          <a:ext cx="8595718" cy="916481"/>
        </p:xfrm>
        <a:graphic>
          <a:graphicData uri="http://schemas.openxmlformats.org/presentationml/2006/ole">
            <mc:AlternateContent xmlns:mc="http://schemas.openxmlformats.org/markup-compatibility/2006">
              <mc:Choice xmlns:v="urn:schemas-microsoft-com:vml" Requires="v">
                <p:oleObj spid="_x0000_s237574" name="Equation" r:id="rId6" imgW="3937000" imgH="419100" progId="Equation.3">
                  <p:embed/>
                </p:oleObj>
              </mc:Choice>
              <mc:Fallback>
                <p:oleObj name="Equation" r:id="rId6" imgW="3937000" imgH="419100" progId="Equation.3">
                  <p:embed/>
                  <p:pic>
                    <p:nvPicPr>
                      <p:cNvPr id="0" name=""/>
                      <p:cNvPicPr>
                        <a:picLocks noChangeAspect="1" noChangeArrowheads="1"/>
                      </p:cNvPicPr>
                      <p:nvPr/>
                    </p:nvPicPr>
                    <p:blipFill>
                      <a:blip r:embed="rId7"/>
                      <a:srcRect/>
                      <a:stretch>
                        <a:fillRect/>
                      </a:stretch>
                    </p:blipFill>
                    <p:spPr bwMode="auto">
                      <a:xfrm>
                        <a:off x="263680" y="2451210"/>
                        <a:ext cx="8595718" cy="916481"/>
                      </a:xfrm>
                      <a:prstGeom prst="rect">
                        <a:avLst/>
                      </a:prstGeom>
                      <a:noFill/>
                      <a:ln>
                        <a:noFill/>
                      </a:ln>
                      <a:effectLst/>
                      <a:extLst/>
                    </p:spPr>
                  </p:pic>
                </p:oleObj>
              </mc:Fallback>
            </mc:AlternateContent>
          </a:graphicData>
        </a:graphic>
      </p:graphicFrame>
      <p:grpSp>
        <p:nvGrpSpPr>
          <p:cNvPr id="15" name="Group 14"/>
          <p:cNvGrpSpPr/>
          <p:nvPr/>
        </p:nvGrpSpPr>
        <p:grpSpPr>
          <a:xfrm>
            <a:off x="5067130" y="3818324"/>
            <a:ext cx="3085060" cy="2979189"/>
            <a:chOff x="5003800" y="1341438"/>
            <a:chExt cx="3455988" cy="3036887"/>
          </a:xfrm>
          <a:solidFill>
            <a:srgbClr val="008000"/>
          </a:solidFill>
        </p:grpSpPr>
        <p:sp>
          <p:nvSpPr>
            <p:cNvPr id="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2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22"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3" name="Oval 11"/>
            <p:cNvSpPr>
              <a:spLocks noChangeArrowheads="1"/>
            </p:cNvSpPr>
            <p:nvPr/>
          </p:nvSpPr>
          <p:spPr bwMode="auto">
            <a:xfrm>
              <a:off x="5795963" y="2781300"/>
              <a:ext cx="288925"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24" name="Oval 12"/>
            <p:cNvSpPr>
              <a:spLocks noChangeArrowheads="1"/>
            </p:cNvSpPr>
            <p:nvPr/>
          </p:nvSpPr>
          <p:spPr bwMode="auto">
            <a:xfrm>
              <a:off x="7380288" y="2781300"/>
              <a:ext cx="287337" cy="288925"/>
            </a:xfrm>
            <a:prstGeom prst="ellipse">
              <a:avLst/>
            </a:prstGeom>
            <a:solidFill>
              <a:srgbClr val="008000"/>
            </a:solidFill>
            <a:ln w="57150" cmpd="sng">
              <a:solidFill>
                <a:srgbClr val="FF0000"/>
              </a:solidFill>
              <a:round/>
              <a:headEnd/>
              <a:tailEnd/>
            </a:ln>
          </p:spPr>
          <p:txBody>
            <a:bodyPr wrap="none" anchor="ctr"/>
            <a:lstStyle/>
            <a:p>
              <a:endParaRPr lang="en-US"/>
            </a:p>
          </p:txBody>
        </p:sp>
        <p:sp>
          <p:nvSpPr>
            <p:cNvPr id="25"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6"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27"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9" name="Oval 12"/>
            <p:cNvSpPr>
              <a:spLocks noChangeArrowheads="1"/>
            </p:cNvSpPr>
            <p:nvPr/>
          </p:nvSpPr>
          <p:spPr bwMode="auto">
            <a:xfrm>
              <a:off x="6588125" y="3427413"/>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30"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1"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2"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33"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4"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5"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6"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7"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8"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39"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0"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2"/>
            <p:cNvSpPr>
              <a:spLocks noChangeArrowheads="1"/>
            </p:cNvSpPr>
            <p:nvPr/>
          </p:nvSpPr>
          <p:spPr bwMode="auto">
            <a:xfrm>
              <a:off x="6588125" y="2060575"/>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42"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0" name="Oval 12"/>
            <p:cNvSpPr>
              <a:spLocks noChangeArrowheads="1"/>
            </p:cNvSpPr>
            <p:nvPr/>
          </p:nvSpPr>
          <p:spPr bwMode="auto">
            <a:xfrm>
              <a:off x="6493279" y="2713855"/>
              <a:ext cx="462516" cy="430346"/>
            </a:xfrm>
            <a:prstGeom prst="ellipse">
              <a:avLst/>
            </a:prstGeom>
            <a:solidFill>
              <a:srgbClr val="008000"/>
            </a:solidFill>
            <a:ln w="57150" cmpd="sng">
              <a:solidFill>
                <a:srgbClr val="FF0000"/>
              </a:solidFill>
              <a:round/>
              <a:headEnd/>
              <a:tailEnd/>
            </a:ln>
          </p:spPr>
          <p:txBody>
            <a:bodyPr wrap="none" anchor="ctr"/>
            <a:lstStyle/>
            <a:p>
              <a:endParaRPr lang="en-US"/>
            </a:p>
          </p:txBody>
        </p:sp>
      </p:grpSp>
      <p:sp>
        <p:nvSpPr>
          <p:cNvPr id="64" name="Rounded Rectangle 63"/>
          <p:cNvSpPr/>
          <p:nvPr/>
        </p:nvSpPr>
        <p:spPr>
          <a:xfrm>
            <a:off x="6933597" y="2451210"/>
            <a:ext cx="1353284" cy="91648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302404" y="2451210"/>
            <a:ext cx="6332155" cy="916481"/>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7346077" y="1551696"/>
            <a:ext cx="612593" cy="1015663"/>
          </a:xfrm>
          <a:prstGeom prst="rect">
            <a:avLst/>
          </a:prstGeom>
          <a:noFill/>
        </p:spPr>
        <p:txBody>
          <a:bodyPr wrap="none" rtlCol="0">
            <a:spAutoFit/>
          </a:bodyPr>
          <a:lstStyle/>
          <a:p>
            <a:r>
              <a:rPr lang="en-US" sz="6000" dirty="0" smtClean="0">
                <a:solidFill>
                  <a:srgbClr val="008000"/>
                </a:solidFill>
              </a:rPr>
              <a:t>?</a:t>
            </a:r>
            <a:endParaRPr lang="en-US" sz="6000" dirty="0">
              <a:solidFill>
                <a:srgbClr val="008000"/>
              </a:solidFill>
            </a:endParaRPr>
          </a:p>
        </p:txBody>
      </p:sp>
      <p:sp>
        <p:nvSpPr>
          <p:cNvPr id="3" name="TextBox 2"/>
          <p:cNvSpPr txBox="1"/>
          <p:nvPr/>
        </p:nvSpPr>
        <p:spPr>
          <a:xfrm>
            <a:off x="189850" y="5529035"/>
            <a:ext cx="4852610" cy="830997"/>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n</a:t>
            </a:r>
            <a:r>
              <a:rPr lang="en-US" sz="2400" dirty="0" smtClean="0"/>
              <a:t>ot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point</a:t>
            </a:r>
            <a:endParaRPr lang="en-US" sz="2400" dirty="0"/>
          </a:p>
        </p:txBody>
      </p:sp>
    </p:spTree>
    <p:extLst>
      <p:ext uri="{BB962C8B-B14F-4D97-AF65-F5344CB8AC3E}">
        <p14:creationId xmlns:p14="http://schemas.microsoft.com/office/powerpoint/2010/main" val="17235994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22</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3354410341"/>
              </p:ext>
            </p:extLst>
          </p:nvPr>
        </p:nvGraphicFramePr>
        <p:xfrm>
          <a:off x="2535841" y="1302200"/>
          <a:ext cx="3294063" cy="1118738"/>
        </p:xfrm>
        <a:graphic>
          <a:graphicData uri="http://schemas.openxmlformats.org/presentationml/2006/ole">
            <mc:AlternateContent xmlns:mc="http://schemas.openxmlformats.org/markup-compatibility/2006">
              <mc:Choice xmlns:v="urn:schemas-microsoft-com:vml" Requires="v">
                <p:oleObj spid="_x0000_s190513" name="Equation" r:id="rId4" imgW="1384300" imgH="469900" progId="Equation.3">
                  <p:embed/>
                </p:oleObj>
              </mc:Choice>
              <mc:Fallback>
                <p:oleObj name="Equation" r:id="rId4" imgW="1384300" imgH="469900" progId="Equation.3">
                  <p:embed/>
                  <p:pic>
                    <p:nvPicPr>
                      <p:cNvPr id="0" name=""/>
                      <p:cNvPicPr>
                        <a:picLocks noChangeAspect="1" noChangeArrowheads="1"/>
                      </p:cNvPicPr>
                      <p:nvPr/>
                    </p:nvPicPr>
                    <p:blipFill>
                      <a:blip r:embed="rId5"/>
                      <a:srcRect/>
                      <a:stretch>
                        <a:fillRect/>
                      </a:stretch>
                    </p:blipFill>
                    <p:spPr bwMode="auto">
                      <a:xfrm>
                        <a:off x="2535841" y="1302200"/>
                        <a:ext cx="3294063" cy="1118738"/>
                      </a:xfrm>
                      <a:prstGeom prst="rect">
                        <a:avLst/>
                      </a:prstGeom>
                      <a:noFill/>
                      <a:ln>
                        <a:noFill/>
                      </a:ln>
                      <a:effectLst/>
                      <a:extLst/>
                    </p:spPr>
                  </p:pic>
                </p:oleObj>
              </mc:Fallback>
            </mc:AlternateContent>
          </a:graphicData>
        </a:graphic>
      </p:graphicFrame>
      <p:sp>
        <p:nvSpPr>
          <p:cNvPr id="10" name="TextBox 9"/>
          <p:cNvSpPr txBox="1"/>
          <p:nvPr/>
        </p:nvSpPr>
        <p:spPr>
          <a:xfrm>
            <a:off x="319918" y="1483970"/>
            <a:ext cx="569687" cy="646331"/>
          </a:xfrm>
          <a:prstGeom prst="rect">
            <a:avLst/>
          </a:prstGeom>
          <a:noFill/>
        </p:spPr>
        <p:txBody>
          <a:bodyPr wrap="none" rtlCol="0">
            <a:spAutoFit/>
          </a:bodyPr>
          <a:lstStyle/>
          <a:p>
            <a:r>
              <a:rPr lang="en-US" sz="3600" dirty="0" smtClean="0"/>
              <a:t>1.</a:t>
            </a:r>
            <a:endParaRPr lang="en-US" sz="3600" dirty="0"/>
          </a:p>
        </p:txBody>
      </p:sp>
      <p:grpSp>
        <p:nvGrpSpPr>
          <p:cNvPr id="15" name="Group 14"/>
          <p:cNvGrpSpPr/>
          <p:nvPr/>
        </p:nvGrpSpPr>
        <p:grpSpPr>
          <a:xfrm>
            <a:off x="5067130" y="3818323"/>
            <a:ext cx="3085060" cy="2979189"/>
            <a:chOff x="5003800" y="1341438"/>
            <a:chExt cx="3455988" cy="3036887"/>
          </a:xfrm>
          <a:solidFill>
            <a:srgbClr val="008000"/>
          </a:solidFill>
        </p:grpSpPr>
        <p:sp>
          <p:nvSpPr>
            <p:cNvPr id="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2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22"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3" name="Oval 11"/>
            <p:cNvSpPr>
              <a:spLocks noChangeArrowheads="1"/>
            </p:cNvSpPr>
            <p:nvPr/>
          </p:nvSpPr>
          <p:spPr bwMode="auto">
            <a:xfrm>
              <a:off x="5795963" y="2781300"/>
              <a:ext cx="288925" cy="288925"/>
            </a:xfrm>
            <a:prstGeom prst="ellipse">
              <a:avLst/>
            </a:prstGeom>
            <a:solidFill>
              <a:srgbClr val="008000"/>
            </a:solidFill>
            <a:ln w="57150" cmpd="sng">
              <a:solidFill>
                <a:srgbClr val="FF0000"/>
              </a:solidFill>
              <a:round/>
              <a:headEnd/>
              <a:tailEnd/>
            </a:ln>
          </p:spPr>
          <p:txBody>
            <a:bodyPr wrap="none" anchor="ctr"/>
            <a:lstStyle/>
            <a:p>
              <a:endParaRPr lang="en-US"/>
            </a:p>
          </p:txBody>
        </p:sp>
        <p:sp>
          <p:nvSpPr>
            <p:cNvPr id="24" name="Oval 12"/>
            <p:cNvSpPr>
              <a:spLocks noChangeArrowheads="1"/>
            </p:cNvSpPr>
            <p:nvPr/>
          </p:nvSpPr>
          <p:spPr bwMode="auto">
            <a:xfrm>
              <a:off x="7380288" y="2781300"/>
              <a:ext cx="287337"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25"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6"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27"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9" name="Oval 12"/>
            <p:cNvSpPr>
              <a:spLocks noChangeArrowheads="1"/>
            </p:cNvSpPr>
            <p:nvPr/>
          </p:nvSpPr>
          <p:spPr bwMode="auto">
            <a:xfrm>
              <a:off x="6588125" y="3427413"/>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30"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1"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2"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33"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4"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5"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6"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7"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8"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39"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0"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2"/>
            <p:cNvSpPr>
              <a:spLocks noChangeArrowheads="1"/>
            </p:cNvSpPr>
            <p:nvPr/>
          </p:nvSpPr>
          <p:spPr bwMode="auto">
            <a:xfrm>
              <a:off x="6588125" y="2060575"/>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42"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0" name="Oval 12"/>
            <p:cNvSpPr>
              <a:spLocks noChangeArrowheads="1"/>
            </p:cNvSpPr>
            <p:nvPr/>
          </p:nvSpPr>
          <p:spPr bwMode="auto">
            <a:xfrm>
              <a:off x="6493279" y="2713855"/>
              <a:ext cx="462516" cy="430346"/>
            </a:xfrm>
            <a:prstGeom prst="ellipse">
              <a:avLst/>
            </a:prstGeom>
            <a:solidFill>
              <a:srgbClr val="008000"/>
            </a:solidFill>
            <a:ln w="57150" cmpd="sng">
              <a:solidFill>
                <a:srgbClr val="FF0000"/>
              </a:solidFill>
              <a:round/>
              <a:headEnd/>
              <a:tailEnd/>
            </a:ln>
          </p:spPr>
          <p:txBody>
            <a:bodyPr wrap="none" anchor="ctr"/>
            <a:lstStyle/>
            <a:p>
              <a:endParaRPr lang="en-US"/>
            </a:p>
          </p:txBody>
        </p:sp>
      </p:grpSp>
      <p:sp>
        <p:nvSpPr>
          <p:cNvPr id="66" name="TextBox 65"/>
          <p:cNvSpPr txBox="1"/>
          <p:nvPr/>
        </p:nvSpPr>
        <p:spPr>
          <a:xfrm>
            <a:off x="7333982" y="1551696"/>
            <a:ext cx="612593" cy="1015663"/>
          </a:xfrm>
          <a:prstGeom prst="rect">
            <a:avLst/>
          </a:prstGeom>
          <a:noFill/>
        </p:spPr>
        <p:txBody>
          <a:bodyPr wrap="none" rtlCol="0">
            <a:spAutoFit/>
          </a:bodyPr>
          <a:lstStyle/>
          <a:p>
            <a:r>
              <a:rPr lang="en-US" sz="6000" dirty="0" smtClean="0">
                <a:solidFill>
                  <a:srgbClr val="008000"/>
                </a:solidFill>
              </a:rPr>
              <a:t>?</a:t>
            </a:r>
            <a:endParaRPr lang="en-US" sz="6000" dirty="0">
              <a:solidFill>
                <a:srgbClr val="008000"/>
              </a:solidFill>
            </a:endParaRPr>
          </a:p>
        </p:txBody>
      </p:sp>
      <p:graphicFrame>
        <p:nvGraphicFramePr>
          <p:cNvPr id="67" name="Object 4"/>
          <p:cNvGraphicFramePr>
            <a:graphicFrameLocks noChangeAspect="1"/>
          </p:cNvGraphicFramePr>
          <p:nvPr>
            <p:extLst>
              <p:ext uri="{D42A27DB-BD31-4B8C-83A1-F6EECF244321}">
                <p14:modId xmlns:p14="http://schemas.microsoft.com/office/powerpoint/2010/main" val="1104536882"/>
              </p:ext>
            </p:extLst>
          </p:nvPr>
        </p:nvGraphicFramePr>
        <p:xfrm>
          <a:off x="263680" y="2451210"/>
          <a:ext cx="8595718" cy="916481"/>
        </p:xfrm>
        <a:graphic>
          <a:graphicData uri="http://schemas.openxmlformats.org/presentationml/2006/ole">
            <mc:AlternateContent xmlns:mc="http://schemas.openxmlformats.org/markup-compatibility/2006">
              <mc:Choice xmlns:v="urn:schemas-microsoft-com:vml" Requires="v">
                <p:oleObj spid="_x0000_s190514" name="Equation" r:id="rId6" imgW="3937000" imgH="419100" progId="Equation.3">
                  <p:embed/>
                </p:oleObj>
              </mc:Choice>
              <mc:Fallback>
                <p:oleObj name="Equation" r:id="rId6" imgW="3937000" imgH="419100" progId="Equation.3">
                  <p:embed/>
                  <p:pic>
                    <p:nvPicPr>
                      <p:cNvPr id="0" name=""/>
                      <p:cNvPicPr>
                        <a:picLocks noChangeAspect="1" noChangeArrowheads="1"/>
                      </p:cNvPicPr>
                      <p:nvPr/>
                    </p:nvPicPr>
                    <p:blipFill>
                      <a:blip r:embed="rId7"/>
                      <a:srcRect/>
                      <a:stretch>
                        <a:fillRect/>
                      </a:stretch>
                    </p:blipFill>
                    <p:spPr bwMode="auto">
                      <a:xfrm>
                        <a:off x="263680" y="2451210"/>
                        <a:ext cx="8595718" cy="916481"/>
                      </a:xfrm>
                      <a:prstGeom prst="rect">
                        <a:avLst/>
                      </a:prstGeom>
                      <a:noFill/>
                      <a:ln>
                        <a:noFill/>
                      </a:ln>
                      <a:effectLst/>
                      <a:extLst/>
                    </p:spPr>
                  </p:pic>
                </p:oleObj>
              </mc:Fallback>
            </mc:AlternateContent>
          </a:graphicData>
        </a:graphic>
      </p:graphicFrame>
      <p:sp>
        <p:nvSpPr>
          <p:cNvPr id="68" name="Rounded Rectangle 67"/>
          <p:cNvSpPr/>
          <p:nvPr/>
        </p:nvSpPr>
        <p:spPr>
          <a:xfrm>
            <a:off x="6933597" y="2451210"/>
            <a:ext cx="1353284" cy="91648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ed Rectangle 68"/>
          <p:cNvSpPr/>
          <p:nvPr/>
        </p:nvSpPr>
        <p:spPr>
          <a:xfrm>
            <a:off x="302404" y="2451210"/>
            <a:ext cx="6332155" cy="916481"/>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Stokes-x equation</a:t>
            </a:r>
            <a:endParaRPr lang="en-US" dirty="0">
              <a:solidFill>
                <a:srgbClr val="008000"/>
              </a:solidFill>
            </a:endParaRPr>
          </a:p>
        </p:txBody>
      </p:sp>
      <p:sp>
        <p:nvSpPr>
          <p:cNvPr id="51" name="TextBox 50"/>
          <p:cNvSpPr txBox="1"/>
          <p:nvPr/>
        </p:nvSpPr>
        <p:spPr>
          <a:xfrm>
            <a:off x="189850" y="5529035"/>
            <a:ext cx="4852610" cy="830997"/>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n</a:t>
            </a:r>
            <a:r>
              <a:rPr lang="en-US" sz="2400" dirty="0" smtClean="0"/>
              <a:t>ot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point</a:t>
            </a:r>
            <a:endParaRPr lang="en-US" sz="2400" dirty="0"/>
          </a:p>
        </p:txBody>
      </p:sp>
    </p:spTree>
    <p:extLst>
      <p:ext uri="{BB962C8B-B14F-4D97-AF65-F5344CB8AC3E}">
        <p14:creationId xmlns:p14="http://schemas.microsoft.com/office/powerpoint/2010/main" val="1871001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23</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3354410341"/>
              </p:ext>
            </p:extLst>
          </p:nvPr>
        </p:nvGraphicFramePr>
        <p:xfrm>
          <a:off x="2535841" y="1302200"/>
          <a:ext cx="3294063" cy="1118738"/>
        </p:xfrm>
        <a:graphic>
          <a:graphicData uri="http://schemas.openxmlformats.org/presentationml/2006/ole">
            <mc:AlternateContent xmlns:mc="http://schemas.openxmlformats.org/markup-compatibility/2006">
              <mc:Choice xmlns:v="urn:schemas-microsoft-com:vml" Requires="v">
                <p:oleObj spid="_x0000_s191541" name="Equation" r:id="rId4" imgW="1384300" imgH="469900" progId="Equation.3">
                  <p:embed/>
                </p:oleObj>
              </mc:Choice>
              <mc:Fallback>
                <p:oleObj name="Equation" r:id="rId4" imgW="1384300" imgH="469900" progId="Equation.3">
                  <p:embed/>
                  <p:pic>
                    <p:nvPicPr>
                      <p:cNvPr id="0" name=""/>
                      <p:cNvPicPr>
                        <a:picLocks noChangeAspect="1" noChangeArrowheads="1"/>
                      </p:cNvPicPr>
                      <p:nvPr/>
                    </p:nvPicPr>
                    <p:blipFill>
                      <a:blip r:embed="rId5"/>
                      <a:srcRect/>
                      <a:stretch>
                        <a:fillRect/>
                      </a:stretch>
                    </p:blipFill>
                    <p:spPr bwMode="auto">
                      <a:xfrm>
                        <a:off x="2535841" y="1302200"/>
                        <a:ext cx="3294063" cy="1118738"/>
                      </a:xfrm>
                      <a:prstGeom prst="rect">
                        <a:avLst/>
                      </a:prstGeom>
                      <a:noFill/>
                      <a:ln>
                        <a:noFill/>
                      </a:ln>
                      <a:effectLst/>
                      <a:extLst/>
                    </p:spPr>
                  </p:pic>
                </p:oleObj>
              </mc:Fallback>
            </mc:AlternateContent>
          </a:graphicData>
        </a:graphic>
      </p:graphicFrame>
      <p:sp>
        <p:nvSpPr>
          <p:cNvPr id="10" name="TextBox 9"/>
          <p:cNvSpPr txBox="1"/>
          <p:nvPr/>
        </p:nvSpPr>
        <p:spPr>
          <a:xfrm>
            <a:off x="319918" y="1483970"/>
            <a:ext cx="569687" cy="646331"/>
          </a:xfrm>
          <a:prstGeom prst="rect">
            <a:avLst/>
          </a:prstGeom>
          <a:noFill/>
        </p:spPr>
        <p:txBody>
          <a:bodyPr wrap="none" rtlCol="0">
            <a:spAutoFit/>
          </a:bodyPr>
          <a:lstStyle/>
          <a:p>
            <a:r>
              <a:rPr lang="en-US" sz="3600" dirty="0" smtClean="0"/>
              <a:t>1.</a:t>
            </a:r>
            <a:endParaRPr lang="en-US" sz="3600" dirty="0"/>
          </a:p>
        </p:txBody>
      </p:sp>
      <p:grpSp>
        <p:nvGrpSpPr>
          <p:cNvPr id="15" name="Group 14"/>
          <p:cNvGrpSpPr/>
          <p:nvPr/>
        </p:nvGrpSpPr>
        <p:grpSpPr>
          <a:xfrm>
            <a:off x="5067130" y="3818324"/>
            <a:ext cx="3085060" cy="2979189"/>
            <a:chOff x="5003800" y="1341438"/>
            <a:chExt cx="3455988" cy="3036887"/>
          </a:xfrm>
          <a:solidFill>
            <a:srgbClr val="008000"/>
          </a:solidFill>
        </p:grpSpPr>
        <p:sp>
          <p:nvSpPr>
            <p:cNvPr id="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2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22"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3" name="Oval 11"/>
            <p:cNvSpPr>
              <a:spLocks noChangeArrowheads="1"/>
            </p:cNvSpPr>
            <p:nvPr/>
          </p:nvSpPr>
          <p:spPr bwMode="auto">
            <a:xfrm>
              <a:off x="5795963" y="2781300"/>
              <a:ext cx="288925"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24" name="Oval 12"/>
            <p:cNvSpPr>
              <a:spLocks noChangeArrowheads="1"/>
            </p:cNvSpPr>
            <p:nvPr/>
          </p:nvSpPr>
          <p:spPr bwMode="auto">
            <a:xfrm>
              <a:off x="7380288" y="2781300"/>
              <a:ext cx="287337"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25"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6"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27"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9" name="Oval 12"/>
            <p:cNvSpPr>
              <a:spLocks noChangeArrowheads="1"/>
            </p:cNvSpPr>
            <p:nvPr/>
          </p:nvSpPr>
          <p:spPr bwMode="auto">
            <a:xfrm>
              <a:off x="6588125" y="3427413"/>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30"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1"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2"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33"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4"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5"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6"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7"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8"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39"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0"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2"/>
            <p:cNvSpPr>
              <a:spLocks noChangeArrowheads="1"/>
            </p:cNvSpPr>
            <p:nvPr/>
          </p:nvSpPr>
          <p:spPr bwMode="auto">
            <a:xfrm>
              <a:off x="6588125" y="2060575"/>
              <a:ext cx="287338"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42"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grpSp>
      <p:sp>
        <p:nvSpPr>
          <p:cNvPr id="66" name="TextBox 65"/>
          <p:cNvSpPr txBox="1"/>
          <p:nvPr/>
        </p:nvSpPr>
        <p:spPr>
          <a:xfrm>
            <a:off x="7331479" y="1555599"/>
            <a:ext cx="612593" cy="1015663"/>
          </a:xfrm>
          <a:prstGeom prst="rect">
            <a:avLst/>
          </a:prstGeom>
          <a:noFill/>
        </p:spPr>
        <p:txBody>
          <a:bodyPr wrap="none" rtlCol="0">
            <a:spAutoFit/>
          </a:bodyPr>
          <a:lstStyle/>
          <a:p>
            <a:r>
              <a:rPr lang="en-US" sz="6000" dirty="0" smtClean="0">
                <a:solidFill>
                  <a:srgbClr val="008000"/>
                </a:solidFill>
              </a:rPr>
              <a:t>?</a:t>
            </a:r>
            <a:endParaRPr lang="en-US" sz="6000" dirty="0">
              <a:solidFill>
                <a:srgbClr val="008000"/>
              </a:solidFill>
            </a:endParaRPr>
          </a:p>
        </p:txBody>
      </p:sp>
      <p:sp>
        <p:nvSpPr>
          <p:cNvPr id="61" name="Oval 12"/>
          <p:cNvSpPr>
            <a:spLocks noChangeArrowheads="1"/>
          </p:cNvSpPr>
          <p:nvPr/>
        </p:nvSpPr>
        <p:spPr bwMode="auto">
          <a:xfrm>
            <a:off x="6481411" y="5243366"/>
            <a:ext cx="256498" cy="283436"/>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62" name="Oval 11"/>
          <p:cNvSpPr>
            <a:spLocks noChangeArrowheads="1"/>
          </p:cNvSpPr>
          <p:nvPr/>
        </p:nvSpPr>
        <p:spPr bwMode="auto">
          <a:xfrm>
            <a:off x="6120191" y="5238089"/>
            <a:ext cx="257915" cy="283436"/>
          </a:xfrm>
          <a:prstGeom prst="ellipse">
            <a:avLst/>
          </a:prstGeom>
          <a:solidFill>
            <a:srgbClr val="008000"/>
          </a:solidFill>
          <a:ln w="12700" cmpd="sng">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a:off x="6828961" y="5245349"/>
            <a:ext cx="257915" cy="283436"/>
          </a:xfrm>
          <a:prstGeom prst="ellipse">
            <a:avLst/>
          </a:prstGeom>
          <a:solidFill>
            <a:srgbClr val="008000"/>
          </a:solidFill>
          <a:ln w="12700" cmpd="sng">
            <a:solidFill>
              <a:schemeClr val="tx1"/>
            </a:solidFill>
            <a:round/>
            <a:headEnd/>
            <a:tailEnd/>
          </a:ln>
        </p:spPr>
        <p:txBody>
          <a:bodyPr wrap="none" anchor="ctr"/>
          <a:lstStyle/>
          <a:p>
            <a:endParaRPr lang="en-US"/>
          </a:p>
        </p:txBody>
      </p:sp>
      <p:graphicFrame>
        <p:nvGraphicFramePr>
          <p:cNvPr id="68" name="Object 4"/>
          <p:cNvGraphicFramePr>
            <a:graphicFrameLocks noChangeAspect="1"/>
          </p:cNvGraphicFramePr>
          <p:nvPr>
            <p:extLst>
              <p:ext uri="{D42A27DB-BD31-4B8C-83A1-F6EECF244321}">
                <p14:modId xmlns:p14="http://schemas.microsoft.com/office/powerpoint/2010/main" val="1104536882"/>
              </p:ext>
            </p:extLst>
          </p:nvPr>
        </p:nvGraphicFramePr>
        <p:xfrm>
          <a:off x="263680" y="2451210"/>
          <a:ext cx="8595718" cy="916481"/>
        </p:xfrm>
        <a:graphic>
          <a:graphicData uri="http://schemas.openxmlformats.org/presentationml/2006/ole">
            <mc:AlternateContent xmlns:mc="http://schemas.openxmlformats.org/markup-compatibility/2006">
              <mc:Choice xmlns:v="urn:schemas-microsoft-com:vml" Requires="v">
                <p:oleObj spid="_x0000_s191542" name="Equation" r:id="rId6" imgW="3937000" imgH="419100" progId="Equation.3">
                  <p:embed/>
                </p:oleObj>
              </mc:Choice>
              <mc:Fallback>
                <p:oleObj name="Equation" r:id="rId6" imgW="3937000" imgH="419100" progId="Equation.3">
                  <p:embed/>
                  <p:pic>
                    <p:nvPicPr>
                      <p:cNvPr id="0" name=""/>
                      <p:cNvPicPr>
                        <a:picLocks noChangeAspect="1" noChangeArrowheads="1"/>
                      </p:cNvPicPr>
                      <p:nvPr/>
                    </p:nvPicPr>
                    <p:blipFill>
                      <a:blip r:embed="rId7"/>
                      <a:srcRect/>
                      <a:stretch>
                        <a:fillRect/>
                      </a:stretch>
                    </p:blipFill>
                    <p:spPr bwMode="auto">
                      <a:xfrm>
                        <a:off x="263680" y="2451210"/>
                        <a:ext cx="8595718" cy="916481"/>
                      </a:xfrm>
                      <a:prstGeom prst="rect">
                        <a:avLst/>
                      </a:prstGeom>
                      <a:noFill/>
                      <a:ln>
                        <a:noFill/>
                      </a:ln>
                      <a:effectLst/>
                      <a:extLst/>
                    </p:spPr>
                  </p:pic>
                </p:oleObj>
              </mc:Fallback>
            </mc:AlternateContent>
          </a:graphicData>
        </a:graphic>
      </p:graphicFrame>
      <p:sp>
        <p:nvSpPr>
          <p:cNvPr id="69" name="Rounded Rectangle 68"/>
          <p:cNvSpPr/>
          <p:nvPr/>
        </p:nvSpPr>
        <p:spPr>
          <a:xfrm>
            <a:off x="6933597" y="2451210"/>
            <a:ext cx="1353284" cy="91648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302404" y="2451210"/>
            <a:ext cx="6332155" cy="916481"/>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Stokes-x equation</a:t>
            </a:r>
            <a:endParaRPr lang="en-US" dirty="0">
              <a:solidFill>
                <a:srgbClr val="008000"/>
              </a:solidFill>
            </a:endParaRPr>
          </a:p>
        </p:txBody>
      </p:sp>
      <p:sp>
        <p:nvSpPr>
          <p:cNvPr id="50" name="TextBox 49"/>
          <p:cNvSpPr txBox="1"/>
          <p:nvPr/>
        </p:nvSpPr>
        <p:spPr>
          <a:xfrm>
            <a:off x="189850" y="5307515"/>
            <a:ext cx="4740901" cy="1200328"/>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i</a:t>
            </a:r>
            <a:r>
              <a:rPr lang="en-US" sz="2400" dirty="0" smtClean="0"/>
              <a:t>s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point,</a:t>
            </a:r>
          </a:p>
          <a:p>
            <a:r>
              <a:rPr lang="en-US" sz="2400" dirty="0"/>
              <a:t>b</a:t>
            </a:r>
            <a:r>
              <a:rPr lang="en-US" sz="2400" dirty="0" smtClean="0"/>
              <a:t>ut is not a grid point</a:t>
            </a:r>
            <a:endParaRPr lang="en-US" sz="2400" dirty="0"/>
          </a:p>
        </p:txBody>
      </p:sp>
    </p:spTree>
    <p:extLst>
      <p:ext uri="{BB962C8B-B14F-4D97-AF65-F5344CB8AC3E}">
        <p14:creationId xmlns:p14="http://schemas.microsoft.com/office/powerpoint/2010/main" val="18710017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24</a:t>
            </a:fld>
            <a:endParaRPr lang="en-US"/>
          </a:p>
        </p:txBody>
      </p:sp>
      <p:sp>
        <p:nvSpPr>
          <p:cNvPr id="10" name="TextBox 9"/>
          <p:cNvSpPr txBox="1"/>
          <p:nvPr/>
        </p:nvSpPr>
        <p:spPr>
          <a:xfrm>
            <a:off x="319918" y="1483970"/>
            <a:ext cx="569687" cy="646331"/>
          </a:xfrm>
          <a:prstGeom prst="rect">
            <a:avLst/>
          </a:prstGeom>
          <a:noFill/>
        </p:spPr>
        <p:txBody>
          <a:bodyPr wrap="none" rtlCol="0">
            <a:spAutoFit/>
          </a:bodyPr>
          <a:lstStyle/>
          <a:p>
            <a:r>
              <a:rPr lang="en-US" sz="3600" dirty="0"/>
              <a:t>2</a:t>
            </a:r>
            <a:r>
              <a:rPr lang="en-US" sz="3600" dirty="0" smtClean="0"/>
              <a:t>.</a:t>
            </a:r>
            <a:endParaRPr lang="en-US" sz="3600" dirty="0"/>
          </a:p>
        </p:txBody>
      </p:sp>
      <p:graphicFrame>
        <p:nvGraphicFramePr>
          <p:cNvPr id="14" name="Object 4"/>
          <p:cNvGraphicFramePr>
            <a:graphicFrameLocks noChangeAspect="1"/>
          </p:cNvGraphicFramePr>
          <p:nvPr>
            <p:extLst>
              <p:ext uri="{D42A27DB-BD31-4B8C-83A1-F6EECF244321}">
                <p14:modId xmlns:p14="http://schemas.microsoft.com/office/powerpoint/2010/main" val="1154813670"/>
              </p:ext>
            </p:extLst>
          </p:nvPr>
        </p:nvGraphicFramePr>
        <p:xfrm>
          <a:off x="33875" y="2523422"/>
          <a:ext cx="9102725" cy="862715"/>
        </p:xfrm>
        <a:graphic>
          <a:graphicData uri="http://schemas.openxmlformats.org/presentationml/2006/ole">
            <mc:AlternateContent xmlns:mc="http://schemas.openxmlformats.org/markup-compatibility/2006">
              <mc:Choice xmlns:v="urn:schemas-microsoft-com:vml" Requires="v">
                <p:oleObj spid="_x0000_s192567" name="Equation" r:id="rId4" imgW="4432300" imgH="419100" progId="Equation.3">
                  <p:embed/>
                </p:oleObj>
              </mc:Choice>
              <mc:Fallback>
                <p:oleObj name="Equation" r:id="rId4" imgW="4432300" imgH="419100" progId="Equation.3">
                  <p:embed/>
                  <p:pic>
                    <p:nvPicPr>
                      <p:cNvPr id="0" name=""/>
                      <p:cNvPicPr>
                        <a:picLocks noChangeAspect="1" noChangeArrowheads="1"/>
                      </p:cNvPicPr>
                      <p:nvPr/>
                    </p:nvPicPr>
                    <p:blipFill>
                      <a:blip r:embed="rId5"/>
                      <a:srcRect/>
                      <a:stretch>
                        <a:fillRect/>
                      </a:stretch>
                    </p:blipFill>
                    <p:spPr bwMode="auto">
                      <a:xfrm>
                        <a:off x="33875" y="2523422"/>
                        <a:ext cx="9102725" cy="862715"/>
                      </a:xfrm>
                      <a:prstGeom prst="rect">
                        <a:avLst/>
                      </a:prstGeom>
                      <a:noFill/>
                      <a:ln>
                        <a:noFill/>
                      </a:ln>
                      <a:effectLst/>
                      <a:extLst/>
                    </p:spPr>
                  </p:pic>
                </p:oleObj>
              </mc:Fallback>
            </mc:AlternateContent>
          </a:graphicData>
        </a:graphic>
      </p:graphicFrame>
      <p:grpSp>
        <p:nvGrpSpPr>
          <p:cNvPr id="15" name="Group 14"/>
          <p:cNvGrpSpPr/>
          <p:nvPr/>
        </p:nvGrpSpPr>
        <p:grpSpPr>
          <a:xfrm>
            <a:off x="5067130" y="3818324"/>
            <a:ext cx="3085060" cy="2979189"/>
            <a:chOff x="5003800" y="1341438"/>
            <a:chExt cx="3455988" cy="3036887"/>
          </a:xfrm>
          <a:solidFill>
            <a:srgbClr val="008000"/>
          </a:solidFill>
        </p:grpSpPr>
        <p:sp>
          <p:nvSpPr>
            <p:cNvPr id="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2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22"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3" name="Oval 11"/>
            <p:cNvSpPr>
              <a:spLocks noChangeArrowheads="1"/>
            </p:cNvSpPr>
            <p:nvPr/>
          </p:nvSpPr>
          <p:spPr bwMode="auto">
            <a:xfrm>
              <a:off x="5795963" y="2781300"/>
              <a:ext cx="288925" cy="288925"/>
            </a:xfrm>
            <a:prstGeom prst="ellipse">
              <a:avLst/>
            </a:prstGeom>
            <a:solidFill>
              <a:schemeClr val="bg1">
                <a:lumMod val="65000"/>
              </a:schemeClr>
            </a:solidFill>
            <a:ln w="57150" cmpd="sng">
              <a:solidFill>
                <a:srgbClr val="800000"/>
              </a:solidFill>
              <a:round/>
              <a:headEnd/>
              <a:tailEnd/>
            </a:ln>
          </p:spPr>
          <p:txBody>
            <a:bodyPr wrap="none" anchor="ctr"/>
            <a:lstStyle/>
            <a:p>
              <a:endParaRPr lang="en-US"/>
            </a:p>
          </p:txBody>
        </p:sp>
        <p:sp>
          <p:nvSpPr>
            <p:cNvPr id="24" name="Oval 12"/>
            <p:cNvSpPr>
              <a:spLocks noChangeArrowheads="1"/>
            </p:cNvSpPr>
            <p:nvPr/>
          </p:nvSpPr>
          <p:spPr bwMode="auto">
            <a:xfrm>
              <a:off x="7380288" y="2781300"/>
              <a:ext cx="287337" cy="288925"/>
            </a:xfrm>
            <a:prstGeom prst="ellipse">
              <a:avLst/>
            </a:prstGeom>
            <a:solidFill>
              <a:schemeClr val="bg1">
                <a:lumMod val="65000"/>
              </a:schemeClr>
            </a:solidFill>
            <a:ln w="57150" cmpd="sng">
              <a:solidFill>
                <a:srgbClr val="800000"/>
              </a:solidFill>
              <a:round/>
              <a:headEnd/>
              <a:tailEnd/>
            </a:ln>
          </p:spPr>
          <p:txBody>
            <a:bodyPr wrap="none" anchor="ctr"/>
            <a:lstStyle/>
            <a:p>
              <a:endParaRPr lang="en-US"/>
            </a:p>
          </p:txBody>
        </p:sp>
        <p:sp>
          <p:nvSpPr>
            <p:cNvPr id="25"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6"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27"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9" name="Oval 12"/>
            <p:cNvSpPr>
              <a:spLocks noChangeArrowheads="1"/>
            </p:cNvSpPr>
            <p:nvPr/>
          </p:nvSpPr>
          <p:spPr bwMode="auto">
            <a:xfrm>
              <a:off x="6588125" y="3427413"/>
              <a:ext cx="287338" cy="288925"/>
            </a:xfrm>
            <a:prstGeom prst="ellipse">
              <a:avLst/>
            </a:prstGeom>
            <a:solidFill>
              <a:schemeClr val="bg1">
                <a:lumMod val="65000"/>
              </a:schemeClr>
            </a:solidFill>
            <a:ln w="57150" cmpd="sng">
              <a:solidFill>
                <a:srgbClr val="800000"/>
              </a:solidFill>
              <a:round/>
              <a:headEnd/>
              <a:tailEnd/>
            </a:ln>
          </p:spPr>
          <p:txBody>
            <a:bodyPr wrap="none" anchor="ctr"/>
            <a:lstStyle/>
            <a:p>
              <a:endParaRPr lang="en-US"/>
            </a:p>
          </p:txBody>
        </p:sp>
        <p:sp>
          <p:nvSpPr>
            <p:cNvPr id="30"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1"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2"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33"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4"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5"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6"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7"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8"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39"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0"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2"/>
            <p:cNvSpPr>
              <a:spLocks noChangeArrowheads="1"/>
            </p:cNvSpPr>
            <p:nvPr/>
          </p:nvSpPr>
          <p:spPr bwMode="auto">
            <a:xfrm>
              <a:off x="6588125" y="2060575"/>
              <a:ext cx="287338" cy="288925"/>
            </a:xfrm>
            <a:prstGeom prst="ellipse">
              <a:avLst/>
            </a:prstGeom>
            <a:solidFill>
              <a:schemeClr val="bg1">
                <a:lumMod val="65000"/>
              </a:schemeClr>
            </a:solidFill>
            <a:ln w="57150" cmpd="sng">
              <a:solidFill>
                <a:srgbClr val="800000"/>
              </a:solidFill>
              <a:round/>
              <a:headEnd/>
              <a:tailEnd/>
            </a:ln>
          </p:spPr>
          <p:txBody>
            <a:bodyPr wrap="none" anchor="ctr"/>
            <a:lstStyle/>
            <a:p>
              <a:endParaRPr lang="en-US"/>
            </a:p>
          </p:txBody>
        </p:sp>
        <p:sp>
          <p:nvSpPr>
            <p:cNvPr id="42"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grpSp>
      <p:sp>
        <p:nvSpPr>
          <p:cNvPr id="64" name="Rounded Rectangle 63"/>
          <p:cNvSpPr/>
          <p:nvPr/>
        </p:nvSpPr>
        <p:spPr>
          <a:xfrm>
            <a:off x="6337906" y="2420938"/>
            <a:ext cx="1412024" cy="100201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60479" y="2420938"/>
            <a:ext cx="6066090" cy="1009271"/>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12"/>
          <p:cNvSpPr>
            <a:spLocks noChangeArrowheads="1"/>
          </p:cNvSpPr>
          <p:nvPr/>
        </p:nvSpPr>
        <p:spPr bwMode="auto">
          <a:xfrm>
            <a:off x="6481411" y="5231271"/>
            <a:ext cx="256498" cy="283436"/>
          </a:xfrm>
          <a:prstGeom prst="ellipse">
            <a:avLst/>
          </a:prstGeom>
          <a:solidFill>
            <a:srgbClr val="3366FF"/>
          </a:solidFill>
          <a:ln w="57150" cmpd="sng">
            <a:solidFill>
              <a:srgbClr val="800000"/>
            </a:solidFill>
            <a:round/>
            <a:headEnd/>
            <a:tailEnd/>
          </a:ln>
        </p:spPr>
        <p:txBody>
          <a:bodyPr wrap="none" anchor="ctr"/>
          <a:lstStyle/>
          <a:p>
            <a:endParaRPr lang="en-US"/>
          </a:p>
        </p:txBody>
      </p:sp>
      <p:sp>
        <p:nvSpPr>
          <p:cNvPr id="62" name="Oval 11"/>
          <p:cNvSpPr>
            <a:spLocks noChangeArrowheads="1"/>
          </p:cNvSpPr>
          <p:nvPr/>
        </p:nvSpPr>
        <p:spPr bwMode="auto">
          <a:xfrm>
            <a:off x="6472057" y="4891095"/>
            <a:ext cx="257915" cy="283436"/>
          </a:xfrm>
          <a:prstGeom prst="ellipse">
            <a:avLst/>
          </a:prstGeom>
          <a:solidFill>
            <a:srgbClr val="008000"/>
          </a:solidFill>
          <a:ln w="12700" cmpd="sng">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a:off x="6479994" y="5547206"/>
            <a:ext cx="257915" cy="283436"/>
          </a:xfrm>
          <a:prstGeom prst="ellipse">
            <a:avLst/>
          </a:prstGeom>
          <a:solidFill>
            <a:srgbClr val="008000"/>
          </a:solidFill>
          <a:ln w="12700" cmpd="sng">
            <a:solidFill>
              <a:schemeClr val="tx1"/>
            </a:solidFill>
            <a:round/>
            <a:headEnd/>
            <a:tailEnd/>
          </a:ln>
        </p:spPr>
        <p:txBody>
          <a:bodyPr wrap="none" anchor="ctr"/>
          <a:lstStyle/>
          <a:p>
            <a:endParaRPr lang="en-US"/>
          </a:p>
        </p:txBody>
      </p:sp>
      <p:graphicFrame>
        <p:nvGraphicFramePr>
          <p:cNvPr id="67" name="Object 5"/>
          <p:cNvGraphicFramePr>
            <a:graphicFrameLocks noChangeAspect="1"/>
          </p:cNvGraphicFramePr>
          <p:nvPr>
            <p:extLst>
              <p:ext uri="{D42A27DB-BD31-4B8C-83A1-F6EECF244321}">
                <p14:modId xmlns:p14="http://schemas.microsoft.com/office/powerpoint/2010/main" val="4279815265"/>
              </p:ext>
            </p:extLst>
          </p:nvPr>
        </p:nvGraphicFramePr>
        <p:xfrm>
          <a:off x="2624669" y="1309796"/>
          <a:ext cx="3614841" cy="1088531"/>
        </p:xfrm>
        <a:graphic>
          <a:graphicData uri="http://schemas.openxmlformats.org/presentationml/2006/ole">
            <mc:AlternateContent xmlns:mc="http://schemas.openxmlformats.org/markup-compatibility/2006">
              <mc:Choice xmlns:v="urn:schemas-microsoft-com:vml" Requires="v">
                <p:oleObj spid="_x0000_s192568" name="Equation" r:id="rId6" imgW="1562100" imgH="469900" progId="Equation.3">
                  <p:embed/>
                </p:oleObj>
              </mc:Choice>
              <mc:Fallback>
                <p:oleObj name="Equation" r:id="rId6" imgW="1562100" imgH="469900" progId="Equation.3">
                  <p:embed/>
                  <p:pic>
                    <p:nvPicPr>
                      <p:cNvPr id="0" name=""/>
                      <p:cNvPicPr>
                        <a:picLocks noChangeAspect="1" noChangeArrowheads="1"/>
                      </p:cNvPicPr>
                      <p:nvPr/>
                    </p:nvPicPr>
                    <p:blipFill>
                      <a:blip r:embed="rId7"/>
                      <a:srcRect/>
                      <a:stretch>
                        <a:fillRect/>
                      </a:stretch>
                    </p:blipFill>
                    <p:spPr bwMode="auto">
                      <a:xfrm>
                        <a:off x="2624669" y="1309796"/>
                        <a:ext cx="3614841" cy="1088531"/>
                      </a:xfrm>
                      <a:prstGeom prst="rect">
                        <a:avLst/>
                      </a:prstGeom>
                      <a:noFill/>
                      <a:ln>
                        <a:noFill/>
                      </a:ln>
                      <a:effectLst/>
                      <a:extLst/>
                    </p:spPr>
                  </p:pic>
                </p:oleObj>
              </mc:Fallback>
            </mc:AlternateContent>
          </a:graphicData>
        </a:graphic>
      </p:graphicFrame>
      <p:sp>
        <p:nvSpPr>
          <p:cNvPr id="68" name="Rounded Rectangle 67"/>
          <p:cNvSpPr/>
          <p:nvPr/>
        </p:nvSpPr>
        <p:spPr>
          <a:xfrm>
            <a:off x="8024651" y="2428198"/>
            <a:ext cx="1070970" cy="1002011"/>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Stokes-z equation</a:t>
            </a:r>
            <a:endParaRPr lang="en-US" dirty="0">
              <a:solidFill>
                <a:srgbClr val="008000"/>
              </a:solidFill>
            </a:endParaRPr>
          </a:p>
        </p:txBody>
      </p:sp>
      <p:sp>
        <p:nvSpPr>
          <p:cNvPr id="50" name="TextBox 49"/>
          <p:cNvSpPr txBox="1"/>
          <p:nvPr/>
        </p:nvSpPr>
        <p:spPr>
          <a:xfrm>
            <a:off x="189850" y="5307515"/>
            <a:ext cx="4740901" cy="1200328"/>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i</a:t>
            </a:r>
            <a:r>
              <a:rPr lang="en-US" sz="2400" dirty="0" smtClean="0"/>
              <a:t>s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smtClean="0">
                <a:latin typeface="Times New Roman"/>
                <a:cs typeface="Times New Roman"/>
              </a:rPr>
              <a:t>z</a:t>
            </a:r>
            <a:r>
              <a:rPr lang="en-US" sz="2400" dirty="0" smtClean="0"/>
              <a:t> point,</a:t>
            </a:r>
          </a:p>
          <a:p>
            <a:r>
              <a:rPr lang="en-US" sz="2400" dirty="0"/>
              <a:t>b</a:t>
            </a:r>
            <a:r>
              <a:rPr lang="en-US" sz="2400" dirty="0" smtClean="0"/>
              <a:t>ut is not a grid point</a:t>
            </a:r>
            <a:endParaRPr lang="en-US" sz="2400" dirty="0"/>
          </a:p>
        </p:txBody>
      </p:sp>
    </p:spTree>
    <p:extLst>
      <p:ext uri="{BB962C8B-B14F-4D97-AF65-F5344CB8AC3E}">
        <p14:creationId xmlns:p14="http://schemas.microsoft.com/office/powerpoint/2010/main" val="3376556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25</a:t>
            </a:fld>
            <a:endParaRPr lang="en-US"/>
          </a:p>
        </p:txBody>
      </p:sp>
      <p:sp>
        <p:nvSpPr>
          <p:cNvPr id="10" name="TextBox 9"/>
          <p:cNvSpPr txBox="1"/>
          <p:nvPr/>
        </p:nvSpPr>
        <p:spPr>
          <a:xfrm>
            <a:off x="319918" y="1483970"/>
            <a:ext cx="569687" cy="646331"/>
          </a:xfrm>
          <a:prstGeom prst="rect">
            <a:avLst/>
          </a:prstGeom>
          <a:noFill/>
        </p:spPr>
        <p:txBody>
          <a:bodyPr wrap="none" rtlCol="0">
            <a:spAutoFit/>
          </a:bodyPr>
          <a:lstStyle/>
          <a:p>
            <a:r>
              <a:rPr lang="en-US" sz="3600" dirty="0" smtClean="0"/>
              <a:t>3.</a:t>
            </a:r>
            <a:endParaRPr lang="en-US" sz="3600" dirty="0"/>
          </a:p>
        </p:txBody>
      </p:sp>
      <p:grpSp>
        <p:nvGrpSpPr>
          <p:cNvPr id="15" name="Group 14"/>
          <p:cNvGrpSpPr/>
          <p:nvPr/>
        </p:nvGrpSpPr>
        <p:grpSpPr>
          <a:xfrm>
            <a:off x="5067130" y="3818324"/>
            <a:ext cx="3085060" cy="2979189"/>
            <a:chOff x="5003800" y="1341438"/>
            <a:chExt cx="3455988" cy="3036887"/>
          </a:xfrm>
          <a:solidFill>
            <a:srgbClr val="008000"/>
          </a:solidFill>
        </p:grpSpPr>
        <p:sp>
          <p:nvSpPr>
            <p:cNvPr id="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2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22"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3" name="Oval 11"/>
            <p:cNvSpPr>
              <a:spLocks noChangeArrowheads="1"/>
            </p:cNvSpPr>
            <p:nvPr/>
          </p:nvSpPr>
          <p:spPr bwMode="auto">
            <a:xfrm>
              <a:off x="5795963" y="2781300"/>
              <a:ext cx="288925" cy="288925"/>
            </a:xfrm>
            <a:prstGeom prst="ellipse">
              <a:avLst/>
            </a:prstGeom>
            <a:solidFill>
              <a:schemeClr val="bg1">
                <a:lumMod val="65000"/>
              </a:schemeClr>
            </a:solidFill>
            <a:ln w="12700" cmpd="sng">
              <a:solidFill>
                <a:schemeClr val="tx1"/>
              </a:solidFill>
              <a:round/>
              <a:headEnd/>
              <a:tailEnd/>
            </a:ln>
          </p:spPr>
          <p:txBody>
            <a:bodyPr wrap="none" anchor="ctr"/>
            <a:lstStyle/>
            <a:p>
              <a:endParaRPr lang="en-US"/>
            </a:p>
          </p:txBody>
        </p:sp>
        <p:sp>
          <p:nvSpPr>
            <p:cNvPr id="24" name="Oval 12"/>
            <p:cNvSpPr>
              <a:spLocks noChangeArrowheads="1"/>
            </p:cNvSpPr>
            <p:nvPr/>
          </p:nvSpPr>
          <p:spPr bwMode="auto">
            <a:xfrm>
              <a:off x="7380288" y="2781300"/>
              <a:ext cx="287337" cy="288925"/>
            </a:xfrm>
            <a:prstGeom prst="ellipse">
              <a:avLst/>
            </a:prstGeom>
            <a:solidFill>
              <a:schemeClr val="bg1">
                <a:lumMod val="65000"/>
              </a:schemeClr>
            </a:solidFill>
            <a:ln w="57150" cmpd="sng">
              <a:solidFill>
                <a:srgbClr val="FF0000"/>
              </a:solidFill>
              <a:round/>
              <a:headEnd/>
              <a:tailEnd/>
            </a:ln>
          </p:spPr>
          <p:txBody>
            <a:bodyPr wrap="none" anchor="ctr"/>
            <a:lstStyle/>
            <a:p>
              <a:endParaRPr lang="en-US"/>
            </a:p>
          </p:txBody>
        </p:sp>
        <p:sp>
          <p:nvSpPr>
            <p:cNvPr id="25"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6"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27"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8"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29" name="Oval 12"/>
            <p:cNvSpPr>
              <a:spLocks noChangeArrowheads="1"/>
            </p:cNvSpPr>
            <p:nvPr/>
          </p:nvSpPr>
          <p:spPr bwMode="auto">
            <a:xfrm>
              <a:off x="6588125" y="3427413"/>
              <a:ext cx="287338" cy="288925"/>
            </a:xfrm>
            <a:prstGeom prst="ellipse">
              <a:avLst/>
            </a:prstGeom>
            <a:solidFill>
              <a:srgbClr val="800000"/>
            </a:solidFill>
            <a:ln w="12700" cmpd="sng">
              <a:solidFill>
                <a:srgbClr val="292934"/>
              </a:solidFill>
              <a:round/>
              <a:headEnd/>
              <a:tailEnd/>
            </a:ln>
          </p:spPr>
          <p:txBody>
            <a:bodyPr wrap="none" anchor="ctr"/>
            <a:lstStyle/>
            <a:p>
              <a:endParaRPr lang="en-US"/>
            </a:p>
          </p:txBody>
        </p:sp>
        <p:sp>
          <p:nvSpPr>
            <p:cNvPr id="30"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1"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2"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33"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4"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5"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6"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7"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38"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39"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0"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2"/>
            <p:cNvSpPr>
              <a:spLocks noChangeArrowheads="1"/>
            </p:cNvSpPr>
            <p:nvPr/>
          </p:nvSpPr>
          <p:spPr bwMode="auto">
            <a:xfrm>
              <a:off x="6588125" y="2060575"/>
              <a:ext cx="287338" cy="288925"/>
            </a:xfrm>
            <a:prstGeom prst="ellipse">
              <a:avLst/>
            </a:prstGeom>
            <a:solidFill>
              <a:schemeClr val="bg1">
                <a:lumMod val="65000"/>
              </a:schemeClr>
            </a:solidFill>
            <a:ln w="12700" cmpd="sng">
              <a:solidFill>
                <a:srgbClr val="292934"/>
              </a:solidFill>
              <a:round/>
              <a:headEnd/>
              <a:tailEnd/>
            </a:ln>
          </p:spPr>
          <p:txBody>
            <a:bodyPr wrap="none" anchor="ctr"/>
            <a:lstStyle/>
            <a:p>
              <a:endParaRPr lang="en-US"/>
            </a:p>
          </p:txBody>
        </p:sp>
        <p:sp>
          <p:nvSpPr>
            <p:cNvPr id="42"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grpSp>
      <p:sp>
        <p:nvSpPr>
          <p:cNvPr id="61" name="Oval 12"/>
          <p:cNvSpPr>
            <a:spLocks noChangeArrowheads="1"/>
          </p:cNvSpPr>
          <p:nvPr/>
        </p:nvSpPr>
        <p:spPr bwMode="auto">
          <a:xfrm>
            <a:off x="6481411" y="5231271"/>
            <a:ext cx="256498" cy="283436"/>
          </a:xfrm>
          <a:prstGeom prst="ellipse">
            <a:avLst/>
          </a:prstGeom>
          <a:solidFill>
            <a:srgbClr val="800000"/>
          </a:solidFill>
          <a:ln w="57150" cmpd="sng">
            <a:solidFill>
              <a:srgbClr val="FF0000"/>
            </a:solidFill>
            <a:round/>
            <a:headEnd/>
            <a:tailEnd/>
          </a:ln>
        </p:spPr>
        <p:txBody>
          <a:bodyPr wrap="none" anchor="ctr"/>
          <a:lstStyle/>
          <a:p>
            <a:endParaRPr lang="en-US"/>
          </a:p>
        </p:txBody>
      </p:sp>
      <p:graphicFrame>
        <p:nvGraphicFramePr>
          <p:cNvPr id="69" name="Object 6"/>
          <p:cNvGraphicFramePr>
            <a:graphicFrameLocks noChangeAspect="1"/>
          </p:cNvGraphicFramePr>
          <p:nvPr>
            <p:extLst>
              <p:ext uri="{D42A27DB-BD31-4B8C-83A1-F6EECF244321}">
                <p14:modId xmlns:p14="http://schemas.microsoft.com/office/powerpoint/2010/main" val="2994628974"/>
              </p:ext>
            </p:extLst>
          </p:nvPr>
        </p:nvGraphicFramePr>
        <p:xfrm>
          <a:off x="2986975" y="1336292"/>
          <a:ext cx="2080155" cy="1023796"/>
        </p:xfrm>
        <a:graphic>
          <a:graphicData uri="http://schemas.openxmlformats.org/presentationml/2006/ole">
            <mc:AlternateContent xmlns:mc="http://schemas.openxmlformats.org/markup-compatibility/2006">
              <mc:Choice xmlns:v="urn:schemas-microsoft-com:vml" Requires="v">
                <p:oleObj spid="_x0000_s195633" name="Equation" r:id="rId4" imgW="825500" imgH="406400" progId="Equation.3">
                  <p:embed/>
                </p:oleObj>
              </mc:Choice>
              <mc:Fallback>
                <p:oleObj name="Equation" r:id="rId4" imgW="825500" imgH="406400" progId="Equation.3">
                  <p:embed/>
                  <p:pic>
                    <p:nvPicPr>
                      <p:cNvPr id="0" name=""/>
                      <p:cNvPicPr>
                        <a:picLocks noChangeAspect="1" noChangeArrowheads="1"/>
                      </p:cNvPicPr>
                      <p:nvPr/>
                    </p:nvPicPr>
                    <p:blipFill>
                      <a:blip r:embed="rId5"/>
                      <a:srcRect/>
                      <a:stretch>
                        <a:fillRect/>
                      </a:stretch>
                    </p:blipFill>
                    <p:spPr bwMode="auto">
                      <a:xfrm>
                        <a:off x="2986975" y="1336292"/>
                        <a:ext cx="2080155" cy="1023796"/>
                      </a:xfrm>
                      <a:prstGeom prst="rect">
                        <a:avLst/>
                      </a:prstGeom>
                      <a:noFill/>
                      <a:ln>
                        <a:noFill/>
                      </a:ln>
                      <a:effectLst/>
                      <a:extLst/>
                    </p:spPr>
                  </p:pic>
                </p:oleObj>
              </mc:Fallback>
            </mc:AlternateContent>
          </a:graphicData>
        </a:graphic>
      </p:graphicFrame>
      <p:graphicFrame>
        <p:nvGraphicFramePr>
          <p:cNvPr id="70" name="Object 4"/>
          <p:cNvGraphicFramePr>
            <a:graphicFrameLocks noChangeAspect="1"/>
          </p:cNvGraphicFramePr>
          <p:nvPr>
            <p:extLst>
              <p:ext uri="{D42A27DB-BD31-4B8C-83A1-F6EECF244321}">
                <p14:modId xmlns:p14="http://schemas.microsoft.com/office/powerpoint/2010/main" val="2841854182"/>
              </p:ext>
            </p:extLst>
          </p:nvPr>
        </p:nvGraphicFramePr>
        <p:xfrm>
          <a:off x="1471613" y="2414588"/>
          <a:ext cx="4368800" cy="944562"/>
        </p:xfrm>
        <a:graphic>
          <a:graphicData uri="http://schemas.openxmlformats.org/presentationml/2006/ole">
            <mc:AlternateContent xmlns:mc="http://schemas.openxmlformats.org/markup-compatibility/2006">
              <mc:Choice xmlns:v="urn:schemas-microsoft-com:vml" Requires="v">
                <p:oleObj spid="_x0000_s195634" name="Equation" r:id="rId6" imgW="1943100" imgH="419100" progId="Equation.3">
                  <p:embed/>
                </p:oleObj>
              </mc:Choice>
              <mc:Fallback>
                <p:oleObj name="Equation" r:id="rId6" imgW="1943100" imgH="419100" progId="Equation.3">
                  <p:embed/>
                  <p:pic>
                    <p:nvPicPr>
                      <p:cNvPr id="0" name=""/>
                      <p:cNvPicPr>
                        <a:picLocks noChangeAspect="1" noChangeArrowheads="1"/>
                      </p:cNvPicPr>
                      <p:nvPr/>
                    </p:nvPicPr>
                    <p:blipFill>
                      <a:blip r:embed="rId7"/>
                      <a:srcRect/>
                      <a:stretch>
                        <a:fillRect/>
                      </a:stretch>
                    </p:blipFill>
                    <p:spPr bwMode="auto">
                      <a:xfrm>
                        <a:off x="1471613" y="2414588"/>
                        <a:ext cx="4368800" cy="944562"/>
                      </a:xfrm>
                      <a:prstGeom prst="rect">
                        <a:avLst/>
                      </a:prstGeom>
                      <a:noFill/>
                      <a:ln>
                        <a:noFill/>
                      </a:ln>
                      <a:effectLst/>
                      <a:extLst/>
                    </p:spPr>
                  </p:pic>
                </p:oleObj>
              </mc:Fallback>
            </mc:AlternateContent>
          </a:graphicData>
        </a:graphic>
      </p:graphicFrame>
      <p:sp>
        <p:nvSpPr>
          <p:cNvPr id="71" name="Rounded Rectangle 70"/>
          <p:cNvSpPr/>
          <p:nvPr/>
        </p:nvSpPr>
        <p:spPr>
          <a:xfrm>
            <a:off x="3477657" y="2414519"/>
            <a:ext cx="1847388" cy="1009271"/>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ounded Rectangle 71"/>
          <p:cNvSpPr/>
          <p:nvPr/>
        </p:nvSpPr>
        <p:spPr>
          <a:xfrm>
            <a:off x="1510244" y="2427462"/>
            <a:ext cx="1697647" cy="1017592"/>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3939166" y="3281322"/>
            <a:ext cx="612593" cy="1015663"/>
          </a:xfrm>
          <a:prstGeom prst="rect">
            <a:avLst/>
          </a:prstGeom>
          <a:noFill/>
        </p:spPr>
        <p:txBody>
          <a:bodyPr wrap="none" rtlCol="0">
            <a:spAutoFit/>
          </a:bodyPr>
          <a:lstStyle/>
          <a:p>
            <a:r>
              <a:rPr lang="en-US" sz="6000" dirty="0" smtClean="0">
                <a:solidFill>
                  <a:srgbClr val="800000"/>
                </a:solidFill>
              </a:rPr>
              <a:t>?</a:t>
            </a:r>
            <a:endParaRPr lang="en-US" sz="6000" dirty="0">
              <a:solidFill>
                <a:srgbClr val="800000"/>
              </a:solidFill>
            </a:endParaRPr>
          </a:p>
        </p:txBody>
      </p:sp>
      <p:sp>
        <p:nvSpPr>
          <p:cNvPr id="74" name="TextBox 73"/>
          <p:cNvSpPr txBox="1"/>
          <p:nvPr/>
        </p:nvSpPr>
        <p:spPr>
          <a:xfrm>
            <a:off x="2071661" y="3269017"/>
            <a:ext cx="612593" cy="1015663"/>
          </a:xfrm>
          <a:prstGeom prst="rect">
            <a:avLst/>
          </a:prstGeom>
          <a:noFill/>
        </p:spPr>
        <p:txBody>
          <a:bodyPr wrap="none" rtlCol="0">
            <a:spAutoFit/>
          </a:bodyPr>
          <a:lstStyle/>
          <a:p>
            <a:r>
              <a:rPr lang="en-US" sz="6000" dirty="0" smtClean="0">
                <a:solidFill>
                  <a:srgbClr val="FF0000"/>
                </a:solidFill>
              </a:rPr>
              <a:t>?</a:t>
            </a:r>
            <a:endParaRPr lang="en-US" sz="6000" dirty="0">
              <a:solidFill>
                <a:srgbClr val="FF0000"/>
              </a:solidFill>
            </a:endParaRPr>
          </a:p>
        </p:txBody>
      </p:sp>
      <p:sp>
        <p:nvSpPr>
          <p:cNvPr id="75"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continuity equation</a:t>
            </a:r>
            <a:endParaRPr lang="en-US" dirty="0">
              <a:solidFill>
                <a:srgbClr val="008000"/>
              </a:solidFill>
            </a:endParaRPr>
          </a:p>
        </p:txBody>
      </p:sp>
      <p:sp>
        <p:nvSpPr>
          <p:cNvPr id="50" name="TextBox 49"/>
          <p:cNvSpPr txBox="1"/>
          <p:nvPr/>
        </p:nvSpPr>
        <p:spPr>
          <a:xfrm>
            <a:off x="189850" y="5484731"/>
            <a:ext cx="4906662" cy="830997"/>
          </a:xfrm>
          <a:prstGeom prst="rect">
            <a:avLst/>
          </a:prstGeom>
          <a:noFill/>
        </p:spPr>
        <p:txBody>
          <a:bodyPr wrap="none" rtlCol="0">
            <a:spAutoFit/>
          </a:bodyPr>
          <a:lstStyle/>
          <a:p>
            <a:r>
              <a:rPr lang="en-US" sz="2400" dirty="0" smtClean="0"/>
              <a:t>Both velocity gradients not </a:t>
            </a:r>
            <a:r>
              <a:rPr lang="en-US" sz="2400" dirty="0" err="1" smtClean="0"/>
              <a:t>centred</a:t>
            </a:r>
            <a:endParaRPr lang="en-US" sz="2400" dirty="0"/>
          </a:p>
          <a:p>
            <a:r>
              <a:rPr lang="en-US" sz="2400" dirty="0"/>
              <a:t>a</a:t>
            </a:r>
            <a:r>
              <a:rPr lang="en-US" sz="2400" dirty="0" smtClean="0"/>
              <a:t>round a common point</a:t>
            </a:r>
            <a:endParaRPr lang="en-US" sz="2400" dirty="0"/>
          </a:p>
        </p:txBody>
      </p:sp>
    </p:spTree>
    <p:extLst>
      <p:ext uri="{BB962C8B-B14F-4D97-AF65-F5344CB8AC3E}">
        <p14:creationId xmlns:p14="http://schemas.microsoft.com/office/powerpoint/2010/main" val="40909957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26</a:t>
            </a:fld>
            <a:endParaRPr lang="en-US"/>
          </a:p>
        </p:txBody>
      </p:sp>
      <p:grpSp>
        <p:nvGrpSpPr>
          <p:cNvPr id="12" name="Group 11"/>
          <p:cNvGrpSpPr/>
          <p:nvPr/>
        </p:nvGrpSpPr>
        <p:grpSpPr>
          <a:xfrm>
            <a:off x="2436323" y="3946210"/>
            <a:ext cx="5639408" cy="2819630"/>
            <a:chOff x="2436323" y="3884031"/>
            <a:chExt cx="5639408" cy="2819630"/>
          </a:xfrm>
        </p:grpSpPr>
        <p:sp>
          <p:nvSpPr>
            <p:cNvPr id="16"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26"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32"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38"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40" name="Oval 11"/>
            <p:cNvSpPr>
              <a:spLocks noChangeArrowheads="1"/>
            </p:cNvSpPr>
            <p:nvPr/>
          </p:nvSpPr>
          <p:spPr bwMode="auto">
            <a:xfrm>
              <a:off x="5013955" y="38888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42" name="Oval 12"/>
            <p:cNvSpPr>
              <a:spLocks noChangeArrowheads="1"/>
            </p:cNvSpPr>
            <p:nvPr/>
          </p:nvSpPr>
          <p:spPr bwMode="auto">
            <a:xfrm>
              <a:off x="6923598"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7878420"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72" name="Oval 11"/>
            <p:cNvSpPr>
              <a:spLocks noChangeArrowheads="1"/>
            </p:cNvSpPr>
            <p:nvPr/>
          </p:nvSpPr>
          <p:spPr bwMode="auto">
            <a:xfrm>
              <a:off x="5966863" y="38888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3" name="Oval 11"/>
            <p:cNvSpPr>
              <a:spLocks noChangeArrowheads="1"/>
            </p:cNvSpPr>
            <p:nvPr/>
          </p:nvSpPr>
          <p:spPr bwMode="auto">
            <a:xfrm>
              <a:off x="5021215" y="47669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4" name="Oval 12"/>
            <p:cNvSpPr>
              <a:spLocks noChangeArrowheads="1"/>
            </p:cNvSpPr>
            <p:nvPr/>
          </p:nvSpPr>
          <p:spPr bwMode="auto">
            <a:xfrm>
              <a:off x="6930858"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5" name="Oval 12"/>
            <p:cNvSpPr>
              <a:spLocks noChangeArrowheads="1"/>
            </p:cNvSpPr>
            <p:nvPr/>
          </p:nvSpPr>
          <p:spPr bwMode="auto">
            <a:xfrm>
              <a:off x="7885680"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6" name="Oval 11"/>
            <p:cNvSpPr>
              <a:spLocks noChangeArrowheads="1"/>
            </p:cNvSpPr>
            <p:nvPr/>
          </p:nvSpPr>
          <p:spPr bwMode="auto">
            <a:xfrm>
              <a:off x="5974123" y="47669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5" name="Oval 11"/>
            <p:cNvSpPr>
              <a:spLocks noChangeArrowheads="1"/>
            </p:cNvSpPr>
            <p:nvPr/>
          </p:nvSpPr>
          <p:spPr bwMode="auto">
            <a:xfrm>
              <a:off x="5029880" y="565575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6" name="Oval 12"/>
            <p:cNvSpPr>
              <a:spLocks noChangeArrowheads="1"/>
            </p:cNvSpPr>
            <p:nvPr/>
          </p:nvSpPr>
          <p:spPr bwMode="auto">
            <a:xfrm>
              <a:off x="6939523"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7" name="Oval 12"/>
            <p:cNvSpPr>
              <a:spLocks noChangeArrowheads="1"/>
            </p:cNvSpPr>
            <p:nvPr/>
          </p:nvSpPr>
          <p:spPr bwMode="auto">
            <a:xfrm>
              <a:off x="7894345"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8" name="Oval 11"/>
            <p:cNvSpPr>
              <a:spLocks noChangeArrowheads="1"/>
            </p:cNvSpPr>
            <p:nvPr/>
          </p:nvSpPr>
          <p:spPr bwMode="auto">
            <a:xfrm>
              <a:off x="5982788" y="565575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9" name="Oval 11"/>
            <p:cNvSpPr>
              <a:spLocks noChangeArrowheads="1"/>
            </p:cNvSpPr>
            <p:nvPr/>
          </p:nvSpPr>
          <p:spPr bwMode="auto">
            <a:xfrm>
              <a:off x="5029880" y="651594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10" name="Oval 12"/>
            <p:cNvSpPr>
              <a:spLocks noChangeArrowheads="1"/>
            </p:cNvSpPr>
            <p:nvPr/>
          </p:nvSpPr>
          <p:spPr bwMode="auto">
            <a:xfrm>
              <a:off x="6939523"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11" name="Oval 12"/>
            <p:cNvSpPr>
              <a:spLocks noChangeArrowheads="1"/>
            </p:cNvSpPr>
            <p:nvPr/>
          </p:nvSpPr>
          <p:spPr bwMode="auto">
            <a:xfrm>
              <a:off x="7894345"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12" name="Oval 11"/>
            <p:cNvSpPr>
              <a:spLocks noChangeArrowheads="1"/>
            </p:cNvSpPr>
            <p:nvPr/>
          </p:nvSpPr>
          <p:spPr bwMode="auto">
            <a:xfrm>
              <a:off x="5982788" y="651594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16" name="Oval 11"/>
            <p:cNvSpPr>
              <a:spLocks noChangeArrowheads="1"/>
            </p:cNvSpPr>
            <p:nvPr/>
          </p:nvSpPr>
          <p:spPr bwMode="auto">
            <a:xfrm>
              <a:off x="5028475" y="4326714"/>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7" name="Oval 12"/>
            <p:cNvSpPr>
              <a:spLocks noChangeArrowheads="1"/>
            </p:cNvSpPr>
            <p:nvPr/>
          </p:nvSpPr>
          <p:spPr bwMode="auto">
            <a:xfrm>
              <a:off x="6938118"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8" name="Oval 12"/>
            <p:cNvSpPr>
              <a:spLocks noChangeArrowheads="1"/>
            </p:cNvSpPr>
            <p:nvPr/>
          </p:nvSpPr>
          <p:spPr bwMode="auto">
            <a:xfrm>
              <a:off x="7892940"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9" name="Oval 11"/>
            <p:cNvSpPr>
              <a:spLocks noChangeArrowheads="1"/>
            </p:cNvSpPr>
            <p:nvPr/>
          </p:nvSpPr>
          <p:spPr bwMode="auto">
            <a:xfrm>
              <a:off x="5981383" y="4326711"/>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0" name="Oval 11"/>
            <p:cNvSpPr>
              <a:spLocks noChangeArrowheads="1"/>
            </p:cNvSpPr>
            <p:nvPr/>
          </p:nvSpPr>
          <p:spPr bwMode="auto">
            <a:xfrm>
              <a:off x="5037140" y="521550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1" name="Oval 12"/>
            <p:cNvSpPr>
              <a:spLocks noChangeArrowheads="1"/>
            </p:cNvSpPr>
            <p:nvPr/>
          </p:nvSpPr>
          <p:spPr bwMode="auto">
            <a:xfrm>
              <a:off x="6946783"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2" name="Oval 12"/>
            <p:cNvSpPr>
              <a:spLocks noChangeArrowheads="1"/>
            </p:cNvSpPr>
            <p:nvPr/>
          </p:nvSpPr>
          <p:spPr bwMode="auto">
            <a:xfrm>
              <a:off x="7901605"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3" name="Oval 11"/>
            <p:cNvSpPr>
              <a:spLocks noChangeArrowheads="1"/>
            </p:cNvSpPr>
            <p:nvPr/>
          </p:nvSpPr>
          <p:spPr bwMode="auto">
            <a:xfrm>
              <a:off x="5990048" y="521549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4" name="Oval 11"/>
            <p:cNvSpPr>
              <a:spLocks noChangeArrowheads="1"/>
            </p:cNvSpPr>
            <p:nvPr/>
          </p:nvSpPr>
          <p:spPr bwMode="auto">
            <a:xfrm>
              <a:off x="5037140" y="607569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5" name="Oval 12"/>
            <p:cNvSpPr>
              <a:spLocks noChangeArrowheads="1"/>
            </p:cNvSpPr>
            <p:nvPr/>
          </p:nvSpPr>
          <p:spPr bwMode="auto">
            <a:xfrm>
              <a:off x="6946783"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6" name="Oval 12"/>
            <p:cNvSpPr>
              <a:spLocks noChangeArrowheads="1"/>
            </p:cNvSpPr>
            <p:nvPr/>
          </p:nvSpPr>
          <p:spPr bwMode="auto">
            <a:xfrm>
              <a:off x="7901605"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27" name="Oval 11"/>
            <p:cNvSpPr>
              <a:spLocks noChangeArrowheads="1"/>
            </p:cNvSpPr>
            <p:nvPr/>
          </p:nvSpPr>
          <p:spPr bwMode="auto">
            <a:xfrm>
              <a:off x="5990048" y="607568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31" name="Oval 12"/>
            <p:cNvSpPr>
              <a:spLocks noChangeArrowheads="1"/>
            </p:cNvSpPr>
            <p:nvPr/>
          </p:nvSpPr>
          <p:spPr bwMode="auto">
            <a:xfrm>
              <a:off x="6471248"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2" name="Oval 12"/>
            <p:cNvSpPr>
              <a:spLocks noChangeArrowheads="1"/>
            </p:cNvSpPr>
            <p:nvPr/>
          </p:nvSpPr>
          <p:spPr bwMode="auto">
            <a:xfrm>
              <a:off x="7426070"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3" name="Oval 11"/>
            <p:cNvSpPr>
              <a:spLocks noChangeArrowheads="1"/>
            </p:cNvSpPr>
            <p:nvPr/>
          </p:nvSpPr>
          <p:spPr bwMode="auto">
            <a:xfrm>
              <a:off x="5514513" y="38840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4" name="Oval 12"/>
            <p:cNvSpPr>
              <a:spLocks noChangeArrowheads="1"/>
            </p:cNvSpPr>
            <p:nvPr/>
          </p:nvSpPr>
          <p:spPr bwMode="auto">
            <a:xfrm>
              <a:off x="6478508"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5" name="Oval 12"/>
            <p:cNvSpPr>
              <a:spLocks noChangeArrowheads="1"/>
            </p:cNvSpPr>
            <p:nvPr/>
          </p:nvSpPr>
          <p:spPr bwMode="auto">
            <a:xfrm>
              <a:off x="7433330"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6" name="Oval 11"/>
            <p:cNvSpPr>
              <a:spLocks noChangeArrowheads="1"/>
            </p:cNvSpPr>
            <p:nvPr/>
          </p:nvSpPr>
          <p:spPr bwMode="auto">
            <a:xfrm>
              <a:off x="5521773" y="47621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7" name="Oval 12"/>
            <p:cNvSpPr>
              <a:spLocks noChangeArrowheads="1"/>
            </p:cNvSpPr>
            <p:nvPr/>
          </p:nvSpPr>
          <p:spPr bwMode="auto">
            <a:xfrm>
              <a:off x="6487173"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8" name="Oval 12"/>
            <p:cNvSpPr>
              <a:spLocks noChangeArrowheads="1"/>
            </p:cNvSpPr>
            <p:nvPr/>
          </p:nvSpPr>
          <p:spPr bwMode="auto">
            <a:xfrm>
              <a:off x="7441995"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9" name="Oval 11"/>
            <p:cNvSpPr>
              <a:spLocks noChangeArrowheads="1"/>
            </p:cNvSpPr>
            <p:nvPr/>
          </p:nvSpPr>
          <p:spPr bwMode="auto">
            <a:xfrm>
              <a:off x="5530438" y="565091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40" name="Oval 12"/>
            <p:cNvSpPr>
              <a:spLocks noChangeArrowheads="1"/>
            </p:cNvSpPr>
            <p:nvPr/>
          </p:nvSpPr>
          <p:spPr bwMode="auto">
            <a:xfrm>
              <a:off x="6487173"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41" name="Oval 12"/>
            <p:cNvSpPr>
              <a:spLocks noChangeArrowheads="1"/>
            </p:cNvSpPr>
            <p:nvPr/>
          </p:nvSpPr>
          <p:spPr bwMode="auto">
            <a:xfrm>
              <a:off x="7441995"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42" name="Oval 11"/>
            <p:cNvSpPr>
              <a:spLocks noChangeArrowheads="1"/>
            </p:cNvSpPr>
            <p:nvPr/>
          </p:nvSpPr>
          <p:spPr bwMode="auto">
            <a:xfrm>
              <a:off x="5530438" y="651110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43" name="Oval 12"/>
            <p:cNvSpPr>
              <a:spLocks noChangeArrowheads="1"/>
            </p:cNvSpPr>
            <p:nvPr/>
          </p:nvSpPr>
          <p:spPr bwMode="auto">
            <a:xfrm>
              <a:off x="6485768"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4" name="Oval 12"/>
            <p:cNvSpPr>
              <a:spLocks noChangeArrowheads="1"/>
            </p:cNvSpPr>
            <p:nvPr/>
          </p:nvSpPr>
          <p:spPr bwMode="auto">
            <a:xfrm>
              <a:off x="7440590"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5" name="Oval 11"/>
            <p:cNvSpPr>
              <a:spLocks noChangeArrowheads="1"/>
            </p:cNvSpPr>
            <p:nvPr/>
          </p:nvSpPr>
          <p:spPr bwMode="auto">
            <a:xfrm>
              <a:off x="5529033" y="4321876"/>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6" name="Oval 12"/>
            <p:cNvSpPr>
              <a:spLocks noChangeArrowheads="1"/>
            </p:cNvSpPr>
            <p:nvPr/>
          </p:nvSpPr>
          <p:spPr bwMode="auto">
            <a:xfrm>
              <a:off x="6494433"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7" name="Oval 12"/>
            <p:cNvSpPr>
              <a:spLocks noChangeArrowheads="1"/>
            </p:cNvSpPr>
            <p:nvPr/>
          </p:nvSpPr>
          <p:spPr bwMode="auto">
            <a:xfrm>
              <a:off x="7449255"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8" name="Oval 11"/>
            <p:cNvSpPr>
              <a:spLocks noChangeArrowheads="1"/>
            </p:cNvSpPr>
            <p:nvPr/>
          </p:nvSpPr>
          <p:spPr bwMode="auto">
            <a:xfrm>
              <a:off x="5537698" y="521066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9" name="Oval 12"/>
            <p:cNvSpPr>
              <a:spLocks noChangeArrowheads="1"/>
            </p:cNvSpPr>
            <p:nvPr/>
          </p:nvSpPr>
          <p:spPr bwMode="auto">
            <a:xfrm>
              <a:off x="6494433"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50" name="Oval 12"/>
            <p:cNvSpPr>
              <a:spLocks noChangeArrowheads="1"/>
            </p:cNvSpPr>
            <p:nvPr/>
          </p:nvSpPr>
          <p:spPr bwMode="auto">
            <a:xfrm>
              <a:off x="7449255"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51" name="Oval 11"/>
            <p:cNvSpPr>
              <a:spLocks noChangeArrowheads="1"/>
            </p:cNvSpPr>
            <p:nvPr/>
          </p:nvSpPr>
          <p:spPr bwMode="auto">
            <a:xfrm>
              <a:off x="5537698" y="607085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9" name="TextBox 8"/>
            <p:cNvSpPr txBox="1"/>
            <p:nvPr/>
          </p:nvSpPr>
          <p:spPr>
            <a:xfrm>
              <a:off x="2436323" y="5938922"/>
              <a:ext cx="451266" cy="461665"/>
            </a:xfrm>
            <a:prstGeom prst="rect">
              <a:avLst/>
            </a:prstGeom>
            <a:noFill/>
            <a:ln>
              <a:solidFill>
                <a:srgbClr val="3366FF"/>
              </a:solidFill>
            </a:ln>
          </p:spPr>
          <p:txBody>
            <a:bodyPr wrap="none" rtlCol="0">
              <a:spAutoFit/>
            </a:bodyPr>
            <a:lstStyle/>
            <a:p>
              <a:r>
                <a:rPr lang="en-US" sz="2400" i="1" dirty="0" smtClean="0">
                  <a:solidFill>
                    <a:srgbClr val="0000FF"/>
                  </a:solidFill>
                  <a:latin typeface="Times New Roman"/>
                  <a:cs typeface="Times New Roman"/>
                </a:rPr>
                <a:t>T</a:t>
              </a:r>
              <a:endParaRPr lang="en-US" sz="2400" i="1" dirty="0">
                <a:solidFill>
                  <a:srgbClr val="0000FF"/>
                </a:solidFill>
                <a:latin typeface="Times New Roman"/>
                <a:cs typeface="Times New Roman"/>
              </a:endParaRPr>
            </a:p>
          </p:txBody>
        </p:sp>
        <p:sp>
          <p:nvSpPr>
            <p:cNvPr id="152" name="TextBox 151"/>
            <p:cNvSpPr txBox="1"/>
            <p:nvPr/>
          </p:nvSpPr>
          <p:spPr>
            <a:xfrm>
              <a:off x="3631853" y="5931244"/>
              <a:ext cx="489020" cy="461665"/>
            </a:xfrm>
            <a:prstGeom prst="rect">
              <a:avLst/>
            </a:prstGeom>
            <a:noFill/>
            <a:ln>
              <a:solidFill>
                <a:srgbClr val="FF0000"/>
              </a:solidFill>
            </a:ln>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sp>
          <p:nvSpPr>
            <p:cNvPr id="153" name="TextBox 152"/>
            <p:cNvSpPr txBox="1"/>
            <p:nvPr/>
          </p:nvSpPr>
          <p:spPr>
            <a:xfrm>
              <a:off x="2996384" y="5932696"/>
              <a:ext cx="477798" cy="461665"/>
            </a:xfrm>
            <a:prstGeom prst="rect">
              <a:avLst/>
            </a:prstGeom>
            <a:noFill/>
            <a:ln>
              <a:solidFill>
                <a:srgbClr val="660066"/>
              </a:solidFill>
            </a:ln>
          </p:spPr>
          <p:txBody>
            <a:bodyPr wrap="none" rtlCol="0">
              <a:spAutoFit/>
            </a:bodyPr>
            <a:lstStyle/>
            <a:p>
              <a:r>
                <a:rPr lang="en-US" sz="2400" i="1" dirty="0" err="1" smtClean="0">
                  <a:solidFill>
                    <a:srgbClr val="800000"/>
                  </a:solidFill>
                  <a:latin typeface="Times New Roman"/>
                  <a:cs typeface="Times New Roman"/>
                </a:rPr>
                <a:t>v</a:t>
              </a:r>
              <a:r>
                <a:rPr lang="en-US" sz="2400" i="1" baseline="-25000" dirty="0" err="1">
                  <a:solidFill>
                    <a:srgbClr val="800000"/>
                  </a:solidFill>
                  <a:latin typeface="Times New Roman"/>
                  <a:cs typeface="Times New Roman"/>
                </a:rPr>
                <a:t>z</a:t>
              </a:r>
              <a:endParaRPr lang="en-US" sz="2400" i="1" baseline="-25000" dirty="0">
                <a:solidFill>
                  <a:srgbClr val="800000"/>
                </a:solidFill>
                <a:latin typeface="Times New Roman"/>
                <a:cs typeface="Times New Roman"/>
              </a:endParaRPr>
            </a:p>
          </p:txBody>
        </p:sp>
        <p:sp>
          <p:nvSpPr>
            <p:cNvPr id="154" name="TextBox 153"/>
            <p:cNvSpPr txBox="1"/>
            <p:nvPr/>
          </p:nvSpPr>
          <p:spPr>
            <a:xfrm>
              <a:off x="4247811" y="5940434"/>
              <a:ext cx="447475" cy="461665"/>
            </a:xfrm>
            <a:prstGeom prst="rect">
              <a:avLst/>
            </a:prstGeom>
            <a:noFill/>
            <a:ln>
              <a:solidFill>
                <a:srgbClr val="008000"/>
              </a:solidFill>
            </a:ln>
          </p:spPr>
          <p:txBody>
            <a:bodyPr wrap="none" rtlCol="0">
              <a:spAutoFit/>
            </a:bodyPr>
            <a:lstStyle/>
            <a:p>
              <a:r>
                <a:rPr lang="en-US" sz="2400" i="1" dirty="0" smtClean="0">
                  <a:solidFill>
                    <a:srgbClr val="008000"/>
                  </a:solidFill>
                  <a:latin typeface="Times New Roman"/>
                  <a:cs typeface="Times New Roman"/>
                </a:rPr>
                <a:t>P</a:t>
              </a:r>
              <a:endParaRPr lang="en-US" sz="2400" i="1" baseline="-25000" dirty="0">
                <a:solidFill>
                  <a:srgbClr val="008000"/>
                </a:solidFill>
                <a:latin typeface="Times New Roman"/>
                <a:cs typeface="Times New Roman"/>
              </a:endParaRPr>
            </a:p>
          </p:txBody>
        </p:sp>
      </p:grpSp>
      <p:graphicFrame>
        <p:nvGraphicFramePr>
          <p:cNvPr id="171" name="Object 4"/>
          <p:cNvGraphicFramePr>
            <a:graphicFrameLocks noChangeAspect="1"/>
          </p:cNvGraphicFramePr>
          <p:nvPr>
            <p:extLst>
              <p:ext uri="{D42A27DB-BD31-4B8C-83A1-F6EECF244321}">
                <p14:modId xmlns:p14="http://schemas.microsoft.com/office/powerpoint/2010/main" val="277596986"/>
              </p:ext>
            </p:extLst>
          </p:nvPr>
        </p:nvGraphicFramePr>
        <p:xfrm>
          <a:off x="263680" y="1411040"/>
          <a:ext cx="8595718" cy="916481"/>
        </p:xfrm>
        <a:graphic>
          <a:graphicData uri="http://schemas.openxmlformats.org/presentationml/2006/ole">
            <mc:AlternateContent xmlns:mc="http://schemas.openxmlformats.org/markup-compatibility/2006">
              <mc:Choice xmlns:v="urn:schemas-microsoft-com:vml" Requires="v">
                <p:oleObj spid="_x0000_s193623" name="Equation" r:id="rId4" imgW="3937000" imgH="419100" progId="Equation.3">
                  <p:embed/>
                </p:oleObj>
              </mc:Choice>
              <mc:Fallback>
                <p:oleObj name="Equation" r:id="rId4" imgW="3937000" imgH="419100" progId="Equation.3">
                  <p:embed/>
                  <p:pic>
                    <p:nvPicPr>
                      <p:cNvPr id="0" name=""/>
                      <p:cNvPicPr>
                        <a:picLocks noChangeAspect="1" noChangeArrowheads="1"/>
                      </p:cNvPicPr>
                      <p:nvPr/>
                    </p:nvPicPr>
                    <p:blipFill>
                      <a:blip r:embed="rId5"/>
                      <a:srcRect/>
                      <a:stretch>
                        <a:fillRect/>
                      </a:stretch>
                    </p:blipFill>
                    <p:spPr bwMode="auto">
                      <a:xfrm>
                        <a:off x="263680" y="1411040"/>
                        <a:ext cx="8595718" cy="916481"/>
                      </a:xfrm>
                      <a:prstGeom prst="rect">
                        <a:avLst/>
                      </a:prstGeom>
                      <a:noFill/>
                      <a:ln>
                        <a:noFill/>
                      </a:ln>
                      <a:effectLst/>
                      <a:extLst/>
                    </p:spPr>
                  </p:pic>
                </p:oleObj>
              </mc:Fallback>
            </mc:AlternateContent>
          </a:graphicData>
        </a:graphic>
      </p:graphicFrame>
      <p:sp>
        <p:nvSpPr>
          <p:cNvPr id="172" name="Rounded Rectangle 171"/>
          <p:cNvSpPr/>
          <p:nvPr/>
        </p:nvSpPr>
        <p:spPr>
          <a:xfrm>
            <a:off x="6933597" y="1411040"/>
            <a:ext cx="1353284" cy="91648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ounded Rectangle 172"/>
          <p:cNvSpPr/>
          <p:nvPr/>
        </p:nvSpPr>
        <p:spPr>
          <a:xfrm>
            <a:off x="302404" y="1411040"/>
            <a:ext cx="6332155" cy="916481"/>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4" name="Object 4"/>
          <p:cNvGraphicFramePr>
            <a:graphicFrameLocks noChangeAspect="1"/>
          </p:cNvGraphicFramePr>
          <p:nvPr>
            <p:extLst>
              <p:ext uri="{D42A27DB-BD31-4B8C-83A1-F6EECF244321}">
                <p14:modId xmlns:p14="http://schemas.microsoft.com/office/powerpoint/2010/main" val="2941161897"/>
              </p:ext>
            </p:extLst>
          </p:nvPr>
        </p:nvGraphicFramePr>
        <p:xfrm>
          <a:off x="273429" y="2645216"/>
          <a:ext cx="8634350" cy="764962"/>
        </p:xfrm>
        <a:graphic>
          <a:graphicData uri="http://schemas.openxmlformats.org/presentationml/2006/ole">
            <mc:AlternateContent xmlns:mc="http://schemas.openxmlformats.org/markup-compatibility/2006">
              <mc:Choice xmlns:v="urn:schemas-microsoft-com:vml" Requires="v">
                <p:oleObj spid="_x0000_s193624" name="Equation" r:id="rId6" imgW="4737100" imgH="419100" progId="Equation.3">
                  <p:embed/>
                </p:oleObj>
              </mc:Choice>
              <mc:Fallback>
                <p:oleObj name="Equation" r:id="rId6" imgW="4737100" imgH="419100" progId="Equation.3">
                  <p:embed/>
                  <p:pic>
                    <p:nvPicPr>
                      <p:cNvPr id="0" name=""/>
                      <p:cNvPicPr>
                        <a:picLocks noChangeAspect="1" noChangeArrowheads="1"/>
                      </p:cNvPicPr>
                      <p:nvPr/>
                    </p:nvPicPr>
                    <p:blipFill>
                      <a:blip r:embed="rId7"/>
                      <a:srcRect/>
                      <a:stretch>
                        <a:fillRect/>
                      </a:stretch>
                    </p:blipFill>
                    <p:spPr bwMode="auto">
                      <a:xfrm>
                        <a:off x="273429" y="2645216"/>
                        <a:ext cx="8634350" cy="764962"/>
                      </a:xfrm>
                      <a:prstGeom prst="rect">
                        <a:avLst/>
                      </a:prstGeom>
                      <a:noFill/>
                      <a:ln>
                        <a:noFill/>
                      </a:ln>
                      <a:effectLst/>
                      <a:extLst/>
                    </p:spPr>
                  </p:pic>
                </p:oleObj>
              </mc:Fallback>
            </mc:AlternateContent>
          </a:graphicData>
        </a:graphic>
      </p:graphicFrame>
      <p:sp>
        <p:nvSpPr>
          <p:cNvPr id="175" name="Rounded Rectangle 174"/>
          <p:cNvSpPr/>
          <p:nvPr/>
        </p:nvSpPr>
        <p:spPr>
          <a:xfrm>
            <a:off x="5854096" y="2481413"/>
            <a:ext cx="1266814" cy="100201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60479" y="2481413"/>
            <a:ext cx="5629123" cy="1009271"/>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ounded Rectangle 176"/>
          <p:cNvSpPr/>
          <p:nvPr/>
        </p:nvSpPr>
        <p:spPr>
          <a:xfrm>
            <a:off x="7377690" y="2488673"/>
            <a:ext cx="1669551" cy="1002011"/>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8" name="Object 4"/>
          <p:cNvGraphicFramePr>
            <a:graphicFrameLocks noChangeAspect="1"/>
          </p:cNvGraphicFramePr>
          <p:nvPr>
            <p:extLst>
              <p:ext uri="{D42A27DB-BD31-4B8C-83A1-F6EECF244321}">
                <p14:modId xmlns:p14="http://schemas.microsoft.com/office/powerpoint/2010/main" val="1468462516"/>
              </p:ext>
            </p:extLst>
          </p:nvPr>
        </p:nvGraphicFramePr>
        <p:xfrm>
          <a:off x="225049" y="3731665"/>
          <a:ext cx="4368800" cy="944562"/>
        </p:xfrm>
        <a:graphic>
          <a:graphicData uri="http://schemas.openxmlformats.org/presentationml/2006/ole">
            <mc:AlternateContent xmlns:mc="http://schemas.openxmlformats.org/markup-compatibility/2006">
              <mc:Choice xmlns:v="urn:schemas-microsoft-com:vml" Requires="v">
                <p:oleObj spid="_x0000_s193625" name="Equation" r:id="rId8" imgW="1943100" imgH="419100" progId="Equation.3">
                  <p:embed/>
                </p:oleObj>
              </mc:Choice>
              <mc:Fallback>
                <p:oleObj name="Equation" r:id="rId8" imgW="1943100" imgH="419100" progId="Equation.3">
                  <p:embed/>
                  <p:pic>
                    <p:nvPicPr>
                      <p:cNvPr id="0" name=""/>
                      <p:cNvPicPr>
                        <a:picLocks noChangeAspect="1" noChangeArrowheads="1"/>
                      </p:cNvPicPr>
                      <p:nvPr/>
                    </p:nvPicPr>
                    <p:blipFill>
                      <a:blip r:embed="rId9"/>
                      <a:srcRect/>
                      <a:stretch>
                        <a:fillRect/>
                      </a:stretch>
                    </p:blipFill>
                    <p:spPr bwMode="auto">
                      <a:xfrm>
                        <a:off x="225049" y="3731665"/>
                        <a:ext cx="4368800" cy="944562"/>
                      </a:xfrm>
                      <a:prstGeom prst="rect">
                        <a:avLst/>
                      </a:prstGeom>
                      <a:noFill/>
                      <a:ln>
                        <a:noFill/>
                      </a:ln>
                      <a:effectLst/>
                      <a:extLst/>
                    </p:spPr>
                  </p:pic>
                </p:oleObj>
              </mc:Fallback>
            </mc:AlternateContent>
          </a:graphicData>
        </a:graphic>
      </p:graphicFrame>
      <p:sp>
        <p:nvSpPr>
          <p:cNvPr id="179" name="Rounded Rectangle 178"/>
          <p:cNvSpPr/>
          <p:nvPr/>
        </p:nvSpPr>
        <p:spPr>
          <a:xfrm>
            <a:off x="2231093" y="3731596"/>
            <a:ext cx="1847388" cy="1009271"/>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ounded Rectangle 179"/>
          <p:cNvSpPr/>
          <p:nvPr/>
        </p:nvSpPr>
        <p:spPr>
          <a:xfrm>
            <a:off x="263680" y="3744539"/>
            <a:ext cx="1697647" cy="1017592"/>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a:t>
            </a:r>
            <a:endParaRPr lang="en-US" dirty="0">
              <a:solidFill>
                <a:srgbClr val="008000"/>
              </a:solidFill>
            </a:endParaRPr>
          </a:p>
        </p:txBody>
      </p:sp>
      <p:sp>
        <p:nvSpPr>
          <p:cNvPr id="78" name="TextBox 77"/>
          <p:cNvSpPr txBox="1"/>
          <p:nvPr/>
        </p:nvSpPr>
        <p:spPr>
          <a:xfrm>
            <a:off x="189850" y="5115531"/>
            <a:ext cx="4136769" cy="830997"/>
          </a:xfrm>
          <a:prstGeom prst="rect">
            <a:avLst/>
          </a:prstGeom>
          <a:noFill/>
        </p:spPr>
        <p:txBody>
          <a:bodyPr wrap="none" rtlCol="0">
            <a:spAutoFit/>
          </a:bodyPr>
          <a:lstStyle/>
          <a:p>
            <a:r>
              <a:rPr lang="en-US" sz="2400" dirty="0" smtClean="0"/>
              <a:t>On this staggered grid, these </a:t>
            </a:r>
          </a:p>
          <a:p>
            <a:r>
              <a:rPr lang="en-US" sz="2400" dirty="0"/>
              <a:t>p</a:t>
            </a:r>
            <a:r>
              <a:rPr lang="en-US" sz="2400" dirty="0" smtClean="0"/>
              <a:t>roblems disappear</a:t>
            </a:r>
            <a:endParaRPr lang="en-US" sz="2400" dirty="0"/>
          </a:p>
        </p:txBody>
      </p:sp>
    </p:spTree>
    <p:extLst>
      <p:ext uri="{BB962C8B-B14F-4D97-AF65-F5344CB8AC3E}">
        <p14:creationId xmlns:p14="http://schemas.microsoft.com/office/powerpoint/2010/main" val="13267160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27</a:t>
            </a:fld>
            <a:endParaRPr lang="en-US"/>
          </a:p>
        </p:txBody>
      </p:sp>
      <p:grpSp>
        <p:nvGrpSpPr>
          <p:cNvPr id="3" name="Group 2"/>
          <p:cNvGrpSpPr/>
          <p:nvPr/>
        </p:nvGrpSpPr>
        <p:grpSpPr>
          <a:xfrm>
            <a:off x="4959047" y="3884031"/>
            <a:ext cx="3116684" cy="2819630"/>
            <a:chOff x="4959047" y="3884031"/>
            <a:chExt cx="3116684" cy="2819630"/>
          </a:xfrm>
        </p:grpSpPr>
        <p:sp>
          <p:nvSpPr>
            <p:cNvPr id="16"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7"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18"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9"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20"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26"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32"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38"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40" name="Oval 11"/>
            <p:cNvSpPr>
              <a:spLocks noChangeArrowheads="1"/>
            </p:cNvSpPr>
            <p:nvPr/>
          </p:nvSpPr>
          <p:spPr bwMode="auto">
            <a:xfrm>
              <a:off x="5013955" y="3888869"/>
              <a:ext cx="175090"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42" name="Oval 12"/>
            <p:cNvSpPr>
              <a:spLocks noChangeArrowheads="1"/>
            </p:cNvSpPr>
            <p:nvPr/>
          </p:nvSpPr>
          <p:spPr bwMode="auto">
            <a:xfrm>
              <a:off x="6923598"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43" name="Oval 12"/>
            <p:cNvSpPr>
              <a:spLocks noChangeArrowheads="1"/>
            </p:cNvSpPr>
            <p:nvPr/>
          </p:nvSpPr>
          <p:spPr bwMode="auto">
            <a:xfrm>
              <a:off x="7878420"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72" name="Oval 11"/>
            <p:cNvSpPr>
              <a:spLocks noChangeArrowheads="1"/>
            </p:cNvSpPr>
            <p:nvPr/>
          </p:nvSpPr>
          <p:spPr bwMode="auto">
            <a:xfrm>
              <a:off x="5966863" y="3888866"/>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83" name="Oval 11"/>
            <p:cNvSpPr>
              <a:spLocks noChangeArrowheads="1"/>
            </p:cNvSpPr>
            <p:nvPr/>
          </p:nvSpPr>
          <p:spPr bwMode="auto">
            <a:xfrm>
              <a:off x="5021215" y="4766969"/>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84" name="Oval 12"/>
            <p:cNvSpPr>
              <a:spLocks noChangeArrowheads="1"/>
            </p:cNvSpPr>
            <p:nvPr/>
          </p:nvSpPr>
          <p:spPr bwMode="auto">
            <a:xfrm>
              <a:off x="6930858"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85" name="Oval 12"/>
            <p:cNvSpPr>
              <a:spLocks noChangeArrowheads="1"/>
            </p:cNvSpPr>
            <p:nvPr/>
          </p:nvSpPr>
          <p:spPr bwMode="auto">
            <a:xfrm>
              <a:off x="7885680"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86" name="Oval 11"/>
            <p:cNvSpPr>
              <a:spLocks noChangeArrowheads="1"/>
            </p:cNvSpPr>
            <p:nvPr/>
          </p:nvSpPr>
          <p:spPr bwMode="auto">
            <a:xfrm>
              <a:off x="5974123" y="4766966"/>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05" name="Oval 11"/>
            <p:cNvSpPr>
              <a:spLocks noChangeArrowheads="1"/>
            </p:cNvSpPr>
            <p:nvPr/>
          </p:nvSpPr>
          <p:spPr bwMode="auto">
            <a:xfrm>
              <a:off x="5029880" y="565575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06" name="Oval 12"/>
            <p:cNvSpPr>
              <a:spLocks noChangeArrowheads="1"/>
            </p:cNvSpPr>
            <p:nvPr/>
          </p:nvSpPr>
          <p:spPr bwMode="auto">
            <a:xfrm>
              <a:off x="6939523"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07" name="Oval 12"/>
            <p:cNvSpPr>
              <a:spLocks noChangeArrowheads="1"/>
            </p:cNvSpPr>
            <p:nvPr/>
          </p:nvSpPr>
          <p:spPr bwMode="auto">
            <a:xfrm>
              <a:off x="7894345"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08" name="Oval 11"/>
            <p:cNvSpPr>
              <a:spLocks noChangeArrowheads="1"/>
            </p:cNvSpPr>
            <p:nvPr/>
          </p:nvSpPr>
          <p:spPr bwMode="auto">
            <a:xfrm>
              <a:off x="5982788" y="5655753"/>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09" name="Oval 11"/>
            <p:cNvSpPr>
              <a:spLocks noChangeArrowheads="1"/>
            </p:cNvSpPr>
            <p:nvPr/>
          </p:nvSpPr>
          <p:spPr bwMode="auto">
            <a:xfrm>
              <a:off x="5029880" y="651594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10" name="Oval 12"/>
            <p:cNvSpPr>
              <a:spLocks noChangeArrowheads="1"/>
            </p:cNvSpPr>
            <p:nvPr/>
          </p:nvSpPr>
          <p:spPr bwMode="auto">
            <a:xfrm>
              <a:off x="6939523"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11" name="Oval 12"/>
            <p:cNvSpPr>
              <a:spLocks noChangeArrowheads="1"/>
            </p:cNvSpPr>
            <p:nvPr/>
          </p:nvSpPr>
          <p:spPr bwMode="auto">
            <a:xfrm>
              <a:off x="7894345"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12" name="Oval 11"/>
            <p:cNvSpPr>
              <a:spLocks noChangeArrowheads="1"/>
            </p:cNvSpPr>
            <p:nvPr/>
          </p:nvSpPr>
          <p:spPr bwMode="auto">
            <a:xfrm>
              <a:off x="5982788" y="6515943"/>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16" name="Oval 11"/>
            <p:cNvSpPr>
              <a:spLocks noChangeArrowheads="1"/>
            </p:cNvSpPr>
            <p:nvPr/>
          </p:nvSpPr>
          <p:spPr bwMode="auto">
            <a:xfrm>
              <a:off x="5028475" y="4326714"/>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17" name="Oval 12"/>
            <p:cNvSpPr>
              <a:spLocks noChangeArrowheads="1"/>
            </p:cNvSpPr>
            <p:nvPr/>
          </p:nvSpPr>
          <p:spPr bwMode="auto">
            <a:xfrm>
              <a:off x="6938118"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18" name="Oval 12"/>
            <p:cNvSpPr>
              <a:spLocks noChangeArrowheads="1"/>
            </p:cNvSpPr>
            <p:nvPr/>
          </p:nvSpPr>
          <p:spPr bwMode="auto">
            <a:xfrm>
              <a:off x="7892940"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20" name="Oval 11"/>
            <p:cNvSpPr>
              <a:spLocks noChangeArrowheads="1"/>
            </p:cNvSpPr>
            <p:nvPr/>
          </p:nvSpPr>
          <p:spPr bwMode="auto">
            <a:xfrm>
              <a:off x="4959047" y="5140885"/>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122" name="Oval 12"/>
            <p:cNvSpPr>
              <a:spLocks noChangeArrowheads="1"/>
            </p:cNvSpPr>
            <p:nvPr/>
          </p:nvSpPr>
          <p:spPr bwMode="auto">
            <a:xfrm>
              <a:off x="7901605" y="521550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24" name="Oval 11"/>
            <p:cNvSpPr>
              <a:spLocks noChangeArrowheads="1"/>
            </p:cNvSpPr>
            <p:nvPr/>
          </p:nvSpPr>
          <p:spPr bwMode="auto">
            <a:xfrm>
              <a:off x="5037140" y="6075691"/>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25" name="Oval 12"/>
            <p:cNvSpPr>
              <a:spLocks noChangeArrowheads="1"/>
            </p:cNvSpPr>
            <p:nvPr/>
          </p:nvSpPr>
          <p:spPr bwMode="auto">
            <a:xfrm>
              <a:off x="6946783"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26" name="Oval 12"/>
            <p:cNvSpPr>
              <a:spLocks noChangeArrowheads="1"/>
            </p:cNvSpPr>
            <p:nvPr/>
          </p:nvSpPr>
          <p:spPr bwMode="auto">
            <a:xfrm>
              <a:off x="7901605"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31" name="Oval 12"/>
            <p:cNvSpPr>
              <a:spLocks noChangeArrowheads="1"/>
            </p:cNvSpPr>
            <p:nvPr/>
          </p:nvSpPr>
          <p:spPr bwMode="auto">
            <a:xfrm>
              <a:off x="6471248"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32" name="Oval 12"/>
            <p:cNvSpPr>
              <a:spLocks noChangeArrowheads="1"/>
            </p:cNvSpPr>
            <p:nvPr/>
          </p:nvSpPr>
          <p:spPr bwMode="auto">
            <a:xfrm>
              <a:off x="7426070"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33" name="Oval 11"/>
            <p:cNvSpPr>
              <a:spLocks noChangeArrowheads="1"/>
            </p:cNvSpPr>
            <p:nvPr/>
          </p:nvSpPr>
          <p:spPr bwMode="auto">
            <a:xfrm>
              <a:off x="5514513" y="3884031"/>
              <a:ext cx="175089"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34" name="Oval 12"/>
            <p:cNvSpPr>
              <a:spLocks noChangeArrowheads="1"/>
            </p:cNvSpPr>
            <p:nvPr/>
          </p:nvSpPr>
          <p:spPr bwMode="auto">
            <a:xfrm>
              <a:off x="6478508"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35" name="Oval 12"/>
            <p:cNvSpPr>
              <a:spLocks noChangeArrowheads="1"/>
            </p:cNvSpPr>
            <p:nvPr/>
          </p:nvSpPr>
          <p:spPr bwMode="auto">
            <a:xfrm>
              <a:off x="7433330"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36" name="Oval 11"/>
            <p:cNvSpPr>
              <a:spLocks noChangeArrowheads="1"/>
            </p:cNvSpPr>
            <p:nvPr/>
          </p:nvSpPr>
          <p:spPr bwMode="auto">
            <a:xfrm>
              <a:off x="5521773" y="4762131"/>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37" name="Oval 12"/>
            <p:cNvSpPr>
              <a:spLocks noChangeArrowheads="1"/>
            </p:cNvSpPr>
            <p:nvPr/>
          </p:nvSpPr>
          <p:spPr bwMode="auto">
            <a:xfrm>
              <a:off x="6487173"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38" name="Oval 12"/>
            <p:cNvSpPr>
              <a:spLocks noChangeArrowheads="1"/>
            </p:cNvSpPr>
            <p:nvPr/>
          </p:nvSpPr>
          <p:spPr bwMode="auto">
            <a:xfrm>
              <a:off x="7441995"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39" name="Oval 11"/>
            <p:cNvSpPr>
              <a:spLocks noChangeArrowheads="1"/>
            </p:cNvSpPr>
            <p:nvPr/>
          </p:nvSpPr>
          <p:spPr bwMode="auto">
            <a:xfrm>
              <a:off x="5530438" y="565091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40" name="Oval 12"/>
            <p:cNvSpPr>
              <a:spLocks noChangeArrowheads="1"/>
            </p:cNvSpPr>
            <p:nvPr/>
          </p:nvSpPr>
          <p:spPr bwMode="auto">
            <a:xfrm>
              <a:off x="6487173"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41" name="Oval 12"/>
            <p:cNvSpPr>
              <a:spLocks noChangeArrowheads="1"/>
            </p:cNvSpPr>
            <p:nvPr/>
          </p:nvSpPr>
          <p:spPr bwMode="auto">
            <a:xfrm>
              <a:off x="7441995"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42" name="Oval 11"/>
            <p:cNvSpPr>
              <a:spLocks noChangeArrowheads="1"/>
            </p:cNvSpPr>
            <p:nvPr/>
          </p:nvSpPr>
          <p:spPr bwMode="auto">
            <a:xfrm>
              <a:off x="5530438" y="651110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43" name="Oval 12"/>
            <p:cNvSpPr>
              <a:spLocks noChangeArrowheads="1"/>
            </p:cNvSpPr>
            <p:nvPr/>
          </p:nvSpPr>
          <p:spPr bwMode="auto">
            <a:xfrm>
              <a:off x="6485768"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44" name="Oval 12"/>
            <p:cNvSpPr>
              <a:spLocks noChangeArrowheads="1"/>
            </p:cNvSpPr>
            <p:nvPr/>
          </p:nvSpPr>
          <p:spPr bwMode="auto">
            <a:xfrm>
              <a:off x="7440590"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45" name="Oval 11"/>
            <p:cNvSpPr>
              <a:spLocks noChangeArrowheads="1"/>
            </p:cNvSpPr>
            <p:nvPr/>
          </p:nvSpPr>
          <p:spPr bwMode="auto">
            <a:xfrm>
              <a:off x="5529033" y="4321876"/>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47" name="Oval 12"/>
            <p:cNvSpPr>
              <a:spLocks noChangeArrowheads="1"/>
            </p:cNvSpPr>
            <p:nvPr/>
          </p:nvSpPr>
          <p:spPr bwMode="auto">
            <a:xfrm>
              <a:off x="7449255" y="521066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49" name="Oval 12"/>
            <p:cNvSpPr>
              <a:spLocks noChangeArrowheads="1"/>
            </p:cNvSpPr>
            <p:nvPr/>
          </p:nvSpPr>
          <p:spPr bwMode="auto">
            <a:xfrm>
              <a:off x="6494433"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50" name="Oval 12"/>
            <p:cNvSpPr>
              <a:spLocks noChangeArrowheads="1"/>
            </p:cNvSpPr>
            <p:nvPr/>
          </p:nvSpPr>
          <p:spPr bwMode="auto">
            <a:xfrm>
              <a:off x="7449255"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51" name="Oval 11"/>
            <p:cNvSpPr>
              <a:spLocks noChangeArrowheads="1"/>
            </p:cNvSpPr>
            <p:nvPr/>
          </p:nvSpPr>
          <p:spPr bwMode="auto">
            <a:xfrm>
              <a:off x="5537698" y="6070853"/>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52" name="TextBox 151"/>
            <p:cNvSpPr txBox="1"/>
            <p:nvPr/>
          </p:nvSpPr>
          <p:spPr>
            <a:xfrm>
              <a:off x="5667814" y="5177170"/>
              <a:ext cx="489020" cy="461665"/>
            </a:xfrm>
            <a:prstGeom prst="rect">
              <a:avLst/>
            </a:prstGeom>
            <a:noFill/>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grpSp>
      <p:graphicFrame>
        <p:nvGraphicFramePr>
          <p:cNvPr id="77" name="Object 4"/>
          <p:cNvGraphicFramePr>
            <a:graphicFrameLocks noChangeAspect="1"/>
          </p:cNvGraphicFramePr>
          <p:nvPr>
            <p:extLst>
              <p:ext uri="{D42A27DB-BD31-4B8C-83A1-F6EECF244321}">
                <p14:modId xmlns:p14="http://schemas.microsoft.com/office/powerpoint/2010/main" val="1451373678"/>
              </p:ext>
            </p:extLst>
          </p:nvPr>
        </p:nvGraphicFramePr>
        <p:xfrm>
          <a:off x="263680" y="1411040"/>
          <a:ext cx="8595718" cy="916481"/>
        </p:xfrm>
        <a:graphic>
          <a:graphicData uri="http://schemas.openxmlformats.org/presentationml/2006/ole">
            <mc:AlternateContent xmlns:mc="http://schemas.openxmlformats.org/markup-compatibility/2006">
              <mc:Choice xmlns:v="urn:schemas-microsoft-com:vml" Requires="v">
                <p:oleObj spid="_x0000_s197709" name="Equation" r:id="rId4" imgW="3937000" imgH="419100" progId="Equation.3">
                  <p:embed/>
                </p:oleObj>
              </mc:Choice>
              <mc:Fallback>
                <p:oleObj name="Equation" r:id="rId4" imgW="3937000" imgH="419100" progId="Equation.3">
                  <p:embed/>
                  <p:pic>
                    <p:nvPicPr>
                      <p:cNvPr id="0" name=""/>
                      <p:cNvPicPr>
                        <a:picLocks noChangeAspect="1" noChangeArrowheads="1"/>
                      </p:cNvPicPr>
                      <p:nvPr/>
                    </p:nvPicPr>
                    <p:blipFill>
                      <a:blip r:embed="rId5"/>
                      <a:srcRect/>
                      <a:stretch>
                        <a:fillRect/>
                      </a:stretch>
                    </p:blipFill>
                    <p:spPr bwMode="auto">
                      <a:xfrm>
                        <a:off x="263680" y="1411040"/>
                        <a:ext cx="8595718" cy="916481"/>
                      </a:xfrm>
                      <a:prstGeom prst="rect">
                        <a:avLst/>
                      </a:prstGeom>
                      <a:noFill/>
                      <a:ln>
                        <a:noFill/>
                      </a:ln>
                      <a:effectLst/>
                      <a:extLst/>
                    </p:spPr>
                  </p:pic>
                </p:oleObj>
              </mc:Fallback>
            </mc:AlternateContent>
          </a:graphicData>
        </a:graphic>
      </p:graphicFrame>
      <p:sp>
        <p:nvSpPr>
          <p:cNvPr id="81" name="Rounded Rectangle 80"/>
          <p:cNvSpPr/>
          <p:nvPr/>
        </p:nvSpPr>
        <p:spPr>
          <a:xfrm>
            <a:off x="6933597" y="1411040"/>
            <a:ext cx="1353284" cy="91648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302404" y="1411040"/>
            <a:ext cx="6332155" cy="916481"/>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4" name="Object 4"/>
          <p:cNvGraphicFramePr>
            <a:graphicFrameLocks noChangeAspect="1"/>
          </p:cNvGraphicFramePr>
          <p:nvPr>
            <p:extLst>
              <p:ext uri="{D42A27DB-BD31-4B8C-83A1-F6EECF244321}">
                <p14:modId xmlns:p14="http://schemas.microsoft.com/office/powerpoint/2010/main" val="3297783609"/>
              </p:ext>
            </p:extLst>
          </p:nvPr>
        </p:nvGraphicFramePr>
        <p:xfrm>
          <a:off x="225049" y="3731665"/>
          <a:ext cx="4368800" cy="944562"/>
        </p:xfrm>
        <a:graphic>
          <a:graphicData uri="http://schemas.openxmlformats.org/presentationml/2006/ole">
            <mc:AlternateContent xmlns:mc="http://schemas.openxmlformats.org/markup-compatibility/2006">
              <mc:Choice xmlns:v="urn:schemas-microsoft-com:vml" Requires="v">
                <p:oleObj spid="_x0000_s197710" name="Equation" r:id="rId6" imgW="1943100" imgH="419100" progId="Equation.3">
                  <p:embed/>
                </p:oleObj>
              </mc:Choice>
              <mc:Fallback>
                <p:oleObj name="Equation" r:id="rId6" imgW="1943100" imgH="419100" progId="Equation.3">
                  <p:embed/>
                  <p:pic>
                    <p:nvPicPr>
                      <p:cNvPr id="0" name=""/>
                      <p:cNvPicPr>
                        <a:picLocks noChangeAspect="1" noChangeArrowheads="1"/>
                      </p:cNvPicPr>
                      <p:nvPr/>
                    </p:nvPicPr>
                    <p:blipFill>
                      <a:blip r:embed="rId7"/>
                      <a:srcRect/>
                      <a:stretch>
                        <a:fillRect/>
                      </a:stretch>
                    </p:blipFill>
                    <p:spPr bwMode="auto">
                      <a:xfrm>
                        <a:off x="225049" y="3731665"/>
                        <a:ext cx="4368800" cy="944562"/>
                      </a:xfrm>
                      <a:prstGeom prst="rect">
                        <a:avLst/>
                      </a:prstGeom>
                      <a:noFill/>
                      <a:ln>
                        <a:noFill/>
                      </a:ln>
                      <a:effectLst/>
                      <a:extLst/>
                    </p:spPr>
                  </p:pic>
                </p:oleObj>
              </mc:Fallback>
            </mc:AlternateContent>
          </a:graphicData>
        </a:graphic>
      </p:graphicFrame>
      <p:graphicFrame>
        <p:nvGraphicFramePr>
          <p:cNvPr id="97" name="Object 4"/>
          <p:cNvGraphicFramePr>
            <a:graphicFrameLocks noChangeAspect="1"/>
          </p:cNvGraphicFramePr>
          <p:nvPr>
            <p:extLst>
              <p:ext uri="{D42A27DB-BD31-4B8C-83A1-F6EECF244321}">
                <p14:modId xmlns:p14="http://schemas.microsoft.com/office/powerpoint/2010/main" val="2596267308"/>
              </p:ext>
            </p:extLst>
          </p:nvPr>
        </p:nvGraphicFramePr>
        <p:xfrm>
          <a:off x="273429" y="2645216"/>
          <a:ext cx="8634350" cy="764962"/>
        </p:xfrm>
        <a:graphic>
          <a:graphicData uri="http://schemas.openxmlformats.org/presentationml/2006/ole">
            <mc:AlternateContent xmlns:mc="http://schemas.openxmlformats.org/markup-compatibility/2006">
              <mc:Choice xmlns:v="urn:schemas-microsoft-com:vml" Requires="v">
                <p:oleObj spid="_x0000_s197711" name="Equation" r:id="rId8" imgW="4737100" imgH="419100" progId="Equation.3">
                  <p:embed/>
                </p:oleObj>
              </mc:Choice>
              <mc:Fallback>
                <p:oleObj name="Equation" r:id="rId8" imgW="4737100" imgH="419100" progId="Equation.3">
                  <p:embed/>
                  <p:pic>
                    <p:nvPicPr>
                      <p:cNvPr id="0" name=""/>
                      <p:cNvPicPr>
                        <a:picLocks noChangeAspect="1" noChangeArrowheads="1"/>
                      </p:cNvPicPr>
                      <p:nvPr/>
                    </p:nvPicPr>
                    <p:blipFill>
                      <a:blip r:embed="rId9"/>
                      <a:srcRect/>
                      <a:stretch>
                        <a:fillRect/>
                      </a:stretch>
                    </p:blipFill>
                    <p:spPr bwMode="auto">
                      <a:xfrm>
                        <a:off x="273429" y="2645216"/>
                        <a:ext cx="8634350" cy="764962"/>
                      </a:xfrm>
                      <a:prstGeom prst="rect">
                        <a:avLst/>
                      </a:prstGeom>
                      <a:noFill/>
                      <a:ln>
                        <a:noFill/>
                      </a:ln>
                      <a:effectLst/>
                      <a:extLst/>
                    </p:spPr>
                  </p:pic>
                </p:oleObj>
              </mc:Fallback>
            </mc:AlternateContent>
          </a:graphicData>
        </a:graphic>
      </p:graphicFrame>
      <p:sp>
        <p:nvSpPr>
          <p:cNvPr id="101"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Stokes-x equation</a:t>
            </a:r>
            <a:endParaRPr lang="en-US" dirty="0">
              <a:solidFill>
                <a:srgbClr val="008000"/>
              </a:solidFill>
            </a:endParaRPr>
          </a:p>
        </p:txBody>
      </p:sp>
      <p:sp>
        <p:nvSpPr>
          <p:cNvPr id="102" name="Oval 11"/>
          <p:cNvSpPr>
            <a:spLocks noChangeArrowheads="1"/>
          </p:cNvSpPr>
          <p:nvPr/>
        </p:nvSpPr>
        <p:spPr bwMode="auto">
          <a:xfrm>
            <a:off x="5919551" y="5140885"/>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103" name="Oval 11"/>
          <p:cNvSpPr>
            <a:spLocks noChangeArrowheads="1"/>
          </p:cNvSpPr>
          <p:nvPr/>
        </p:nvSpPr>
        <p:spPr bwMode="auto">
          <a:xfrm>
            <a:off x="5921169" y="4237211"/>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104" name="Oval 11"/>
          <p:cNvSpPr>
            <a:spLocks noChangeArrowheads="1"/>
          </p:cNvSpPr>
          <p:nvPr/>
        </p:nvSpPr>
        <p:spPr bwMode="auto">
          <a:xfrm>
            <a:off x="6874373" y="5140885"/>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113" name="Oval 11"/>
          <p:cNvSpPr>
            <a:spLocks noChangeArrowheads="1"/>
          </p:cNvSpPr>
          <p:nvPr/>
        </p:nvSpPr>
        <p:spPr bwMode="auto">
          <a:xfrm>
            <a:off x="5919551" y="6007022"/>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114" name="Oval 11"/>
          <p:cNvSpPr>
            <a:spLocks noChangeArrowheads="1"/>
          </p:cNvSpPr>
          <p:nvPr/>
        </p:nvSpPr>
        <p:spPr bwMode="auto">
          <a:xfrm>
            <a:off x="6373514" y="5140885"/>
            <a:ext cx="301563" cy="310711"/>
          </a:xfrm>
          <a:prstGeom prst="ellipse">
            <a:avLst/>
          </a:prstGeom>
          <a:solidFill>
            <a:srgbClr val="008000"/>
          </a:solidFill>
          <a:ln w="38100" cmpd="sng">
            <a:solidFill>
              <a:srgbClr val="008000"/>
            </a:solidFill>
            <a:round/>
            <a:headEnd/>
            <a:tailEnd/>
          </a:ln>
        </p:spPr>
        <p:txBody>
          <a:bodyPr wrap="none" anchor="ctr"/>
          <a:lstStyle/>
          <a:p>
            <a:endParaRPr lang="en-US"/>
          </a:p>
        </p:txBody>
      </p:sp>
      <p:sp>
        <p:nvSpPr>
          <p:cNvPr id="115" name="Oval 11"/>
          <p:cNvSpPr>
            <a:spLocks noChangeArrowheads="1"/>
          </p:cNvSpPr>
          <p:nvPr/>
        </p:nvSpPr>
        <p:spPr bwMode="auto">
          <a:xfrm>
            <a:off x="5464439" y="5149623"/>
            <a:ext cx="301563" cy="310711"/>
          </a:xfrm>
          <a:prstGeom prst="ellipse">
            <a:avLst/>
          </a:prstGeom>
          <a:solidFill>
            <a:srgbClr val="008000"/>
          </a:solidFill>
          <a:ln w="38100" cmpd="sng">
            <a:solidFill>
              <a:srgbClr val="008000"/>
            </a:solidFill>
            <a:round/>
            <a:headEnd/>
            <a:tailEnd/>
          </a:ln>
        </p:spPr>
        <p:txBody>
          <a:bodyPr wrap="none" anchor="ctr"/>
          <a:lstStyle/>
          <a:p>
            <a:endParaRPr lang="en-US"/>
          </a:p>
        </p:txBody>
      </p:sp>
      <p:sp>
        <p:nvSpPr>
          <p:cNvPr id="70" name="TextBox 69"/>
          <p:cNvSpPr txBox="1"/>
          <p:nvPr/>
        </p:nvSpPr>
        <p:spPr>
          <a:xfrm>
            <a:off x="189850" y="5218907"/>
            <a:ext cx="4723769" cy="830997"/>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i</a:t>
            </a:r>
            <a:r>
              <a:rPr lang="en-US" sz="2400" dirty="0" smtClean="0"/>
              <a:t>s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point.</a:t>
            </a:r>
          </a:p>
        </p:txBody>
      </p:sp>
    </p:spTree>
    <p:extLst>
      <p:ext uri="{BB962C8B-B14F-4D97-AF65-F5344CB8AC3E}">
        <p14:creationId xmlns:p14="http://schemas.microsoft.com/office/powerpoint/2010/main" val="7296591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28</a:t>
            </a:fld>
            <a:endParaRPr lang="en-US"/>
          </a:p>
        </p:txBody>
      </p:sp>
      <p:graphicFrame>
        <p:nvGraphicFramePr>
          <p:cNvPr id="103" name="Object 4"/>
          <p:cNvGraphicFramePr>
            <a:graphicFrameLocks noChangeAspect="1"/>
          </p:cNvGraphicFramePr>
          <p:nvPr>
            <p:extLst>
              <p:ext uri="{D42A27DB-BD31-4B8C-83A1-F6EECF244321}">
                <p14:modId xmlns:p14="http://schemas.microsoft.com/office/powerpoint/2010/main" val="1451373678"/>
              </p:ext>
            </p:extLst>
          </p:nvPr>
        </p:nvGraphicFramePr>
        <p:xfrm>
          <a:off x="263680" y="1411040"/>
          <a:ext cx="8595718" cy="916481"/>
        </p:xfrm>
        <a:graphic>
          <a:graphicData uri="http://schemas.openxmlformats.org/presentationml/2006/ole">
            <mc:AlternateContent xmlns:mc="http://schemas.openxmlformats.org/markup-compatibility/2006">
              <mc:Choice xmlns:v="urn:schemas-microsoft-com:vml" Requires="v">
                <p:oleObj spid="_x0000_s196691" name="Equation" r:id="rId4" imgW="3937000" imgH="419100" progId="Equation.3">
                  <p:embed/>
                </p:oleObj>
              </mc:Choice>
              <mc:Fallback>
                <p:oleObj name="Equation" r:id="rId4" imgW="3937000" imgH="419100" progId="Equation.3">
                  <p:embed/>
                  <p:pic>
                    <p:nvPicPr>
                      <p:cNvPr id="0" name=""/>
                      <p:cNvPicPr>
                        <a:picLocks noChangeAspect="1" noChangeArrowheads="1"/>
                      </p:cNvPicPr>
                      <p:nvPr/>
                    </p:nvPicPr>
                    <p:blipFill>
                      <a:blip r:embed="rId5"/>
                      <a:srcRect/>
                      <a:stretch>
                        <a:fillRect/>
                      </a:stretch>
                    </p:blipFill>
                    <p:spPr bwMode="auto">
                      <a:xfrm>
                        <a:off x="263680" y="1411040"/>
                        <a:ext cx="8595718" cy="916481"/>
                      </a:xfrm>
                      <a:prstGeom prst="rect">
                        <a:avLst/>
                      </a:prstGeom>
                      <a:noFill/>
                      <a:ln>
                        <a:noFill/>
                      </a:ln>
                      <a:effectLst/>
                      <a:extLst/>
                    </p:spPr>
                  </p:pic>
                </p:oleObj>
              </mc:Fallback>
            </mc:AlternateContent>
          </a:graphicData>
        </a:graphic>
      </p:graphicFrame>
      <p:graphicFrame>
        <p:nvGraphicFramePr>
          <p:cNvPr id="130" name="Object 4"/>
          <p:cNvGraphicFramePr>
            <a:graphicFrameLocks noChangeAspect="1"/>
          </p:cNvGraphicFramePr>
          <p:nvPr>
            <p:extLst>
              <p:ext uri="{D42A27DB-BD31-4B8C-83A1-F6EECF244321}">
                <p14:modId xmlns:p14="http://schemas.microsoft.com/office/powerpoint/2010/main" val="3297783609"/>
              </p:ext>
            </p:extLst>
          </p:nvPr>
        </p:nvGraphicFramePr>
        <p:xfrm>
          <a:off x="225049" y="3731665"/>
          <a:ext cx="4368800" cy="944562"/>
        </p:xfrm>
        <a:graphic>
          <a:graphicData uri="http://schemas.openxmlformats.org/presentationml/2006/ole">
            <mc:AlternateContent xmlns:mc="http://schemas.openxmlformats.org/markup-compatibility/2006">
              <mc:Choice xmlns:v="urn:schemas-microsoft-com:vml" Requires="v">
                <p:oleObj spid="_x0000_s196692" name="Equation" r:id="rId6" imgW="1943100" imgH="419100" progId="Equation.3">
                  <p:embed/>
                </p:oleObj>
              </mc:Choice>
              <mc:Fallback>
                <p:oleObj name="Equation" r:id="rId6" imgW="1943100" imgH="419100" progId="Equation.3">
                  <p:embed/>
                  <p:pic>
                    <p:nvPicPr>
                      <p:cNvPr id="0" name=""/>
                      <p:cNvPicPr>
                        <a:picLocks noChangeAspect="1" noChangeArrowheads="1"/>
                      </p:cNvPicPr>
                      <p:nvPr/>
                    </p:nvPicPr>
                    <p:blipFill>
                      <a:blip r:embed="rId7"/>
                      <a:srcRect/>
                      <a:stretch>
                        <a:fillRect/>
                      </a:stretch>
                    </p:blipFill>
                    <p:spPr bwMode="auto">
                      <a:xfrm>
                        <a:off x="225049" y="3731665"/>
                        <a:ext cx="4368800" cy="944562"/>
                      </a:xfrm>
                      <a:prstGeom prst="rect">
                        <a:avLst/>
                      </a:prstGeom>
                      <a:noFill/>
                      <a:ln>
                        <a:noFill/>
                      </a:ln>
                      <a:effectLst/>
                      <a:extLst/>
                    </p:spPr>
                  </p:pic>
                </p:oleObj>
              </mc:Fallback>
            </mc:AlternateContent>
          </a:graphicData>
        </a:graphic>
      </p:graphicFrame>
      <p:graphicFrame>
        <p:nvGraphicFramePr>
          <p:cNvPr id="164" name="Object 4"/>
          <p:cNvGraphicFramePr>
            <a:graphicFrameLocks noChangeAspect="1"/>
          </p:cNvGraphicFramePr>
          <p:nvPr>
            <p:extLst>
              <p:ext uri="{D42A27DB-BD31-4B8C-83A1-F6EECF244321}">
                <p14:modId xmlns:p14="http://schemas.microsoft.com/office/powerpoint/2010/main" val="2596267308"/>
              </p:ext>
            </p:extLst>
          </p:nvPr>
        </p:nvGraphicFramePr>
        <p:xfrm>
          <a:off x="273429" y="2645216"/>
          <a:ext cx="8634350" cy="764962"/>
        </p:xfrm>
        <a:graphic>
          <a:graphicData uri="http://schemas.openxmlformats.org/presentationml/2006/ole">
            <mc:AlternateContent xmlns:mc="http://schemas.openxmlformats.org/markup-compatibility/2006">
              <mc:Choice xmlns:v="urn:schemas-microsoft-com:vml" Requires="v">
                <p:oleObj spid="_x0000_s196693" name="Equation" r:id="rId8" imgW="4737100" imgH="419100" progId="Equation.3">
                  <p:embed/>
                </p:oleObj>
              </mc:Choice>
              <mc:Fallback>
                <p:oleObj name="Equation" r:id="rId8" imgW="4737100" imgH="419100" progId="Equation.3">
                  <p:embed/>
                  <p:pic>
                    <p:nvPicPr>
                      <p:cNvPr id="0" name=""/>
                      <p:cNvPicPr>
                        <a:picLocks noChangeAspect="1" noChangeArrowheads="1"/>
                      </p:cNvPicPr>
                      <p:nvPr/>
                    </p:nvPicPr>
                    <p:blipFill>
                      <a:blip r:embed="rId9"/>
                      <a:srcRect/>
                      <a:stretch>
                        <a:fillRect/>
                      </a:stretch>
                    </p:blipFill>
                    <p:spPr bwMode="auto">
                      <a:xfrm>
                        <a:off x="273429" y="2645216"/>
                        <a:ext cx="8634350" cy="764962"/>
                      </a:xfrm>
                      <a:prstGeom prst="rect">
                        <a:avLst/>
                      </a:prstGeom>
                      <a:noFill/>
                      <a:ln>
                        <a:noFill/>
                      </a:ln>
                      <a:effectLst/>
                      <a:extLst/>
                    </p:spPr>
                  </p:pic>
                </p:oleObj>
              </mc:Fallback>
            </mc:AlternateContent>
          </a:graphicData>
        </a:graphic>
      </p:graphicFrame>
      <p:sp>
        <p:nvSpPr>
          <p:cNvPr id="165" name="Rounded Rectangle 164"/>
          <p:cNvSpPr/>
          <p:nvPr/>
        </p:nvSpPr>
        <p:spPr>
          <a:xfrm>
            <a:off x="5854096" y="2481413"/>
            <a:ext cx="1266814" cy="1002011"/>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60479" y="2481413"/>
            <a:ext cx="5629123" cy="1009271"/>
          </a:xfrm>
          <a:prstGeom prst="round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ounded Rectangle 166"/>
          <p:cNvSpPr/>
          <p:nvPr/>
        </p:nvSpPr>
        <p:spPr>
          <a:xfrm>
            <a:off x="7377690" y="2488673"/>
            <a:ext cx="1669551" cy="1002011"/>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Stokes-z equation</a:t>
            </a:r>
            <a:endParaRPr lang="en-US" dirty="0">
              <a:solidFill>
                <a:srgbClr val="008000"/>
              </a:solidFill>
            </a:endParaRPr>
          </a:p>
        </p:txBody>
      </p:sp>
      <p:grpSp>
        <p:nvGrpSpPr>
          <p:cNvPr id="171" name="Group 170"/>
          <p:cNvGrpSpPr/>
          <p:nvPr/>
        </p:nvGrpSpPr>
        <p:grpSpPr>
          <a:xfrm>
            <a:off x="5013955" y="3884031"/>
            <a:ext cx="3061776" cy="2819630"/>
            <a:chOff x="5013955" y="3884031"/>
            <a:chExt cx="3061776" cy="2819630"/>
          </a:xfrm>
        </p:grpSpPr>
        <p:sp>
          <p:nvSpPr>
            <p:cNvPr id="172"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73"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174"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75"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176"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177"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78"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79"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80" name="Oval 11"/>
            <p:cNvSpPr>
              <a:spLocks noChangeArrowheads="1"/>
            </p:cNvSpPr>
            <p:nvPr/>
          </p:nvSpPr>
          <p:spPr bwMode="auto">
            <a:xfrm>
              <a:off x="5013955" y="3888869"/>
              <a:ext cx="175090"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81" name="Oval 12"/>
            <p:cNvSpPr>
              <a:spLocks noChangeArrowheads="1"/>
            </p:cNvSpPr>
            <p:nvPr/>
          </p:nvSpPr>
          <p:spPr bwMode="auto">
            <a:xfrm>
              <a:off x="6923598"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82" name="Oval 12"/>
            <p:cNvSpPr>
              <a:spLocks noChangeArrowheads="1"/>
            </p:cNvSpPr>
            <p:nvPr/>
          </p:nvSpPr>
          <p:spPr bwMode="auto">
            <a:xfrm>
              <a:off x="7878420"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83" name="Oval 11"/>
            <p:cNvSpPr>
              <a:spLocks noChangeArrowheads="1"/>
            </p:cNvSpPr>
            <p:nvPr/>
          </p:nvSpPr>
          <p:spPr bwMode="auto">
            <a:xfrm>
              <a:off x="5966863" y="3888866"/>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84" name="Oval 11"/>
            <p:cNvSpPr>
              <a:spLocks noChangeArrowheads="1"/>
            </p:cNvSpPr>
            <p:nvPr/>
          </p:nvSpPr>
          <p:spPr bwMode="auto">
            <a:xfrm>
              <a:off x="5021215" y="4766969"/>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85" name="Oval 12"/>
            <p:cNvSpPr>
              <a:spLocks noChangeArrowheads="1"/>
            </p:cNvSpPr>
            <p:nvPr/>
          </p:nvSpPr>
          <p:spPr bwMode="auto">
            <a:xfrm>
              <a:off x="6930858"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86" name="Oval 12"/>
            <p:cNvSpPr>
              <a:spLocks noChangeArrowheads="1"/>
            </p:cNvSpPr>
            <p:nvPr/>
          </p:nvSpPr>
          <p:spPr bwMode="auto">
            <a:xfrm>
              <a:off x="7885680"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87" name="Oval 11"/>
            <p:cNvSpPr>
              <a:spLocks noChangeArrowheads="1"/>
            </p:cNvSpPr>
            <p:nvPr/>
          </p:nvSpPr>
          <p:spPr bwMode="auto">
            <a:xfrm>
              <a:off x="5974123" y="4766966"/>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88" name="Oval 11"/>
            <p:cNvSpPr>
              <a:spLocks noChangeArrowheads="1"/>
            </p:cNvSpPr>
            <p:nvPr/>
          </p:nvSpPr>
          <p:spPr bwMode="auto">
            <a:xfrm>
              <a:off x="5029880" y="565575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89" name="Oval 12"/>
            <p:cNvSpPr>
              <a:spLocks noChangeArrowheads="1"/>
            </p:cNvSpPr>
            <p:nvPr/>
          </p:nvSpPr>
          <p:spPr bwMode="auto">
            <a:xfrm>
              <a:off x="6939523"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0" name="Oval 12"/>
            <p:cNvSpPr>
              <a:spLocks noChangeArrowheads="1"/>
            </p:cNvSpPr>
            <p:nvPr/>
          </p:nvSpPr>
          <p:spPr bwMode="auto">
            <a:xfrm>
              <a:off x="7894345"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1" name="Oval 11"/>
            <p:cNvSpPr>
              <a:spLocks noChangeArrowheads="1"/>
            </p:cNvSpPr>
            <p:nvPr/>
          </p:nvSpPr>
          <p:spPr bwMode="auto">
            <a:xfrm>
              <a:off x="5982788" y="5655753"/>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2" name="Oval 11"/>
            <p:cNvSpPr>
              <a:spLocks noChangeArrowheads="1"/>
            </p:cNvSpPr>
            <p:nvPr/>
          </p:nvSpPr>
          <p:spPr bwMode="auto">
            <a:xfrm>
              <a:off x="5029880" y="651594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3" name="Oval 12"/>
            <p:cNvSpPr>
              <a:spLocks noChangeArrowheads="1"/>
            </p:cNvSpPr>
            <p:nvPr/>
          </p:nvSpPr>
          <p:spPr bwMode="auto">
            <a:xfrm>
              <a:off x="6939523"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4" name="Oval 12"/>
            <p:cNvSpPr>
              <a:spLocks noChangeArrowheads="1"/>
            </p:cNvSpPr>
            <p:nvPr/>
          </p:nvSpPr>
          <p:spPr bwMode="auto">
            <a:xfrm>
              <a:off x="7894345"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95" name="Oval 11"/>
            <p:cNvSpPr>
              <a:spLocks noChangeArrowheads="1"/>
            </p:cNvSpPr>
            <p:nvPr/>
          </p:nvSpPr>
          <p:spPr bwMode="auto">
            <a:xfrm>
              <a:off x="5982788" y="6515943"/>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96" name="Oval 11"/>
            <p:cNvSpPr>
              <a:spLocks noChangeArrowheads="1"/>
            </p:cNvSpPr>
            <p:nvPr/>
          </p:nvSpPr>
          <p:spPr bwMode="auto">
            <a:xfrm>
              <a:off x="5028475" y="4326714"/>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97" name="Oval 12"/>
            <p:cNvSpPr>
              <a:spLocks noChangeArrowheads="1"/>
            </p:cNvSpPr>
            <p:nvPr/>
          </p:nvSpPr>
          <p:spPr bwMode="auto">
            <a:xfrm>
              <a:off x="6938118"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98" name="Oval 12"/>
            <p:cNvSpPr>
              <a:spLocks noChangeArrowheads="1"/>
            </p:cNvSpPr>
            <p:nvPr/>
          </p:nvSpPr>
          <p:spPr bwMode="auto">
            <a:xfrm>
              <a:off x="7892940"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0" name="Oval 12"/>
            <p:cNvSpPr>
              <a:spLocks noChangeArrowheads="1"/>
            </p:cNvSpPr>
            <p:nvPr/>
          </p:nvSpPr>
          <p:spPr bwMode="auto">
            <a:xfrm>
              <a:off x="7901605" y="521550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1" name="Oval 11"/>
            <p:cNvSpPr>
              <a:spLocks noChangeArrowheads="1"/>
            </p:cNvSpPr>
            <p:nvPr/>
          </p:nvSpPr>
          <p:spPr bwMode="auto">
            <a:xfrm>
              <a:off x="5037140" y="6075691"/>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2" name="Oval 12"/>
            <p:cNvSpPr>
              <a:spLocks noChangeArrowheads="1"/>
            </p:cNvSpPr>
            <p:nvPr/>
          </p:nvSpPr>
          <p:spPr bwMode="auto">
            <a:xfrm>
              <a:off x="6946783"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3" name="Oval 12"/>
            <p:cNvSpPr>
              <a:spLocks noChangeArrowheads="1"/>
            </p:cNvSpPr>
            <p:nvPr/>
          </p:nvSpPr>
          <p:spPr bwMode="auto">
            <a:xfrm>
              <a:off x="7901605"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4" name="Oval 12"/>
            <p:cNvSpPr>
              <a:spLocks noChangeArrowheads="1"/>
            </p:cNvSpPr>
            <p:nvPr/>
          </p:nvSpPr>
          <p:spPr bwMode="auto">
            <a:xfrm>
              <a:off x="6471248"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205" name="Oval 12"/>
            <p:cNvSpPr>
              <a:spLocks noChangeArrowheads="1"/>
            </p:cNvSpPr>
            <p:nvPr/>
          </p:nvSpPr>
          <p:spPr bwMode="auto">
            <a:xfrm>
              <a:off x="7426070"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206" name="Oval 11"/>
            <p:cNvSpPr>
              <a:spLocks noChangeArrowheads="1"/>
            </p:cNvSpPr>
            <p:nvPr/>
          </p:nvSpPr>
          <p:spPr bwMode="auto">
            <a:xfrm>
              <a:off x="5514513" y="3884031"/>
              <a:ext cx="175089"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207" name="Oval 12"/>
            <p:cNvSpPr>
              <a:spLocks noChangeArrowheads="1"/>
            </p:cNvSpPr>
            <p:nvPr/>
          </p:nvSpPr>
          <p:spPr bwMode="auto">
            <a:xfrm>
              <a:off x="6478508"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08" name="Oval 12"/>
            <p:cNvSpPr>
              <a:spLocks noChangeArrowheads="1"/>
            </p:cNvSpPr>
            <p:nvPr/>
          </p:nvSpPr>
          <p:spPr bwMode="auto">
            <a:xfrm>
              <a:off x="7433330"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09" name="Oval 11"/>
            <p:cNvSpPr>
              <a:spLocks noChangeArrowheads="1"/>
            </p:cNvSpPr>
            <p:nvPr/>
          </p:nvSpPr>
          <p:spPr bwMode="auto">
            <a:xfrm>
              <a:off x="5521773" y="4762131"/>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0" name="Oval 12"/>
            <p:cNvSpPr>
              <a:spLocks noChangeArrowheads="1"/>
            </p:cNvSpPr>
            <p:nvPr/>
          </p:nvSpPr>
          <p:spPr bwMode="auto">
            <a:xfrm>
              <a:off x="6487173"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1" name="Oval 12"/>
            <p:cNvSpPr>
              <a:spLocks noChangeArrowheads="1"/>
            </p:cNvSpPr>
            <p:nvPr/>
          </p:nvSpPr>
          <p:spPr bwMode="auto">
            <a:xfrm>
              <a:off x="7441995"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2" name="Oval 11"/>
            <p:cNvSpPr>
              <a:spLocks noChangeArrowheads="1"/>
            </p:cNvSpPr>
            <p:nvPr/>
          </p:nvSpPr>
          <p:spPr bwMode="auto">
            <a:xfrm>
              <a:off x="5530438" y="565091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3" name="Oval 12"/>
            <p:cNvSpPr>
              <a:spLocks noChangeArrowheads="1"/>
            </p:cNvSpPr>
            <p:nvPr/>
          </p:nvSpPr>
          <p:spPr bwMode="auto">
            <a:xfrm>
              <a:off x="6487173"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4" name="Oval 12"/>
            <p:cNvSpPr>
              <a:spLocks noChangeArrowheads="1"/>
            </p:cNvSpPr>
            <p:nvPr/>
          </p:nvSpPr>
          <p:spPr bwMode="auto">
            <a:xfrm>
              <a:off x="7441995"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5" name="Oval 11"/>
            <p:cNvSpPr>
              <a:spLocks noChangeArrowheads="1"/>
            </p:cNvSpPr>
            <p:nvPr/>
          </p:nvSpPr>
          <p:spPr bwMode="auto">
            <a:xfrm>
              <a:off x="5530438" y="651110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216" name="Oval 12"/>
            <p:cNvSpPr>
              <a:spLocks noChangeArrowheads="1"/>
            </p:cNvSpPr>
            <p:nvPr/>
          </p:nvSpPr>
          <p:spPr bwMode="auto">
            <a:xfrm>
              <a:off x="6485768"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17" name="Oval 12"/>
            <p:cNvSpPr>
              <a:spLocks noChangeArrowheads="1"/>
            </p:cNvSpPr>
            <p:nvPr/>
          </p:nvSpPr>
          <p:spPr bwMode="auto">
            <a:xfrm>
              <a:off x="7440590"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18" name="Oval 11"/>
            <p:cNvSpPr>
              <a:spLocks noChangeArrowheads="1"/>
            </p:cNvSpPr>
            <p:nvPr/>
          </p:nvSpPr>
          <p:spPr bwMode="auto">
            <a:xfrm>
              <a:off x="5529033" y="4321876"/>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19" name="Oval 12"/>
            <p:cNvSpPr>
              <a:spLocks noChangeArrowheads="1"/>
            </p:cNvSpPr>
            <p:nvPr/>
          </p:nvSpPr>
          <p:spPr bwMode="auto">
            <a:xfrm>
              <a:off x="7449255" y="521066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20" name="Oval 12"/>
            <p:cNvSpPr>
              <a:spLocks noChangeArrowheads="1"/>
            </p:cNvSpPr>
            <p:nvPr/>
          </p:nvSpPr>
          <p:spPr bwMode="auto">
            <a:xfrm>
              <a:off x="6494433"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21" name="Oval 12"/>
            <p:cNvSpPr>
              <a:spLocks noChangeArrowheads="1"/>
            </p:cNvSpPr>
            <p:nvPr/>
          </p:nvSpPr>
          <p:spPr bwMode="auto">
            <a:xfrm>
              <a:off x="7449255"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22" name="Oval 11"/>
            <p:cNvSpPr>
              <a:spLocks noChangeArrowheads="1"/>
            </p:cNvSpPr>
            <p:nvPr/>
          </p:nvSpPr>
          <p:spPr bwMode="auto">
            <a:xfrm>
              <a:off x="5537698" y="6070853"/>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grpSp>
      <p:sp>
        <p:nvSpPr>
          <p:cNvPr id="230" name="Oval 11"/>
          <p:cNvSpPr>
            <a:spLocks noChangeArrowheads="1"/>
          </p:cNvSpPr>
          <p:nvPr/>
        </p:nvSpPr>
        <p:spPr bwMode="auto">
          <a:xfrm>
            <a:off x="5031463" y="5226234"/>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31" name="Oval 12"/>
          <p:cNvSpPr>
            <a:spLocks noChangeArrowheads="1"/>
          </p:cNvSpPr>
          <p:nvPr/>
        </p:nvSpPr>
        <p:spPr bwMode="auto">
          <a:xfrm>
            <a:off x="6941106" y="522623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32" name="Oval 12"/>
          <p:cNvSpPr>
            <a:spLocks noChangeArrowheads="1"/>
          </p:cNvSpPr>
          <p:nvPr/>
        </p:nvSpPr>
        <p:spPr bwMode="auto">
          <a:xfrm>
            <a:off x="6488756" y="522139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33" name="Oval 11"/>
          <p:cNvSpPr>
            <a:spLocks noChangeArrowheads="1"/>
          </p:cNvSpPr>
          <p:nvPr/>
        </p:nvSpPr>
        <p:spPr bwMode="auto">
          <a:xfrm>
            <a:off x="5532021" y="5221396"/>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91" name="Oval 11"/>
          <p:cNvSpPr>
            <a:spLocks noChangeArrowheads="1"/>
          </p:cNvSpPr>
          <p:nvPr/>
        </p:nvSpPr>
        <p:spPr bwMode="auto">
          <a:xfrm>
            <a:off x="5966863" y="4321876"/>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92" name="Oval 11"/>
          <p:cNvSpPr>
            <a:spLocks noChangeArrowheads="1"/>
          </p:cNvSpPr>
          <p:nvPr/>
        </p:nvSpPr>
        <p:spPr bwMode="auto">
          <a:xfrm>
            <a:off x="5966863" y="5231983"/>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93" name="Oval 11"/>
          <p:cNvSpPr>
            <a:spLocks noChangeArrowheads="1"/>
          </p:cNvSpPr>
          <p:nvPr/>
        </p:nvSpPr>
        <p:spPr bwMode="auto">
          <a:xfrm>
            <a:off x="5962349" y="6075691"/>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94" name="Oval 11"/>
          <p:cNvSpPr>
            <a:spLocks noChangeArrowheads="1"/>
          </p:cNvSpPr>
          <p:nvPr/>
        </p:nvSpPr>
        <p:spPr bwMode="auto">
          <a:xfrm>
            <a:off x="6416800" y="3818376"/>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95" name="Oval 11"/>
          <p:cNvSpPr>
            <a:spLocks noChangeArrowheads="1"/>
          </p:cNvSpPr>
          <p:nvPr/>
        </p:nvSpPr>
        <p:spPr bwMode="auto">
          <a:xfrm>
            <a:off x="6411404" y="4694918"/>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96" name="Oval 11"/>
          <p:cNvSpPr>
            <a:spLocks noChangeArrowheads="1"/>
          </p:cNvSpPr>
          <p:nvPr/>
        </p:nvSpPr>
        <p:spPr bwMode="auto">
          <a:xfrm>
            <a:off x="6418460" y="5573543"/>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97" name="Oval 11"/>
          <p:cNvSpPr>
            <a:spLocks noChangeArrowheads="1"/>
          </p:cNvSpPr>
          <p:nvPr/>
        </p:nvSpPr>
        <p:spPr bwMode="auto">
          <a:xfrm>
            <a:off x="7366899" y="4694918"/>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98" name="Oval 11"/>
          <p:cNvSpPr>
            <a:spLocks noChangeArrowheads="1"/>
          </p:cNvSpPr>
          <p:nvPr/>
        </p:nvSpPr>
        <p:spPr bwMode="auto">
          <a:xfrm>
            <a:off x="5423675" y="4694918"/>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99" name="Oval 11"/>
          <p:cNvSpPr>
            <a:spLocks noChangeArrowheads="1"/>
          </p:cNvSpPr>
          <p:nvPr/>
        </p:nvSpPr>
        <p:spPr bwMode="auto">
          <a:xfrm>
            <a:off x="5919551" y="4693504"/>
            <a:ext cx="301563" cy="310711"/>
          </a:xfrm>
          <a:prstGeom prst="ellipse">
            <a:avLst/>
          </a:prstGeom>
          <a:solidFill>
            <a:srgbClr val="0000FF"/>
          </a:solidFill>
          <a:ln w="38100" cmpd="sng">
            <a:solidFill>
              <a:srgbClr val="0000FF"/>
            </a:solidFill>
            <a:round/>
            <a:headEnd/>
            <a:tailEnd/>
          </a:ln>
        </p:spPr>
        <p:txBody>
          <a:bodyPr wrap="none" anchor="ctr"/>
          <a:lstStyle/>
          <a:p>
            <a:endParaRPr lang="en-US"/>
          </a:p>
        </p:txBody>
      </p:sp>
      <p:sp>
        <p:nvSpPr>
          <p:cNvPr id="300" name="Oval 11"/>
          <p:cNvSpPr>
            <a:spLocks noChangeArrowheads="1"/>
          </p:cNvSpPr>
          <p:nvPr/>
        </p:nvSpPr>
        <p:spPr bwMode="auto">
          <a:xfrm>
            <a:off x="6884875" y="4718408"/>
            <a:ext cx="301563" cy="310711"/>
          </a:xfrm>
          <a:prstGeom prst="ellipse">
            <a:avLst/>
          </a:prstGeom>
          <a:solidFill>
            <a:srgbClr val="0000FF"/>
          </a:solidFill>
          <a:ln w="38100" cmpd="sng">
            <a:solidFill>
              <a:srgbClr val="0000FF"/>
            </a:solidFill>
            <a:round/>
            <a:headEnd/>
            <a:tailEnd/>
          </a:ln>
        </p:spPr>
        <p:txBody>
          <a:bodyPr wrap="none" anchor="ctr"/>
          <a:lstStyle/>
          <a:p>
            <a:endParaRPr lang="en-US"/>
          </a:p>
        </p:txBody>
      </p:sp>
      <p:sp>
        <p:nvSpPr>
          <p:cNvPr id="301" name="Oval 11"/>
          <p:cNvSpPr>
            <a:spLocks noChangeArrowheads="1"/>
          </p:cNvSpPr>
          <p:nvPr/>
        </p:nvSpPr>
        <p:spPr bwMode="auto">
          <a:xfrm>
            <a:off x="6418460" y="4276860"/>
            <a:ext cx="301563" cy="310711"/>
          </a:xfrm>
          <a:prstGeom prst="ellipse">
            <a:avLst/>
          </a:prstGeom>
          <a:solidFill>
            <a:srgbClr val="008000"/>
          </a:solidFill>
          <a:ln w="38100" cmpd="sng">
            <a:solidFill>
              <a:srgbClr val="008000"/>
            </a:solidFill>
            <a:round/>
            <a:headEnd/>
            <a:tailEnd/>
          </a:ln>
        </p:spPr>
        <p:txBody>
          <a:bodyPr wrap="none" anchor="ctr"/>
          <a:lstStyle/>
          <a:p>
            <a:endParaRPr lang="en-US"/>
          </a:p>
        </p:txBody>
      </p:sp>
      <p:sp>
        <p:nvSpPr>
          <p:cNvPr id="302" name="Oval 11"/>
          <p:cNvSpPr>
            <a:spLocks noChangeArrowheads="1"/>
          </p:cNvSpPr>
          <p:nvPr/>
        </p:nvSpPr>
        <p:spPr bwMode="auto">
          <a:xfrm>
            <a:off x="6418460" y="5165647"/>
            <a:ext cx="301563" cy="310711"/>
          </a:xfrm>
          <a:prstGeom prst="ellipse">
            <a:avLst/>
          </a:prstGeom>
          <a:solidFill>
            <a:srgbClr val="008000"/>
          </a:solidFill>
          <a:ln w="38100" cmpd="sng">
            <a:solidFill>
              <a:srgbClr val="008000"/>
            </a:solidFill>
            <a:round/>
            <a:headEnd/>
            <a:tailEnd/>
          </a:ln>
        </p:spPr>
        <p:txBody>
          <a:bodyPr wrap="none" anchor="ctr"/>
          <a:lstStyle/>
          <a:p>
            <a:endParaRPr lang="en-US"/>
          </a:p>
        </p:txBody>
      </p:sp>
      <p:sp>
        <p:nvSpPr>
          <p:cNvPr id="79" name="TextBox 78"/>
          <p:cNvSpPr txBox="1"/>
          <p:nvPr/>
        </p:nvSpPr>
        <p:spPr>
          <a:xfrm>
            <a:off x="189850" y="5218907"/>
            <a:ext cx="4723769" cy="830997"/>
          </a:xfrm>
          <a:prstGeom prst="rect">
            <a:avLst/>
          </a:prstGeom>
          <a:noFill/>
        </p:spPr>
        <p:txBody>
          <a:bodyPr wrap="none" rtlCol="0">
            <a:spAutoFit/>
          </a:bodyPr>
          <a:lstStyle/>
          <a:p>
            <a:r>
              <a:rPr lang="en-US" sz="2400" dirty="0" smtClean="0"/>
              <a:t>Pressure gradient </a:t>
            </a:r>
            <a:r>
              <a:rPr lang="en-US" sz="2400" dirty="0" err="1" smtClean="0"/>
              <a:t>discretisation</a:t>
            </a:r>
            <a:endParaRPr lang="en-US" sz="2400" dirty="0" smtClean="0"/>
          </a:p>
          <a:p>
            <a:r>
              <a:rPr lang="en-US" sz="2400" dirty="0"/>
              <a:t>i</a:t>
            </a:r>
            <a:r>
              <a:rPr lang="en-US" sz="2400" dirty="0" smtClean="0"/>
              <a:t>s </a:t>
            </a:r>
            <a:r>
              <a:rPr lang="en-US" sz="2400" dirty="0" err="1" smtClean="0"/>
              <a:t>centred</a:t>
            </a:r>
            <a:r>
              <a:rPr lang="en-US" sz="2400" dirty="0" smtClean="0"/>
              <a:t> around central </a:t>
            </a:r>
            <a:r>
              <a:rPr lang="en-US" sz="2400" i="1" dirty="0" err="1" smtClean="0">
                <a:latin typeface="Times New Roman"/>
                <a:cs typeface="Times New Roman"/>
              </a:rPr>
              <a:t>v</a:t>
            </a:r>
            <a:r>
              <a:rPr lang="en-US" sz="2400" i="1" baseline="-25000" dirty="0" err="1">
                <a:latin typeface="Times New Roman"/>
                <a:cs typeface="Times New Roman"/>
              </a:rPr>
              <a:t>z</a:t>
            </a:r>
            <a:r>
              <a:rPr lang="en-US" sz="2400" dirty="0" smtClean="0"/>
              <a:t> point.</a:t>
            </a:r>
          </a:p>
        </p:txBody>
      </p:sp>
    </p:spTree>
    <p:extLst>
      <p:ext uri="{BB962C8B-B14F-4D97-AF65-F5344CB8AC3E}">
        <p14:creationId xmlns:p14="http://schemas.microsoft.com/office/powerpoint/2010/main" val="331712306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29</a:t>
            </a:fld>
            <a:endParaRPr lang="en-US"/>
          </a:p>
        </p:txBody>
      </p:sp>
      <p:graphicFrame>
        <p:nvGraphicFramePr>
          <p:cNvPr id="81" name="Object 4"/>
          <p:cNvGraphicFramePr>
            <a:graphicFrameLocks noChangeAspect="1"/>
          </p:cNvGraphicFramePr>
          <p:nvPr>
            <p:extLst>
              <p:ext uri="{D42A27DB-BD31-4B8C-83A1-F6EECF244321}">
                <p14:modId xmlns:p14="http://schemas.microsoft.com/office/powerpoint/2010/main" val="1451373678"/>
              </p:ext>
            </p:extLst>
          </p:nvPr>
        </p:nvGraphicFramePr>
        <p:xfrm>
          <a:off x="263680" y="1411040"/>
          <a:ext cx="8595718" cy="916481"/>
        </p:xfrm>
        <a:graphic>
          <a:graphicData uri="http://schemas.openxmlformats.org/presentationml/2006/ole">
            <mc:AlternateContent xmlns:mc="http://schemas.openxmlformats.org/markup-compatibility/2006">
              <mc:Choice xmlns:v="urn:schemas-microsoft-com:vml" Requires="v">
                <p:oleObj spid="_x0000_s198739" name="Equation" r:id="rId4" imgW="3937000" imgH="419100" progId="Equation.3">
                  <p:embed/>
                </p:oleObj>
              </mc:Choice>
              <mc:Fallback>
                <p:oleObj name="Equation" r:id="rId4" imgW="3937000" imgH="419100" progId="Equation.3">
                  <p:embed/>
                  <p:pic>
                    <p:nvPicPr>
                      <p:cNvPr id="0" name=""/>
                      <p:cNvPicPr>
                        <a:picLocks noChangeAspect="1" noChangeArrowheads="1"/>
                      </p:cNvPicPr>
                      <p:nvPr/>
                    </p:nvPicPr>
                    <p:blipFill>
                      <a:blip r:embed="rId5"/>
                      <a:srcRect/>
                      <a:stretch>
                        <a:fillRect/>
                      </a:stretch>
                    </p:blipFill>
                    <p:spPr bwMode="auto">
                      <a:xfrm>
                        <a:off x="263680" y="1411040"/>
                        <a:ext cx="8595718" cy="916481"/>
                      </a:xfrm>
                      <a:prstGeom prst="rect">
                        <a:avLst/>
                      </a:prstGeom>
                      <a:noFill/>
                      <a:ln>
                        <a:noFill/>
                      </a:ln>
                      <a:effectLst/>
                      <a:extLst/>
                    </p:spPr>
                  </p:pic>
                </p:oleObj>
              </mc:Fallback>
            </mc:AlternateContent>
          </a:graphicData>
        </a:graphic>
      </p:graphicFrame>
      <p:graphicFrame>
        <p:nvGraphicFramePr>
          <p:cNvPr id="98" name="Object 4"/>
          <p:cNvGraphicFramePr>
            <a:graphicFrameLocks noChangeAspect="1"/>
          </p:cNvGraphicFramePr>
          <p:nvPr>
            <p:extLst>
              <p:ext uri="{D42A27DB-BD31-4B8C-83A1-F6EECF244321}">
                <p14:modId xmlns:p14="http://schemas.microsoft.com/office/powerpoint/2010/main" val="3297783609"/>
              </p:ext>
            </p:extLst>
          </p:nvPr>
        </p:nvGraphicFramePr>
        <p:xfrm>
          <a:off x="225049" y="3731665"/>
          <a:ext cx="4368800" cy="944562"/>
        </p:xfrm>
        <a:graphic>
          <a:graphicData uri="http://schemas.openxmlformats.org/presentationml/2006/ole">
            <mc:AlternateContent xmlns:mc="http://schemas.openxmlformats.org/markup-compatibility/2006">
              <mc:Choice xmlns:v="urn:schemas-microsoft-com:vml" Requires="v">
                <p:oleObj spid="_x0000_s198740" name="Equation" r:id="rId6" imgW="1943100" imgH="419100" progId="Equation.3">
                  <p:embed/>
                </p:oleObj>
              </mc:Choice>
              <mc:Fallback>
                <p:oleObj name="Equation" r:id="rId6" imgW="1943100" imgH="419100" progId="Equation.3">
                  <p:embed/>
                  <p:pic>
                    <p:nvPicPr>
                      <p:cNvPr id="0" name=""/>
                      <p:cNvPicPr>
                        <a:picLocks noChangeAspect="1" noChangeArrowheads="1"/>
                      </p:cNvPicPr>
                      <p:nvPr/>
                    </p:nvPicPr>
                    <p:blipFill>
                      <a:blip r:embed="rId7"/>
                      <a:srcRect/>
                      <a:stretch>
                        <a:fillRect/>
                      </a:stretch>
                    </p:blipFill>
                    <p:spPr bwMode="auto">
                      <a:xfrm>
                        <a:off x="225049" y="3731665"/>
                        <a:ext cx="4368800" cy="944562"/>
                      </a:xfrm>
                      <a:prstGeom prst="rect">
                        <a:avLst/>
                      </a:prstGeom>
                      <a:noFill/>
                      <a:ln>
                        <a:noFill/>
                      </a:ln>
                      <a:effectLst/>
                      <a:extLst/>
                    </p:spPr>
                  </p:pic>
                </p:oleObj>
              </mc:Fallback>
            </mc:AlternateContent>
          </a:graphicData>
        </a:graphic>
      </p:graphicFrame>
      <p:sp>
        <p:nvSpPr>
          <p:cNvPr id="99" name="Rounded Rectangle 98"/>
          <p:cNvSpPr/>
          <p:nvPr/>
        </p:nvSpPr>
        <p:spPr>
          <a:xfrm>
            <a:off x="2231093" y="3731596"/>
            <a:ext cx="1847388" cy="1009271"/>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263680" y="3744539"/>
            <a:ext cx="1697647" cy="1017592"/>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1" name="Object 4"/>
          <p:cNvGraphicFramePr>
            <a:graphicFrameLocks noChangeAspect="1"/>
          </p:cNvGraphicFramePr>
          <p:nvPr>
            <p:extLst>
              <p:ext uri="{D42A27DB-BD31-4B8C-83A1-F6EECF244321}">
                <p14:modId xmlns:p14="http://schemas.microsoft.com/office/powerpoint/2010/main" val="2596267308"/>
              </p:ext>
            </p:extLst>
          </p:nvPr>
        </p:nvGraphicFramePr>
        <p:xfrm>
          <a:off x="273429" y="2645216"/>
          <a:ext cx="8634350" cy="764962"/>
        </p:xfrm>
        <a:graphic>
          <a:graphicData uri="http://schemas.openxmlformats.org/presentationml/2006/ole">
            <mc:AlternateContent xmlns:mc="http://schemas.openxmlformats.org/markup-compatibility/2006">
              <mc:Choice xmlns:v="urn:schemas-microsoft-com:vml" Requires="v">
                <p:oleObj spid="_x0000_s198741" name="Equation" r:id="rId8" imgW="4737100" imgH="419100" progId="Equation.3">
                  <p:embed/>
                </p:oleObj>
              </mc:Choice>
              <mc:Fallback>
                <p:oleObj name="Equation" r:id="rId8" imgW="4737100" imgH="419100" progId="Equation.3">
                  <p:embed/>
                  <p:pic>
                    <p:nvPicPr>
                      <p:cNvPr id="0" name=""/>
                      <p:cNvPicPr>
                        <a:picLocks noChangeAspect="1" noChangeArrowheads="1"/>
                      </p:cNvPicPr>
                      <p:nvPr/>
                    </p:nvPicPr>
                    <p:blipFill>
                      <a:blip r:embed="rId9"/>
                      <a:srcRect/>
                      <a:stretch>
                        <a:fillRect/>
                      </a:stretch>
                    </p:blipFill>
                    <p:spPr bwMode="auto">
                      <a:xfrm>
                        <a:off x="273429" y="2645216"/>
                        <a:ext cx="8634350" cy="764962"/>
                      </a:xfrm>
                      <a:prstGeom prst="rect">
                        <a:avLst/>
                      </a:prstGeom>
                      <a:noFill/>
                      <a:ln>
                        <a:noFill/>
                      </a:ln>
                      <a:effectLst/>
                      <a:extLst/>
                    </p:spPr>
                  </p:pic>
                </p:oleObj>
              </mc:Fallback>
            </mc:AlternateContent>
          </a:graphicData>
        </a:graphic>
      </p:graphicFrame>
      <p:sp>
        <p:nvSpPr>
          <p:cNvPr id="114" name="Title 1"/>
          <p:cNvSpPr>
            <a:spLocks noGrp="1"/>
          </p:cNvSpPr>
          <p:nvPr>
            <p:ph type="title"/>
          </p:nvPr>
        </p:nvSpPr>
        <p:spPr>
          <a:xfrm>
            <a:off x="457200" y="533400"/>
            <a:ext cx="8229600" cy="990600"/>
          </a:xfrm>
        </p:spPr>
        <p:txBody>
          <a:bodyPr/>
          <a:lstStyle/>
          <a:p>
            <a:pPr algn="ctr"/>
            <a:r>
              <a:rPr lang="en-US" dirty="0" smtClean="0">
                <a:solidFill>
                  <a:srgbClr val="008000"/>
                </a:solidFill>
              </a:rPr>
              <a:t>Staggered grids: continuity equation</a:t>
            </a:r>
            <a:endParaRPr lang="en-US" dirty="0">
              <a:solidFill>
                <a:srgbClr val="008000"/>
              </a:solidFill>
            </a:endParaRPr>
          </a:p>
        </p:txBody>
      </p:sp>
      <p:grpSp>
        <p:nvGrpSpPr>
          <p:cNvPr id="115" name="Group 114"/>
          <p:cNvGrpSpPr/>
          <p:nvPr/>
        </p:nvGrpSpPr>
        <p:grpSpPr>
          <a:xfrm>
            <a:off x="5013955" y="3884031"/>
            <a:ext cx="3061776" cy="2819630"/>
            <a:chOff x="5013955" y="3884031"/>
            <a:chExt cx="3061776" cy="2819630"/>
          </a:xfrm>
        </p:grpSpPr>
        <p:sp>
          <p:nvSpPr>
            <p:cNvPr id="128"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29"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130"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152"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153"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154"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56"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57"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158" name="Oval 11"/>
            <p:cNvSpPr>
              <a:spLocks noChangeArrowheads="1"/>
            </p:cNvSpPr>
            <p:nvPr/>
          </p:nvSpPr>
          <p:spPr bwMode="auto">
            <a:xfrm>
              <a:off x="5013955" y="3888869"/>
              <a:ext cx="175090"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59" name="Oval 12"/>
            <p:cNvSpPr>
              <a:spLocks noChangeArrowheads="1"/>
            </p:cNvSpPr>
            <p:nvPr/>
          </p:nvSpPr>
          <p:spPr bwMode="auto">
            <a:xfrm>
              <a:off x="6923598"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60" name="Oval 12"/>
            <p:cNvSpPr>
              <a:spLocks noChangeArrowheads="1"/>
            </p:cNvSpPr>
            <p:nvPr/>
          </p:nvSpPr>
          <p:spPr bwMode="auto">
            <a:xfrm>
              <a:off x="7878420" y="3888869"/>
              <a:ext cx="174126"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61" name="Oval 11"/>
            <p:cNvSpPr>
              <a:spLocks noChangeArrowheads="1"/>
            </p:cNvSpPr>
            <p:nvPr/>
          </p:nvSpPr>
          <p:spPr bwMode="auto">
            <a:xfrm>
              <a:off x="5966863" y="3888866"/>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62" name="Oval 11"/>
            <p:cNvSpPr>
              <a:spLocks noChangeArrowheads="1"/>
            </p:cNvSpPr>
            <p:nvPr/>
          </p:nvSpPr>
          <p:spPr bwMode="auto">
            <a:xfrm>
              <a:off x="5021215" y="4766969"/>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3" name="Oval 12"/>
            <p:cNvSpPr>
              <a:spLocks noChangeArrowheads="1"/>
            </p:cNvSpPr>
            <p:nvPr/>
          </p:nvSpPr>
          <p:spPr bwMode="auto">
            <a:xfrm>
              <a:off x="6930858"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4" name="Oval 12"/>
            <p:cNvSpPr>
              <a:spLocks noChangeArrowheads="1"/>
            </p:cNvSpPr>
            <p:nvPr/>
          </p:nvSpPr>
          <p:spPr bwMode="auto">
            <a:xfrm>
              <a:off x="7885680" y="4766969"/>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5" name="Oval 11"/>
            <p:cNvSpPr>
              <a:spLocks noChangeArrowheads="1"/>
            </p:cNvSpPr>
            <p:nvPr/>
          </p:nvSpPr>
          <p:spPr bwMode="auto">
            <a:xfrm>
              <a:off x="5974123" y="4766966"/>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6" name="Oval 11"/>
            <p:cNvSpPr>
              <a:spLocks noChangeArrowheads="1"/>
            </p:cNvSpPr>
            <p:nvPr/>
          </p:nvSpPr>
          <p:spPr bwMode="auto">
            <a:xfrm>
              <a:off x="5029880" y="565575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7" name="Oval 12"/>
            <p:cNvSpPr>
              <a:spLocks noChangeArrowheads="1"/>
            </p:cNvSpPr>
            <p:nvPr/>
          </p:nvSpPr>
          <p:spPr bwMode="auto">
            <a:xfrm>
              <a:off x="6939523"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8" name="Oval 12"/>
            <p:cNvSpPr>
              <a:spLocks noChangeArrowheads="1"/>
            </p:cNvSpPr>
            <p:nvPr/>
          </p:nvSpPr>
          <p:spPr bwMode="auto">
            <a:xfrm>
              <a:off x="7894345" y="565575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69" name="Oval 11"/>
            <p:cNvSpPr>
              <a:spLocks noChangeArrowheads="1"/>
            </p:cNvSpPr>
            <p:nvPr/>
          </p:nvSpPr>
          <p:spPr bwMode="auto">
            <a:xfrm>
              <a:off x="5982788" y="5655753"/>
              <a:ext cx="175089"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70" name="Oval 11"/>
            <p:cNvSpPr>
              <a:spLocks noChangeArrowheads="1"/>
            </p:cNvSpPr>
            <p:nvPr/>
          </p:nvSpPr>
          <p:spPr bwMode="auto">
            <a:xfrm>
              <a:off x="5029880" y="6515946"/>
              <a:ext cx="175090"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71" name="Oval 12"/>
            <p:cNvSpPr>
              <a:spLocks noChangeArrowheads="1"/>
            </p:cNvSpPr>
            <p:nvPr/>
          </p:nvSpPr>
          <p:spPr bwMode="auto">
            <a:xfrm>
              <a:off x="6939523"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72" name="Oval 12"/>
            <p:cNvSpPr>
              <a:spLocks noChangeArrowheads="1"/>
            </p:cNvSpPr>
            <p:nvPr/>
          </p:nvSpPr>
          <p:spPr bwMode="auto">
            <a:xfrm>
              <a:off x="7894345" y="6515946"/>
              <a:ext cx="174126" cy="187715"/>
            </a:xfrm>
            <a:prstGeom prst="ellipse">
              <a:avLst/>
            </a:prstGeom>
            <a:solidFill>
              <a:srgbClr val="A6A6A6"/>
            </a:solidFill>
            <a:ln w="38100" cmpd="sng">
              <a:solidFill>
                <a:srgbClr val="0000FF"/>
              </a:solidFill>
              <a:round/>
              <a:headEnd/>
              <a:tailEnd/>
            </a:ln>
          </p:spPr>
          <p:txBody>
            <a:bodyPr wrap="none" anchor="ctr"/>
            <a:lstStyle/>
            <a:p>
              <a:endParaRPr lang="en-US"/>
            </a:p>
          </p:txBody>
        </p:sp>
        <p:sp>
          <p:nvSpPr>
            <p:cNvPr id="173" name="Oval 11"/>
            <p:cNvSpPr>
              <a:spLocks noChangeArrowheads="1"/>
            </p:cNvSpPr>
            <p:nvPr/>
          </p:nvSpPr>
          <p:spPr bwMode="auto">
            <a:xfrm>
              <a:off x="5982788" y="6515943"/>
              <a:ext cx="175089" cy="187715"/>
            </a:xfrm>
            <a:prstGeom prst="ellipse">
              <a:avLst/>
            </a:prstGeom>
            <a:solidFill>
              <a:schemeClr val="bg1">
                <a:lumMod val="65000"/>
              </a:schemeClr>
            </a:solidFill>
            <a:ln w="38100" cmpd="sng">
              <a:solidFill>
                <a:srgbClr val="0000FF"/>
              </a:solidFill>
              <a:round/>
              <a:headEnd/>
              <a:tailEnd/>
            </a:ln>
          </p:spPr>
          <p:txBody>
            <a:bodyPr wrap="none" anchor="ctr"/>
            <a:lstStyle/>
            <a:p>
              <a:endParaRPr lang="en-US"/>
            </a:p>
          </p:txBody>
        </p:sp>
        <p:sp>
          <p:nvSpPr>
            <p:cNvPr id="174" name="Oval 11"/>
            <p:cNvSpPr>
              <a:spLocks noChangeArrowheads="1"/>
            </p:cNvSpPr>
            <p:nvPr/>
          </p:nvSpPr>
          <p:spPr bwMode="auto">
            <a:xfrm>
              <a:off x="5028475" y="4326714"/>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75" name="Oval 12"/>
            <p:cNvSpPr>
              <a:spLocks noChangeArrowheads="1"/>
            </p:cNvSpPr>
            <p:nvPr/>
          </p:nvSpPr>
          <p:spPr bwMode="auto">
            <a:xfrm>
              <a:off x="6938118"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76" name="Oval 12"/>
            <p:cNvSpPr>
              <a:spLocks noChangeArrowheads="1"/>
            </p:cNvSpPr>
            <p:nvPr/>
          </p:nvSpPr>
          <p:spPr bwMode="auto">
            <a:xfrm>
              <a:off x="7892940" y="432671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77" name="Oval 12"/>
            <p:cNvSpPr>
              <a:spLocks noChangeArrowheads="1"/>
            </p:cNvSpPr>
            <p:nvPr/>
          </p:nvSpPr>
          <p:spPr bwMode="auto">
            <a:xfrm>
              <a:off x="7901605" y="521550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78" name="Oval 11"/>
            <p:cNvSpPr>
              <a:spLocks noChangeArrowheads="1"/>
            </p:cNvSpPr>
            <p:nvPr/>
          </p:nvSpPr>
          <p:spPr bwMode="auto">
            <a:xfrm>
              <a:off x="5037140" y="6075691"/>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79" name="Oval 12"/>
            <p:cNvSpPr>
              <a:spLocks noChangeArrowheads="1"/>
            </p:cNvSpPr>
            <p:nvPr/>
          </p:nvSpPr>
          <p:spPr bwMode="auto">
            <a:xfrm>
              <a:off x="6946783"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80" name="Oval 12"/>
            <p:cNvSpPr>
              <a:spLocks noChangeArrowheads="1"/>
            </p:cNvSpPr>
            <p:nvPr/>
          </p:nvSpPr>
          <p:spPr bwMode="auto">
            <a:xfrm>
              <a:off x="7901605" y="6075691"/>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181" name="Oval 12"/>
            <p:cNvSpPr>
              <a:spLocks noChangeArrowheads="1"/>
            </p:cNvSpPr>
            <p:nvPr/>
          </p:nvSpPr>
          <p:spPr bwMode="auto">
            <a:xfrm>
              <a:off x="6471248"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82" name="Oval 12"/>
            <p:cNvSpPr>
              <a:spLocks noChangeArrowheads="1"/>
            </p:cNvSpPr>
            <p:nvPr/>
          </p:nvSpPr>
          <p:spPr bwMode="auto">
            <a:xfrm>
              <a:off x="7426070" y="3884034"/>
              <a:ext cx="174126"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83" name="Oval 11"/>
            <p:cNvSpPr>
              <a:spLocks noChangeArrowheads="1"/>
            </p:cNvSpPr>
            <p:nvPr/>
          </p:nvSpPr>
          <p:spPr bwMode="auto">
            <a:xfrm>
              <a:off x="5514513" y="3884031"/>
              <a:ext cx="175089" cy="187715"/>
            </a:xfrm>
            <a:prstGeom prst="ellipse">
              <a:avLst/>
            </a:prstGeom>
            <a:solidFill>
              <a:schemeClr val="bg1">
                <a:lumMod val="65000"/>
              </a:schemeClr>
            </a:solidFill>
            <a:ln w="38100" cmpd="sng">
              <a:solidFill>
                <a:srgbClr val="660066"/>
              </a:solidFill>
              <a:round/>
              <a:headEnd/>
              <a:tailEnd/>
            </a:ln>
          </p:spPr>
          <p:txBody>
            <a:bodyPr wrap="none" anchor="ctr"/>
            <a:lstStyle/>
            <a:p>
              <a:endParaRPr lang="en-US"/>
            </a:p>
          </p:txBody>
        </p:sp>
        <p:sp>
          <p:nvSpPr>
            <p:cNvPr id="184" name="Oval 12"/>
            <p:cNvSpPr>
              <a:spLocks noChangeArrowheads="1"/>
            </p:cNvSpPr>
            <p:nvPr/>
          </p:nvSpPr>
          <p:spPr bwMode="auto">
            <a:xfrm>
              <a:off x="6478508"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85" name="Oval 12"/>
            <p:cNvSpPr>
              <a:spLocks noChangeArrowheads="1"/>
            </p:cNvSpPr>
            <p:nvPr/>
          </p:nvSpPr>
          <p:spPr bwMode="auto">
            <a:xfrm>
              <a:off x="7433330" y="4762134"/>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86" name="Oval 11"/>
            <p:cNvSpPr>
              <a:spLocks noChangeArrowheads="1"/>
            </p:cNvSpPr>
            <p:nvPr/>
          </p:nvSpPr>
          <p:spPr bwMode="auto">
            <a:xfrm>
              <a:off x="5521773" y="4762131"/>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87" name="Oval 12"/>
            <p:cNvSpPr>
              <a:spLocks noChangeArrowheads="1"/>
            </p:cNvSpPr>
            <p:nvPr/>
          </p:nvSpPr>
          <p:spPr bwMode="auto">
            <a:xfrm>
              <a:off x="6487173"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88" name="Oval 12"/>
            <p:cNvSpPr>
              <a:spLocks noChangeArrowheads="1"/>
            </p:cNvSpPr>
            <p:nvPr/>
          </p:nvSpPr>
          <p:spPr bwMode="auto">
            <a:xfrm>
              <a:off x="7441995" y="565092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89" name="Oval 11"/>
            <p:cNvSpPr>
              <a:spLocks noChangeArrowheads="1"/>
            </p:cNvSpPr>
            <p:nvPr/>
          </p:nvSpPr>
          <p:spPr bwMode="auto">
            <a:xfrm>
              <a:off x="5530438" y="565091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90" name="Oval 12"/>
            <p:cNvSpPr>
              <a:spLocks noChangeArrowheads="1"/>
            </p:cNvSpPr>
            <p:nvPr/>
          </p:nvSpPr>
          <p:spPr bwMode="auto">
            <a:xfrm>
              <a:off x="6487173"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91" name="Oval 12"/>
            <p:cNvSpPr>
              <a:spLocks noChangeArrowheads="1"/>
            </p:cNvSpPr>
            <p:nvPr/>
          </p:nvSpPr>
          <p:spPr bwMode="auto">
            <a:xfrm>
              <a:off x="7441995" y="6511111"/>
              <a:ext cx="174126"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92" name="Oval 11"/>
            <p:cNvSpPr>
              <a:spLocks noChangeArrowheads="1"/>
            </p:cNvSpPr>
            <p:nvPr/>
          </p:nvSpPr>
          <p:spPr bwMode="auto">
            <a:xfrm>
              <a:off x="5530438" y="6511108"/>
              <a:ext cx="175089" cy="187715"/>
            </a:xfrm>
            <a:prstGeom prst="ellipse">
              <a:avLst/>
            </a:prstGeom>
            <a:solidFill>
              <a:srgbClr val="A6A6A6"/>
            </a:solidFill>
            <a:ln w="38100" cmpd="sng">
              <a:solidFill>
                <a:srgbClr val="660066"/>
              </a:solidFill>
              <a:round/>
              <a:headEnd/>
              <a:tailEnd/>
            </a:ln>
          </p:spPr>
          <p:txBody>
            <a:bodyPr wrap="none" anchor="ctr"/>
            <a:lstStyle/>
            <a:p>
              <a:endParaRPr lang="en-US"/>
            </a:p>
          </p:txBody>
        </p:sp>
        <p:sp>
          <p:nvSpPr>
            <p:cNvPr id="193" name="Oval 12"/>
            <p:cNvSpPr>
              <a:spLocks noChangeArrowheads="1"/>
            </p:cNvSpPr>
            <p:nvPr/>
          </p:nvSpPr>
          <p:spPr bwMode="auto">
            <a:xfrm>
              <a:off x="6485768"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4" name="Oval 12"/>
            <p:cNvSpPr>
              <a:spLocks noChangeArrowheads="1"/>
            </p:cNvSpPr>
            <p:nvPr/>
          </p:nvSpPr>
          <p:spPr bwMode="auto">
            <a:xfrm>
              <a:off x="7440590" y="432187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5" name="Oval 11"/>
            <p:cNvSpPr>
              <a:spLocks noChangeArrowheads="1"/>
            </p:cNvSpPr>
            <p:nvPr/>
          </p:nvSpPr>
          <p:spPr bwMode="auto">
            <a:xfrm>
              <a:off x="5529033" y="4321876"/>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6" name="Oval 12"/>
            <p:cNvSpPr>
              <a:spLocks noChangeArrowheads="1"/>
            </p:cNvSpPr>
            <p:nvPr/>
          </p:nvSpPr>
          <p:spPr bwMode="auto">
            <a:xfrm>
              <a:off x="7449255" y="521066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7" name="Oval 12"/>
            <p:cNvSpPr>
              <a:spLocks noChangeArrowheads="1"/>
            </p:cNvSpPr>
            <p:nvPr/>
          </p:nvSpPr>
          <p:spPr bwMode="auto">
            <a:xfrm>
              <a:off x="6494433"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8" name="Oval 12"/>
            <p:cNvSpPr>
              <a:spLocks noChangeArrowheads="1"/>
            </p:cNvSpPr>
            <p:nvPr/>
          </p:nvSpPr>
          <p:spPr bwMode="auto">
            <a:xfrm>
              <a:off x="7449255" y="6070856"/>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199" name="Oval 11"/>
            <p:cNvSpPr>
              <a:spLocks noChangeArrowheads="1"/>
            </p:cNvSpPr>
            <p:nvPr/>
          </p:nvSpPr>
          <p:spPr bwMode="auto">
            <a:xfrm>
              <a:off x="5537698" y="6070853"/>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00" name="TextBox 199"/>
            <p:cNvSpPr txBox="1"/>
            <p:nvPr/>
          </p:nvSpPr>
          <p:spPr>
            <a:xfrm>
              <a:off x="5667814" y="5177170"/>
              <a:ext cx="489020" cy="461665"/>
            </a:xfrm>
            <a:prstGeom prst="rect">
              <a:avLst/>
            </a:prstGeom>
            <a:noFill/>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grpSp>
      <p:sp>
        <p:nvSpPr>
          <p:cNvPr id="201" name="Oval 11"/>
          <p:cNvSpPr>
            <a:spLocks noChangeArrowheads="1"/>
          </p:cNvSpPr>
          <p:nvPr/>
        </p:nvSpPr>
        <p:spPr bwMode="auto">
          <a:xfrm>
            <a:off x="5031463" y="5226234"/>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2" name="Oval 12"/>
          <p:cNvSpPr>
            <a:spLocks noChangeArrowheads="1"/>
          </p:cNvSpPr>
          <p:nvPr/>
        </p:nvSpPr>
        <p:spPr bwMode="auto">
          <a:xfrm>
            <a:off x="6941106" y="5226234"/>
            <a:ext cx="174126"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3" name="Oval 12"/>
          <p:cNvSpPr>
            <a:spLocks noChangeArrowheads="1"/>
          </p:cNvSpPr>
          <p:nvPr/>
        </p:nvSpPr>
        <p:spPr bwMode="auto">
          <a:xfrm>
            <a:off x="6488756" y="5221399"/>
            <a:ext cx="174126"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04" name="Oval 11"/>
          <p:cNvSpPr>
            <a:spLocks noChangeArrowheads="1"/>
          </p:cNvSpPr>
          <p:nvPr/>
        </p:nvSpPr>
        <p:spPr bwMode="auto">
          <a:xfrm>
            <a:off x="5532021" y="5221396"/>
            <a:ext cx="175089" cy="187715"/>
          </a:xfrm>
          <a:prstGeom prst="ellipse">
            <a:avLst/>
          </a:prstGeom>
          <a:solidFill>
            <a:srgbClr val="A6A6A6"/>
          </a:solidFill>
          <a:ln w="38100" cmpd="sng">
            <a:solidFill>
              <a:srgbClr val="008000"/>
            </a:solidFill>
            <a:round/>
            <a:headEnd/>
            <a:tailEnd/>
          </a:ln>
        </p:spPr>
        <p:txBody>
          <a:bodyPr wrap="none" anchor="ctr"/>
          <a:lstStyle/>
          <a:p>
            <a:endParaRPr lang="en-US"/>
          </a:p>
        </p:txBody>
      </p:sp>
      <p:sp>
        <p:nvSpPr>
          <p:cNvPr id="205" name="Oval 11"/>
          <p:cNvSpPr>
            <a:spLocks noChangeArrowheads="1"/>
          </p:cNvSpPr>
          <p:nvPr/>
        </p:nvSpPr>
        <p:spPr bwMode="auto">
          <a:xfrm>
            <a:off x="5966863" y="4321876"/>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6" name="Oval 11"/>
          <p:cNvSpPr>
            <a:spLocks noChangeArrowheads="1"/>
          </p:cNvSpPr>
          <p:nvPr/>
        </p:nvSpPr>
        <p:spPr bwMode="auto">
          <a:xfrm>
            <a:off x="5966863" y="5231983"/>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7" name="Oval 11"/>
          <p:cNvSpPr>
            <a:spLocks noChangeArrowheads="1"/>
          </p:cNvSpPr>
          <p:nvPr/>
        </p:nvSpPr>
        <p:spPr bwMode="auto">
          <a:xfrm>
            <a:off x="5962349" y="6075691"/>
            <a:ext cx="175090" cy="187715"/>
          </a:xfrm>
          <a:prstGeom prst="ellipse">
            <a:avLst/>
          </a:prstGeom>
          <a:solidFill>
            <a:srgbClr val="A6A6A6"/>
          </a:solidFill>
          <a:ln w="38100" cmpd="sng">
            <a:solidFill>
              <a:srgbClr val="FF0000"/>
            </a:solidFill>
            <a:round/>
            <a:headEnd/>
            <a:tailEnd/>
          </a:ln>
        </p:spPr>
        <p:txBody>
          <a:bodyPr wrap="none" anchor="ctr"/>
          <a:lstStyle/>
          <a:p>
            <a:endParaRPr lang="en-US"/>
          </a:p>
        </p:txBody>
      </p:sp>
      <p:sp>
        <p:nvSpPr>
          <p:cNvPr id="208" name="Oval 11"/>
          <p:cNvSpPr>
            <a:spLocks noChangeArrowheads="1"/>
          </p:cNvSpPr>
          <p:nvPr/>
        </p:nvSpPr>
        <p:spPr bwMode="auto">
          <a:xfrm>
            <a:off x="6416800" y="4716345"/>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09" name="Oval 11"/>
          <p:cNvSpPr>
            <a:spLocks noChangeArrowheads="1"/>
          </p:cNvSpPr>
          <p:nvPr/>
        </p:nvSpPr>
        <p:spPr bwMode="auto">
          <a:xfrm>
            <a:off x="6416800" y="5586524"/>
            <a:ext cx="301563" cy="310711"/>
          </a:xfrm>
          <a:prstGeom prst="ellipse">
            <a:avLst/>
          </a:prstGeom>
          <a:solidFill>
            <a:srgbClr val="660066"/>
          </a:solidFill>
          <a:ln w="38100" cmpd="sng">
            <a:solidFill>
              <a:srgbClr val="660066"/>
            </a:solidFill>
            <a:round/>
            <a:headEnd/>
            <a:tailEnd/>
          </a:ln>
        </p:spPr>
        <p:txBody>
          <a:bodyPr wrap="none" anchor="ctr"/>
          <a:lstStyle/>
          <a:p>
            <a:endParaRPr lang="en-US"/>
          </a:p>
        </p:txBody>
      </p:sp>
      <p:sp>
        <p:nvSpPr>
          <p:cNvPr id="210" name="Oval 11"/>
          <p:cNvSpPr>
            <a:spLocks noChangeArrowheads="1"/>
          </p:cNvSpPr>
          <p:nvPr/>
        </p:nvSpPr>
        <p:spPr bwMode="auto">
          <a:xfrm>
            <a:off x="6888304" y="5152266"/>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211" name="Oval 11"/>
          <p:cNvSpPr>
            <a:spLocks noChangeArrowheads="1"/>
          </p:cNvSpPr>
          <p:nvPr/>
        </p:nvSpPr>
        <p:spPr bwMode="auto">
          <a:xfrm>
            <a:off x="5906666" y="5152266"/>
            <a:ext cx="301563" cy="310711"/>
          </a:xfrm>
          <a:prstGeom prst="ellipse">
            <a:avLst/>
          </a:prstGeom>
          <a:solidFill>
            <a:srgbClr val="FF0000"/>
          </a:solidFill>
          <a:ln w="38100" cmpd="sng">
            <a:solidFill>
              <a:srgbClr val="FF0000"/>
            </a:solidFill>
            <a:round/>
            <a:headEnd/>
            <a:tailEnd/>
          </a:ln>
        </p:spPr>
        <p:txBody>
          <a:bodyPr wrap="none" anchor="ctr"/>
          <a:lstStyle/>
          <a:p>
            <a:endParaRPr lang="en-US"/>
          </a:p>
        </p:txBody>
      </p:sp>
      <p:sp>
        <p:nvSpPr>
          <p:cNvPr id="212" name="Oval 11"/>
          <p:cNvSpPr>
            <a:spLocks noChangeArrowheads="1"/>
          </p:cNvSpPr>
          <p:nvPr/>
        </p:nvSpPr>
        <p:spPr bwMode="auto">
          <a:xfrm>
            <a:off x="6420145" y="5167694"/>
            <a:ext cx="301563" cy="310711"/>
          </a:xfrm>
          <a:prstGeom prst="ellipse">
            <a:avLst/>
          </a:prstGeom>
          <a:solidFill>
            <a:srgbClr val="FFFFFF"/>
          </a:solidFill>
          <a:ln w="38100" cmpd="sng">
            <a:solidFill>
              <a:schemeClr val="tx1"/>
            </a:solidFill>
            <a:round/>
            <a:headEnd/>
            <a:tailEnd/>
          </a:ln>
        </p:spPr>
        <p:txBody>
          <a:bodyPr wrap="none" anchor="ctr"/>
          <a:lstStyle/>
          <a:p>
            <a:endParaRPr lang="en-US"/>
          </a:p>
        </p:txBody>
      </p:sp>
      <p:sp>
        <p:nvSpPr>
          <p:cNvPr id="76" name="TextBox 75"/>
          <p:cNvSpPr txBox="1"/>
          <p:nvPr/>
        </p:nvSpPr>
        <p:spPr>
          <a:xfrm>
            <a:off x="189850" y="5484731"/>
            <a:ext cx="4923643" cy="830997"/>
          </a:xfrm>
          <a:prstGeom prst="rect">
            <a:avLst/>
          </a:prstGeom>
          <a:noFill/>
        </p:spPr>
        <p:txBody>
          <a:bodyPr wrap="none" rtlCol="0">
            <a:spAutoFit/>
          </a:bodyPr>
          <a:lstStyle/>
          <a:p>
            <a:r>
              <a:rPr lang="en-US" sz="2400" dirty="0" smtClean="0"/>
              <a:t>Both velocity gradients are </a:t>
            </a:r>
            <a:r>
              <a:rPr lang="en-US" sz="2400" dirty="0" err="1" smtClean="0"/>
              <a:t>centred</a:t>
            </a:r>
            <a:endParaRPr lang="en-US" sz="2400" dirty="0"/>
          </a:p>
          <a:p>
            <a:r>
              <a:rPr lang="en-US" sz="2400" dirty="0"/>
              <a:t>a</a:t>
            </a:r>
            <a:r>
              <a:rPr lang="en-US" sz="2400" dirty="0" smtClean="0"/>
              <a:t>round a common point</a:t>
            </a:r>
            <a:endParaRPr lang="en-US" sz="2400" dirty="0"/>
          </a:p>
        </p:txBody>
      </p:sp>
    </p:spTree>
    <p:extLst>
      <p:ext uri="{BB962C8B-B14F-4D97-AF65-F5344CB8AC3E}">
        <p14:creationId xmlns:p14="http://schemas.microsoft.com/office/powerpoint/2010/main" val="20910700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27"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5365" name="Rectangle 2"/>
          <p:cNvSpPr>
            <a:spLocks noGrp="1" noChangeArrowheads="1"/>
          </p:cNvSpPr>
          <p:nvPr>
            <p:ph type="title"/>
          </p:nvPr>
        </p:nvSpPr>
        <p:spPr>
          <a:xfrm>
            <a:off x="457200" y="238040"/>
            <a:ext cx="8229600" cy="990600"/>
          </a:xfrm>
        </p:spPr>
        <p:txBody>
          <a:bodyPr>
            <a:normAutofit fontScale="90000"/>
          </a:bodyPr>
          <a:lstStyle/>
          <a:p>
            <a:pPr eaLnBrk="1" hangingPunct="1"/>
            <a:r>
              <a:rPr lang="en-GB" altLang="en-US" dirty="0" smtClean="0">
                <a:solidFill>
                  <a:srgbClr val="008000"/>
                </a:solidFill>
                <a:ea typeface="ＭＳ Ｐゴシック" pitchFamily="34" charset="-128"/>
              </a:rPr>
              <a:t>Force balance: the Stokes equation (1)</a:t>
            </a:r>
          </a:p>
        </p:txBody>
      </p:sp>
      <p:sp>
        <p:nvSpPr>
          <p:cNvPr id="15366" name="Rectangle 3"/>
          <p:cNvSpPr>
            <a:spLocks noGrp="1" noChangeArrowheads="1"/>
          </p:cNvSpPr>
          <p:nvPr>
            <p:ph type="body" idx="1"/>
          </p:nvPr>
        </p:nvSpPr>
        <p:spPr>
          <a:xfrm>
            <a:off x="468313" y="1705018"/>
            <a:ext cx="4906962" cy="4573587"/>
          </a:xfrm>
        </p:spPr>
        <p:txBody>
          <a:bodyPr>
            <a:normAutofit lnSpcReduction="10000"/>
          </a:bodyPr>
          <a:lstStyle/>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buFont typeface="Wingdings" pitchFamily="2" charset="2"/>
              <a:buNone/>
            </a:pPr>
            <a:endParaRPr lang="en-GB" altLang="en-US" sz="2600" dirty="0" smtClean="0">
              <a:ea typeface="ＭＳ Ｐゴシック" pitchFamily="34" charset="-128"/>
            </a:endParaRPr>
          </a:p>
          <a:p>
            <a:pPr eaLnBrk="1" hangingPunct="1">
              <a:lnSpc>
                <a:spcPct val="70000"/>
              </a:lnSpc>
            </a:pPr>
            <a:r>
              <a:rPr lang="en-GB" altLang="en-US" sz="2600" dirty="0" smtClean="0">
                <a:solidFill>
                  <a:srgbClr val="008000"/>
                </a:solidFill>
                <a:ea typeface="ＭＳ Ｐゴシック" pitchFamily="34" charset="-128"/>
              </a:rPr>
              <a:t> in x-dir.: </a:t>
            </a:r>
          </a:p>
          <a:p>
            <a:pPr eaLnBrk="1" hangingPunct="1">
              <a:lnSpc>
                <a:spcPct val="70000"/>
              </a:lnSpc>
            </a:pPr>
            <a:endParaRPr lang="en-GB" altLang="en-US" sz="2600" dirty="0" smtClean="0">
              <a:solidFill>
                <a:srgbClr val="FF9900"/>
              </a:solidFill>
              <a:ea typeface="ＭＳ Ｐゴシック" pitchFamily="34" charset="-128"/>
            </a:endParaRPr>
          </a:p>
          <a:p>
            <a:pPr eaLnBrk="1" hangingPunct="1">
              <a:lnSpc>
                <a:spcPct val="150000"/>
              </a:lnSpc>
            </a:pPr>
            <a:r>
              <a:rPr lang="en-GB" altLang="en-US" sz="2600" dirty="0" smtClean="0">
                <a:solidFill>
                  <a:schemeClr val="tx2"/>
                </a:solidFill>
                <a:ea typeface="ＭＳ Ｐゴシック" pitchFamily="34" charset="-128"/>
              </a:rPr>
              <a:t> in z-dir.:</a:t>
            </a:r>
            <a:endParaRPr lang="en-GB" altLang="en-US" sz="2600" dirty="0" smtClean="0">
              <a:solidFill>
                <a:schemeClr val="tx2"/>
              </a:solidFill>
              <a:ea typeface="ＭＳ Ｐゴシック" pitchFamily="34" charset="-128"/>
            </a:endParaRPr>
          </a:p>
        </p:txBody>
      </p:sp>
      <p:graphicFrame>
        <p:nvGraphicFramePr>
          <p:cNvPr id="15367" name="Object 39"/>
          <p:cNvGraphicFramePr>
            <a:graphicFrameLocks noChangeAspect="1"/>
          </p:cNvGraphicFramePr>
          <p:nvPr>
            <p:extLst>
              <p:ext uri="{D42A27DB-BD31-4B8C-83A1-F6EECF244321}">
                <p14:modId xmlns:p14="http://schemas.microsoft.com/office/powerpoint/2010/main" val="3530573112"/>
              </p:ext>
            </p:extLst>
          </p:nvPr>
        </p:nvGraphicFramePr>
        <p:xfrm>
          <a:off x="2484438" y="4440280"/>
          <a:ext cx="2500312" cy="955675"/>
        </p:xfrm>
        <a:graphic>
          <a:graphicData uri="http://schemas.openxmlformats.org/presentationml/2006/ole">
            <mc:AlternateContent xmlns:mc="http://schemas.openxmlformats.org/markup-compatibility/2006">
              <mc:Choice xmlns:v="urn:schemas-microsoft-com:vml" Requires="v">
                <p:oleObj spid="_x0000_s236549" name="Equation" r:id="rId4" imgW="1028254" imgH="393529" progId="Equation.3">
                  <p:embed/>
                </p:oleObj>
              </mc:Choice>
              <mc:Fallback>
                <p:oleObj name="Equation" r:id="rId4" imgW="1028254"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440280"/>
                        <a:ext cx="2500312"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368" name="Object 40"/>
          <p:cNvGraphicFramePr>
            <a:graphicFrameLocks noChangeAspect="1"/>
          </p:cNvGraphicFramePr>
          <p:nvPr>
            <p:extLst>
              <p:ext uri="{D42A27DB-BD31-4B8C-83A1-F6EECF244321}">
                <p14:modId xmlns:p14="http://schemas.microsoft.com/office/powerpoint/2010/main" val="1576675866"/>
              </p:ext>
            </p:extLst>
          </p:nvPr>
        </p:nvGraphicFramePr>
        <p:xfrm>
          <a:off x="2430463" y="5376905"/>
          <a:ext cx="3149600" cy="955675"/>
        </p:xfrm>
        <a:graphic>
          <a:graphicData uri="http://schemas.openxmlformats.org/presentationml/2006/ole">
            <mc:AlternateContent xmlns:mc="http://schemas.openxmlformats.org/markup-compatibility/2006">
              <mc:Choice xmlns:v="urn:schemas-microsoft-com:vml" Requires="v">
                <p:oleObj spid="_x0000_s236550" name="Equation" r:id="rId6" imgW="1295400" imgH="393700" progId="Equation.3">
                  <p:embed/>
                </p:oleObj>
              </mc:Choice>
              <mc:Fallback>
                <p:oleObj name="Equation" r:id="rId6" imgW="12954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0463" y="5376905"/>
                        <a:ext cx="31496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5369" name="Group 28"/>
          <p:cNvGrpSpPr>
            <a:grpSpLocks/>
          </p:cNvGrpSpPr>
          <p:nvPr/>
        </p:nvGrpSpPr>
        <p:grpSpPr bwMode="auto">
          <a:xfrm>
            <a:off x="5585653" y="1483291"/>
            <a:ext cx="3524250" cy="3887788"/>
            <a:chOff x="5364484" y="620689"/>
            <a:chExt cx="3523929" cy="3887812"/>
          </a:xfrm>
        </p:grpSpPr>
        <p:sp>
          <p:nvSpPr>
            <p:cNvPr id="15370" name="Text Box 14"/>
            <p:cNvSpPr txBox="1">
              <a:spLocks noChangeArrowheads="1"/>
            </p:cNvSpPr>
            <p:nvPr/>
          </p:nvSpPr>
          <p:spPr bwMode="auto">
            <a:xfrm>
              <a:off x="8054975" y="2559050"/>
              <a:ext cx="83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xx</a:t>
              </a:r>
            </a:p>
          </p:txBody>
        </p:sp>
        <p:sp>
          <p:nvSpPr>
            <p:cNvPr id="15371" name="Text Box 15"/>
            <p:cNvSpPr txBox="1">
              <a:spLocks noChangeArrowheads="1"/>
            </p:cNvSpPr>
            <p:nvPr/>
          </p:nvSpPr>
          <p:spPr bwMode="auto">
            <a:xfrm>
              <a:off x="5580063" y="2551113"/>
              <a:ext cx="83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dirty="0" err="1">
                  <a:solidFill>
                    <a:srgbClr val="008000"/>
                  </a:solidFill>
                  <a:latin typeface="Symbol" pitchFamily="18" charset="2"/>
                </a:rPr>
                <a:t>s</a:t>
              </a:r>
              <a:r>
                <a:rPr lang="en-GB" altLang="en-US" sz="4000" i="1" baseline="-25000" dirty="0" err="1">
                  <a:solidFill>
                    <a:srgbClr val="008000"/>
                  </a:solidFill>
                </a:rPr>
                <a:t>xx</a:t>
              </a:r>
              <a:endParaRPr lang="en-GB" altLang="en-US" sz="4000" i="1" baseline="-25000" dirty="0">
                <a:solidFill>
                  <a:srgbClr val="008000"/>
                </a:solidFill>
              </a:endParaRPr>
            </a:p>
          </p:txBody>
        </p:sp>
        <p:sp>
          <p:nvSpPr>
            <p:cNvPr id="15372" name="Text Box 20"/>
            <p:cNvSpPr txBox="1">
              <a:spLocks noChangeArrowheads="1"/>
            </p:cNvSpPr>
            <p:nvPr/>
          </p:nvSpPr>
          <p:spPr bwMode="auto">
            <a:xfrm>
              <a:off x="7053263" y="1141413"/>
              <a:ext cx="83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xz</a:t>
              </a:r>
            </a:p>
          </p:txBody>
        </p:sp>
        <p:sp>
          <p:nvSpPr>
            <p:cNvPr id="15373" name="Text Box 21"/>
            <p:cNvSpPr txBox="1">
              <a:spLocks noChangeArrowheads="1"/>
            </p:cNvSpPr>
            <p:nvPr/>
          </p:nvSpPr>
          <p:spPr bwMode="auto">
            <a:xfrm>
              <a:off x="7032625" y="3316288"/>
              <a:ext cx="83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rgbClr val="008000"/>
                  </a:solidFill>
                  <a:latin typeface="Symbol" pitchFamily="18" charset="2"/>
                </a:rPr>
                <a:t>s</a:t>
              </a:r>
              <a:r>
                <a:rPr lang="en-GB" altLang="en-US" sz="4000" i="1" baseline="-25000">
                  <a:solidFill>
                    <a:srgbClr val="008000"/>
                  </a:solidFill>
                </a:rPr>
                <a:t>xz</a:t>
              </a:r>
            </a:p>
          </p:txBody>
        </p:sp>
        <p:sp>
          <p:nvSpPr>
            <p:cNvPr id="15374" name="Rectangle 5"/>
            <p:cNvSpPr>
              <a:spLocks noChangeArrowheads="1"/>
            </p:cNvSpPr>
            <p:nvPr/>
          </p:nvSpPr>
          <p:spPr bwMode="auto">
            <a:xfrm>
              <a:off x="6430963" y="1905000"/>
              <a:ext cx="1165225" cy="1379538"/>
            </a:xfrm>
            <a:prstGeom prst="rect">
              <a:avLst/>
            </a:prstGeom>
            <a:solidFill>
              <a:schemeClr val="accent1">
                <a:alpha val="32156"/>
              </a:scheme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sp>
          <p:nvSpPr>
            <p:cNvPr id="15375" name="Line 6"/>
            <p:cNvSpPr>
              <a:spLocks noChangeShapeType="1"/>
            </p:cNvSpPr>
            <p:nvPr/>
          </p:nvSpPr>
          <p:spPr bwMode="auto">
            <a:xfrm>
              <a:off x="6831013" y="132080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6" name="Line 7"/>
            <p:cNvSpPr>
              <a:spLocks noChangeShapeType="1"/>
            </p:cNvSpPr>
            <p:nvPr/>
          </p:nvSpPr>
          <p:spPr bwMode="auto">
            <a:xfrm flipV="1">
              <a:off x="6831013" y="3284538"/>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7" name="Line 8"/>
            <p:cNvSpPr>
              <a:spLocks noChangeShapeType="1"/>
            </p:cNvSpPr>
            <p:nvPr/>
          </p:nvSpPr>
          <p:spPr bwMode="auto">
            <a:xfrm rot="16200000" flipV="1">
              <a:off x="7836694" y="2637632"/>
              <a:ext cx="0" cy="481012"/>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8" name="Line 9"/>
            <p:cNvSpPr>
              <a:spLocks noChangeShapeType="1"/>
            </p:cNvSpPr>
            <p:nvPr/>
          </p:nvSpPr>
          <p:spPr bwMode="auto">
            <a:xfrm rot="5400000" flipH="1" flipV="1">
              <a:off x="6189663" y="2551113"/>
              <a:ext cx="0" cy="482600"/>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9" name="Line 10"/>
            <p:cNvSpPr>
              <a:spLocks noChangeShapeType="1"/>
            </p:cNvSpPr>
            <p:nvPr/>
          </p:nvSpPr>
          <p:spPr bwMode="auto">
            <a:xfrm flipV="1">
              <a:off x="6350000" y="201295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0" name="Line 11"/>
            <p:cNvSpPr>
              <a:spLocks noChangeShapeType="1"/>
            </p:cNvSpPr>
            <p:nvPr/>
          </p:nvSpPr>
          <p:spPr bwMode="auto">
            <a:xfrm>
              <a:off x="7675563" y="2051050"/>
              <a:ext cx="0" cy="584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1" name="Line 12"/>
            <p:cNvSpPr>
              <a:spLocks noChangeShapeType="1"/>
            </p:cNvSpPr>
            <p:nvPr/>
          </p:nvSpPr>
          <p:spPr bwMode="auto">
            <a:xfrm rot="5400000" flipH="1" flipV="1">
              <a:off x="7273132" y="3191668"/>
              <a:ext cx="0" cy="481013"/>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2" name="Line 13"/>
            <p:cNvSpPr>
              <a:spLocks noChangeShapeType="1"/>
            </p:cNvSpPr>
            <p:nvPr/>
          </p:nvSpPr>
          <p:spPr bwMode="auto">
            <a:xfrm rot="16200000" flipV="1">
              <a:off x="7192963" y="1566863"/>
              <a:ext cx="0" cy="482600"/>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3" name="Text Box 16"/>
            <p:cNvSpPr txBox="1">
              <a:spLocks noChangeArrowheads="1"/>
            </p:cNvSpPr>
            <p:nvPr/>
          </p:nvSpPr>
          <p:spPr bwMode="auto">
            <a:xfrm>
              <a:off x="6589713" y="765175"/>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zz</a:t>
              </a:r>
            </a:p>
          </p:txBody>
        </p:sp>
        <p:sp>
          <p:nvSpPr>
            <p:cNvPr id="15384" name="Text Box 17"/>
            <p:cNvSpPr txBox="1">
              <a:spLocks noChangeArrowheads="1"/>
            </p:cNvSpPr>
            <p:nvPr/>
          </p:nvSpPr>
          <p:spPr bwMode="auto">
            <a:xfrm>
              <a:off x="6589713" y="3754438"/>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zz</a:t>
              </a:r>
            </a:p>
          </p:txBody>
        </p:sp>
        <p:sp>
          <p:nvSpPr>
            <p:cNvPr id="15385" name="Text Box 18"/>
            <p:cNvSpPr txBox="1">
              <a:spLocks noChangeArrowheads="1"/>
            </p:cNvSpPr>
            <p:nvPr/>
          </p:nvSpPr>
          <p:spPr bwMode="auto">
            <a:xfrm>
              <a:off x="7761288" y="2001838"/>
              <a:ext cx="842962"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zx</a:t>
              </a:r>
            </a:p>
          </p:txBody>
        </p:sp>
        <p:sp>
          <p:nvSpPr>
            <p:cNvPr id="15386" name="Text Box 19"/>
            <p:cNvSpPr txBox="1">
              <a:spLocks noChangeArrowheads="1"/>
            </p:cNvSpPr>
            <p:nvPr/>
          </p:nvSpPr>
          <p:spPr bwMode="auto">
            <a:xfrm>
              <a:off x="5435600" y="1935163"/>
              <a:ext cx="842963" cy="711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sz="4000" i="1">
                  <a:solidFill>
                    <a:schemeClr val="tx2"/>
                  </a:solidFill>
                  <a:latin typeface="Symbol" pitchFamily="18" charset="2"/>
                </a:rPr>
                <a:t>s</a:t>
              </a:r>
              <a:r>
                <a:rPr lang="en-GB" altLang="en-US" sz="4000" i="1" baseline="-25000">
                  <a:solidFill>
                    <a:schemeClr val="tx2"/>
                  </a:solidFill>
                </a:rPr>
                <a:t>zx</a:t>
              </a:r>
            </a:p>
          </p:txBody>
        </p:sp>
        <p:sp>
          <p:nvSpPr>
            <p:cNvPr id="15387" name="Line 36"/>
            <p:cNvSpPr>
              <a:spLocks noChangeShapeType="1"/>
            </p:cNvSpPr>
            <p:nvPr/>
          </p:nvSpPr>
          <p:spPr bwMode="auto">
            <a:xfrm>
              <a:off x="7007225" y="2522538"/>
              <a:ext cx="0" cy="628650"/>
            </a:xfrm>
            <a:prstGeom prst="line">
              <a:avLst/>
            </a:prstGeom>
            <a:noFill/>
            <a:ln w="76200">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8" name="Text Box 37"/>
            <p:cNvSpPr txBox="1">
              <a:spLocks noChangeArrowheads="1"/>
            </p:cNvSpPr>
            <p:nvPr/>
          </p:nvSpPr>
          <p:spPr bwMode="auto">
            <a:xfrm>
              <a:off x="7107238" y="2713038"/>
              <a:ext cx="525462" cy="558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solidFill>
                    <a:schemeClr val="tx2"/>
                  </a:solidFill>
                  <a:latin typeface="Times New Roman" pitchFamily="18" charset="0"/>
                </a:rPr>
                <a:t>F</a:t>
              </a:r>
              <a:r>
                <a:rPr lang="en-GB" altLang="en-US" i="1" baseline="-25000">
                  <a:solidFill>
                    <a:schemeClr val="tx2"/>
                  </a:solidFill>
                  <a:latin typeface="Times New Roman" pitchFamily="18" charset="0"/>
                </a:rPr>
                <a:t>z</a:t>
              </a:r>
            </a:p>
          </p:txBody>
        </p:sp>
        <p:sp>
          <p:nvSpPr>
            <p:cNvPr id="15389" name="Rectangle 50"/>
            <p:cNvSpPr>
              <a:spLocks noChangeArrowheads="1"/>
            </p:cNvSpPr>
            <p:nvPr/>
          </p:nvSpPr>
          <p:spPr bwMode="auto">
            <a:xfrm>
              <a:off x="5364484" y="620689"/>
              <a:ext cx="3455988" cy="38878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grpSp>
      <p:sp>
        <p:nvSpPr>
          <p:cNvPr id="2" name="Slide Number Placeholder 1"/>
          <p:cNvSpPr>
            <a:spLocks noGrp="1"/>
          </p:cNvSpPr>
          <p:nvPr>
            <p:ph type="sldNum" sz="quarter" idx="12"/>
          </p:nvPr>
        </p:nvSpPr>
        <p:spPr/>
        <p:txBody>
          <a:bodyPr/>
          <a:lstStyle/>
          <a:p>
            <a:fld id="{FB3EDCD9-732D-504E-AAE8-461BF025AC4F}" type="slidenum">
              <a:rPr lang="en-US" smtClean="0"/>
              <a:t>3</a:t>
            </a:fld>
            <a:endParaRPr lang="en-US"/>
          </a:p>
        </p:txBody>
      </p:sp>
    </p:spTree>
    <p:extLst>
      <p:ext uri="{BB962C8B-B14F-4D97-AF65-F5344CB8AC3E}">
        <p14:creationId xmlns:p14="http://schemas.microsoft.com/office/powerpoint/2010/main" val="275978433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30</a:t>
            </a:fld>
            <a:endParaRPr lang="en-US"/>
          </a:p>
        </p:txBody>
      </p:sp>
      <p:sp>
        <p:nvSpPr>
          <p:cNvPr id="114" name="Title 1"/>
          <p:cNvSpPr>
            <a:spLocks noGrp="1"/>
          </p:cNvSpPr>
          <p:nvPr>
            <p:ph type="title"/>
          </p:nvPr>
        </p:nvSpPr>
        <p:spPr>
          <a:xfrm>
            <a:off x="457200" y="533400"/>
            <a:ext cx="8229600" cy="990600"/>
          </a:xfrm>
        </p:spPr>
        <p:txBody>
          <a:bodyPr>
            <a:normAutofit/>
          </a:bodyPr>
          <a:lstStyle/>
          <a:p>
            <a:pPr algn="ctr"/>
            <a:r>
              <a:rPr lang="en-US" dirty="0" smtClean="0">
                <a:solidFill>
                  <a:srgbClr val="008000"/>
                </a:solidFill>
              </a:rPr>
              <a:t>Staggered grids: using ghost points</a:t>
            </a:r>
            <a:endParaRPr lang="en-US" dirty="0">
              <a:solidFill>
                <a:srgbClr val="008000"/>
              </a:solidFill>
            </a:endParaRPr>
          </a:p>
        </p:txBody>
      </p:sp>
      <p:grpSp>
        <p:nvGrpSpPr>
          <p:cNvPr id="8" name="Group 7"/>
          <p:cNvGrpSpPr/>
          <p:nvPr/>
        </p:nvGrpSpPr>
        <p:grpSpPr>
          <a:xfrm>
            <a:off x="2178721" y="1645799"/>
            <a:ext cx="6376021" cy="4347227"/>
            <a:chOff x="1506367" y="1645799"/>
            <a:chExt cx="6376021" cy="4347227"/>
          </a:xfrm>
        </p:grpSpPr>
        <p:grpSp>
          <p:nvGrpSpPr>
            <p:cNvPr id="74" name="Group 73"/>
            <p:cNvGrpSpPr/>
            <p:nvPr/>
          </p:nvGrpSpPr>
          <p:grpSpPr>
            <a:xfrm>
              <a:off x="1506367" y="1645799"/>
              <a:ext cx="6365585" cy="3924320"/>
              <a:chOff x="1710146" y="2779341"/>
              <a:chExt cx="6365585" cy="3924320"/>
            </a:xfrm>
          </p:grpSpPr>
          <p:sp>
            <p:nvSpPr>
              <p:cNvPr id="75"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6"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77"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8"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79"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80"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2"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3"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4" name="Oval 11"/>
              <p:cNvSpPr>
                <a:spLocks noChangeArrowheads="1"/>
              </p:cNvSpPr>
              <p:nvPr/>
            </p:nvSpPr>
            <p:spPr bwMode="auto">
              <a:xfrm>
                <a:off x="5013955" y="38888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5" name="Oval 12"/>
              <p:cNvSpPr>
                <a:spLocks noChangeArrowheads="1"/>
              </p:cNvSpPr>
              <p:nvPr/>
            </p:nvSpPr>
            <p:spPr bwMode="auto">
              <a:xfrm>
                <a:off x="6923598"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6" name="Oval 12"/>
              <p:cNvSpPr>
                <a:spLocks noChangeArrowheads="1"/>
              </p:cNvSpPr>
              <p:nvPr/>
            </p:nvSpPr>
            <p:spPr bwMode="auto">
              <a:xfrm>
                <a:off x="7878420"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966863" y="38888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8" name="Oval 11"/>
              <p:cNvSpPr>
                <a:spLocks noChangeArrowheads="1"/>
              </p:cNvSpPr>
              <p:nvPr/>
            </p:nvSpPr>
            <p:spPr bwMode="auto">
              <a:xfrm>
                <a:off x="5021215" y="47669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6930858"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7885680"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1" name="Oval 11"/>
              <p:cNvSpPr>
                <a:spLocks noChangeArrowheads="1"/>
              </p:cNvSpPr>
              <p:nvPr/>
            </p:nvSpPr>
            <p:spPr bwMode="auto">
              <a:xfrm>
                <a:off x="5974123" y="47669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2" name="Oval 11"/>
              <p:cNvSpPr>
                <a:spLocks noChangeArrowheads="1"/>
              </p:cNvSpPr>
              <p:nvPr/>
            </p:nvSpPr>
            <p:spPr bwMode="auto">
              <a:xfrm>
                <a:off x="5029880" y="565575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3" name="Oval 12"/>
              <p:cNvSpPr>
                <a:spLocks noChangeArrowheads="1"/>
              </p:cNvSpPr>
              <p:nvPr/>
            </p:nvSpPr>
            <p:spPr bwMode="auto">
              <a:xfrm>
                <a:off x="6939523"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7894345"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5" name="Oval 11"/>
              <p:cNvSpPr>
                <a:spLocks noChangeArrowheads="1"/>
              </p:cNvSpPr>
              <p:nvPr/>
            </p:nvSpPr>
            <p:spPr bwMode="auto">
              <a:xfrm>
                <a:off x="5982788" y="565575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6" name="Oval 11"/>
              <p:cNvSpPr>
                <a:spLocks noChangeArrowheads="1"/>
              </p:cNvSpPr>
              <p:nvPr/>
            </p:nvSpPr>
            <p:spPr bwMode="auto">
              <a:xfrm>
                <a:off x="5029880" y="651594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7" name="Oval 12"/>
              <p:cNvSpPr>
                <a:spLocks noChangeArrowheads="1"/>
              </p:cNvSpPr>
              <p:nvPr/>
            </p:nvSpPr>
            <p:spPr bwMode="auto">
              <a:xfrm>
                <a:off x="6939523"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7894345"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3" name="Oval 11"/>
              <p:cNvSpPr>
                <a:spLocks noChangeArrowheads="1"/>
              </p:cNvSpPr>
              <p:nvPr/>
            </p:nvSpPr>
            <p:spPr bwMode="auto">
              <a:xfrm>
                <a:off x="5982788" y="651594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4" name="Oval 11"/>
              <p:cNvSpPr>
                <a:spLocks noChangeArrowheads="1"/>
              </p:cNvSpPr>
              <p:nvPr/>
            </p:nvSpPr>
            <p:spPr bwMode="auto">
              <a:xfrm>
                <a:off x="5028475" y="4326714"/>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5" name="Oval 12"/>
              <p:cNvSpPr>
                <a:spLocks noChangeArrowheads="1"/>
              </p:cNvSpPr>
              <p:nvPr/>
            </p:nvSpPr>
            <p:spPr bwMode="auto">
              <a:xfrm>
                <a:off x="6938118"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6" name="Oval 12"/>
              <p:cNvSpPr>
                <a:spLocks noChangeArrowheads="1"/>
              </p:cNvSpPr>
              <p:nvPr/>
            </p:nvSpPr>
            <p:spPr bwMode="auto">
              <a:xfrm>
                <a:off x="7892940"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7" name="Oval 11"/>
              <p:cNvSpPr>
                <a:spLocks noChangeArrowheads="1"/>
              </p:cNvSpPr>
              <p:nvPr/>
            </p:nvSpPr>
            <p:spPr bwMode="auto">
              <a:xfrm>
                <a:off x="5981383" y="4326711"/>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8" name="Oval 11"/>
              <p:cNvSpPr>
                <a:spLocks noChangeArrowheads="1"/>
              </p:cNvSpPr>
              <p:nvPr/>
            </p:nvSpPr>
            <p:spPr bwMode="auto">
              <a:xfrm>
                <a:off x="5037140" y="521550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9" name="Oval 12"/>
              <p:cNvSpPr>
                <a:spLocks noChangeArrowheads="1"/>
              </p:cNvSpPr>
              <p:nvPr/>
            </p:nvSpPr>
            <p:spPr bwMode="auto">
              <a:xfrm>
                <a:off x="6946783"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0" name="Oval 12"/>
              <p:cNvSpPr>
                <a:spLocks noChangeArrowheads="1"/>
              </p:cNvSpPr>
              <p:nvPr/>
            </p:nvSpPr>
            <p:spPr bwMode="auto">
              <a:xfrm>
                <a:off x="7901605"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1" name="Oval 11"/>
              <p:cNvSpPr>
                <a:spLocks noChangeArrowheads="1"/>
              </p:cNvSpPr>
              <p:nvPr/>
            </p:nvSpPr>
            <p:spPr bwMode="auto">
              <a:xfrm>
                <a:off x="5990048" y="521549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2" name="Oval 11"/>
              <p:cNvSpPr>
                <a:spLocks noChangeArrowheads="1"/>
              </p:cNvSpPr>
              <p:nvPr/>
            </p:nvSpPr>
            <p:spPr bwMode="auto">
              <a:xfrm>
                <a:off x="5037140" y="607569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3" name="Oval 12"/>
              <p:cNvSpPr>
                <a:spLocks noChangeArrowheads="1"/>
              </p:cNvSpPr>
              <p:nvPr/>
            </p:nvSpPr>
            <p:spPr bwMode="auto">
              <a:xfrm>
                <a:off x="6946783"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6" name="Oval 12"/>
              <p:cNvSpPr>
                <a:spLocks noChangeArrowheads="1"/>
              </p:cNvSpPr>
              <p:nvPr/>
            </p:nvSpPr>
            <p:spPr bwMode="auto">
              <a:xfrm>
                <a:off x="7901605"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7" name="Oval 11"/>
              <p:cNvSpPr>
                <a:spLocks noChangeArrowheads="1"/>
              </p:cNvSpPr>
              <p:nvPr/>
            </p:nvSpPr>
            <p:spPr bwMode="auto">
              <a:xfrm>
                <a:off x="5990048" y="607568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8" name="Oval 12"/>
              <p:cNvSpPr>
                <a:spLocks noChangeArrowheads="1"/>
              </p:cNvSpPr>
              <p:nvPr/>
            </p:nvSpPr>
            <p:spPr bwMode="auto">
              <a:xfrm>
                <a:off x="6471248"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19" name="Oval 12"/>
              <p:cNvSpPr>
                <a:spLocks noChangeArrowheads="1"/>
              </p:cNvSpPr>
              <p:nvPr/>
            </p:nvSpPr>
            <p:spPr bwMode="auto">
              <a:xfrm>
                <a:off x="7426070"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0" name="Oval 11"/>
              <p:cNvSpPr>
                <a:spLocks noChangeArrowheads="1"/>
              </p:cNvSpPr>
              <p:nvPr/>
            </p:nvSpPr>
            <p:spPr bwMode="auto">
              <a:xfrm>
                <a:off x="5514513" y="38840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1" name="Oval 12"/>
              <p:cNvSpPr>
                <a:spLocks noChangeArrowheads="1"/>
              </p:cNvSpPr>
              <p:nvPr/>
            </p:nvSpPr>
            <p:spPr bwMode="auto">
              <a:xfrm>
                <a:off x="6478508"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2" name="Oval 12"/>
              <p:cNvSpPr>
                <a:spLocks noChangeArrowheads="1"/>
              </p:cNvSpPr>
              <p:nvPr/>
            </p:nvSpPr>
            <p:spPr bwMode="auto">
              <a:xfrm>
                <a:off x="7433330"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3" name="Oval 11"/>
              <p:cNvSpPr>
                <a:spLocks noChangeArrowheads="1"/>
              </p:cNvSpPr>
              <p:nvPr/>
            </p:nvSpPr>
            <p:spPr bwMode="auto">
              <a:xfrm>
                <a:off x="5521773" y="47621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4" name="Oval 12"/>
              <p:cNvSpPr>
                <a:spLocks noChangeArrowheads="1"/>
              </p:cNvSpPr>
              <p:nvPr/>
            </p:nvSpPr>
            <p:spPr bwMode="auto">
              <a:xfrm>
                <a:off x="6487173"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5" name="Oval 12"/>
              <p:cNvSpPr>
                <a:spLocks noChangeArrowheads="1"/>
              </p:cNvSpPr>
              <p:nvPr/>
            </p:nvSpPr>
            <p:spPr bwMode="auto">
              <a:xfrm>
                <a:off x="7441995"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6" name="Oval 11"/>
              <p:cNvSpPr>
                <a:spLocks noChangeArrowheads="1"/>
              </p:cNvSpPr>
              <p:nvPr/>
            </p:nvSpPr>
            <p:spPr bwMode="auto">
              <a:xfrm>
                <a:off x="5530438" y="565091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7" name="Oval 12"/>
              <p:cNvSpPr>
                <a:spLocks noChangeArrowheads="1"/>
              </p:cNvSpPr>
              <p:nvPr/>
            </p:nvSpPr>
            <p:spPr bwMode="auto">
              <a:xfrm>
                <a:off x="6487173"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1" name="Oval 12"/>
              <p:cNvSpPr>
                <a:spLocks noChangeArrowheads="1"/>
              </p:cNvSpPr>
              <p:nvPr/>
            </p:nvSpPr>
            <p:spPr bwMode="auto">
              <a:xfrm>
                <a:off x="7441995"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2" name="Oval 11"/>
              <p:cNvSpPr>
                <a:spLocks noChangeArrowheads="1"/>
              </p:cNvSpPr>
              <p:nvPr/>
            </p:nvSpPr>
            <p:spPr bwMode="auto">
              <a:xfrm>
                <a:off x="5530438" y="651110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3" name="Oval 12"/>
              <p:cNvSpPr>
                <a:spLocks noChangeArrowheads="1"/>
              </p:cNvSpPr>
              <p:nvPr/>
            </p:nvSpPr>
            <p:spPr bwMode="auto">
              <a:xfrm>
                <a:off x="6485768"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4" name="Oval 12"/>
              <p:cNvSpPr>
                <a:spLocks noChangeArrowheads="1"/>
              </p:cNvSpPr>
              <p:nvPr/>
            </p:nvSpPr>
            <p:spPr bwMode="auto">
              <a:xfrm>
                <a:off x="7440590"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5" name="Oval 11"/>
              <p:cNvSpPr>
                <a:spLocks noChangeArrowheads="1"/>
              </p:cNvSpPr>
              <p:nvPr/>
            </p:nvSpPr>
            <p:spPr bwMode="auto">
              <a:xfrm>
                <a:off x="5529033" y="4321876"/>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6" name="Oval 12"/>
              <p:cNvSpPr>
                <a:spLocks noChangeArrowheads="1"/>
              </p:cNvSpPr>
              <p:nvPr/>
            </p:nvSpPr>
            <p:spPr bwMode="auto">
              <a:xfrm>
                <a:off x="6494433"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7" name="Oval 12"/>
              <p:cNvSpPr>
                <a:spLocks noChangeArrowheads="1"/>
              </p:cNvSpPr>
              <p:nvPr/>
            </p:nvSpPr>
            <p:spPr bwMode="auto">
              <a:xfrm>
                <a:off x="7449255"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8" name="Oval 11"/>
              <p:cNvSpPr>
                <a:spLocks noChangeArrowheads="1"/>
              </p:cNvSpPr>
              <p:nvPr/>
            </p:nvSpPr>
            <p:spPr bwMode="auto">
              <a:xfrm>
                <a:off x="5537698" y="521066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9" name="Oval 12"/>
              <p:cNvSpPr>
                <a:spLocks noChangeArrowheads="1"/>
              </p:cNvSpPr>
              <p:nvPr/>
            </p:nvSpPr>
            <p:spPr bwMode="auto">
              <a:xfrm>
                <a:off x="6494433"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0" name="Oval 12"/>
              <p:cNvSpPr>
                <a:spLocks noChangeArrowheads="1"/>
              </p:cNvSpPr>
              <p:nvPr/>
            </p:nvSpPr>
            <p:spPr bwMode="auto">
              <a:xfrm>
                <a:off x="7449255"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1" name="Oval 11"/>
              <p:cNvSpPr>
                <a:spLocks noChangeArrowheads="1"/>
              </p:cNvSpPr>
              <p:nvPr/>
            </p:nvSpPr>
            <p:spPr bwMode="auto">
              <a:xfrm>
                <a:off x="5537698" y="607085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2" name="TextBox 141"/>
              <p:cNvSpPr txBox="1"/>
              <p:nvPr/>
            </p:nvSpPr>
            <p:spPr>
              <a:xfrm>
                <a:off x="1710146" y="2787019"/>
                <a:ext cx="451266" cy="461665"/>
              </a:xfrm>
              <a:prstGeom prst="rect">
                <a:avLst/>
              </a:prstGeom>
              <a:noFill/>
              <a:ln>
                <a:solidFill>
                  <a:srgbClr val="3366FF"/>
                </a:solidFill>
              </a:ln>
            </p:spPr>
            <p:txBody>
              <a:bodyPr wrap="none" rtlCol="0">
                <a:spAutoFit/>
              </a:bodyPr>
              <a:lstStyle/>
              <a:p>
                <a:r>
                  <a:rPr lang="en-US" sz="2400" i="1" dirty="0" smtClean="0">
                    <a:solidFill>
                      <a:srgbClr val="0000FF"/>
                    </a:solidFill>
                    <a:latin typeface="Times New Roman"/>
                    <a:cs typeface="Times New Roman"/>
                  </a:rPr>
                  <a:t>T</a:t>
                </a:r>
                <a:endParaRPr lang="en-US" sz="2400" i="1" dirty="0">
                  <a:solidFill>
                    <a:srgbClr val="0000FF"/>
                  </a:solidFill>
                  <a:latin typeface="Times New Roman"/>
                  <a:cs typeface="Times New Roman"/>
                </a:endParaRPr>
              </a:p>
            </p:txBody>
          </p:sp>
          <p:sp>
            <p:nvSpPr>
              <p:cNvPr id="143" name="TextBox 142"/>
              <p:cNvSpPr txBox="1"/>
              <p:nvPr/>
            </p:nvSpPr>
            <p:spPr>
              <a:xfrm>
                <a:off x="2905676" y="2779341"/>
                <a:ext cx="489020" cy="461665"/>
              </a:xfrm>
              <a:prstGeom prst="rect">
                <a:avLst/>
              </a:prstGeom>
              <a:noFill/>
              <a:ln>
                <a:solidFill>
                  <a:srgbClr val="FF0000"/>
                </a:solidFill>
              </a:ln>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sp>
            <p:nvSpPr>
              <p:cNvPr id="144" name="TextBox 143"/>
              <p:cNvSpPr txBox="1"/>
              <p:nvPr/>
            </p:nvSpPr>
            <p:spPr>
              <a:xfrm>
                <a:off x="2270207" y="2780793"/>
                <a:ext cx="477798" cy="461665"/>
              </a:xfrm>
              <a:prstGeom prst="rect">
                <a:avLst/>
              </a:prstGeom>
              <a:noFill/>
              <a:ln>
                <a:solidFill>
                  <a:srgbClr val="660066"/>
                </a:solidFill>
              </a:ln>
            </p:spPr>
            <p:txBody>
              <a:bodyPr wrap="none" rtlCol="0">
                <a:spAutoFit/>
              </a:bodyPr>
              <a:lstStyle/>
              <a:p>
                <a:r>
                  <a:rPr lang="en-US" sz="2400" i="1" dirty="0" err="1" smtClean="0">
                    <a:solidFill>
                      <a:srgbClr val="800000"/>
                    </a:solidFill>
                    <a:latin typeface="Times New Roman"/>
                    <a:cs typeface="Times New Roman"/>
                  </a:rPr>
                  <a:t>v</a:t>
                </a:r>
                <a:r>
                  <a:rPr lang="en-US" sz="2400" i="1" baseline="-25000" dirty="0" err="1">
                    <a:solidFill>
                      <a:srgbClr val="800000"/>
                    </a:solidFill>
                    <a:latin typeface="Times New Roman"/>
                    <a:cs typeface="Times New Roman"/>
                  </a:rPr>
                  <a:t>z</a:t>
                </a:r>
                <a:endParaRPr lang="en-US" sz="2400" i="1" baseline="-25000" dirty="0">
                  <a:solidFill>
                    <a:srgbClr val="800000"/>
                  </a:solidFill>
                  <a:latin typeface="Times New Roman"/>
                  <a:cs typeface="Times New Roman"/>
                </a:endParaRPr>
              </a:p>
            </p:txBody>
          </p:sp>
          <p:sp>
            <p:nvSpPr>
              <p:cNvPr id="145" name="TextBox 144"/>
              <p:cNvSpPr txBox="1"/>
              <p:nvPr/>
            </p:nvSpPr>
            <p:spPr>
              <a:xfrm>
                <a:off x="3521634" y="2788531"/>
                <a:ext cx="447475" cy="461665"/>
              </a:xfrm>
              <a:prstGeom prst="rect">
                <a:avLst/>
              </a:prstGeom>
              <a:noFill/>
              <a:ln>
                <a:solidFill>
                  <a:srgbClr val="008000"/>
                </a:solidFill>
              </a:ln>
            </p:spPr>
            <p:txBody>
              <a:bodyPr wrap="none" rtlCol="0">
                <a:spAutoFit/>
              </a:bodyPr>
              <a:lstStyle/>
              <a:p>
                <a:r>
                  <a:rPr lang="en-US" sz="2400" i="1" dirty="0" smtClean="0">
                    <a:solidFill>
                      <a:srgbClr val="008000"/>
                    </a:solidFill>
                    <a:latin typeface="Times New Roman"/>
                    <a:cs typeface="Times New Roman"/>
                  </a:rPr>
                  <a:t>P</a:t>
                </a:r>
                <a:endParaRPr lang="en-US" sz="2400" i="1" baseline="-25000" dirty="0">
                  <a:solidFill>
                    <a:srgbClr val="008000"/>
                  </a:solidFill>
                  <a:latin typeface="Times New Roman"/>
                  <a:cs typeface="Times New Roman"/>
                </a:endParaRPr>
              </a:p>
            </p:txBody>
          </p:sp>
        </p:grpSp>
        <p:sp>
          <p:nvSpPr>
            <p:cNvPr id="215" name="Oval 11"/>
            <p:cNvSpPr>
              <a:spLocks noChangeArrowheads="1"/>
            </p:cNvSpPr>
            <p:nvPr/>
          </p:nvSpPr>
          <p:spPr bwMode="auto">
            <a:xfrm>
              <a:off x="4823440" y="5790328"/>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216" name="Oval 11"/>
            <p:cNvSpPr>
              <a:spLocks noChangeArrowheads="1"/>
            </p:cNvSpPr>
            <p:nvPr/>
          </p:nvSpPr>
          <p:spPr bwMode="auto">
            <a:xfrm>
              <a:off x="6737515" y="5790328"/>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217" name="Oval 11"/>
            <p:cNvSpPr>
              <a:spLocks noChangeArrowheads="1"/>
            </p:cNvSpPr>
            <p:nvPr/>
          </p:nvSpPr>
          <p:spPr bwMode="auto">
            <a:xfrm>
              <a:off x="5788040" y="5793353"/>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218" name="Oval 12"/>
            <p:cNvSpPr>
              <a:spLocks noChangeArrowheads="1"/>
            </p:cNvSpPr>
            <p:nvPr/>
          </p:nvSpPr>
          <p:spPr bwMode="auto">
            <a:xfrm>
              <a:off x="4317917" y="2732053"/>
              <a:ext cx="174126" cy="187715"/>
            </a:xfrm>
            <a:prstGeom prst="ellipse">
              <a:avLst/>
            </a:prstGeom>
            <a:solidFill>
              <a:srgbClr val="800000">
                <a:alpha val="51000"/>
              </a:srgbClr>
            </a:solidFill>
            <a:ln w="38100" cmpd="sng">
              <a:noFill/>
              <a:round/>
              <a:headEnd/>
              <a:tailEnd/>
            </a:ln>
          </p:spPr>
          <p:txBody>
            <a:bodyPr wrap="none" anchor="ctr"/>
            <a:lstStyle/>
            <a:p>
              <a:endParaRPr lang="en-US"/>
            </a:p>
          </p:txBody>
        </p:sp>
        <p:sp>
          <p:nvSpPr>
            <p:cNvPr id="219" name="Oval 12"/>
            <p:cNvSpPr>
              <a:spLocks noChangeArrowheads="1"/>
            </p:cNvSpPr>
            <p:nvPr/>
          </p:nvSpPr>
          <p:spPr bwMode="auto">
            <a:xfrm>
              <a:off x="7708262" y="5805311"/>
              <a:ext cx="174126"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220" name="Oval 11"/>
            <p:cNvSpPr>
              <a:spLocks noChangeArrowheads="1"/>
            </p:cNvSpPr>
            <p:nvPr/>
          </p:nvSpPr>
          <p:spPr bwMode="auto">
            <a:xfrm>
              <a:off x="4323594" y="3614509"/>
              <a:ext cx="175089" cy="187715"/>
            </a:xfrm>
            <a:prstGeom prst="ellipse">
              <a:avLst/>
            </a:prstGeom>
            <a:solidFill>
              <a:srgbClr val="800000">
                <a:alpha val="51000"/>
              </a:srgbClr>
            </a:solidFill>
            <a:ln w="38100" cmpd="sng">
              <a:noFill/>
              <a:round/>
              <a:headEnd/>
              <a:tailEnd/>
            </a:ln>
          </p:spPr>
          <p:txBody>
            <a:bodyPr wrap="none" anchor="ctr"/>
            <a:lstStyle/>
            <a:p>
              <a:endParaRPr lang="en-US"/>
            </a:p>
          </p:txBody>
        </p:sp>
        <p:sp>
          <p:nvSpPr>
            <p:cNvPr id="221" name="Oval 11"/>
            <p:cNvSpPr>
              <a:spLocks noChangeArrowheads="1"/>
            </p:cNvSpPr>
            <p:nvPr/>
          </p:nvSpPr>
          <p:spPr bwMode="auto">
            <a:xfrm>
              <a:off x="4323594" y="5354065"/>
              <a:ext cx="175089" cy="187715"/>
            </a:xfrm>
            <a:prstGeom prst="ellipse">
              <a:avLst/>
            </a:prstGeom>
            <a:solidFill>
              <a:srgbClr val="800000">
                <a:alpha val="51000"/>
              </a:srgbClr>
            </a:solidFill>
            <a:ln w="38100" cmpd="sng">
              <a:noFill/>
              <a:round/>
              <a:headEnd/>
              <a:tailEnd/>
            </a:ln>
          </p:spPr>
          <p:txBody>
            <a:bodyPr wrap="none" anchor="ctr"/>
            <a:lstStyle/>
            <a:p>
              <a:endParaRPr lang="en-US"/>
            </a:p>
          </p:txBody>
        </p:sp>
        <p:sp>
          <p:nvSpPr>
            <p:cNvPr id="222" name="Oval 11"/>
            <p:cNvSpPr>
              <a:spLocks noChangeArrowheads="1"/>
            </p:cNvSpPr>
            <p:nvPr/>
          </p:nvSpPr>
          <p:spPr bwMode="auto">
            <a:xfrm>
              <a:off x="4339831" y="4503296"/>
              <a:ext cx="175089" cy="187715"/>
            </a:xfrm>
            <a:prstGeom prst="ellipse">
              <a:avLst/>
            </a:prstGeom>
            <a:solidFill>
              <a:srgbClr val="800000">
                <a:alpha val="51000"/>
              </a:srgbClr>
            </a:solidFill>
            <a:ln w="38100" cmpd="sng">
              <a:noFill/>
              <a:round/>
              <a:headEnd/>
              <a:tailEnd/>
            </a:ln>
          </p:spPr>
          <p:txBody>
            <a:bodyPr wrap="none" anchor="ctr"/>
            <a:lstStyle/>
            <a:p>
              <a:endParaRPr lang="en-US"/>
            </a:p>
          </p:txBody>
        </p:sp>
      </p:grpSp>
      <p:sp>
        <p:nvSpPr>
          <p:cNvPr id="7" name="TextBox 6"/>
          <p:cNvSpPr txBox="1"/>
          <p:nvPr/>
        </p:nvSpPr>
        <p:spPr>
          <a:xfrm>
            <a:off x="174332" y="3380887"/>
            <a:ext cx="4635838" cy="2308324"/>
          </a:xfrm>
          <a:prstGeom prst="rect">
            <a:avLst/>
          </a:prstGeom>
          <a:noFill/>
        </p:spPr>
        <p:txBody>
          <a:bodyPr wrap="none" rtlCol="0">
            <a:spAutoFit/>
          </a:bodyPr>
          <a:lstStyle/>
          <a:p>
            <a:r>
              <a:rPr lang="en-US" sz="2400" dirty="0" smtClean="0"/>
              <a:t>Adding ghost points to allow for</a:t>
            </a:r>
          </a:p>
          <a:p>
            <a:r>
              <a:rPr lang="en-US" sz="2400" dirty="0"/>
              <a:t>n</a:t>
            </a:r>
            <a:r>
              <a:rPr lang="en-US" sz="2400" dirty="0" smtClean="0"/>
              <a:t>atural boundary conditions.</a:t>
            </a:r>
          </a:p>
          <a:p>
            <a:r>
              <a:rPr lang="en-US" sz="2400" i="1" dirty="0" smtClean="0">
                <a:latin typeface="Times New Roman"/>
                <a:cs typeface="Times New Roman"/>
              </a:rPr>
              <a:t>P</a:t>
            </a:r>
            <a:r>
              <a:rPr lang="en-US" sz="2400" dirty="0" smtClean="0"/>
              <a:t>,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and </a:t>
            </a:r>
            <a:r>
              <a:rPr lang="en-US" sz="2400" i="1" dirty="0" err="1" smtClean="0">
                <a:latin typeface="Times New Roman"/>
                <a:cs typeface="Times New Roman"/>
              </a:rPr>
              <a:t>v</a:t>
            </a:r>
            <a:r>
              <a:rPr lang="en-US" sz="2400" i="1" baseline="-25000" dirty="0" err="1" smtClean="0">
                <a:latin typeface="Times New Roman"/>
                <a:cs typeface="Times New Roman"/>
              </a:rPr>
              <a:t>z</a:t>
            </a:r>
            <a:r>
              <a:rPr lang="en-US" sz="2400" dirty="0" smtClean="0"/>
              <a:t>.</a:t>
            </a:r>
          </a:p>
          <a:p>
            <a:r>
              <a:rPr lang="en-US" sz="2400" dirty="0" smtClean="0"/>
              <a:t>But remember, these are no real </a:t>
            </a:r>
          </a:p>
          <a:p>
            <a:r>
              <a:rPr lang="en-US" sz="2400" dirty="0" smtClean="0"/>
              <a:t>points, and values are copied</a:t>
            </a:r>
          </a:p>
          <a:p>
            <a:r>
              <a:rPr lang="en-US" sz="2400" dirty="0"/>
              <a:t>f</a:t>
            </a:r>
            <a:r>
              <a:rPr lang="en-US" sz="2400" dirty="0" smtClean="0"/>
              <a:t>rom internal points.</a:t>
            </a:r>
            <a:endParaRPr lang="en-US" sz="2400" dirty="0"/>
          </a:p>
        </p:txBody>
      </p:sp>
      <p:sp>
        <p:nvSpPr>
          <p:cNvPr id="98" name="Oval 12"/>
          <p:cNvSpPr>
            <a:spLocks noChangeArrowheads="1"/>
          </p:cNvSpPr>
          <p:nvPr/>
        </p:nvSpPr>
        <p:spPr bwMode="auto">
          <a:xfrm>
            <a:off x="8799833" y="2760274"/>
            <a:ext cx="174126" cy="187715"/>
          </a:xfrm>
          <a:prstGeom prst="ellipse">
            <a:avLst/>
          </a:prstGeom>
          <a:solidFill>
            <a:srgbClr val="800000">
              <a:alpha val="50000"/>
            </a:srgbClr>
          </a:solidFill>
          <a:ln w="38100" cmpd="sng">
            <a:noFill/>
            <a:round/>
            <a:headEnd/>
            <a:tailEnd/>
          </a:ln>
        </p:spPr>
        <p:txBody>
          <a:bodyPr wrap="none" anchor="ctr"/>
          <a:lstStyle/>
          <a:p>
            <a:endParaRPr lang="en-US"/>
          </a:p>
        </p:txBody>
      </p:sp>
      <p:sp>
        <p:nvSpPr>
          <p:cNvPr id="99" name="Oval 11"/>
          <p:cNvSpPr>
            <a:spLocks noChangeArrowheads="1"/>
          </p:cNvSpPr>
          <p:nvPr/>
        </p:nvSpPr>
        <p:spPr bwMode="auto">
          <a:xfrm>
            <a:off x="8805510" y="3642730"/>
            <a:ext cx="175089" cy="187715"/>
          </a:xfrm>
          <a:prstGeom prst="ellipse">
            <a:avLst/>
          </a:prstGeom>
          <a:solidFill>
            <a:srgbClr val="800000">
              <a:alpha val="50000"/>
            </a:srgbClr>
          </a:solidFill>
          <a:ln w="38100" cmpd="sng">
            <a:noFill/>
            <a:round/>
            <a:headEnd/>
            <a:tailEnd/>
          </a:ln>
        </p:spPr>
        <p:txBody>
          <a:bodyPr wrap="none" anchor="ctr"/>
          <a:lstStyle/>
          <a:p>
            <a:endParaRPr lang="en-US"/>
          </a:p>
        </p:txBody>
      </p:sp>
      <p:sp>
        <p:nvSpPr>
          <p:cNvPr id="100" name="Oval 11"/>
          <p:cNvSpPr>
            <a:spLocks noChangeArrowheads="1"/>
          </p:cNvSpPr>
          <p:nvPr/>
        </p:nvSpPr>
        <p:spPr bwMode="auto">
          <a:xfrm>
            <a:off x="8805510" y="5382286"/>
            <a:ext cx="175089" cy="187715"/>
          </a:xfrm>
          <a:prstGeom prst="ellipse">
            <a:avLst/>
          </a:prstGeom>
          <a:solidFill>
            <a:srgbClr val="800000">
              <a:alpha val="50000"/>
            </a:srgbClr>
          </a:solidFill>
          <a:ln w="38100" cmpd="sng">
            <a:noFill/>
            <a:round/>
            <a:headEnd/>
            <a:tailEnd/>
          </a:ln>
        </p:spPr>
        <p:txBody>
          <a:bodyPr wrap="none" anchor="ctr"/>
          <a:lstStyle/>
          <a:p>
            <a:endParaRPr lang="en-US"/>
          </a:p>
        </p:txBody>
      </p:sp>
      <p:sp>
        <p:nvSpPr>
          <p:cNvPr id="101" name="Oval 11"/>
          <p:cNvSpPr>
            <a:spLocks noChangeArrowheads="1"/>
          </p:cNvSpPr>
          <p:nvPr/>
        </p:nvSpPr>
        <p:spPr bwMode="auto">
          <a:xfrm>
            <a:off x="8821747" y="4531517"/>
            <a:ext cx="175089" cy="187715"/>
          </a:xfrm>
          <a:prstGeom prst="ellipse">
            <a:avLst/>
          </a:prstGeom>
          <a:solidFill>
            <a:srgbClr val="800000">
              <a:alpha val="50000"/>
            </a:srgbClr>
          </a:solidFill>
          <a:ln w="38100" cmpd="sng">
            <a:noFill/>
            <a:round/>
            <a:headEnd/>
            <a:tailEnd/>
          </a:ln>
        </p:spPr>
        <p:txBody>
          <a:bodyPr wrap="none" anchor="ctr"/>
          <a:lstStyle/>
          <a:p>
            <a:endParaRPr lang="en-US"/>
          </a:p>
        </p:txBody>
      </p:sp>
      <p:sp>
        <p:nvSpPr>
          <p:cNvPr id="115" name="Oval 11"/>
          <p:cNvSpPr>
            <a:spLocks noChangeArrowheads="1"/>
          </p:cNvSpPr>
          <p:nvPr/>
        </p:nvSpPr>
        <p:spPr bwMode="auto">
          <a:xfrm>
            <a:off x="5485358" y="2241477"/>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128" name="Oval 11"/>
          <p:cNvSpPr>
            <a:spLocks noChangeArrowheads="1"/>
          </p:cNvSpPr>
          <p:nvPr/>
        </p:nvSpPr>
        <p:spPr bwMode="auto">
          <a:xfrm>
            <a:off x="7399433" y="2241477"/>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129" name="Oval 11"/>
          <p:cNvSpPr>
            <a:spLocks noChangeArrowheads="1"/>
          </p:cNvSpPr>
          <p:nvPr/>
        </p:nvSpPr>
        <p:spPr bwMode="auto">
          <a:xfrm>
            <a:off x="6449958" y="2244502"/>
            <a:ext cx="175089" cy="187715"/>
          </a:xfrm>
          <a:prstGeom prst="ellipse">
            <a:avLst/>
          </a:prstGeom>
          <a:solidFill>
            <a:srgbClr val="FF0000">
              <a:alpha val="50000"/>
            </a:srgbClr>
          </a:solidFill>
          <a:ln w="38100" cmpd="sng">
            <a:noFill/>
            <a:round/>
            <a:headEnd/>
            <a:tailEnd/>
          </a:ln>
        </p:spPr>
        <p:txBody>
          <a:bodyPr wrap="none" anchor="ctr"/>
          <a:lstStyle/>
          <a:p>
            <a:endParaRPr lang="en-US"/>
          </a:p>
        </p:txBody>
      </p:sp>
      <p:sp>
        <p:nvSpPr>
          <p:cNvPr id="130" name="Oval 12"/>
          <p:cNvSpPr>
            <a:spLocks noChangeArrowheads="1"/>
          </p:cNvSpPr>
          <p:nvPr/>
        </p:nvSpPr>
        <p:spPr bwMode="auto">
          <a:xfrm>
            <a:off x="8370180" y="2256460"/>
            <a:ext cx="174126" cy="187715"/>
          </a:xfrm>
          <a:prstGeom prst="ellipse">
            <a:avLst/>
          </a:prstGeom>
          <a:solidFill>
            <a:srgbClr val="FF0000">
              <a:alpha val="50000"/>
            </a:srgbClr>
          </a:solidFill>
          <a:ln w="38100" cmpd="sng">
            <a:noFill/>
            <a:round/>
            <a:headEnd/>
            <a:tailEnd/>
          </a:ln>
        </p:spPr>
        <p:txBody>
          <a:bodyPr wrap="none" anchor="ctr"/>
          <a:lstStyle/>
          <a:p>
            <a:endParaRPr lang="en-US"/>
          </a:p>
        </p:txBody>
      </p:sp>
    </p:spTree>
    <p:extLst>
      <p:ext uri="{BB962C8B-B14F-4D97-AF65-F5344CB8AC3E}">
        <p14:creationId xmlns:p14="http://schemas.microsoft.com/office/powerpoint/2010/main" val="28286902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31</a:t>
            </a:fld>
            <a:endParaRPr lang="en-US"/>
          </a:p>
        </p:txBody>
      </p:sp>
      <p:sp>
        <p:nvSpPr>
          <p:cNvPr id="114" name="Title 1"/>
          <p:cNvSpPr>
            <a:spLocks noGrp="1"/>
          </p:cNvSpPr>
          <p:nvPr>
            <p:ph type="title"/>
          </p:nvPr>
        </p:nvSpPr>
        <p:spPr>
          <a:xfrm>
            <a:off x="457200" y="533400"/>
            <a:ext cx="8229600" cy="990600"/>
          </a:xfrm>
        </p:spPr>
        <p:txBody>
          <a:bodyPr>
            <a:normAutofit fontScale="90000"/>
          </a:bodyPr>
          <a:lstStyle/>
          <a:p>
            <a:pPr algn="ctr"/>
            <a:r>
              <a:rPr lang="en-US" dirty="0" smtClean="0">
                <a:solidFill>
                  <a:srgbClr val="008000"/>
                </a:solidFill>
              </a:rPr>
              <a:t>Staggered grids: adding unused points</a:t>
            </a:r>
            <a:endParaRPr lang="en-US" dirty="0">
              <a:solidFill>
                <a:srgbClr val="008000"/>
              </a:solidFill>
            </a:endParaRPr>
          </a:p>
        </p:txBody>
      </p:sp>
      <p:grpSp>
        <p:nvGrpSpPr>
          <p:cNvPr id="74" name="Group 73"/>
          <p:cNvGrpSpPr/>
          <p:nvPr/>
        </p:nvGrpSpPr>
        <p:grpSpPr>
          <a:xfrm>
            <a:off x="2178721" y="1645799"/>
            <a:ext cx="6365585" cy="3924320"/>
            <a:chOff x="1710146" y="2779341"/>
            <a:chExt cx="6365585" cy="3924320"/>
          </a:xfrm>
        </p:grpSpPr>
        <p:sp>
          <p:nvSpPr>
            <p:cNvPr id="75"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6"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77"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8"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79"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80"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2"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3"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4" name="Oval 11"/>
            <p:cNvSpPr>
              <a:spLocks noChangeArrowheads="1"/>
            </p:cNvSpPr>
            <p:nvPr/>
          </p:nvSpPr>
          <p:spPr bwMode="auto">
            <a:xfrm>
              <a:off x="5013955" y="38888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5" name="Oval 12"/>
            <p:cNvSpPr>
              <a:spLocks noChangeArrowheads="1"/>
            </p:cNvSpPr>
            <p:nvPr/>
          </p:nvSpPr>
          <p:spPr bwMode="auto">
            <a:xfrm>
              <a:off x="6923598"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6" name="Oval 12"/>
            <p:cNvSpPr>
              <a:spLocks noChangeArrowheads="1"/>
            </p:cNvSpPr>
            <p:nvPr/>
          </p:nvSpPr>
          <p:spPr bwMode="auto">
            <a:xfrm>
              <a:off x="7878420"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966863" y="38888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8" name="Oval 11"/>
            <p:cNvSpPr>
              <a:spLocks noChangeArrowheads="1"/>
            </p:cNvSpPr>
            <p:nvPr/>
          </p:nvSpPr>
          <p:spPr bwMode="auto">
            <a:xfrm>
              <a:off x="5021215" y="47669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6930858"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7885680"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1" name="Oval 11"/>
            <p:cNvSpPr>
              <a:spLocks noChangeArrowheads="1"/>
            </p:cNvSpPr>
            <p:nvPr/>
          </p:nvSpPr>
          <p:spPr bwMode="auto">
            <a:xfrm>
              <a:off x="5974123" y="47669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2" name="Oval 11"/>
            <p:cNvSpPr>
              <a:spLocks noChangeArrowheads="1"/>
            </p:cNvSpPr>
            <p:nvPr/>
          </p:nvSpPr>
          <p:spPr bwMode="auto">
            <a:xfrm>
              <a:off x="5029880" y="565575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3" name="Oval 12"/>
            <p:cNvSpPr>
              <a:spLocks noChangeArrowheads="1"/>
            </p:cNvSpPr>
            <p:nvPr/>
          </p:nvSpPr>
          <p:spPr bwMode="auto">
            <a:xfrm>
              <a:off x="6939523"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7894345"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5" name="Oval 11"/>
            <p:cNvSpPr>
              <a:spLocks noChangeArrowheads="1"/>
            </p:cNvSpPr>
            <p:nvPr/>
          </p:nvSpPr>
          <p:spPr bwMode="auto">
            <a:xfrm>
              <a:off x="5982788" y="565575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6" name="Oval 11"/>
            <p:cNvSpPr>
              <a:spLocks noChangeArrowheads="1"/>
            </p:cNvSpPr>
            <p:nvPr/>
          </p:nvSpPr>
          <p:spPr bwMode="auto">
            <a:xfrm>
              <a:off x="5029880" y="651594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7" name="Oval 12"/>
            <p:cNvSpPr>
              <a:spLocks noChangeArrowheads="1"/>
            </p:cNvSpPr>
            <p:nvPr/>
          </p:nvSpPr>
          <p:spPr bwMode="auto">
            <a:xfrm>
              <a:off x="6939523"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7894345"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3" name="Oval 11"/>
            <p:cNvSpPr>
              <a:spLocks noChangeArrowheads="1"/>
            </p:cNvSpPr>
            <p:nvPr/>
          </p:nvSpPr>
          <p:spPr bwMode="auto">
            <a:xfrm>
              <a:off x="5982788" y="651594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4" name="Oval 11"/>
            <p:cNvSpPr>
              <a:spLocks noChangeArrowheads="1"/>
            </p:cNvSpPr>
            <p:nvPr/>
          </p:nvSpPr>
          <p:spPr bwMode="auto">
            <a:xfrm>
              <a:off x="5028475" y="4326714"/>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5" name="Oval 12"/>
            <p:cNvSpPr>
              <a:spLocks noChangeArrowheads="1"/>
            </p:cNvSpPr>
            <p:nvPr/>
          </p:nvSpPr>
          <p:spPr bwMode="auto">
            <a:xfrm>
              <a:off x="6938118"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6" name="Oval 12"/>
            <p:cNvSpPr>
              <a:spLocks noChangeArrowheads="1"/>
            </p:cNvSpPr>
            <p:nvPr/>
          </p:nvSpPr>
          <p:spPr bwMode="auto">
            <a:xfrm>
              <a:off x="7892940"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7" name="Oval 11"/>
            <p:cNvSpPr>
              <a:spLocks noChangeArrowheads="1"/>
            </p:cNvSpPr>
            <p:nvPr/>
          </p:nvSpPr>
          <p:spPr bwMode="auto">
            <a:xfrm>
              <a:off x="5981383" y="4326711"/>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8" name="Oval 11"/>
            <p:cNvSpPr>
              <a:spLocks noChangeArrowheads="1"/>
            </p:cNvSpPr>
            <p:nvPr/>
          </p:nvSpPr>
          <p:spPr bwMode="auto">
            <a:xfrm>
              <a:off x="5037140" y="521550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9" name="Oval 12"/>
            <p:cNvSpPr>
              <a:spLocks noChangeArrowheads="1"/>
            </p:cNvSpPr>
            <p:nvPr/>
          </p:nvSpPr>
          <p:spPr bwMode="auto">
            <a:xfrm>
              <a:off x="6946783"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0" name="Oval 12"/>
            <p:cNvSpPr>
              <a:spLocks noChangeArrowheads="1"/>
            </p:cNvSpPr>
            <p:nvPr/>
          </p:nvSpPr>
          <p:spPr bwMode="auto">
            <a:xfrm>
              <a:off x="7901605"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1" name="Oval 11"/>
            <p:cNvSpPr>
              <a:spLocks noChangeArrowheads="1"/>
            </p:cNvSpPr>
            <p:nvPr/>
          </p:nvSpPr>
          <p:spPr bwMode="auto">
            <a:xfrm>
              <a:off x="5990048" y="521549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2" name="Oval 11"/>
            <p:cNvSpPr>
              <a:spLocks noChangeArrowheads="1"/>
            </p:cNvSpPr>
            <p:nvPr/>
          </p:nvSpPr>
          <p:spPr bwMode="auto">
            <a:xfrm>
              <a:off x="5037140" y="607569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3" name="Oval 12"/>
            <p:cNvSpPr>
              <a:spLocks noChangeArrowheads="1"/>
            </p:cNvSpPr>
            <p:nvPr/>
          </p:nvSpPr>
          <p:spPr bwMode="auto">
            <a:xfrm>
              <a:off x="6946783"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6" name="Oval 12"/>
            <p:cNvSpPr>
              <a:spLocks noChangeArrowheads="1"/>
            </p:cNvSpPr>
            <p:nvPr/>
          </p:nvSpPr>
          <p:spPr bwMode="auto">
            <a:xfrm>
              <a:off x="7901605"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7" name="Oval 11"/>
            <p:cNvSpPr>
              <a:spLocks noChangeArrowheads="1"/>
            </p:cNvSpPr>
            <p:nvPr/>
          </p:nvSpPr>
          <p:spPr bwMode="auto">
            <a:xfrm>
              <a:off x="5990048" y="607568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8" name="Oval 12"/>
            <p:cNvSpPr>
              <a:spLocks noChangeArrowheads="1"/>
            </p:cNvSpPr>
            <p:nvPr/>
          </p:nvSpPr>
          <p:spPr bwMode="auto">
            <a:xfrm>
              <a:off x="6471248"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19" name="Oval 12"/>
            <p:cNvSpPr>
              <a:spLocks noChangeArrowheads="1"/>
            </p:cNvSpPr>
            <p:nvPr/>
          </p:nvSpPr>
          <p:spPr bwMode="auto">
            <a:xfrm>
              <a:off x="7426070"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0" name="Oval 11"/>
            <p:cNvSpPr>
              <a:spLocks noChangeArrowheads="1"/>
            </p:cNvSpPr>
            <p:nvPr/>
          </p:nvSpPr>
          <p:spPr bwMode="auto">
            <a:xfrm>
              <a:off x="5514513" y="38840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1" name="Oval 12"/>
            <p:cNvSpPr>
              <a:spLocks noChangeArrowheads="1"/>
            </p:cNvSpPr>
            <p:nvPr/>
          </p:nvSpPr>
          <p:spPr bwMode="auto">
            <a:xfrm>
              <a:off x="6478508"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2" name="Oval 12"/>
            <p:cNvSpPr>
              <a:spLocks noChangeArrowheads="1"/>
            </p:cNvSpPr>
            <p:nvPr/>
          </p:nvSpPr>
          <p:spPr bwMode="auto">
            <a:xfrm>
              <a:off x="7433330"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3" name="Oval 11"/>
            <p:cNvSpPr>
              <a:spLocks noChangeArrowheads="1"/>
            </p:cNvSpPr>
            <p:nvPr/>
          </p:nvSpPr>
          <p:spPr bwMode="auto">
            <a:xfrm>
              <a:off x="5521773" y="47621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4" name="Oval 12"/>
            <p:cNvSpPr>
              <a:spLocks noChangeArrowheads="1"/>
            </p:cNvSpPr>
            <p:nvPr/>
          </p:nvSpPr>
          <p:spPr bwMode="auto">
            <a:xfrm>
              <a:off x="6487173"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5" name="Oval 12"/>
            <p:cNvSpPr>
              <a:spLocks noChangeArrowheads="1"/>
            </p:cNvSpPr>
            <p:nvPr/>
          </p:nvSpPr>
          <p:spPr bwMode="auto">
            <a:xfrm>
              <a:off x="7441995"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6" name="Oval 11"/>
            <p:cNvSpPr>
              <a:spLocks noChangeArrowheads="1"/>
            </p:cNvSpPr>
            <p:nvPr/>
          </p:nvSpPr>
          <p:spPr bwMode="auto">
            <a:xfrm>
              <a:off x="5530438" y="565091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7" name="Oval 12"/>
            <p:cNvSpPr>
              <a:spLocks noChangeArrowheads="1"/>
            </p:cNvSpPr>
            <p:nvPr/>
          </p:nvSpPr>
          <p:spPr bwMode="auto">
            <a:xfrm>
              <a:off x="6487173"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1" name="Oval 12"/>
            <p:cNvSpPr>
              <a:spLocks noChangeArrowheads="1"/>
            </p:cNvSpPr>
            <p:nvPr/>
          </p:nvSpPr>
          <p:spPr bwMode="auto">
            <a:xfrm>
              <a:off x="7441995"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2" name="Oval 11"/>
            <p:cNvSpPr>
              <a:spLocks noChangeArrowheads="1"/>
            </p:cNvSpPr>
            <p:nvPr/>
          </p:nvSpPr>
          <p:spPr bwMode="auto">
            <a:xfrm>
              <a:off x="5530438" y="651110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3" name="Oval 12"/>
            <p:cNvSpPr>
              <a:spLocks noChangeArrowheads="1"/>
            </p:cNvSpPr>
            <p:nvPr/>
          </p:nvSpPr>
          <p:spPr bwMode="auto">
            <a:xfrm>
              <a:off x="6485768"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4" name="Oval 12"/>
            <p:cNvSpPr>
              <a:spLocks noChangeArrowheads="1"/>
            </p:cNvSpPr>
            <p:nvPr/>
          </p:nvSpPr>
          <p:spPr bwMode="auto">
            <a:xfrm>
              <a:off x="7440590"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5" name="Oval 11"/>
            <p:cNvSpPr>
              <a:spLocks noChangeArrowheads="1"/>
            </p:cNvSpPr>
            <p:nvPr/>
          </p:nvSpPr>
          <p:spPr bwMode="auto">
            <a:xfrm>
              <a:off x="5529033" y="4321876"/>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6" name="Oval 12"/>
            <p:cNvSpPr>
              <a:spLocks noChangeArrowheads="1"/>
            </p:cNvSpPr>
            <p:nvPr/>
          </p:nvSpPr>
          <p:spPr bwMode="auto">
            <a:xfrm>
              <a:off x="6494433"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7" name="Oval 12"/>
            <p:cNvSpPr>
              <a:spLocks noChangeArrowheads="1"/>
            </p:cNvSpPr>
            <p:nvPr/>
          </p:nvSpPr>
          <p:spPr bwMode="auto">
            <a:xfrm>
              <a:off x="7449255"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8" name="Oval 11"/>
            <p:cNvSpPr>
              <a:spLocks noChangeArrowheads="1"/>
            </p:cNvSpPr>
            <p:nvPr/>
          </p:nvSpPr>
          <p:spPr bwMode="auto">
            <a:xfrm>
              <a:off x="5537698" y="521066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9" name="Oval 12"/>
            <p:cNvSpPr>
              <a:spLocks noChangeArrowheads="1"/>
            </p:cNvSpPr>
            <p:nvPr/>
          </p:nvSpPr>
          <p:spPr bwMode="auto">
            <a:xfrm>
              <a:off x="6494433"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0" name="Oval 12"/>
            <p:cNvSpPr>
              <a:spLocks noChangeArrowheads="1"/>
            </p:cNvSpPr>
            <p:nvPr/>
          </p:nvSpPr>
          <p:spPr bwMode="auto">
            <a:xfrm>
              <a:off x="7449255"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1" name="Oval 11"/>
            <p:cNvSpPr>
              <a:spLocks noChangeArrowheads="1"/>
            </p:cNvSpPr>
            <p:nvPr/>
          </p:nvSpPr>
          <p:spPr bwMode="auto">
            <a:xfrm>
              <a:off x="5537698" y="607085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2" name="TextBox 141"/>
            <p:cNvSpPr txBox="1"/>
            <p:nvPr/>
          </p:nvSpPr>
          <p:spPr>
            <a:xfrm>
              <a:off x="1710146" y="2787019"/>
              <a:ext cx="451266" cy="461665"/>
            </a:xfrm>
            <a:prstGeom prst="rect">
              <a:avLst/>
            </a:prstGeom>
            <a:noFill/>
            <a:ln>
              <a:solidFill>
                <a:srgbClr val="3366FF"/>
              </a:solidFill>
            </a:ln>
          </p:spPr>
          <p:txBody>
            <a:bodyPr wrap="none" rtlCol="0">
              <a:spAutoFit/>
            </a:bodyPr>
            <a:lstStyle/>
            <a:p>
              <a:r>
                <a:rPr lang="en-US" sz="2400" i="1" dirty="0" smtClean="0">
                  <a:solidFill>
                    <a:srgbClr val="0000FF"/>
                  </a:solidFill>
                  <a:latin typeface="Times New Roman"/>
                  <a:cs typeface="Times New Roman"/>
                </a:rPr>
                <a:t>T</a:t>
              </a:r>
              <a:endParaRPr lang="en-US" sz="2400" i="1" dirty="0">
                <a:solidFill>
                  <a:srgbClr val="0000FF"/>
                </a:solidFill>
                <a:latin typeface="Times New Roman"/>
                <a:cs typeface="Times New Roman"/>
              </a:endParaRPr>
            </a:p>
          </p:txBody>
        </p:sp>
        <p:sp>
          <p:nvSpPr>
            <p:cNvPr id="143" name="TextBox 142"/>
            <p:cNvSpPr txBox="1"/>
            <p:nvPr/>
          </p:nvSpPr>
          <p:spPr>
            <a:xfrm>
              <a:off x="2905676" y="2779341"/>
              <a:ext cx="489020" cy="461665"/>
            </a:xfrm>
            <a:prstGeom prst="rect">
              <a:avLst/>
            </a:prstGeom>
            <a:noFill/>
            <a:ln>
              <a:solidFill>
                <a:srgbClr val="FF0000"/>
              </a:solidFill>
            </a:ln>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sp>
          <p:nvSpPr>
            <p:cNvPr id="144" name="TextBox 143"/>
            <p:cNvSpPr txBox="1"/>
            <p:nvPr/>
          </p:nvSpPr>
          <p:spPr>
            <a:xfrm>
              <a:off x="2270207" y="2780793"/>
              <a:ext cx="477798" cy="461665"/>
            </a:xfrm>
            <a:prstGeom prst="rect">
              <a:avLst/>
            </a:prstGeom>
            <a:noFill/>
            <a:ln>
              <a:solidFill>
                <a:srgbClr val="660066"/>
              </a:solidFill>
            </a:ln>
          </p:spPr>
          <p:txBody>
            <a:bodyPr wrap="none" rtlCol="0">
              <a:spAutoFit/>
            </a:bodyPr>
            <a:lstStyle/>
            <a:p>
              <a:r>
                <a:rPr lang="en-US" sz="2400" i="1" dirty="0" err="1" smtClean="0">
                  <a:solidFill>
                    <a:srgbClr val="800000"/>
                  </a:solidFill>
                  <a:latin typeface="Times New Roman"/>
                  <a:cs typeface="Times New Roman"/>
                </a:rPr>
                <a:t>v</a:t>
              </a:r>
              <a:r>
                <a:rPr lang="en-US" sz="2400" i="1" baseline="-25000" dirty="0" err="1">
                  <a:solidFill>
                    <a:srgbClr val="800000"/>
                  </a:solidFill>
                  <a:latin typeface="Times New Roman"/>
                  <a:cs typeface="Times New Roman"/>
                </a:rPr>
                <a:t>z</a:t>
              </a:r>
              <a:endParaRPr lang="en-US" sz="2400" i="1" baseline="-25000" dirty="0">
                <a:solidFill>
                  <a:srgbClr val="800000"/>
                </a:solidFill>
                <a:latin typeface="Times New Roman"/>
                <a:cs typeface="Times New Roman"/>
              </a:endParaRPr>
            </a:p>
          </p:txBody>
        </p:sp>
        <p:sp>
          <p:nvSpPr>
            <p:cNvPr id="145" name="TextBox 144"/>
            <p:cNvSpPr txBox="1"/>
            <p:nvPr/>
          </p:nvSpPr>
          <p:spPr>
            <a:xfrm>
              <a:off x="3521634" y="2788531"/>
              <a:ext cx="447475" cy="461665"/>
            </a:xfrm>
            <a:prstGeom prst="rect">
              <a:avLst/>
            </a:prstGeom>
            <a:noFill/>
            <a:ln>
              <a:solidFill>
                <a:srgbClr val="008000"/>
              </a:solidFill>
            </a:ln>
          </p:spPr>
          <p:txBody>
            <a:bodyPr wrap="none" rtlCol="0">
              <a:spAutoFit/>
            </a:bodyPr>
            <a:lstStyle/>
            <a:p>
              <a:r>
                <a:rPr lang="en-US" sz="2400" i="1" dirty="0" smtClean="0">
                  <a:solidFill>
                    <a:srgbClr val="008000"/>
                  </a:solidFill>
                  <a:latin typeface="Times New Roman"/>
                  <a:cs typeface="Times New Roman"/>
                </a:rPr>
                <a:t>P</a:t>
              </a:r>
              <a:endParaRPr lang="en-US" sz="2400" i="1" baseline="-25000" dirty="0">
                <a:solidFill>
                  <a:srgbClr val="008000"/>
                </a:solidFill>
                <a:latin typeface="Times New Roman"/>
                <a:cs typeface="Times New Roman"/>
              </a:endParaRPr>
            </a:p>
          </p:txBody>
        </p:sp>
      </p:grpSp>
      <p:sp>
        <p:nvSpPr>
          <p:cNvPr id="149" name="Oval 12"/>
          <p:cNvSpPr>
            <a:spLocks noChangeArrowheads="1"/>
          </p:cNvSpPr>
          <p:nvPr/>
        </p:nvSpPr>
        <p:spPr bwMode="auto">
          <a:xfrm>
            <a:off x="6008186"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150" name="Oval 12"/>
          <p:cNvSpPr>
            <a:spLocks noChangeArrowheads="1"/>
          </p:cNvSpPr>
          <p:nvPr/>
        </p:nvSpPr>
        <p:spPr bwMode="auto">
          <a:xfrm>
            <a:off x="6963008"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151" name="Oval 11"/>
          <p:cNvSpPr>
            <a:spLocks noChangeArrowheads="1"/>
          </p:cNvSpPr>
          <p:nvPr/>
        </p:nvSpPr>
        <p:spPr bwMode="auto">
          <a:xfrm>
            <a:off x="5051451" y="5802777"/>
            <a:ext cx="175089"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155" name="Oval 11"/>
          <p:cNvSpPr>
            <a:spLocks noChangeArrowheads="1"/>
          </p:cNvSpPr>
          <p:nvPr/>
        </p:nvSpPr>
        <p:spPr bwMode="auto">
          <a:xfrm>
            <a:off x="5020850" y="4065162"/>
            <a:ext cx="175089"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2" name="Oval 11"/>
          <p:cNvSpPr>
            <a:spLocks noChangeArrowheads="1"/>
          </p:cNvSpPr>
          <p:nvPr/>
        </p:nvSpPr>
        <p:spPr bwMode="auto">
          <a:xfrm>
            <a:off x="5015173" y="3178349"/>
            <a:ext cx="175089"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3" name="Oval 12"/>
          <p:cNvSpPr>
            <a:spLocks noChangeArrowheads="1"/>
          </p:cNvSpPr>
          <p:nvPr/>
        </p:nvSpPr>
        <p:spPr bwMode="auto">
          <a:xfrm>
            <a:off x="7916269"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214" name="Oval 12"/>
          <p:cNvSpPr>
            <a:spLocks noChangeArrowheads="1"/>
          </p:cNvSpPr>
          <p:nvPr/>
        </p:nvSpPr>
        <p:spPr bwMode="auto">
          <a:xfrm>
            <a:off x="5015173" y="4937311"/>
            <a:ext cx="174126"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5" name="Oval 11"/>
          <p:cNvSpPr>
            <a:spLocks noChangeArrowheads="1"/>
          </p:cNvSpPr>
          <p:nvPr/>
        </p:nvSpPr>
        <p:spPr bwMode="auto">
          <a:xfrm>
            <a:off x="5485358" y="2241477"/>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6" name="Oval 11"/>
          <p:cNvSpPr>
            <a:spLocks noChangeArrowheads="1"/>
          </p:cNvSpPr>
          <p:nvPr/>
        </p:nvSpPr>
        <p:spPr bwMode="auto">
          <a:xfrm>
            <a:off x="7399433" y="2241477"/>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7" name="Oval 11"/>
          <p:cNvSpPr>
            <a:spLocks noChangeArrowheads="1"/>
          </p:cNvSpPr>
          <p:nvPr/>
        </p:nvSpPr>
        <p:spPr bwMode="auto">
          <a:xfrm>
            <a:off x="6449958" y="2244502"/>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8" name="Oval 12"/>
          <p:cNvSpPr>
            <a:spLocks noChangeArrowheads="1"/>
          </p:cNvSpPr>
          <p:nvPr/>
        </p:nvSpPr>
        <p:spPr bwMode="auto">
          <a:xfrm>
            <a:off x="8799833" y="2760274"/>
            <a:ext cx="174126"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19" name="Oval 12"/>
          <p:cNvSpPr>
            <a:spLocks noChangeArrowheads="1"/>
          </p:cNvSpPr>
          <p:nvPr/>
        </p:nvSpPr>
        <p:spPr bwMode="auto">
          <a:xfrm>
            <a:off x="8370180" y="2256460"/>
            <a:ext cx="174126"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20" name="Oval 11"/>
          <p:cNvSpPr>
            <a:spLocks noChangeArrowheads="1"/>
          </p:cNvSpPr>
          <p:nvPr/>
        </p:nvSpPr>
        <p:spPr bwMode="auto">
          <a:xfrm>
            <a:off x="8805510" y="3642730"/>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21" name="Oval 11"/>
          <p:cNvSpPr>
            <a:spLocks noChangeArrowheads="1"/>
          </p:cNvSpPr>
          <p:nvPr/>
        </p:nvSpPr>
        <p:spPr bwMode="auto">
          <a:xfrm>
            <a:off x="8805510" y="5382286"/>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22" name="Oval 11"/>
          <p:cNvSpPr>
            <a:spLocks noChangeArrowheads="1"/>
          </p:cNvSpPr>
          <p:nvPr/>
        </p:nvSpPr>
        <p:spPr bwMode="auto">
          <a:xfrm>
            <a:off x="8821747" y="4531517"/>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7" name="TextBox 6"/>
          <p:cNvSpPr txBox="1"/>
          <p:nvPr/>
        </p:nvSpPr>
        <p:spPr>
          <a:xfrm>
            <a:off x="174332" y="3380887"/>
            <a:ext cx="4772444" cy="2308324"/>
          </a:xfrm>
          <a:prstGeom prst="rect">
            <a:avLst/>
          </a:prstGeom>
          <a:noFill/>
        </p:spPr>
        <p:txBody>
          <a:bodyPr wrap="none" rtlCol="0">
            <a:spAutoFit/>
          </a:bodyPr>
          <a:lstStyle/>
          <a:p>
            <a:r>
              <a:rPr lang="en-US" sz="2400" dirty="0" smtClean="0"/>
              <a:t>Adding unused points to make</a:t>
            </a:r>
          </a:p>
          <a:p>
            <a:r>
              <a:rPr lang="en-US" sz="2400" dirty="0"/>
              <a:t>n</a:t>
            </a:r>
            <a:r>
              <a:rPr lang="en-US" sz="2400" dirty="0" smtClean="0"/>
              <a:t>r of grid points the same for </a:t>
            </a:r>
          </a:p>
          <a:p>
            <a:r>
              <a:rPr lang="en-US" sz="2400" i="1" dirty="0" smtClean="0">
                <a:latin typeface="Times New Roman"/>
                <a:cs typeface="Times New Roman"/>
              </a:rPr>
              <a:t>P</a:t>
            </a:r>
            <a:r>
              <a:rPr lang="en-US" sz="2400" dirty="0" smtClean="0"/>
              <a:t>, </a:t>
            </a:r>
            <a:r>
              <a:rPr lang="en-US" sz="2400" i="1" dirty="0" err="1" smtClean="0">
                <a:latin typeface="Times New Roman"/>
                <a:cs typeface="Times New Roman"/>
              </a:rPr>
              <a:t>v</a:t>
            </a:r>
            <a:r>
              <a:rPr lang="en-US" sz="2400" i="1" baseline="-25000" dirty="0" err="1" smtClean="0">
                <a:latin typeface="Times New Roman"/>
                <a:cs typeface="Times New Roman"/>
              </a:rPr>
              <a:t>x</a:t>
            </a:r>
            <a:r>
              <a:rPr lang="en-US" sz="2400" dirty="0" smtClean="0"/>
              <a:t> and </a:t>
            </a:r>
            <a:r>
              <a:rPr lang="en-US" sz="2400" i="1" dirty="0" err="1" smtClean="0">
                <a:latin typeface="Times New Roman"/>
                <a:cs typeface="Times New Roman"/>
              </a:rPr>
              <a:t>v</a:t>
            </a:r>
            <a:r>
              <a:rPr lang="en-US" sz="2400" i="1" baseline="-25000" dirty="0" err="1" smtClean="0">
                <a:latin typeface="Times New Roman"/>
                <a:cs typeface="Times New Roman"/>
              </a:rPr>
              <a:t>z</a:t>
            </a:r>
            <a:r>
              <a:rPr lang="en-US" sz="2400" dirty="0" smtClean="0"/>
              <a:t>.</a:t>
            </a:r>
          </a:p>
          <a:p>
            <a:r>
              <a:rPr lang="en-US" sz="2400" dirty="0" smtClean="0"/>
              <a:t>So nothing will be solved there,</a:t>
            </a:r>
          </a:p>
          <a:p>
            <a:r>
              <a:rPr lang="en-US" sz="2400" dirty="0" smtClean="0"/>
              <a:t>but these make the system nicely</a:t>
            </a:r>
          </a:p>
          <a:p>
            <a:r>
              <a:rPr lang="en-US" sz="2400" dirty="0" smtClean="0"/>
              <a:t>Structured.</a:t>
            </a:r>
          </a:p>
        </p:txBody>
      </p:sp>
    </p:spTree>
    <p:extLst>
      <p:ext uri="{BB962C8B-B14F-4D97-AF65-F5344CB8AC3E}">
        <p14:creationId xmlns:p14="http://schemas.microsoft.com/office/powerpoint/2010/main" val="29601118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4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32</a:t>
            </a:fld>
            <a:endParaRPr lang="en-US"/>
          </a:p>
        </p:txBody>
      </p:sp>
      <p:sp>
        <p:nvSpPr>
          <p:cNvPr id="114" name="Title 1"/>
          <p:cNvSpPr>
            <a:spLocks noGrp="1"/>
          </p:cNvSpPr>
          <p:nvPr>
            <p:ph type="title"/>
          </p:nvPr>
        </p:nvSpPr>
        <p:spPr>
          <a:xfrm>
            <a:off x="457200" y="533400"/>
            <a:ext cx="8229600" cy="990600"/>
          </a:xfrm>
        </p:spPr>
        <p:txBody>
          <a:bodyPr>
            <a:normAutofit fontScale="90000"/>
          </a:bodyPr>
          <a:lstStyle/>
          <a:p>
            <a:pPr algn="ctr"/>
            <a:r>
              <a:rPr lang="en-US" dirty="0" smtClean="0">
                <a:solidFill>
                  <a:srgbClr val="008000"/>
                </a:solidFill>
              </a:rPr>
              <a:t>Staggered grids: numbering grid points</a:t>
            </a:r>
            <a:endParaRPr lang="en-US" dirty="0">
              <a:solidFill>
                <a:srgbClr val="008000"/>
              </a:solidFill>
            </a:endParaRPr>
          </a:p>
        </p:txBody>
      </p:sp>
      <p:grpSp>
        <p:nvGrpSpPr>
          <p:cNvPr id="8" name="Group 7"/>
          <p:cNvGrpSpPr/>
          <p:nvPr/>
        </p:nvGrpSpPr>
        <p:grpSpPr>
          <a:xfrm>
            <a:off x="2178721" y="1645799"/>
            <a:ext cx="6818115" cy="4344693"/>
            <a:chOff x="1506367" y="1645799"/>
            <a:chExt cx="6818115" cy="4344693"/>
          </a:xfrm>
        </p:grpSpPr>
        <p:grpSp>
          <p:nvGrpSpPr>
            <p:cNvPr id="74" name="Group 73"/>
            <p:cNvGrpSpPr/>
            <p:nvPr/>
          </p:nvGrpSpPr>
          <p:grpSpPr>
            <a:xfrm>
              <a:off x="1506367" y="1645799"/>
              <a:ext cx="6365585" cy="3924320"/>
              <a:chOff x="1710146" y="2779341"/>
              <a:chExt cx="6365585" cy="3924320"/>
            </a:xfrm>
          </p:grpSpPr>
          <p:sp>
            <p:nvSpPr>
              <p:cNvPr id="75" name="Line 8"/>
              <p:cNvSpPr>
                <a:spLocks noChangeShapeType="1"/>
              </p:cNvSpPr>
              <p:nvPr/>
            </p:nvSpPr>
            <p:spPr bwMode="auto">
              <a:xfrm flipH="1">
                <a:off x="6070333"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6" name="Line 8"/>
              <p:cNvSpPr>
                <a:spLocks noChangeShapeType="1"/>
              </p:cNvSpPr>
              <p:nvPr/>
            </p:nvSpPr>
            <p:spPr bwMode="auto">
              <a:xfrm flipV="1">
                <a:off x="5115511" y="4871701"/>
                <a:ext cx="2864468" cy="2063"/>
              </a:xfrm>
              <a:prstGeom prst="line">
                <a:avLst/>
              </a:prstGeom>
              <a:solidFill>
                <a:srgbClr val="008000"/>
              </a:solidFill>
              <a:ln w="57150">
                <a:solidFill>
                  <a:schemeClr val="tx1"/>
                </a:solidFill>
                <a:round/>
                <a:headEnd/>
                <a:tailEnd/>
              </a:ln>
              <a:extLst/>
            </p:spPr>
            <p:txBody>
              <a:bodyPr/>
              <a:lstStyle/>
              <a:p>
                <a:endParaRPr lang="en-US"/>
              </a:p>
            </p:txBody>
          </p:sp>
          <p:sp>
            <p:nvSpPr>
              <p:cNvPr id="77" name="Line 8"/>
              <p:cNvSpPr>
                <a:spLocks noChangeShapeType="1"/>
              </p:cNvSpPr>
              <p:nvPr/>
            </p:nvSpPr>
            <p:spPr bwMode="auto">
              <a:xfrm flipH="1">
                <a:off x="5115511" y="3973533"/>
                <a:ext cx="0" cy="2636272"/>
              </a:xfrm>
              <a:prstGeom prst="line">
                <a:avLst/>
              </a:prstGeom>
              <a:solidFill>
                <a:srgbClr val="008000"/>
              </a:solidFill>
              <a:ln w="57150">
                <a:solidFill>
                  <a:schemeClr val="tx1"/>
                </a:solidFill>
                <a:round/>
                <a:headEnd/>
                <a:tailEnd/>
              </a:ln>
              <a:extLst/>
            </p:spPr>
            <p:txBody>
              <a:bodyPr/>
              <a:lstStyle/>
              <a:p>
                <a:endParaRPr lang="en-US"/>
              </a:p>
            </p:txBody>
          </p:sp>
          <p:sp>
            <p:nvSpPr>
              <p:cNvPr id="78" name="Line 8"/>
              <p:cNvSpPr>
                <a:spLocks noChangeShapeType="1"/>
              </p:cNvSpPr>
              <p:nvPr/>
            </p:nvSpPr>
            <p:spPr bwMode="auto">
              <a:xfrm flipH="1">
                <a:off x="7025155" y="3973533"/>
                <a:ext cx="0" cy="2666179"/>
              </a:xfrm>
              <a:prstGeom prst="line">
                <a:avLst/>
              </a:prstGeom>
              <a:solidFill>
                <a:srgbClr val="008000"/>
              </a:solidFill>
              <a:ln w="57150">
                <a:solidFill>
                  <a:schemeClr val="tx1"/>
                </a:solidFill>
                <a:round/>
                <a:headEnd/>
                <a:tailEnd/>
              </a:ln>
              <a:extLst/>
            </p:spPr>
            <p:txBody>
              <a:bodyPr/>
              <a:lstStyle/>
              <a:p>
                <a:endParaRPr lang="en-US"/>
              </a:p>
            </p:txBody>
          </p:sp>
          <p:sp>
            <p:nvSpPr>
              <p:cNvPr id="79" name="Line 8"/>
              <p:cNvSpPr>
                <a:spLocks noChangeShapeType="1"/>
              </p:cNvSpPr>
              <p:nvPr/>
            </p:nvSpPr>
            <p:spPr bwMode="auto">
              <a:xfrm>
                <a:off x="7979978" y="3973533"/>
                <a:ext cx="1" cy="2636272"/>
              </a:xfrm>
              <a:prstGeom prst="line">
                <a:avLst/>
              </a:prstGeom>
              <a:solidFill>
                <a:srgbClr val="008000"/>
              </a:solidFill>
              <a:ln w="57150">
                <a:solidFill>
                  <a:schemeClr val="tx1"/>
                </a:solidFill>
                <a:round/>
                <a:headEnd/>
                <a:tailEnd/>
              </a:ln>
              <a:extLst/>
            </p:spPr>
            <p:txBody>
              <a:bodyPr/>
              <a:lstStyle/>
              <a:p>
                <a:endParaRPr lang="en-US"/>
              </a:p>
            </p:txBody>
          </p:sp>
          <p:sp>
            <p:nvSpPr>
              <p:cNvPr id="80" name="Line 8"/>
              <p:cNvSpPr>
                <a:spLocks noChangeShapeType="1"/>
              </p:cNvSpPr>
              <p:nvPr/>
            </p:nvSpPr>
            <p:spPr bwMode="auto">
              <a:xfrm flipV="1">
                <a:off x="5115511" y="5749611"/>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2" name="Line 8"/>
              <p:cNvSpPr>
                <a:spLocks noChangeShapeType="1"/>
              </p:cNvSpPr>
              <p:nvPr/>
            </p:nvSpPr>
            <p:spPr bwMode="auto">
              <a:xfrm flipV="1">
                <a:off x="5115511" y="6609804"/>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3" name="Line 8"/>
              <p:cNvSpPr>
                <a:spLocks noChangeShapeType="1"/>
              </p:cNvSpPr>
              <p:nvPr/>
            </p:nvSpPr>
            <p:spPr bwMode="auto">
              <a:xfrm flipV="1">
                <a:off x="5115511" y="3973533"/>
                <a:ext cx="2864468" cy="0"/>
              </a:xfrm>
              <a:prstGeom prst="line">
                <a:avLst/>
              </a:prstGeom>
              <a:solidFill>
                <a:srgbClr val="008000"/>
              </a:solidFill>
              <a:ln w="57150">
                <a:solidFill>
                  <a:schemeClr val="tx1"/>
                </a:solidFill>
                <a:round/>
                <a:headEnd/>
                <a:tailEnd/>
              </a:ln>
              <a:extLst/>
            </p:spPr>
            <p:txBody>
              <a:bodyPr/>
              <a:lstStyle/>
              <a:p>
                <a:endParaRPr lang="en-US"/>
              </a:p>
            </p:txBody>
          </p:sp>
          <p:sp>
            <p:nvSpPr>
              <p:cNvPr id="84" name="Oval 11"/>
              <p:cNvSpPr>
                <a:spLocks noChangeArrowheads="1"/>
              </p:cNvSpPr>
              <p:nvPr/>
            </p:nvSpPr>
            <p:spPr bwMode="auto">
              <a:xfrm>
                <a:off x="5013955" y="38888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5" name="Oval 12"/>
              <p:cNvSpPr>
                <a:spLocks noChangeArrowheads="1"/>
              </p:cNvSpPr>
              <p:nvPr/>
            </p:nvSpPr>
            <p:spPr bwMode="auto">
              <a:xfrm>
                <a:off x="6923598"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6" name="Oval 12"/>
              <p:cNvSpPr>
                <a:spLocks noChangeArrowheads="1"/>
              </p:cNvSpPr>
              <p:nvPr/>
            </p:nvSpPr>
            <p:spPr bwMode="auto">
              <a:xfrm>
                <a:off x="7878420" y="38888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966863" y="38888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8" name="Oval 11"/>
              <p:cNvSpPr>
                <a:spLocks noChangeArrowheads="1"/>
              </p:cNvSpPr>
              <p:nvPr/>
            </p:nvSpPr>
            <p:spPr bwMode="auto">
              <a:xfrm>
                <a:off x="5021215" y="4766969"/>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6930858"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7885680" y="4766969"/>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1" name="Oval 11"/>
              <p:cNvSpPr>
                <a:spLocks noChangeArrowheads="1"/>
              </p:cNvSpPr>
              <p:nvPr/>
            </p:nvSpPr>
            <p:spPr bwMode="auto">
              <a:xfrm>
                <a:off x="5974123" y="4766966"/>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2" name="Oval 11"/>
              <p:cNvSpPr>
                <a:spLocks noChangeArrowheads="1"/>
              </p:cNvSpPr>
              <p:nvPr/>
            </p:nvSpPr>
            <p:spPr bwMode="auto">
              <a:xfrm>
                <a:off x="5029880" y="565575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3" name="Oval 12"/>
              <p:cNvSpPr>
                <a:spLocks noChangeArrowheads="1"/>
              </p:cNvSpPr>
              <p:nvPr/>
            </p:nvSpPr>
            <p:spPr bwMode="auto">
              <a:xfrm>
                <a:off x="6939523"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7894345" y="565575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5" name="Oval 11"/>
              <p:cNvSpPr>
                <a:spLocks noChangeArrowheads="1"/>
              </p:cNvSpPr>
              <p:nvPr/>
            </p:nvSpPr>
            <p:spPr bwMode="auto">
              <a:xfrm>
                <a:off x="5982788" y="565575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6" name="Oval 11"/>
              <p:cNvSpPr>
                <a:spLocks noChangeArrowheads="1"/>
              </p:cNvSpPr>
              <p:nvPr/>
            </p:nvSpPr>
            <p:spPr bwMode="auto">
              <a:xfrm>
                <a:off x="5029880" y="6515946"/>
                <a:ext cx="175090"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97" name="Oval 12"/>
              <p:cNvSpPr>
                <a:spLocks noChangeArrowheads="1"/>
              </p:cNvSpPr>
              <p:nvPr/>
            </p:nvSpPr>
            <p:spPr bwMode="auto">
              <a:xfrm>
                <a:off x="6939523"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7894345" y="6515946"/>
                <a:ext cx="174126"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3" name="Oval 11"/>
              <p:cNvSpPr>
                <a:spLocks noChangeArrowheads="1"/>
              </p:cNvSpPr>
              <p:nvPr/>
            </p:nvSpPr>
            <p:spPr bwMode="auto">
              <a:xfrm>
                <a:off x="5982788" y="6515943"/>
                <a:ext cx="175089" cy="187715"/>
              </a:xfrm>
              <a:prstGeom prst="ellipse">
                <a:avLst/>
              </a:prstGeom>
              <a:solidFill>
                <a:srgbClr val="0000FF"/>
              </a:solidFill>
              <a:ln w="9525">
                <a:solidFill>
                  <a:schemeClr val="tx1"/>
                </a:solidFill>
                <a:round/>
                <a:headEnd/>
                <a:tailEnd/>
              </a:ln>
            </p:spPr>
            <p:txBody>
              <a:bodyPr wrap="none" anchor="ctr"/>
              <a:lstStyle/>
              <a:p>
                <a:endParaRPr lang="en-US"/>
              </a:p>
            </p:txBody>
          </p:sp>
          <p:sp>
            <p:nvSpPr>
              <p:cNvPr id="104" name="Oval 11"/>
              <p:cNvSpPr>
                <a:spLocks noChangeArrowheads="1"/>
              </p:cNvSpPr>
              <p:nvPr/>
            </p:nvSpPr>
            <p:spPr bwMode="auto">
              <a:xfrm>
                <a:off x="5028475" y="4326714"/>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5" name="Oval 12"/>
              <p:cNvSpPr>
                <a:spLocks noChangeArrowheads="1"/>
              </p:cNvSpPr>
              <p:nvPr/>
            </p:nvSpPr>
            <p:spPr bwMode="auto">
              <a:xfrm>
                <a:off x="6938118"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6" name="Oval 12"/>
              <p:cNvSpPr>
                <a:spLocks noChangeArrowheads="1"/>
              </p:cNvSpPr>
              <p:nvPr/>
            </p:nvSpPr>
            <p:spPr bwMode="auto">
              <a:xfrm>
                <a:off x="7892940" y="4326714"/>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7" name="Oval 11"/>
              <p:cNvSpPr>
                <a:spLocks noChangeArrowheads="1"/>
              </p:cNvSpPr>
              <p:nvPr/>
            </p:nvSpPr>
            <p:spPr bwMode="auto">
              <a:xfrm>
                <a:off x="5981383" y="4326711"/>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8" name="Oval 11"/>
              <p:cNvSpPr>
                <a:spLocks noChangeArrowheads="1"/>
              </p:cNvSpPr>
              <p:nvPr/>
            </p:nvSpPr>
            <p:spPr bwMode="auto">
              <a:xfrm>
                <a:off x="5037140" y="521550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9" name="Oval 12"/>
              <p:cNvSpPr>
                <a:spLocks noChangeArrowheads="1"/>
              </p:cNvSpPr>
              <p:nvPr/>
            </p:nvSpPr>
            <p:spPr bwMode="auto">
              <a:xfrm>
                <a:off x="6946783"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0" name="Oval 12"/>
              <p:cNvSpPr>
                <a:spLocks noChangeArrowheads="1"/>
              </p:cNvSpPr>
              <p:nvPr/>
            </p:nvSpPr>
            <p:spPr bwMode="auto">
              <a:xfrm>
                <a:off x="7901605" y="521550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1" name="Oval 11"/>
              <p:cNvSpPr>
                <a:spLocks noChangeArrowheads="1"/>
              </p:cNvSpPr>
              <p:nvPr/>
            </p:nvSpPr>
            <p:spPr bwMode="auto">
              <a:xfrm>
                <a:off x="5990048" y="521549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2" name="Oval 11"/>
              <p:cNvSpPr>
                <a:spLocks noChangeArrowheads="1"/>
              </p:cNvSpPr>
              <p:nvPr/>
            </p:nvSpPr>
            <p:spPr bwMode="auto">
              <a:xfrm>
                <a:off x="5037140" y="6075691"/>
                <a:ext cx="175090"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3" name="Oval 12"/>
              <p:cNvSpPr>
                <a:spLocks noChangeArrowheads="1"/>
              </p:cNvSpPr>
              <p:nvPr/>
            </p:nvSpPr>
            <p:spPr bwMode="auto">
              <a:xfrm>
                <a:off x="6946783"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6" name="Oval 12"/>
              <p:cNvSpPr>
                <a:spLocks noChangeArrowheads="1"/>
              </p:cNvSpPr>
              <p:nvPr/>
            </p:nvSpPr>
            <p:spPr bwMode="auto">
              <a:xfrm>
                <a:off x="7901605" y="6075691"/>
                <a:ext cx="174126"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7" name="Oval 11"/>
              <p:cNvSpPr>
                <a:spLocks noChangeArrowheads="1"/>
              </p:cNvSpPr>
              <p:nvPr/>
            </p:nvSpPr>
            <p:spPr bwMode="auto">
              <a:xfrm>
                <a:off x="5990048" y="6075688"/>
                <a:ext cx="175089" cy="187715"/>
              </a:xfrm>
              <a:prstGeom prst="ellipse">
                <a:avLst/>
              </a:prstGeom>
              <a:solidFill>
                <a:srgbClr val="FF0000"/>
              </a:solidFill>
              <a:ln w="9525">
                <a:solidFill>
                  <a:schemeClr val="tx1"/>
                </a:solidFill>
                <a:round/>
                <a:headEnd/>
                <a:tailEnd/>
              </a:ln>
            </p:spPr>
            <p:txBody>
              <a:bodyPr wrap="none" anchor="ctr"/>
              <a:lstStyle/>
              <a:p>
                <a:endParaRPr lang="en-US"/>
              </a:p>
            </p:txBody>
          </p:sp>
          <p:sp>
            <p:nvSpPr>
              <p:cNvPr id="118" name="Oval 12"/>
              <p:cNvSpPr>
                <a:spLocks noChangeArrowheads="1"/>
              </p:cNvSpPr>
              <p:nvPr/>
            </p:nvSpPr>
            <p:spPr bwMode="auto">
              <a:xfrm>
                <a:off x="6471248"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19" name="Oval 12"/>
              <p:cNvSpPr>
                <a:spLocks noChangeArrowheads="1"/>
              </p:cNvSpPr>
              <p:nvPr/>
            </p:nvSpPr>
            <p:spPr bwMode="auto">
              <a:xfrm>
                <a:off x="7426070" y="38840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0" name="Oval 11"/>
              <p:cNvSpPr>
                <a:spLocks noChangeArrowheads="1"/>
              </p:cNvSpPr>
              <p:nvPr/>
            </p:nvSpPr>
            <p:spPr bwMode="auto">
              <a:xfrm>
                <a:off x="5514513" y="38840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1" name="Oval 12"/>
              <p:cNvSpPr>
                <a:spLocks noChangeArrowheads="1"/>
              </p:cNvSpPr>
              <p:nvPr/>
            </p:nvSpPr>
            <p:spPr bwMode="auto">
              <a:xfrm>
                <a:off x="6478508"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2" name="Oval 12"/>
              <p:cNvSpPr>
                <a:spLocks noChangeArrowheads="1"/>
              </p:cNvSpPr>
              <p:nvPr/>
            </p:nvSpPr>
            <p:spPr bwMode="auto">
              <a:xfrm>
                <a:off x="7433330" y="4762134"/>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3" name="Oval 11"/>
              <p:cNvSpPr>
                <a:spLocks noChangeArrowheads="1"/>
              </p:cNvSpPr>
              <p:nvPr/>
            </p:nvSpPr>
            <p:spPr bwMode="auto">
              <a:xfrm>
                <a:off x="5521773" y="4762131"/>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4" name="Oval 12"/>
              <p:cNvSpPr>
                <a:spLocks noChangeArrowheads="1"/>
              </p:cNvSpPr>
              <p:nvPr/>
            </p:nvSpPr>
            <p:spPr bwMode="auto">
              <a:xfrm>
                <a:off x="6487173"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5" name="Oval 12"/>
              <p:cNvSpPr>
                <a:spLocks noChangeArrowheads="1"/>
              </p:cNvSpPr>
              <p:nvPr/>
            </p:nvSpPr>
            <p:spPr bwMode="auto">
              <a:xfrm>
                <a:off x="7441995" y="565092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6" name="Oval 11"/>
              <p:cNvSpPr>
                <a:spLocks noChangeArrowheads="1"/>
              </p:cNvSpPr>
              <p:nvPr/>
            </p:nvSpPr>
            <p:spPr bwMode="auto">
              <a:xfrm>
                <a:off x="5530438" y="565091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27" name="Oval 12"/>
              <p:cNvSpPr>
                <a:spLocks noChangeArrowheads="1"/>
              </p:cNvSpPr>
              <p:nvPr/>
            </p:nvSpPr>
            <p:spPr bwMode="auto">
              <a:xfrm>
                <a:off x="6487173"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1" name="Oval 12"/>
              <p:cNvSpPr>
                <a:spLocks noChangeArrowheads="1"/>
              </p:cNvSpPr>
              <p:nvPr/>
            </p:nvSpPr>
            <p:spPr bwMode="auto">
              <a:xfrm>
                <a:off x="7441995" y="6511111"/>
                <a:ext cx="174126"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2" name="Oval 11"/>
              <p:cNvSpPr>
                <a:spLocks noChangeArrowheads="1"/>
              </p:cNvSpPr>
              <p:nvPr/>
            </p:nvSpPr>
            <p:spPr bwMode="auto">
              <a:xfrm>
                <a:off x="5530438" y="6511108"/>
                <a:ext cx="175089" cy="187715"/>
              </a:xfrm>
              <a:prstGeom prst="ellipse">
                <a:avLst/>
              </a:prstGeom>
              <a:solidFill>
                <a:srgbClr val="660066"/>
              </a:solidFill>
              <a:ln w="9525">
                <a:solidFill>
                  <a:schemeClr val="tx1"/>
                </a:solidFill>
                <a:round/>
                <a:headEnd/>
                <a:tailEnd/>
              </a:ln>
            </p:spPr>
            <p:txBody>
              <a:bodyPr wrap="none" anchor="ctr"/>
              <a:lstStyle/>
              <a:p>
                <a:endParaRPr lang="en-US"/>
              </a:p>
            </p:txBody>
          </p:sp>
          <p:sp>
            <p:nvSpPr>
              <p:cNvPr id="133" name="Oval 12"/>
              <p:cNvSpPr>
                <a:spLocks noChangeArrowheads="1"/>
              </p:cNvSpPr>
              <p:nvPr/>
            </p:nvSpPr>
            <p:spPr bwMode="auto">
              <a:xfrm>
                <a:off x="6485768"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4" name="Oval 12"/>
              <p:cNvSpPr>
                <a:spLocks noChangeArrowheads="1"/>
              </p:cNvSpPr>
              <p:nvPr/>
            </p:nvSpPr>
            <p:spPr bwMode="auto">
              <a:xfrm>
                <a:off x="7440590" y="4321879"/>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5" name="Oval 11"/>
              <p:cNvSpPr>
                <a:spLocks noChangeArrowheads="1"/>
              </p:cNvSpPr>
              <p:nvPr/>
            </p:nvSpPr>
            <p:spPr bwMode="auto">
              <a:xfrm>
                <a:off x="5529033" y="4321876"/>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6" name="Oval 12"/>
              <p:cNvSpPr>
                <a:spLocks noChangeArrowheads="1"/>
              </p:cNvSpPr>
              <p:nvPr/>
            </p:nvSpPr>
            <p:spPr bwMode="auto">
              <a:xfrm>
                <a:off x="6494433"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7" name="Oval 12"/>
              <p:cNvSpPr>
                <a:spLocks noChangeArrowheads="1"/>
              </p:cNvSpPr>
              <p:nvPr/>
            </p:nvSpPr>
            <p:spPr bwMode="auto">
              <a:xfrm>
                <a:off x="7449255" y="521066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8" name="Oval 11"/>
              <p:cNvSpPr>
                <a:spLocks noChangeArrowheads="1"/>
              </p:cNvSpPr>
              <p:nvPr/>
            </p:nvSpPr>
            <p:spPr bwMode="auto">
              <a:xfrm>
                <a:off x="5537698" y="521066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39" name="Oval 12"/>
              <p:cNvSpPr>
                <a:spLocks noChangeArrowheads="1"/>
              </p:cNvSpPr>
              <p:nvPr/>
            </p:nvSpPr>
            <p:spPr bwMode="auto">
              <a:xfrm>
                <a:off x="6494433"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0" name="Oval 12"/>
              <p:cNvSpPr>
                <a:spLocks noChangeArrowheads="1"/>
              </p:cNvSpPr>
              <p:nvPr/>
            </p:nvSpPr>
            <p:spPr bwMode="auto">
              <a:xfrm>
                <a:off x="7449255" y="6070856"/>
                <a:ext cx="174126"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1" name="Oval 11"/>
              <p:cNvSpPr>
                <a:spLocks noChangeArrowheads="1"/>
              </p:cNvSpPr>
              <p:nvPr/>
            </p:nvSpPr>
            <p:spPr bwMode="auto">
              <a:xfrm>
                <a:off x="5537698" y="6070853"/>
                <a:ext cx="175089" cy="187715"/>
              </a:xfrm>
              <a:prstGeom prst="ellipse">
                <a:avLst/>
              </a:prstGeom>
              <a:solidFill>
                <a:srgbClr val="008000"/>
              </a:solidFill>
              <a:ln w="9525">
                <a:solidFill>
                  <a:schemeClr val="tx1"/>
                </a:solidFill>
                <a:round/>
                <a:headEnd/>
                <a:tailEnd/>
              </a:ln>
            </p:spPr>
            <p:txBody>
              <a:bodyPr wrap="none" anchor="ctr"/>
              <a:lstStyle/>
              <a:p>
                <a:endParaRPr lang="en-US"/>
              </a:p>
            </p:txBody>
          </p:sp>
          <p:sp>
            <p:nvSpPr>
              <p:cNvPr id="142" name="TextBox 141"/>
              <p:cNvSpPr txBox="1"/>
              <p:nvPr/>
            </p:nvSpPr>
            <p:spPr>
              <a:xfrm>
                <a:off x="1710146" y="2787019"/>
                <a:ext cx="451266" cy="461665"/>
              </a:xfrm>
              <a:prstGeom prst="rect">
                <a:avLst/>
              </a:prstGeom>
              <a:noFill/>
              <a:ln>
                <a:solidFill>
                  <a:srgbClr val="3366FF"/>
                </a:solidFill>
              </a:ln>
            </p:spPr>
            <p:txBody>
              <a:bodyPr wrap="none" rtlCol="0">
                <a:spAutoFit/>
              </a:bodyPr>
              <a:lstStyle/>
              <a:p>
                <a:r>
                  <a:rPr lang="en-US" sz="2400" i="1" dirty="0" smtClean="0">
                    <a:solidFill>
                      <a:srgbClr val="0000FF"/>
                    </a:solidFill>
                    <a:latin typeface="Times New Roman"/>
                    <a:cs typeface="Times New Roman"/>
                  </a:rPr>
                  <a:t>T</a:t>
                </a:r>
                <a:endParaRPr lang="en-US" sz="2400" i="1" dirty="0">
                  <a:solidFill>
                    <a:srgbClr val="0000FF"/>
                  </a:solidFill>
                  <a:latin typeface="Times New Roman"/>
                  <a:cs typeface="Times New Roman"/>
                </a:endParaRPr>
              </a:p>
            </p:txBody>
          </p:sp>
          <p:sp>
            <p:nvSpPr>
              <p:cNvPr id="143" name="TextBox 142"/>
              <p:cNvSpPr txBox="1"/>
              <p:nvPr/>
            </p:nvSpPr>
            <p:spPr>
              <a:xfrm>
                <a:off x="2905676" y="2779341"/>
                <a:ext cx="489020" cy="461665"/>
              </a:xfrm>
              <a:prstGeom prst="rect">
                <a:avLst/>
              </a:prstGeom>
              <a:noFill/>
              <a:ln>
                <a:solidFill>
                  <a:srgbClr val="FF0000"/>
                </a:solidFill>
              </a:ln>
            </p:spPr>
            <p:txBody>
              <a:bodyPr wrap="none" rtlCol="0">
                <a:spAutoFit/>
              </a:bodyPr>
              <a:lstStyle/>
              <a:p>
                <a:r>
                  <a:rPr lang="en-US" sz="2400" i="1" dirty="0" err="1" smtClean="0">
                    <a:solidFill>
                      <a:srgbClr val="FF0000"/>
                    </a:solidFill>
                    <a:latin typeface="Times New Roman"/>
                    <a:cs typeface="Times New Roman"/>
                  </a:rPr>
                  <a:t>v</a:t>
                </a:r>
                <a:r>
                  <a:rPr lang="en-US" sz="2400" i="1" baseline="-25000" dirty="0" err="1" smtClean="0">
                    <a:solidFill>
                      <a:srgbClr val="FF0000"/>
                    </a:solidFill>
                    <a:latin typeface="Times New Roman"/>
                    <a:cs typeface="Times New Roman"/>
                  </a:rPr>
                  <a:t>x</a:t>
                </a:r>
                <a:endParaRPr lang="en-US" sz="2400" i="1" baseline="-25000" dirty="0">
                  <a:solidFill>
                    <a:srgbClr val="FF0000"/>
                  </a:solidFill>
                  <a:latin typeface="Times New Roman"/>
                  <a:cs typeface="Times New Roman"/>
                </a:endParaRPr>
              </a:p>
            </p:txBody>
          </p:sp>
          <p:sp>
            <p:nvSpPr>
              <p:cNvPr id="144" name="TextBox 143"/>
              <p:cNvSpPr txBox="1"/>
              <p:nvPr/>
            </p:nvSpPr>
            <p:spPr>
              <a:xfrm>
                <a:off x="2270207" y="2780793"/>
                <a:ext cx="477798" cy="461665"/>
              </a:xfrm>
              <a:prstGeom prst="rect">
                <a:avLst/>
              </a:prstGeom>
              <a:noFill/>
              <a:ln>
                <a:solidFill>
                  <a:srgbClr val="660066"/>
                </a:solidFill>
              </a:ln>
            </p:spPr>
            <p:txBody>
              <a:bodyPr wrap="none" rtlCol="0">
                <a:spAutoFit/>
              </a:bodyPr>
              <a:lstStyle/>
              <a:p>
                <a:r>
                  <a:rPr lang="en-US" sz="2400" i="1" dirty="0" err="1" smtClean="0">
                    <a:solidFill>
                      <a:srgbClr val="800000"/>
                    </a:solidFill>
                    <a:latin typeface="Times New Roman"/>
                    <a:cs typeface="Times New Roman"/>
                  </a:rPr>
                  <a:t>v</a:t>
                </a:r>
                <a:r>
                  <a:rPr lang="en-US" sz="2400" i="1" baseline="-25000" dirty="0" err="1">
                    <a:solidFill>
                      <a:srgbClr val="800000"/>
                    </a:solidFill>
                    <a:latin typeface="Times New Roman"/>
                    <a:cs typeface="Times New Roman"/>
                  </a:rPr>
                  <a:t>z</a:t>
                </a:r>
                <a:endParaRPr lang="en-US" sz="2400" i="1" baseline="-25000" dirty="0">
                  <a:solidFill>
                    <a:srgbClr val="800000"/>
                  </a:solidFill>
                  <a:latin typeface="Times New Roman"/>
                  <a:cs typeface="Times New Roman"/>
                </a:endParaRPr>
              </a:p>
            </p:txBody>
          </p:sp>
          <p:sp>
            <p:nvSpPr>
              <p:cNvPr id="145" name="TextBox 144"/>
              <p:cNvSpPr txBox="1"/>
              <p:nvPr/>
            </p:nvSpPr>
            <p:spPr>
              <a:xfrm>
                <a:off x="3521634" y="2788531"/>
                <a:ext cx="447475" cy="461665"/>
              </a:xfrm>
              <a:prstGeom prst="rect">
                <a:avLst/>
              </a:prstGeom>
              <a:noFill/>
              <a:ln>
                <a:solidFill>
                  <a:srgbClr val="008000"/>
                </a:solidFill>
              </a:ln>
            </p:spPr>
            <p:txBody>
              <a:bodyPr wrap="none" rtlCol="0">
                <a:spAutoFit/>
              </a:bodyPr>
              <a:lstStyle/>
              <a:p>
                <a:r>
                  <a:rPr lang="en-US" sz="2400" i="1" dirty="0" smtClean="0">
                    <a:solidFill>
                      <a:srgbClr val="008000"/>
                    </a:solidFill>
                    <a:latin typeface="Times New Roman"/>
                    <a:cs typeface="Times New Roman"/>
                  </a:rPr>
                  <a:t>P</a:t>
                </a:r>
                <a:endParaRPr lang="en-US" sz="2400" i="1" baseline="-25000" dirty="0">
                  <a:solidFill>
                    <a:srgbClr val="008000"/>
                  </a:solidFill>
                  <a:latin typeface="Times New Roman"/>
                  <a:cs typeface="Times New Roman"/>
                </a:endParaRPr>
              </a:p>
            </p:txBody>
          </p:sp>
        </p:grpSp>
        <p:sp>
          <p:nvSpPr>
            <p:cNvPr id="149" name="Oval 12"/>
            <p:cNvSpPr>
              <a:spLocks noChangeArrowheads="1"/>
            </p:cNvSpPr>
            <p:nvPr/>
          </p:nvSpPr>
          <p:spPr bwMode="auto">
            <a:xfrm>
              <a:off x="5335832"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150" name="Oval 12"/>
            <p:cNvSpPr>
              <a:spLocks noChangeArrowheads="1"/>
            </p:cNvSpPr>
            <p:nvPr/>
          </p:nvSpPr>
          <p:spPr bwMode="auto">
            <a:xfrm>
              <a:off x="6290654"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151" name="Oval 11"/>
            <p:cNvSpPr>
              <a:spLocks noChangeArrowheads="1"/>
            </p:cNvSpPr>
            <p:nvPr/>
          </p:nvSpPr>
          <p:spPr bwMode="auto">
            <a:xfrm>
              <a:off x="4379097" y="5802777"/>
              <a:ext cx="175089" cy="187715"/>
            </a:xfrm>
            <a:prstGeom prst="ellipse">
              <a:avLst/>
            </a:prstGeom>
            <a:solidFill>
              <a:srgbClr val="FFFFFF"/>
            </a:solidFill>
            <a:ln w="38100" cmpd="sng">
              <a:solidFill>
                <a:srgbClr val="008000"/>
              </a:solidFill>
              <a:round/>
              <a:headEnd/>
              <a:tailEnd/>
            </a:ln>
          </p:spPr>
          <p:txBody>
            <a:bodyPr wrap="none" anchor="ctr"/>
            <a:lstStyle/>
            <a:p>
              <a:endParaRPr lang="en-US" dirty="0"/>
            </a:p>
          </p:txBody>
        </p:sp>
        <p:sp>
          <p:nvSpPr>
            <p:cNvPr id="155" name="Oval 11"/>
            <p:cNvSpPr>
              <a:spLocks noChangeArrowheads="1"/>
            </p:cNvSpPr>
            <p:nvPr/>
          </p:nvSpPr>
          <p:spPr bwMode="auto">
            <a:xfrm>
              <a:off x="4348496" y="4065162"/>
              <a:ext cx="175089"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2" name="Oval 11"/>
            <p:cNvSpPr>
              <a:spLocks noChangeArrowheads="1"/>
            </p:cNvSpPr>
            <p:nvPr/>
          </p:nvSpPr>
          <p:spPr bwMode="auto">
            <a:xfrm>
              <a:off x="4342819" y="3178349"/>
              <a:ext cx="175089"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3" name="Oval 12"/>
            <p:cNvSpPr>
              <a:spLocks noChangeArrowheads="1"/>
            </p:cNvSpPr>
            <p:nvPr/>
          </p:nvSpPr>
          <p:spPr bwMode="auto">
            <a:xfrm>
              <a:off x="7243915" y="5790328"/>
              <a:ext cx="174126" cy="187715"/>
            </a:xfrm>
            <a:prstGeom prst="ellipse">
              <a:avLst/>
            </a:prstGeom>
            <a:solidFill>
              <a:srgbClr val="FFFFFF"/>
            </a:solidFill>
            <a:ln w="38100" cmpd="sng">
              <a:solidFill>
                <a:srgbClr val="008000"/>
              </a:solidFill>
              <a:round/>
              <a:headEnd/>
              <a:tailEnd/>
            </a:ln>
          </p:spPr>
          <p:txBody>
            <a:bodyPr wrap="none" anchor="ctr"/>
            <a:lstStyle/>
            <a:p>
              <a:endParaRPr lang="en-US"/>
            </a:p>
          </p:txBody>
        </p:sp>
        <p:sp>
          <p:nvSpPr>
            <p:cNvPr id="214" name="Oval 12"/>
            <p:cNvSpPr>
              <a:spLocks noChangeArrowheads="1"/>
            </p:cNvSpPr>
            <p:nvPr/>
          </p:nvSpPr>
          <p:spPr bwMode="auto">
            <a:xfrm>
              <a:off x="4342819" y="4937311"/>
              <a:ext cx="174126" cy="187715"/>
            </a:xfrm>
            <a:prstGeom prst="ellipse">
              <a:avLst/>
            </a:prstGeom>
            <a:solidFill>
              <a:schemeClr val="bg1"/>
            </a:solidFill>
            <a:ln w="38100" cmpd="sng">
              <a:solidFill>
                <a:srgbClr val="008000"/>
              </a:solidFill>
              <a:round/>
              <a:headEnd/>
              <a:tailEnd/>
            </a:ln>
          </p:spPr>
          <p:txBody>
            <a:bodyPr wrap="none" anchor="ctr"/>
            <a:lstStyle/>
            <a:p>
              <a:endParaRPr lang="en-US"/>
            </a:p>
          </p:txBody>
        </p:sp>
        <p:sp>
          <p:nvSpPr>
            <p:cNvPr id="215" name="Oval 11"/>
            <p:cNvSpPr>
              <a:spLocks noChangeArrowheads="1"/>
            </p:cNvSpPr>
            <p:nvPr/>
          </p:nvSpPr>
          <p:spPr bwMode="auto">
            <a:xfrm>
              <a:off x="4813004" y="2241477"/>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6" name="Oval 11"/>
            <p:cNvSpPr>
              <a:spLocks noChangeArrowheads="1"/>
            </p:cNvSpPr>
            <p:nvPr/>
          </p:nvSpPr>
          <p:spPr bwMode="auto">
            <a:xfrm>
              <a:off x="6727079" y="2241477"/>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7" name="Oval 11"/>
            <p:cNvSpPr>
              <a:spLocks noChangeArrowheads="1"/>
            </p:cNvSpPr>
            <p:nvPr/>
          </p:nvSpPr>
          <p:spPr bwMode="auto">
            <a:xfrm>
              <a:off x="5777604" y="2244502"/>
              <a:ext cx="175089"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18" name="Oval 12"/>
            <p:cNvSpPr>
              <a:spLocks noChangeArrowheads="1"/>
            </p:cNvSpPr>
            <p:nvPr/>
          </p:nvSpPr>
          <p:spPr bwMode="auto">
            <a:xfrm>
              <a:off x="8127479" y="2760274"/>
              <a:ext cx="174126"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19" name="Oval 12"/>
            <p:cNvSpPr>
              <a:spLocks noChangeArrowheads="1"/>
            </p:cNvSpPr>
            <p:nvPr/>
          </p:nvSpPr>
          <p:spPr bwMode="auto">
            <a:xfrm>
              <a:off x="7697826" y="2256460"/>
              <a:ext cx="174126" cy="187715"/>
            </a:xfrm>
            <a:prstGeom prst="ellipse">
              <a:avLst/>
            </a:prstGeom>
            <a:solidFill>
              <a:srgbClr val="FFFFFF"/>
            </a:solidFill>
            <a:ln w="38100" cmpd="sng">
              <a:solidFill>
                <a:srgbClr val="FF0000"/>
              </a:solidFill>
              <a:round/>
              <a:headEnd/>
              <a:tailEnd/>
            </a:ln>
          </p:spPr>
          <p:txBody>
            <a:bodyPr wrap="none" anchor="ctr"/>
            <a:lstStyle/>
            <a:p>
              <a:endParaRPr lang="en-US"/>
            </a:p>
          </p:txBody>
        </p:sp>
        <p:sp>
          <p:nvSpPr>
            <p:cNvPr id="220" name="Oval 11"/>
            <p:cNvSpPr>
              <a:spLocks noChangeArrowheads="1"/>
            </p:cNvSpPr>
            <p:nvPr/>
          </p:nvSpPr>
          <p:spPr bwMode="auto">
            <a:xfrm>
              <a:off x="8133156" y="3642730"/>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21" name="Oval 11"/>
            <p:cNvSpPr>
              <a:spLocks noChangeArrowheads="1"/>
            </p:cNvSpPr>
            <p:nvPr/>
          </p:nvSpPr>
          <p:spPr bwMode="auto">
            <a:xfrm>
              <a:off x="8133156" y="5382286"/>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sp>
          <p:nvSpPr>
            <p:cNvPr id="222" name="Oval 11"/>
            <p:cNvSpPr>
              <a:spLocks noChangeArrowheads="1"/>
            </p:cNvSpPr>
            <p:nvPr/>
          </p:nvSpPr>
          <p:spPr bwMode="auto">
            <a:xfrm>
              <a:off x="8149393" y="4531517"/>
              <a:ext cx="175089" cy="187715"/>
            </a:xfrm>
            <a:prstGeom prst="ellipse">
              <a:avLst/>
            </a:prstGeom>
            <a:solidFill>
              <a:schemeClr val="bg1"/>
            </a:solidFill>
            <a:ln w="38100" cmpd="sng">
              <a:solidFill>
                <a:srgbClr val="660066"/>
              </a:solidFill>
              <a:round/>
              <a:headEnd/>
              <a:tailEnd/>
            </a:ln>
          </p:spPr>
          <p:txBody>
            <a:bodyPr wrap="none" anchor="ctr"/>
            <a:lstStyle/>
            <a:p>
              <a:endParaRPr lang="en-US"/>
            </a:p>
          </p:txBody>
        </p:sp>
      </p:grpSp>
      <p:sp>
        <p:nvSpPr>
          <p:cNvPr id="7" name="TextBox 6"/>
          <p:cNvSpPr txBox="1"/>
          <p:nvPr/>
        </p:nvSpPr>
        <p:spPr>
          <a:xfrm>
            <a:off x="174332" y="3380887"/>
            <a:ext cx="184666" cy="461665"/>
          </a:xfrm>
          <a:prstGeom prst="rect">
            <a:avLst/>
          </a:prstGeom>
          <a:noFill/>
        </p:spPr>
        <p:txBody>
          <a:bodyPr wrap="none" rtlCol="0">
            <a:spAutoFit/>
          </a:bodyPr>
          <a:lstStyle/>
          <a:p>
            <a:endParaRPr lang="en-US" sz="2400" dirty="0"/>
          </a:p>
        </p:txBody>
      </p:sp>
      <p:sp>
        <p:nvSpPr>
          <p:cNvPr id="2" name="TextBox 1"/>
          <p:cNvSpPr txBox="1"/>
          <p:nvPr/>
        </p:nvSpPr>
        <p:spPr>
          <a:xfrm>
            <a:off x="4746493" y="5747210"/>
            <a:ext cx="355837" cy="461665"/>
          </a:xfrm>
          <a:prstGeom prst="rect">
            <a:avLst/>
          </a:prstGeom>
          <a:noFill/>
        </p:spPr>
        <p:txBody>
          <a:bodyPr wrap="none" rtlCol="0">
            <a:spAutoFit/>
          </a:bodyPr>
          <a:lstStyle/>
          <a:p>
            <a:r>
              <a:rPr lang="en-US" sz="2400" dirty="0" smtClean="0"/>
              <a:t>1</a:t>
            </a:r>
            <a:endParaRPr lang="en-US" sz="2400" dirty="0"/>
          </a:p>
        </p:txBody>
      </p:sp>
      <p:sp>
        <p:nvSpPr>
          <p:cNvPr id="98" name="TextBox 97"/>
          <p:cNvSpPr txBox="1"/>
          <p:nvPr/>
        </p:nvSpPr>
        <p:spPr>
          <a:xfrm>
            <a:off x="5244578" y="4915901"/>
            <a:ext cx="355837" cy="461665"/>
          </a:xfrm>
          <a:prstGeom prst="rect">
            <a:avLst/>
          </a:prstGeom>
          <a:noFill/>
        </p:spPr>
        <p:txBody>
          <a:bodyPr wrap="none" rtlCol="0">
            <a:spAutoFit/>
          </a:bodyPr>
          <a:lstStyle/>
          <a:p>
            <a:r>
              <a:rPr lang="en-US" sz="2400" dirty="0" smtClean="0"/>
              <a:t>2</a:t>
            </a:r>
            <a:endParaRPr lang="en-US" sz="2400" dirty="0"/>
          </a:p>
        </p:txBody>
      </p:sp>
      <p:sp>
        <p:nvSpPr>
          <p:cNvPr id="99" name="TextBox 98"/>
          <p:cNvSpPr txBox="1"/>
          <p:nvPr/>
        </p:nvSpPr>
        <p:spPr>
          <a:xfrm>
            <a:off x="5752012" y="5076859"/>
            <a:ext cx="355837" cy="461665"/>
          </a:xfrm>
          <a:prstGeom prst="rect">
            <a:avLst/>
          </a:prstGeom>
          <a:noFill/>
        </p:spPr>
        <p:txBody>
          <a:bodyPr wrap="none" rtlCol="0">
            <a:spAutoFit/>
          </a:bodyPr>
          <a:lstStyle/>
          <a:p>
            <a:r>
              <a:rPr lang="en-US" sz="2400" dirty="0" smtClean="0"/>
              <a:t>3</a:t>
            </a:r>
            <a:endParaRPr lang="en-US" sz="2400" dirty="0"/>
          </a:p>
        </p:txBody>
      </p:sp>
      <p:sp>
        <p:nvSpPr>
          <p:cNvPr id="100" name="TextBox 99"/>
          <p:cNvSpPr txBox="1"/>
          <p:nvPr/>
        </p:nvSpPr>
        <p:spPr>
          <a:xfrm>
            <a:off x="4727268" y="4915901"/>
            <a:ext cx="355837" cy="461665"/>
          </a:xfrm>
          <a:prstGeom prst="rect">
            <a:avLst/>
          </a:prstGeom>
          <a:noFill/>
        </p:spPr>
        <p:txBody>
          <a:bodyPr wrap="none" rtlCol="0">
            <a:spAutoFit/>
          </a:bodyPr>
          <a:lstStyle/>
          <a:p>
            <a:r>
              <a:rPr lang="en-US" sz="2400" dirty="0" smtClean="0"/>
              <a:t>4</a:t>
            </a:r>
            <a:endParaRPr lang="en-US" sz="2400" dirty="0"/>
          </a:p>
        </p:txBody>
      </p:sp>
      <p:sp>
        <p:nvSpPr>
          <p:cNvPr id="101" name="TextBox 100"/>
          <p:cNvSpPr txBox="1"/>
          <p:nvPr/>
        </p:nvSpPr>
        <p:spPr>
          <a:xfrm>
            <a:off x="5228249" y="4154404"/>
            <a:ext cx="355837" cy="461665"/>
          </a:xfrm>
          <a:prstGeom prst="rect">
            <a:avLst/>
          </a:prstGeom>
          <a:noFill/>
        </p:spPr>
        <p:txBody>
          <a:bodyPr wrap="none" rtlCol="0">
            <a:spAutoFit/>
          </a:bodyPr>
          <a:lstStyle/>
          <a:p>
            <a:r>
              <a:rPr lang="en-US" sz="2400" dirty="0" smtClean="0"/>
              <a:t>5</a:t>
            </a:r>
            <a:endParaRPr lang="en-US" sz="2400" dirty="0"/>
          </a:p>
        </p:txBody>
      </p:sp>
      <p:sp>
        <p:nvSpPr>
          <p:cNvPr id="115" name="TextBox 114"/>
          <p:cNvSpPr txBox="1"/>
          <p:nvPr/>
        </p:nvSpPr>
        <p:spPr>
          <a:xfrm>
            <a:off x="5792914" y="4574792"/>
            <a:ext cx="355837" cy="461665"/>
          </a:xfrm>
          <a:prstGeom prst="rect">
            <a:avLst/>
          </a:prstGeom>
          <a:noFill/>
        </p:spPr>
        <p:txBody>
          <a:bodyPr wrap="none" rtlCol="0">
            <a:spAutoFit/>
          </a:bodyPr>
          <a:lstStyle/>
          <a:p>
            <a:r>
              <a:rPr lang="en-US" sz="2400" dirty="0"/>
              <a:t>6</a:t>
            </a:r>
          </a:p>
        </p:txBody>
      </p:sp>
      <p:sp>
        <p:nvSpPr>
          <p:cNvPr id="3" name="TextBox 2"/>
          <p:cNvSpPr txBox="1"/>
          <p:nvPr/>
        </p:nvSpPr>
        <p:spPr>
          <a:xfrm>
            <a:off x="457200" y="2602491"/>
            <a:ext cx="1736373" cy="2031325"/>
          </a:xfrm>
          <a:prstGeom prst="rect">
            <a:avLst/>
          </a:prstGeom>
          <a:noFill/>
        </p:spPr>
        <p:txBody>
          <a:bodyPr wrap="none" rtlCol="0">
            <a:spAutoFit/>
          </a:bodyPr>
          <a:lstStyle/>
          <a:p>
            <a:pPr marL="342900" indent="-342900">
              <a:buAutoNum type="arabicPeriod"/>
            </a:pPr>
            <a:r>
              <a:rPr lang="en-US" dirty="0" smtClean="0"/>
              <a:t>Continuity 1</a:t>
            </a:r>
          </a:p>
          <a:p>
            <a:pPr marL="342900" indent="-342900">
              <a:buAutoNum type="arabicPeriod"/>
            </a:pPr>
            <a:r>
              <a:rPr lang="en-US" dirty="0" smtClean="0"/>
              <a:t>Stokes-x 1</a:t>
            </a:r>
          </a:p>
          <a:p>
            <a:pPr marL="342900" indent="-342900">
              <a:buAutoNum type="arabicPeriod"/>
            </a:pPr>
            <a:r>
              <a:rPr lang="en-US" dirty="0" smtClean="0"/>
              <a:t>Stokes-z 1</a:t>
            </a:r>
          </a:p>
          <a:p>
            <a:pPr marL="342900" indent="-342900">
              <a:buAutoNum type="arabicPeriod"/>
            </a:pPr>
            <a:r>
              <a:rPr lang="en-US" dirty="0" smtClean="0"/>
              <a:t>Continuity 2</a:t>
            </a:r>
          </a:p>
          <a:p>
            <a:pPr marL="342900" indent="-342900">
              <a:buAutoNum type="arabicPeriod"/>
            </a:pPr>
            <a:r>
              <a:rPr lang="en-US" dirty="0" smtClean="0"/>
              <a:t>Stokes-x 2</a:t>
            </a:r>
          </a:p>
          <a:p>
            <a:pPr marL="342900" indent="-342900">
              <a:buAutoNum type="arabicPeriod"/>
            </a:pPr>
            <a:r>
              <a:rPr lang="en-US" dirty="0" smtClean="0"/>
              <a:t>Stokes-z 2</a:t>
            </a:r>
          </a:p>
          <a:p>
            <a:pPr marL="342900" indent="-342900">
              <a:buAutoNum type="arabicPeriod"/>
            </a:pPr>
            <a:r>
              <a:rPr lang="en-US" dirty="0" smtClean="0"/>
              <a:t>….</a:t>
            </a:r>
            <a:endParaRPr lang="en-US" dirty="0"/>
          </a:p>
        </p:txBody>
      </p:sp>
      <p:sp>
        <p:nvSpPr>
          <p:cNvPr id="128" name="TextBox 127"/>
          <p:cNvSpPr txBox="1"/>
          <p:nvPr/>
        </p:nvSpPr>
        <p:spPr>
          <a:xfrm>
            <a:off x="4714200" y="4088223"/>
            <a:ext cx="355837" cy="461665"/>
          </a:xfrm>
          <a:prstGeom prst="rect">
            <a:avLst/>
          </a:prstGeom>
          <a:noFill/>
        </p:spPr>
        <p:txBody>
          <a:bodyPr wrap="none" rtlCol="0">
            <a:spAutoFit/>
          </a:bodyPr>
          <a:lstStyle/>
          <a:p>
            <a:r>
              <a:rPr lang="en-US" sz="2400" dirty="0" smtClean="0"/>
              <a:t>7</a:t>
            </a:r>
            <a:endParaRPr lang="en-US" sz="2400" dirty="0"/>
          </a:p>
        </p:txBody>
      </p:sp>
    </p:spTree>
    <p:extLst>
      <p:ext uri="{BB962C8B-B14F-4D97-AF65-F5344CB8AC3E}">
        <p14:creationId xmlns:p14="http://schemas.microsoft.com/office/powerpoint/2010/main" val="25994067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20"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6389" name="Text Box 5"/>
          <p:cNvSpPr txBox="1">
            <a:spLocks noChangeArrowheads="1"/>
          </p:cNvSpPr>
          <p:nvPr/>
        </p:nvSpPr>
        <p:spPr bwMode="auto">
          <a:xfrm>
            <a:off x="4649788" y="1409129"/>
            <a:ext cx="2517775" cy="577850"/>
          </a:xfrm>
          <a:prstGeom prst="rect">
            <a:avLst/>
          </a:prstGeom>
          <a:noFill/>
          <a:ln w="28575">
            <a:solidFill>
              <a:srgbClr val="FF0000"/>
            </a:solidFill>
            <a:miter lim="800000"/>
            <a:headEnd/>
            <a:tailEnd/>
          </a:ln>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Total stress </a:t>
            </a:r>
            <a:r>
              <a:rPr lang="en-US" altLang="en-US">
                <a:latin typeface="Symbol" pitchFamily="18" charset="2"/>
              </a:rPr>
              <a:t>s</a:t>
            </a:r>
          </a:p>
        </p:txBody>
      </p:sp>
      <p:sp>
        <p:nvSpPr>
          <p:cNvPr id="16390" name="Text Box 6"/>
          <p:cNvSpPr txBox="1">
            <a:spLocks noChangeArrowheads="1"/>
          </p:cNvSpPr>
          <p:nvPr/>
        </p:nvSpPr>
        <p:spPr bwMode="auto">
          <a:xfrm>
            <a:off x="2517775" y="2358598"/>
            <a:ext cx="2981325" cy="554037"/>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deformation part</a:t>
            </a:r>
          </a:p>
        </p:txBody>
      </p:sp>
      <p:sp>
        <p:nvSpPr>
          <p:cNvPr id="16391" name="Text Box 7"/>
          <p:cNvSpPr txBox="1">
            <a:spLocks noChangeArrowheads="1"/>
          </p:cNvSpPr>
          <p:nvPr/>
        </p:nvSpPr>
        <p:spPr bwMode="auto">
          <a:xfrm>
            <a:off x="2528888" y="3414717"/>
            <a:ext cx="3392487" cy="554037"/>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‘deviatoric’ stress </a:t>
            </a:r>
            <a:r>
              <a:rPr lang="en-US" altLang="en-US">
                <a:latin typeface="Symbol" pitchFamily="18" charset="2"/>
              </a:rPr>
              <a:t>t</a:t>
            </a:r>
            <a:endParaRPr lang="en-US" altLang="en-US"/>
          </a:p>
        </p:txBody>
      </p:sp>
      <p:sp>
        <p:nvSpPr>
          <p:cNvPr id="16392" name="Line 8"/>
          <p:cNvSpPr>
            <a:spLocks noChangeShapeType="1"/>
          </p:cNvSpPr>
          <p:nvPr/>
        </p:nvSpPr>
        <p:spPr bwMode="auto">
          <a:xfrm flipH="1">
            <a:off x="4689475" y="2025223"/>
            <a:ext cx="484188"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393" name="Line 9"/>
          <p:cNvSpPr>
            <a:spLocks noChangeShapeType="1"/>
          </p:cNvSpPr>
          <p:nvPr/>
        </p:nvSpPr>
        <p:spPr bwMode="auto">
          <a:xfrm>
            <a:off x="6646286" y="2077178"/>
            <a:ext cx="45085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394" name="Line 10"/>
          <p:cNvSpPr>
            <a:spLocks noChangeShapeType="1"/>
          </p:cNvSpPr>
          <p:nvPr/>
        </p:nvSpPr>
        <p:spPr bwMode="auto">
          <a:xfrm flipH="1">
            <a:off x="4240213" y="2953043"/>
            <a:ext cx="1905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395" name="Text Box 12"/>
          <p:cNvSpPr txBox="1">
            <a:spLocks noChangeArrowheads="1"/>
          </p:cNvSpPr>
          <p:nvPr/>
        </p:nvSpPr>
        <p:spPr bwMode="auto">
          <a:xfrm>
            <a:off x="2224088" y="4533904"/>
            <a:ext cx="4935537" cy="646113"/>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deformation </a:t>
            </a:r>
            <a:r>
              <a:rPr lang="en-US" altLang="en-US">
                <a:latin typeface="Symbol" pitchFamily="18" charset="2"/>
              </a:rPr>
              <a:t>  </a:t>
            </a:r>
            <a:r>
              <a:rPr lang="en-US" altLang="en-US"/>
              <a:t> </a:t>
            </a:r>
            <a:r>
              <a:rPr lang="en-US" altLang="en-US" sz="3600">
                <a:sym typeface="Symbol" pitchFamily="18" charset="2"/>
              </a:rPr>
              <a:t></a:t>
            </a:r>
            <a:r>
              <a:rPr lang="en-US" altLang="en-US"/>
              <a:t> viscosity </a:t>
            </a:r>
            <a:r>
              <a:rPr lang="en-US" altLang="en-US">
                <a:latin typeface="Symbol" pitchFamily="18" charset="2"/>
              </a:rPr>
              <a:t>h</a:t>
            </a:r>
          </a:p>
        </p:txBody>
      </p:sp>
      <p:graphicFrame>
        <p:nvGraphicFramePr>
          <p:cNvPr id="16396" name="Object 13"/>
          <p:cNvGraphicFramePr>
            <a:graphicFrameLocks noChangeAspect="1"/>
          </p:cNvGraphicFramePr>
          <p:nvPr>
            <p:extLst>
              <p:ext uri="{D42A27DB-BD31-4B8C-83A1-F6EECF244321}">
                <p14:modId xmlns:p14="http://schemas.microsoft.com/office/powerpoint/2010/main" val="3627709173"/>
              </p:ext>
            </p:extLst>
          </p:nvPr>
        </p:nvGraphicFramePr>
        <p:xfrm>
          <a:off x="4356100" y="4659317"/>
          <a:ext cx="317500" cy="444500"/>
        </p:xfrm>
        <a:graphic>
          <a:graphicData uri="http://schemas.openxmlformats.org/presentationml/2006/ole">
            <mc:AlternateContent xmlns:mc="http://schemas.openxmlformats.org/markup-compatibility/2006">
              <mc:Choice xmlns:v="urn:schemas-microsoft-com:vml" Requires="v">
                <p:oleObj spid="_x0000_s180319" name="Equation" r:id="rId4" imgW="126725" imgH="177415" progId="Equation.3">
                  <p:embed/>
                </p:oleObj>
              </mc:Choice>
              <mc:Fallback>
                <p:oleObj name="Equation" r:id="rId4" imgW="126725" imgH="1774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4659317"/>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397" name="Text Box 15"/>
          <p:cNvSpPr txBox="1">
            <a:spLocks noChangeArrowheads="1"/>
          </p:cNvSpPr>
          <p:nvPr/>
        </p:nvSpPr>
        <p:spPr bwMode="auto">
          <a:xfrm>
            <a:off x="2338388" y="5686429"/>
            <a:ext cx="3873500" cy="646113"/>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velocity gradients </a:t>
            </a:r>
            <a:r>
              <a:rPr lang="en-US" altLang="en-US" sz="3600">
                <a:sym typeface="Symbol" pitchFamily="18" charset="2"/>
              </a:rPr>
              <a:t></a:t>
            </a:r>
            <a:r>
              <a:rPr lang="en-US" altLang="en-US"/>
              <a:t> </a:t>
            </a:r>
            <a:r>
              <a:rPr lang="en-US" altLang="en-US">
                <a:latin typeface="Symbol" pitchFamily="18" charset="2"/>
              </a:rPr>
              <a:t>h</a:t>
            </a:r>
          </a:p>
        </p:txBody>
      </p:sp>
      <p:sp>
        <p:nvSpPr>
          <p:cNvPr id="16398" name="Line 17"/>
          <p:cNvSpPr>
            <a:spLocks noChangeShapeType="1"/>
          </p:cNvSpPr>
          <p:nvPr/>
        </p:nvSpPr>
        <p:spPr bwMode="auto">
          <a:xfrm flipH="1">
            <a:off x="4240213" y="4075117"/>
            <a:ext cx="1905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399" name="Line 18"/>
          <p:cNvSpPr>
            <a:spLocks noChangeShapeType="1"/>
          </p:cNvSpPr>
          <p:nvPr/>
        </p:nvSpPr>
        <p:spPr bwMode="auto">
          <a:xfrm flipH="1">
            <a:off x="4268788" y="5254629"/>
            <a:ext cx="1905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400" name="Text Box 19"/>
          <p:cNvSpPr txBox="1">
            <a:spLocks noChangeArrowheads="1"/>
          </p:cNvSpPr>
          <p:nvPr/>
        </p:nvSpPr>
        <p:spPr bwMode="auto">
          <a:xfrm>
            <a:off x="6545263" y="2358598"/>
            <a:ext cx="2116137" cy="5778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motion part</a:t>
            </a:r>
          </a:p>
        </p:txBody>
      </p:sp>
      <p:sp>
        <p:nvSpPr>
          <p:cNvPr id="16401" name="Text Box 22"/>
          <p:cNvSpPr txBox="1">
            <a:spLocks noChangeArrowheads="1"/>
          </p:cNvSpPr>
          <p:nvPr/>
        </p:nvSpPr>
        <p:spPr bwMode="auto">
          <a:xfrm>
            <a:off x="5857875" y="2291923"/>
            <a:ext cx="481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sz="4000"/>
              <a:t>+</a:t>
            </a:r>
          </a:p>
        </p:txBody>
      </p:sp>
      <p:sp>
        <p:nvSpPr>
          <p:cNvPr id="16402" name="Text Box 24"/>
          <p:cNvSpPr txBox="1">
            <a:spLocks noChangeArrowheads="1"/>
          </p:cNvSpPr>
          <p:nvPr/>
        </p:nvSpPr>
        <p:spPr bwMode="auto">
          <a:xfrm>
            <a:off x="6307138" y="5683254"/>
            <a:ext cx="481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sz="4000"/>
              <a:t>+</a:t>
            </a:r>
          </a:p>
        </p:txBody>
      </p:sp>
      <p:sp>
        <p:nvSpPr>
          <p:cNvPr id="16403" name="Line 27"/>
          <p:cNvSpPr>
            <a:spLocks noChangeShapeType="1"/>
          </p:cNvSpPr>
          <p:nvPr/>
        </p:nvSpPr>
        <p:spPr bwMode="auto">
          <a:xfrm flipH="1">
            <a:off x="7724775" y="2993598"/>
            <a:ext cx="0" cy="26928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6404" name="Text Box 28"/>
          <p:cNvSpPr txBox="1">
            <a:spLocks noChangeArrowheads="1"/>
          </p:cNvSpPr>
          <p:nvPr/>
        </p:nvSpPr>
        <p:spPr bwMode="auto">
          <a:xfrm>
            <a:off x="6840538" y="5786442"/>
            <a:ext cx="2052637" cy="5778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a:t>pressure P</a:t>
            </a:r>
          </a:p>
        </p:txBody>
      </p:sp>
      <p:sp>
        <p:nvSpPr>
          <p:cNvPr id="16405" name="Text Box 32"/>
          <p:cNvSpPr txBox="1">
            <a:spLocks noChangeArrowheads="1"/>
          </p:cNvSpPr>
          <p:nvPr/>
        </p:nvSpPr>
        <p:spPr bwMode="auto">
          <a:xfrm>
            <a:off x="4176713" y="1764873"/>
            <a:ext cx="18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graphicFrame>
        <p:nvGraphicFramePr>
          <p:cNvPr id="16406" name="Object 22"/>
          <p:cNvGraphicFramePr>
            <a:graphicFrameLocks noChangeAspect="1"/>
          </p:cNvGraphicFramePr>
          <p:nvPr>
            <p:extLst>
              <p:ext uri="{D42A27DB-BD31-4B8C-83A1-F6EECF244321}">
                <p14:modId xmlns:p14="http://schemas.microsoft.com/office/powerpoint/2010/main" val="1137078889"/>
              </p:ext>
            </p:extLst>
          </p:nvPr>
        </p:nvGraphicFramePr>
        <p:xfrm>
          <a:off x="239713" y="2396698"/>
          <a:ext cx="1524000" cy="444500"/>
        </p:xfrm>
        <a:graphic>
          <a:graphicData uri="http://schemas.openxmlformats.org/presentationml/2006/ole">
            <mc:AlternateContent xmlns:mc="http://schemas.openxmlformats.org/markup-compatibility/2006">
              <mc:Choice xmlns:v="urn:schemas-microsoft-com:vml" Requires="v">
                <p:oleObj spid="_x0000_s180320" name="Equation" r:id="rId6" imgW="609336" imgH="177723" progId="Equation.3">
                  <p:embed/>
                </p:oleObj>
              </mc:Choice>
              <mc:Fallback>
                <p:oleObj name="Equation" r:id="rId6" imgW="609336"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3" y="2396698"/>
                        <a:ext cx="1524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407" name="Object 23"/>
          <p:cNvGraphicFramePr>
            <a:graphicFrameLocks noChangeAspect="1"/>
          </p:cNvGraphicFramePr>
          <p:nvPr>
            <p:extLst>
              <p:ext uri="{D42A27DB-BD31-4B8C-83A1-F6EECF244321}">
                <p14:modId xmlns:p14="http://schemas.microsoft.com/office/powerpoint/2010/main" val="2546535567"/>
              </p:ext>
            </p:extLst>
          </p:nvPr>
        </p:nvGraphicFramePr>
        <p:xfrm>
          <a:off x="377825" y="4633917"/>
          <a:ext cx="1270000" cy="508000"/>
        </p:xfrm>
        <a:graphic>
          <a:graphicData uri="http://schemas.openxmlformats.org/presentationml/2006/ole">
            <mc:AlternateContent xmlns:mc="http://schemas.openxmlformats.org/markup-compatibility/2006">
              <mc:Choice xmlns:v="urn:schemas-microsoft-com:vml" Requires="v">
                <p:oleObj spid="_x0000_s180321" name="Equation" r:id="rId8" imgW="507780" imgH="203112" progId="Equation.3">
                  <p:embed/>
                </p:oleObj>
              </mc:Choice>
              <mc:Fallback>
                <p:oleObj name="Equation" r:id="rId8" imgW="507780"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825" y="4633917"/>
                        <a:ext cx="1270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408" name="Object 24"/>
          <p:cNvGraphicFramePr>
            <a:graphicFrameLocks noChangeAspect="1"/>
          </p:cNvGraphicFramePr>
          <p:nvPr>
            <p:extLst>
              <p:ext uri="{D42A27DB-BD31-4B8C-83A1-F6EECF244321}">
                <p14:modId xmlns:p14="http://schemas.microsoft.com/office/powerpoint/2010/main" val="2442705886"/>
              </p:ext>
            </p:extLst>
          </p:nvPr>
        </p:nvGraphicFramePr>
        <p:xfrm>
          <a:off x="331788" y="5722942"/>
          <a:ext cx="1397000" cy="571500"/>
        </p:xfrm>
        <a:graphic>
          <a:graphicData uri="http://schemas.openxmlformats.org/presentationml/2006/ole">
            <mc:AlternateContent xmlns:mc="http://schemas.openxmlformats.org/markup-compatibility/2006">
              <mc:Choice xmlns:v="urn:schemas-microsoft-com:vml" Requires="v">
                <p:oleObj spid="_x0000_s180322" name="Equation" r:id="rId10" imgW="558800" imgH="228600" progId="Equation.3">
                  <p:embed/>
                </p:oleObj>
              </mc:Choice>
              <mc:Fallback>
                <p:oleObj name="Equation" r:id="rId10" imgW="5588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788" y="5722942"/>
                        <a:ext cx="1397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 name="Rectangle 2"/>
          <p:cNvSpPr>
            <a:spLocks noGrp="1" noChangeArrowheads="1"/>
          </p:cNvSpPr>
          <p:nvPr>
            <p:ph type="title"/>
          </p:nvPr>
        </p:nvSpPr>
        <p:spPr>
          <a:xfrm>
            <a:off x="457200" y="238040"/>
            <a:ext cx="8229600" cy="990600"/>
          </a:xfrm>
        </p:spPr>
        <p:txBody>
          <a:bodyPr>
            <a:normAutofit fontScale="90000"/>
          </a:bodyPr>
          <a:lstStyle/>
          <a:p>
            <a:pPr eaLnBrk="1" hangingPunct="1"/>
            <a:r>
              <a:rPr lang="en-GB" altLang="en-US" dirty="0" smtClean="0">
                <a:solidFill>
                  <a:srgbClr val="008000"/>
                </a:solidFill>
                <a:ea typeface="ＭＳ Ｐゴシック" pitchFamily="34" charset="-128"/>
              </a:rPr>
              <a:t>Force balance: the Stokes equation (2)</a:t>
            </a:r>
          </a:p>
        </p:txBody>
      </p:sp>
      <p:sp>
        <p:nvSpPr>
          <p:cNvPr id="2" name="Slide Number Placeholder 1"/>
          <p:cNvSpPr>
            <a:spLocks noGrp="1"/>
          </p:cNvSpPr>
          <p:nvPr>
            <p:ph type="sldNum" sz="quarter" idx="12"/>
          </p:nvPr>
        </p:nvSpPr>
        <p:spPr/>
        <p:txBody>
          <a:bodyPr/>
          <a:lstStyle/>
          <a:p>
            <a:fld id="{FB3EDCD9-732D-504E-AAE8-461BF025AC4F}" type="slidenum">
              <a:rPr lang="en-US" smtClean="0"/>
              <a:t>4</a:t>
            </a:fld>
            <a:endParaRPr lang="en-US"/>
          </a:p>
        </p:txBody>
      </p:sp>
    </p:spTree>
    <p:extLst>
      <p:ext uri="{BB962C8B-B14F-4D97-AF65-F5344CB8AC3E}">
        <p14:creationId xmlns:p14="http://schemas.microsoft.com/office/powerpoint/2010/main" val="42367850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20"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graphicFrame>
        <p:nvGraphicFramePr>
          <p:cNvPr id="17413" name="Object 22"/>
          <p:cNvGraphicFramePr>
            <a:graphicFrameLocks noChangeAspect="1"/>
          </p:cNvGraphicFramePr>
          <p:nvPr>
            <p:extLst>
              <p:ext uri="{D42A27DB-BD31-4B8C-83A1-F6EECF244321}">
                <p14:modId xmlns:p14="http://schemas.microsoft.com/office/powerpoint/2010/main" val="4230358985"/>
              </p:ext>
            </p:extLst>
          </p:nvPr>
        </p:nvGraphicFramePr>
        <p:xfrm>
          <a:off x="239713" y="3391034"/>
          <a:ext cx="1524000" cy="444500"/>
        </p:xfrm>
        <a:graphic>
          <a:graphicData uri="http://schemas.openxmlformats.org/presentationml/2006/ole">
            <mc:AlternateContent xmlns:mc="http://schemas.openxmlformats.org/markup-compatibility/2006">
              <mc:Choice xmlns:v="urn:schemas-microsoft-com:vml" Requires="v">
                <p:oleObj spid="_x0000_s181519" name="Equation" r:id="rId4" imgW="609336" imgH="177723" progId="Equation.3">
                  <p:embed/>
                </p:oleObj>
              </mc:Choice>
              <mc:Fallback>
                <p:oleObj name="Equation" r:id="rId4" imgW="609336"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3391034"/>
                        <a:ext cx="1524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14" name="Object 23"/>
          <p:cNvGraphicFramePr>
            <a:graphicFrameLocks noChangeAspect="1"/>
          </p:cNvGraphicFramePr>
          <p:nvPr>
            <p:extLst>
              <p:ext uri="{D42A27DB-BD31-4B8C-83A1-F6EECF244321}">
                <p14:modId xmlns:p14="http://schemas.microsoft.com/office/powerpoint/2010/main" val="990418109"/>
              </p:ext>
            </p:extLst>
          </p:nvPr>
        </p:nvGraphicFramePr>
        <p:xfrm>
          <a:off x="377825" y="4208593"/>
          <a:ext cx="1270000" cy="508000"/>
        </p:xfrm>
        <a:graphic>
          <a:graphicData uri="http://schemas.openxmlformats.org/presentationml/2006/ole">
            <mc:AlternateContent xmlns:mc="http://schemas.openxmlformats.org/markup-compatibility/2006">
              <mc:Choice xmlns:v="urn:schemas-microsoft-com:vml" Requires="v">
                <p:oleObj spid="_x0000_s181520" name="Equation" r:id="rId6" imgW="507780" imgH="203112" progId="Equation.3">
                  <p:embed/>
                </p:oleObj>
              </mc:Choice>
              <mc:Fallback>
                <p:oleObj name="Equation" r:id="rId6" imgW="507780"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825" y="4208593"/>
                        <a:ext cx="1270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15" name="Object 24"/>
          <p:cNvGraphicFramePr>
            <a:graphicFrameLocks noChangeAspect="1"/>
          </p:cNvGraphicFramePr>
          <p:nvPr>
            <p:extLst>
              <p:ext uri="{D42A27DB-BD31-4B8C-83A1-F6EECF244321}">
                <p14:modId xmlns:p14="http://schemas.microsoft.com/office/powerpoint/2010/main" val="1368544236"/>
              </p:ext>
            </p:extLst>
          </p:nvPr>
        </p:nvGraphicFramePr>
        <p:xfrm>
          <a:off x="331788" y="5003931"/>
          <a:ext cx="1397000" cy="571500"/>
        </p:xfrm>
        <a:graphic>
          <a:graphicData uri="http://schemas.openxmlformats.org/presentationml/2006/ole">
            <mc:AlternateContent xmlns:mc="http://schemas.openxmlformats.org/markup-compatibility/2006">
              <mc:Choice xmlns:v="urn:schemas-microsoft-com:vml" Requires="v">
                <p:oleObj spid="_x0000_s181521" name="Equation" r:id="rId8" imgW="558800" imgH="228600" progId="Equation.3">
                  <p:embed/>
                </p:oleObj>
              </mc:Choice>
              <mc:Fallback>
                <p:oleObj name="Equation" r:id="rId8" imgW="558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8" y="5003931"/>
                        <a:ext cx="1397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16" name="Object 39"/>
          <p:cNvGraphicFramePr>
            <a:graphicFrameLocks noChangeAspect="1"/>
          </p:cNvGraphicFramePr>
          <p:nvPr>
            <p:extLst>
              <p:ext uri="{D42A27DB-BD31-4B8C-83A1-F6EECF244321}">
                <p14:modId xmlns:p14="http://schemas.microsoft.com/office/powerpoint/2010/main" val="1607678704"/>
              </p:ext>
            </p:extLst>
          </p:nvPr>
        </p:nvGraphicFramePr>
        <p:xfrm>
          <a:off x="539750" y="1089304"/>
          <a:ext cx="2160588" cy="825500"/>
        </p:xfrm>
        <a:graphic>
          <a:graphicData uri="http://schemas.openxmlformats.org/presentationml/2006/ole">
            <mc:AlternateContent xmlns:mc="http://schemas.openxmlformats.org/markup-compatibility/2006">
              <mc:Choice xmlns:v="urn:schemas-microsoft-com:vml" Requires="v">
                <p:oleObj spid="_x0000_s181522" name="Equation" r:id="rId10" imgW="1028254" imgH="393529" progId="Equation.3">
                  <p:embed/>
                </p:oleObj>
              </mc:Choice>
              <mc:Fallback>
                <p:oleObj name="Equation" r:id="rId10" imgW="1028254"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1089304"/>
                        <a:ext cx="21605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17" name="Object 40"/>
          <p:cNvGraphicFramePr>
            <a:graphicFrameLocks noChangeAspect="1"/>
          </p:cNvGraphicFramePr>
          <p:nvPr>
            <p:extLst>
              <p:ext uri="{D42A27DB-BD31-4B8C-83A1-F6EECF244321}">
                <p14:modId xmlns:p14="http://schemas.microsoft.com/office/powerpoint/2010/main" val="266062789"/>
              </p:ext>
            </p:extLst>
          </p:nvPr>
        </p:nvGraphicFramePr>
        <p:xfrm>
          <a:off x="468313" y="1954492"/>
          <a:ext cx="2663825" cy="808037"/>
        </p:xfrm>
        <a:graphic>
          <a:graphicData uri="http://schemas.openxmlformats.org/presentationml/2006/ole">
            <mc:AlternateContent xmlns:mc="http://schemas.openxmlformats.org/markup-compatibility/2006">
              <mc:Choice xmlns:v="urn:schemas-microsoft-com:vml" Requires="v">
                <p:oleObj spid="_x0000_s181523" name="Equation" r:id="rId12" imgW="1295400" imgH="393700" progId="Equation.3">
                  <p:embed/>
                </p:oleObj>
              </mc:Choice>
              <mc:Fallback>
                <p:oleObj name="Equation" r:id="rId12" imgW="12954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954492"/>
                        <a:ext cx="2663825"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18" name="Object 8"/>
          <p:cNvGraphicFramePr>
            <a:graphicFrameLocks noChangeAspect="1"/>
          </p:cNvGraphicFramePr>
          <p:nvPr>
            <p:extLst>
              <p:ext uri="{D42A27DB-BD31-4B8C-83A1-F6EECF244321}">
                <p14:modId xmlns:p14="http://schemas.microsoft.com/office/powerpoint/2010/main" val="2858690022"/>
              </p:ext>
            </p:extLst>
          </p:nvPr>
        </p:nvGraphicFramePr>
        <p:xfrm>
          <a:off x="3563938" y="1737004"/>
          <a:ext cx="2036762" cy="585788"/>
        </p:xfrm>
        <a:graphic>
          <a:graphicData uri="http://schemas.openxmlformats.org/presentationml/2006/ole">
            <mc:AlternateContent xmlns:mc="http://schemas.openxmlformats.org/markup-compatibility/2006">
              <mc:Choice xmlns:v="urn:schemas-microsoft-com:vml" Requires="v">
                <p:oleObj spid="_x0000_s181524" name="Equation" r:id="rId14" imgW="838200" imgH="241300" progId="Equation.3">
                  <p:embed/>
                </p:oleObj>
              </mc:Choice>
              <mc:Fallback>
                <p:oleObj name="Equation" r:id="rId14" imgW="838200" imgH="2413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3938" y="1737004"/>
                        <a:ext cx="2036762"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 name="Right Brace 27"/>
          <p:cNvSpPr/>
          <p:nvPr/>
        </p:nvSpPr>
        <p:spPr>
          <a:xfrm>
            <a:off x="2987675" y="1233767"/>
            <a:ext cx="431800" cy="15113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aphicFrame>
        <p:nvGraphicFramePr>
          <p:cNvPr id="17420" name="Object 9"/>
          <p:cNvGraphicFramePr>
            <a:graphicFrameLocks noChangeAspect="1"/>
          </p:cNvGraphicFramePr>
          <p:nvPr>
            <p:extLst>
              <p:ext uri="{D42A27DB-BD31-4B8C-83A1-F6EECF244321}">
                <p14:modId xmlns:p14="http://schemas.microsoft.com/office/powerpoint/2010/main" val="444551613"/>
              </p:ext>
            </p:extLst>
          </p:nvPr>
        </p:nvGraphicFramePr>
        <p:xfrm>
          <a:off x="2627313" y="3226799"/>
          <a:ext cx="2778125" cy="585787"/>
        </p:xfrm>
        <a:graphic>
          <a:graphicData uri="http://schemas.openxmlformats.org/presentationml/2006/ole">
            <mc:AlternateContent xmlns:mc="http://schemas.openxmlformats.org/markup-compatibility/2006">
              <mc:Choice xmlns:v="urn:schemas-microsoft-com:vml" Requires="v">
                <p:oleObj spid="_x0000_s181525" name="Equation" r:id="rId16" imgW="1143000" imgH="241300" progId="Equation.3">
                  <p:embed/>
                </p:oleObj>
              </mc:Choice>
              <mc:Fallback>
                <p:oleObj name="Equation" r:id="rId16" imgW="11430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313" y="3226799"/>
                        <a:ext cx="277812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21" name="Object 10"/>
          <p:cNvGraphicFramePr>
            <a:graphicFrameLocks noChangeAspect="1"/>
          </p:cNvGraphicFramePr>
          <p:nvPr>
            <p:extLst>
              <p:ext uri="{D42A27DB-BD31-4B8C-83A1-F6EECF244321}">
                <p14:modId xmlns:p14="http://schemas.microsoft.com/office/powerpoint/2010/main" val="1271340514"/>
              </p:ext>
            </p:extLst>
          </p:nvPr>
        </p:nvGraphicFramePr>
        <p:xfrm>
          <a:off x="2146300" y="4193152"/>
          <a:ext cx="3424238" cy="585787"/>
        </p:xfrm>
        <a:graphic>
          <a:graphicData uri="http://schemas.openxmlformats.org/presentationml/2006/ole">
            <mc:AlternateContent xmlns:mc="http://schemas.openxmlformats.org/markup-compatibility/2006">
              <mc:Choice xmlns:v="urn:schemas-microsoft-com:vml" Requires="v">
                <p:oleObj spid="_x0000_s181526" name="Equation" r:id="rId18" imgW="1409088" imgH="241195" progId="Equation.3">
                  <p:embed/>
                </p:oleObj>
              </mc:Choice>
              <mc:Fallback>
                <p:oleObj name="Equation" r:id="rId18" imgW="1409088" imgH="24119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300" y="4193152"/>
                        <a:ext cx="3424238"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22" name="Object 11"/>
          <p:cNvGraphicFramePr>
            <a:graphicFrameLocks noChangeAspect="1"/>
          </p:cNvGraphicFramePr>
          <p:nvPr>
            <p:extLst>
              <p:ext uri="{D42A27DB-BD31-4B8C-83A1-F6EECF244321}">
                <p14:modId xmlns:p14="http://schemas.microsoft.com/office/powerpoint/2010/main" val="1419721990"/>
              </p:ext>
            </p:extLst>
          </p:nvPr>
        </p:nvGraphicFramePr>
        <p:xfrm>
          <a:off x="2430463" y="5065843"/>
          <a:ext cx="2933700" cy="585788"/>
        </p:xfrm>
        <a:graphic>
          <a:graphicData uri="http://schemas.openxmlformats.org/presentationml/2006/ole">
            <mc:AlternateContent xmlns:mc="http://schemas.openxmlformats.org/markup-compatibility/2006">
              <mc:Choice xmlns:v="urn:schemas-microsoft-com:vml" Requires="v">
                <p:oleObj spid="_x0000_s181527" name="Equation" r:id="rId20" imgW="1206500" imgH="241300" progId="Equation.3">
                  <p:embed/>
                </p:oleObj>
              </mc:Choice>
              <mc:Fallback>
                <p:oleObj name="Equation" r:id="rId20" imgW="1206500" imgH="241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30463" y="5065843"/>
                        <a:ext cx="29337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23" name="Object 7"/>
          <p:cNvGraphicFramePr>
            <a:graphicFrameLocks noChangeAspect="1"/>
          </p:cNvGraphicFramePr>
          <p:nvPr>
            <p:extLst>
              <p:ext uri="{D42A27DB-BD31-4B8C-83A1-F6EECF244321}">
                <p14:modId xmlns:p14="http://schemas.microsoft.com/office/powerpoint/2010/main" val="147002122"/>
              </p:ext>
            </p:extLst>
          </p:nvPr>
        </p:nvGraphicFramePr>
        <p:xfrm>
          <a:off x="5867400" y="4500693"/>
          <a:ext cx="2881313" cy="895350"/>
        </p:xfrm>
        <a:graphic>
          <a:graphicData uri="http://schemas.openxmlformats.org/presentationml/2006/ole">
            <mc:AlternateContent xmlns:mc="http://schemas.openxmlformats.org/markup-compatibility/2006">
              <mc:Choice xmlns:v="urn:schemas-microsoft-com:vml" Requires="v">
                <p:oleObj spid="_x0000_s181528" name="Equation" r:id="rId22" imgW="1548728" imgH="482391" progId="Equation.3">
                  <p:embed/>
                </p:oleObj>
              </mc:Choice>
              <mc:Fallback>
                <p:oleObj name="Equation" r:id="rId22" imgW="1548728" imgH="482391"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67400" y="4500693"/>
                        <a:ext cx="28813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424" name="Object 51"/>
          <p:cNvGraphicFramePr>
            <a:graphicFrameLocks noChangeAspect="1"/>
          </p:cNvGraphicFramePr>
          <p:nvPr>
            <p:extLst>
              <p:ext uri="{D42A27DB-BD31-4B8C-83A1-F6EECF244321}">
                <p14:modId xmlns:p14="http://schemas.microsoft.com/office/powerpoint/2010/main" val="977104909"/>
              </p:ext>
            </p:extLst>
          </p:nvPr>
        </p:nvGraphicFramePr>
        <p:xfrm>
          <a:off x="5795963" y="5364293"/>
          <a:ext cx="3206750" cy="846138"/>
        </p:xfrm>
        <a:graphic>
          <a:graphicData uri="http://schemas.openxmlformats.org/presentationml/2006/ole">
            <mc:AlternateContent xmlns:mc="http://schemas.openxmlformats.org/markup-compatibility/2006">
              <mc:Choice xmlns:v="urn:schemas-microsoft-com:vml" Requires="v">
                <p:oleObj spid="_x0000_s181529" name="Equation" r:id="rId24" imgW="1828800" imgH="482600" progId="Equation.3">
                  <p:embed/>
                </p:oleObj>
              </mc:Choice>
              <mc:Fallback>
                <p:oleObj name="Equation" r:id="rId24" imgW="1828800" imgH="482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95963" y="5364293"/>
                        <a:ext cx="320675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 name="Right Brace 33"/>
          <p:cNvSpPr/>
          <p:nvPr/>
        </p:nvSpPr>
        <p:spPr>
          <a:xfrm flipH="1">
            <a:off x="5435600" y="4643568"/>
            <a:ext cx="431800" cy="151288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36" name="Straight Connector 35"/>
          <p:cNvCxnSpPr/>
          <p:nvPr/>
        </p:nvCxnSpPr>
        <p:spPr>
          <a:xfrm>
            <a:off x="2051050" y="2940627"/>
            <a:ext cx="0" cy="32158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851275" y="2322646"/>
            <a:ext cx="0" cy="936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51275" y="3812153"/>
            <a:ext cx="0" cy="431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51275" y="4726984"/>
            <a:ext cx="0" cy="431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30" name="TextBox 43"/>
          <p:cNvSpPr txBox="1">
            <a:spLocks noChangeArrowheads="1"/>
          </p:cNvSpPr>
          <p:nvPr/>
        </p:nvSpPr>
        <p:spPr bwMode="auto">
          <a:xfrm>
            <a:off x="395288" y="2754446"/>
            <a:ext cx="12731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a:t>Using:</a:t>
            </a:r>
          </a:p>
        </p:txBody>
      </p:sp>
      <p:cxnSp>
        <p:nvCxnSpPr>
          <p:cNvPr id="47" name="Straight Connector 46"/>
          <p:cNvCxnSpPr/>
          <p:nvPr/>
        </p:nvCxnSpPr>
        <p:spPr>
          <a:xfrm>
            <a:off x="395288" y="3330709"/>
            <a:ext cx="1223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432" name="Object 1"/>
          <p:cNvGraphicFramePr>
            <a:graphicFrameLocks noChangeAspect="1"/>
          </p:cNvGraphicFramePr>
          <p:nvPr>
            <p:extLst>
              <p:ext uri="{D42A27DB-BD31-4B8C-83A1-F6EECF244321}">
                <p14:modId xmlns:p14="http://schemas.microsoft.com/office/powerpoint/2010/main" val="466678582"/>
              </p:ext>
            </p:extLst>
          </p:nvPr>
        </p:nvGraphicFramePr>
        <p:xfrm>
          <a:off x="323850" y="5594481"/>
          <a:ext cx="317500" cy="412750"/>
        </p:xfrm>
        <a:graphic>
          <a:graphicData uri="http://schemas.openxmlformats.org/presentationml/2006/ole">
            <mc:AlternateContent xmlns:mc="http://schemas.openxmlformats.org/markup-compatibility/2006">
              <mc:Choice xmlns:v="urn:schemas-microsoft-com:vml" Requires="v">
                <p:oleObj spid="_x0000_s181530" name="Equation" r:id="rId26" imgW="126780" imgH="164814" progId="Equation.3">
                  <p:embed/>
                </p:oleObj>
              </mc:Choice>
              <mc:Fallback>
                <p:oleObj name="Equation" r:id="rId26" imgW="126780" imgH="164814"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850" y="5594481"/>
                        <a:ext cx="3175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Box 1"/>
          <p:cNvSpPr txBox="1">
            <a:spLocks noChangeArrowheads="1"/>
          </p:cNvSpPr>
          <p:nvPr/>
        </p:nvSpPr>
        <p:spPr bwMode="auto">
          <a:xfrm>
            <a:off x="539750" y="5535743"/>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sz="2000"/>
              <a:t>constant</a:t>
            </a:r>
          </a:p>
        </p:txBody>
      </p:sp>
      <p:sp>
        <p:nvSpPr>
          <p:cNvPr id="27" name="Right Brace 26"/>
          <p:cNvSpPr/>
          <p:nvPr/>
        </p:nvSpPr>
        <p:spPr>
          <a:xfrm>
            <a:off x="1547813" y="5075368"/>
            <a:ext cx="431800" cy="86518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9" name="Rectangle 2"/>
          <p:cNvSpPr>
            <a:spLocks noGrp="1" noChangeArrowheads="1"/>
          </p:cNvSpPr>
          <p:nvPr>
            <p:ph type="title"/>
          </p:nvPr>
        </p:nvSpPr>
        <p:spPr>
          <a:xfrm>
            <a:off x="519546" y="263234"/>
            <a:ext cx="8229600" cy="990600"/>
          </a:xfrm>
        </p:spPr>
        <p:txBody>
          <a:bodyPr>
            <a:normAutofit fontScale="90000"/>
          </a:bodyPr>
          <a:lstStyle/>
          <a:p>
            <a:pPr eaLnBrk="1" hangingPunct="1"/>
            <a:r>
              <a:rPr lang="en-GB" altLang="en-US" dirty="0" smtClean="0">
                <a:solidFill>
                  <a:srgbClr val="008000"/>
                </a:solidFill>
                <a:ea typeface="ＭＳ Ｐゴシック" pitchFamily="34" charset="-128"/>
              </a:rPr>
              <a:t>Force balance: the Stokes equation (3)</a:t>
            </a:r>
          </a:p>
        </p:txBody>
      </p:sp>
      <p:sp>
        <p:nvSpPr>
          <p:cNvPr id="2" name="Slide Number Placeholder 1"/>
          <p:cNvSpPr>
            <a:spLocks noGrp="1"/>
          </p:cNvSpPr>
          <p:nvPr>
            <p:ph type="sldNum" sz="quarter" idx="12"/>
          </p:nvPr>
        </p:nvSpPr>
        <p:spPr/>
        <p:txBody>
          <a:bodyPr/>
          <a:lstStyle/>
          <a:p>
            <a:fld id="{FB3EDCD9-732D-504E-AAE8-461BF025AC4F}" type="slidenum">
              <a:rPr lang="en-US" smtClean="0"/>
              <a:t>5</a:t>
            </a:fld>
            <a:endParaRPr lang="en-US"/>
          </a:p>
        </p:txBody>
      </p:sp>
    </p:spTree>
    <p:extLst>
      <p:ext uri="{BB962C8B-B14F-4D97-AF65-F5344CB8AC3E}">
        <p14:creationId xmlns:p14="http://schemas.microsoft.com/office/powerpoint/2010/main" val="30743868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26"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8437" name="Rectangle 2"/>
          <p:cNvSpPr>
            <a:spLocks noGrp="1" noChangeArrowheads="1"/>
          </p:cNvSpPr>
          <p:nvPr>
            <p:ph type="title"/>
          </p:nvPr>
        </p:nvSpPr>
        <p:spPr/>
        <p:txBody>
          <a:bodyPr>
            <a:normAutofit fontScale="90000"/>
          </a:bodyPr>
          <a:lstStyle/>
          <a:p>
            <a:pPr algn="ctr" eaLnBrk="1" hangingPunct="1"/>
            <a:r>
              <a:rPr lang="en-GB" altLang="en-US" dirty="0" smtClean="0">
                <a:solidFill>
                  <a:srgbClr val="008000"/>
                </a:solidFill>
                <a:ea typeface="ＭＳ Ｐゴシック" pitchFamily="34" charset="-128"/>
              </a:rPr>
              <a:t>Force balance: the Stokes equation (4)</a:t>
            </a:r>
          </a:p>
        </p:txBody>
      </p:sp>
      <p:sp>
        <p:nvSpPr>
          <p:cNvPr id="18438" name="Rectangle 3"/>
          <p:cNvSpPr>
            <a:spLocks noGrp="1" noChangeArrowheads="1"/>
          </p:cNvSpPr>
          <p:nvPr>
            <p:ph type="body" idx="1"/>
          </p:nvPr>
        </p:nvSpPr>
        <p:spPr>
          <a:xfrm>
            <a:off x="457200" y="1542021"/>
            <a:ext cx="8148638" cy="4803362"/>
          </a:xfrm>
        </p:spPr>
        <p:txBody>
          <a:bodyPr>
            <a:normAutofit fontScale="92500"/>
          </a:bodyPr>
          <a:lstStyle/>
          <a:p>
            <a:pPr eaLnBrk="1" hangingPunct="1">
              <a:lnSpc>
                <a:spcPct val="150000"/>
              </a:lnSpc>
            </a:pPr>
            <a:r>
              <a:rPr lang="en-GB" altLang="en-US" dirty="0" smtClean="0">
                <a:ea typeface="ＭＳ Ｐゴシック" pitchFamily="34" charset="-128"/>
              </a:rPr>
              <a:t> in x- and z-direction: </a:t>
            </a:r>
          </a:p>
          <a:p>
            <a:pPr eaLnBrk="1" hangingPunct="1">
              <a:lnSpc>
                <a:spcPct val="150000"/>
              </a:lnSpc>
            </a:pPr>
            <a:endParaRPr lang="en-GB" altLang="en-US" dirty="0" smtClean="0">
              <a:ea typeface="ＭＳ Ｐゴシック" pitchFamily="34" charset="-128"/>
            </a:endParaRPr>
          </a:p>
          <a:p>
            <a:pPr eaLnBrk="1" hangingPunct="1">
              <a:lnSpc>
                <a:spcPct val="150000"/>
              </a:lnSpc>
            </a:pPr>
            <a:endParaRPr lang="en-GB" altLang="en-US" dirty="0" smtClean="0">
              <a:ea typeface="ＭＳ Ｐゴシック" pitchFamily="34" charset="-128"/>
            </a:endParaRPr>
          </a:p>
          <a:p>
            <a:pPr eaLnBrk="1" hangingPunct="1">
              <a:lnSpc>
                <a:spcPct val="150000"/>
              </a:lnSpc>
            </a:pPr>
            <a:endParaRPr lang="en-GB" altLang="en-US" dirty="0" smtClean="0">
              <a:ea typeface="ＭＳ Ｐゴシック" pitchFamily="34" charset="-128"/>
            </a:endParaRPr>
          </a:p>
          <a:p>
            <a:pPr eaLnBrk="1" hangingPunct="1">
              <a:lnSpc>
                <a:spcPct val="150000"/>
              </a:lnSpc>
              <a:buFont typeface="Wingdings" pitchFamily="2" charset="2"/>
              <a:buNone/>
            </a:pPr>
            <a:r>
              <a:rPr lang="en-GB" altLang="en-US" dirty="0" smtClean="0">
                <a:ea typeface="ＭＳ Ｐゴシック" pitchFamily="34" charset="-128"/>
              </a:rPr>
              <a:t>So we have:</a:t>
            </a:r>
          </a:p>
          <a:p>
            <a:pPr eaLnBrk="1" hangingPunct="1">
              <a:lnSpc>
                <a:spcPct val="150000"/>
              </a:lnSpc>
            </a:pPr>
            <a:r>
              <a:rPr lang="en-GB" altLang="en-US" dirty="0" smtClean="0">
                <a:ea typeface="ＭＳ Ｐゴシック" pitchFamily="34" charset="-128"/>
              </a:rPr>
              <a:t> 2 equations</a:t>
            </a:r>
          </a:p>
          <a:p>
            <a:pPr eaLnBrk="1" hangingPunct="1">
              <a:lnSpc>
                <a:spcPct val="150000"/>
              </a:lnSpc>
            </a:pPr>
            <a:r>
              <a:rPr lang="en-GB" altLang="en-US" dirty="0" smtClean="0">
                <a:ea typeface="ＭＳ Ｐゴシック" pitchFamily="34" charset="-128"/>
              </a:rPr>
              <a:t> 3 unknowns:</a:t>
            </a:r>
          </a:p>
          <a:p>
            <a:pPr lvl="1" eaLnBrk="1" hangingPunct="1">
              <a:lnSpc>
                <a:spcPct val="110000"/>
              </a:lnSpc>
            </a:pPr>
            <a:r>
              <a:rPr lang="en-GB" altLang="en-US" dirty="0" smtClean="0">
                <a:ea typeface="ＭＳ Ｐゴシック" pitchFamily="34" charset="-128"/>
              </a:rPr>
              <a:t>pressure </a:t>
            </a:r>
            <a:r>
              <a:rPr lang="en-GB" altLang="en-US" i="1" dirty="0" smtClean="0">
                <a:latin typeface="Times New Roman" pitchFamily="18" charset="0"/>
                <a:ea typeface="ＭＳ Ｐゴシック" pitchFamily="34" charset="-128"/>
              </a:rPr>
              <a:t>P</a:t>
            </a:r>
          </a:p>
          <a:p>
            <a:pPr lvl="1" eaLnBrk="1" hangingPunct="1">
              <a:lnSpc>
                <a:spcPct val="110000"/>
              </a:lnSpc>
            </a:pPr>
            <a:r>
              <a:rPr lang="en-GB" altLang="en-US" dirty="0" smtClean="0">
                <a:ea typeface="ＭＳ Ｐゴシック" pitchFamily="34" charset="-128"/>
              </a:rPr>
              <a:t>velocities </a:t>
            </a:r>
            <a:r>
              <a:rPr lang="en-GB" altLang="en-US" i="1" dirty="0" err="1" smtClean="0">
                <a:latin typeface="Times New Roman" pitchFamily="18" charset="0"/>
                <a:ea typeface="ＭＳ Ｐゴシック" pitchFamily="34" charset="-128"/>
              </a:rPr>
              <a:t>v</a:t>
            </a:r>
            <a:r>
              <a:rPr lang="en-GB" altLang="en-US" i="1" baseline="-25000" dirty="0" err="1" smtClean="0">
                <a:latin typeface="Times New Roman" pitchFamily="18" charset="0"/>
                <a:ea typeface="ＭＳ Ｐゴシック" pitchFamily="34" charset="-128"/>
              </a:rPr>
              <a:t>x</a:t>
            </a:r>
            <a:r>
              <a:rPr lang="en-GB" altLang="en-US" i="1" dirty="0" smtClean="0">
                <a:latin typeface="Times New Roman" pitchFamily="18" charset="0"/>
                <a:ea typeface="ＭＳ Ｐゴシック" pitchFamily="34" charset="-128"/>
              </a:rPr>
              <a:t> &amp; </a:t>
            </a:r>
            <a:r>
              <a:rPr lang="en-GB" altLang="en-US" i="1" dirty="0" err="1" smtClean="0">
                <a:latin typeface="Times New Roman" pitchFamily="18" charset="0"/>
                <a:ea typeface="ＭＳ Ｐゴシック" pitchFamily="34" charset="-128"/>
              </a:rPr>
              <a:t>v</a:t>
            </a:r>
            <a:r>
              <a:rPr lang="en-GB" altLang="en-US" i="1" baseline="-25000" dirty="0" err="1" smtClean="0">
                <a:latin typeface="Times New Roman" pitchFamily="18" charset="0"/>
                <a:ea typeface="ＭＳ Ｐゴシック" pitchFamily="34" charset="-128"/>
              </a:rPr>
              <a:t>z</a:t>
            </a:r>
            <a:endParaRPr lang="en-GB" altLang="en-US" baseline="-25000" dirty="0" smtClean="0">
              <a:ea typeface="ＭＳ Ｐゴシック" pitchFamily="34" charset="-128"/>
            </a:endParaRPr>
          </a:p>
        </p:txBody>
      </p:sp>
      <p:graphicFrame>
        <p:nvGraphicFramePr>
          <p:cNvPr id="18439" name="Object 7"/>
          <p:cNvGraphicFramePr>
            <a:graphicFrameLocks noChangeAspect="1"/>
          </p:cNvGraphicFramePr>
          <p:nvPr>
            <p:extLst>
              <p:ext uri="{D42A27DB-BD31-4B8C-83A1-F6EECF244321}">
                <p14:modId xmlns:p14="http://schemas.microsoft.com/office/powerpoint/2010/main" val="751109688"/>
              </p:ext>
            </p:extLst>
          </p:nvPr>
        </p:nvGraphicFramePr>
        <p:xfrm>
          <a:off x="827088" y="1983057"/>
          <a:ext cx="3457575" cy="1076325"/>
        </p:xfrm>
        <a:graphic>
          <a:graphicData uri="http://schemas.openxmlformats.org/presentationml/2006/ole">
            <mc:AlternateContent xmlns:mc="http://schemas.openxmlformats.org/markup-compatibility/2006">
              <mc:Choice xmlns:v="urn:schemas-microsoft-com:vml" Requires="v">
                <p:oleObj spid="_x0000_s182323" name="Equation" r:id="rId4" imgW="1548728" imgH="482391" progId="Equation.3">
                  <p:embed/>
                </p:oleObj>
              </mc:Choice>
              <mc:Fallback>
                <p:oleObj name="Equation" r:id="rId4" imgW="1548728"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83057"/>
                        <a:ext cx="345757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41" name="Object 51"/>
          <p:cNvGraphicFramePr>
            <a:graphicFrameLocks noChangeAspect="1"/>
          </p:cNvGraphicFramePr>
          <p:nvPr>
            <p:extLst>
              <p:ext uri="{D42A27DB-BD31-4B8C-83A1-F6EECF244321}">
                <p14:modId xmlns:p14="http://schemas.microsoft.com/office/powerpoint/2010/main" val="399894645"/>
              </p:ext>
            </p:extLst>
          </p:nvPr>
        </p:nvGraphicFramePr>
        <p:xfrm>
          <a:off x="827088" y="3008582"/>
          <a:ext cx="4032250" cy="1063625"/>
        </p:xfrm>
        <a:graphic>
          <a:graphicData uri="http://schemas.openxmlformats.org/presentationml/2006/ole">
            <mc:AlternateContent xmlns:mc="http://schemas.openxmlformats.org/markup-compatibility/2006">
              <mc:Choice xmlns:v="urn:schemas-microsoft-com:vml" Requires="v">
                <p:oleObj spid="_x0000_s182324" name="Equation" r:id="rId6" imgW="1828800" imgH="482600" progId="Equation.3">
                  <p:embed/>
                </p:oleObj>
              </mc:Choice>
              <mc:Fallback>
                <p:oleObj name="Equation" r:id="rId6" imgW="18288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3008582"/>
                        <a:ext cx="403225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42" name="AutoShape 53"/>
          <p:cNvSpPr>
            <a:spLocks/>
          </p:cNvSpPr>
          <p:nvPr/>
        </p:nvSpPr>
        <p:spPr bwMode="auto">
          <a:xfrm>
            <a:off x="2914104" y="4463749"/>
            <a:ext cx="358775" cy="1871663"/>
          </a:xfrm>
          <a:prstGeom prst="rightBrace">
            <a:avLst>
              <a:gd name="adj1" fmla="val 4347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sp>
        <p:nvSpPr>
          <p:cNvPr id="18443" name="Text Box 54"/>
          <p:cNvSpPr txBox="1">
            <a:spLocks noChangeArrowheads="1"/>
          </p:cNvSpPr>
          <p:nvPr/>
        </p:nvSpPr>
        <p:spPr bwMode="auto">
          <a:xfrm>
            <a:off x="3352800" y="5118006"/>
            <a:ext cx="5253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US" altLang="en-US" sz="2400" dirty="0"/>
              <a:t>additional </a:t>
            </a:r>
            <a:r>
              <a:rPr lang="en-US" altLang="en-US" sz="2400" dirty="0" smtClean="0"/>
              <a:t>constraint required</a:t>
            </a:r>
            <a:endParaRPr lang="en-US" altLang="en-US" sz="2400" dirty="0"/>
          </a:p>
        </p:txBody>
      </p:sp>
      <p:sp>
        <p:nvSpPr>
          <p:cNvPr id="2" name="Slide Number Placeholder 1"/>
          <p:cNvSpPr>
            <a:spLocks noGrp="1"/>
          </p:cNvSpPr>
          <p:nvPr>
            <p:ph type="sldNum" sz="quarter" idx="12"/>
          </p:nvPr>
        </p:nvSpPr>
        <p:spPr/>
        <p:txBody>
          <a:bodyPr/>
          <a:lstStyle/>
          <a:p>
            <a:fld id="{FB3EDCD9-732D-504E-AAE8-461BF025AC4F}" type="slidenum">
              <a:rPr lang="en-US" smtClean="0"/>
              <a:t>6</a:t>
            </a:fld>
            <a:endParaRPr lang="en-US"/>
          </a:p>
        </p:txBody>
      </p:sp>
    </p:spTree>
    <p:extLst>
      <p:ext uri="{BB962C8B-B14F-4D97-AF65-F5344CB8AC3E}">
        <p14:creationId xmlns:p14="http://schemas.microsoft.com/office/powerpoint/2010/main" val="16201033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quarter" idx="10"/>
          </p:nvPr>
        </p:nvSpPr>
        <p:spPr/>
        <p:txBody>
          <a:bodyPr/>
          <a:lstStyle/>
          <a:p>
            <a:pPr>
              <a:defRPr/>
            </a:pPr>
            <a:r>
              <a:rPr lang="en-GB" altLang="en-US" smtClean="0"/>
              <a:t>3-9 April, 2017, Edinburgh University</a:t>
            </a:r>
            <a:endParaRPr lang="en-GB" altLang="en-US"/>
          </a:p>
        </p:txBody>
      </p:sp>
      <p:sp>
        <p:nvSpPr>
          <p:cNvPr id="18"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9461" name="Rectangle 2"/>
          <p:cNvSpPr>
            <a:spLocks noGrp="1" noChangeArrowheads="1"/>
          </p:cNvSpPr>
          <p:nvPr>
            <p:ph type="title"/>
          </p:nvPr>
        </p:nvSpPr>
        <p:spPr>
          <a:xfrm>
            <a:off x="468313" y="260350"/>
            <a:ext cx="8229600" cy="1139825"/>
          </a:xfrm>
        </p:spPr>
        <p:txBody>
          <a:bodyPr>
            <a:normAutofit fontScale="90000"/>
          </a:bodyPr>
          <a:lstStyle/>
          <a:p>
            <a:pPr algn="ctr" eaLnBrk="1" hangingPunct="1"/>
            <a:r>
              <a:rPr lang="en-GB" altLang="en-US" dirty="0" smtClean="0">
                <a:solidFill>
                  <a:srgbClr val="008000"/>
                </a:solidFill>
                <a:ea typeface="ＭＳ Ｐゴシック" pitchFamily="34" charset="-128"/>
              </a:rPr>
              <a:t>Mass conservation (continuity equation)</a:t>
            </a:r>
          </a:p>
        </p:txBody>
      </p:sp>
      <p:sp>
        <p:nvSpPr>
          <p:cNvPr id="19462" name="Rectangle 3"/>
          <p:cNvSpPr>
            <a:spLocks noGrp="1" noChangeArrowheads="1"/>
          </p:cNvSpPr>
          <p:nvPr>
            <p:ph type="body" idx="1"/>
          </p:nvPr>
        </p:nvSpPr>
        <p:spPr>
          <a:xfrm>
            <a:off x="457200" y="1125538"/>
            <a:ext cx="8218488" cy="5005387"/>
          </a:xfrm>
        </p:spPr>
        <p:txBody>
          <a:bodyPr/>
          <a:lstStyle/>
          <a:p>
            <a:pPr eaLnBrk="1" hangingPunct="1">
              <a:buFont typeface="Wingdings" pitchFamily="2" charset="2"/>
              <a:buNone/>
            </a:pPr>
            <a:endParaRPr lang="en-GB" altLang="en-US" dirty="0" smtClean="0">
              <a:ea typeface="ＭＳ Ｐゴシック" pitchFamily="34" charset="-128"/>
            </a:endParaRPr>
          </a:p>
          <a:p>
            <a:pPr marL="0" indent="0" eaLnBrk="1" hangingPunct="1">
              <a:lnSpc>
                <a:spcPct val="110000"/>
              </a:lnSpc>
              <a:buNone/>
            </a:pPr>
            <a:r>
              <a:rPr lang="en-GB" altLang="en-US" dirty="0" smtClean="0">
                <a:ea typeface="ＭＳ Ｐゴシック" pitchFamily="34" charset="-128"/>
              </a:rPr>
              <a:t>Net </a:t>
            </a:r>
            <a:r>
              <a:rPr lang="en-GB" altLang="en-US" dirty="0" smtClean="0">
                <a:ea typeface="ＭＳ Ｐゴシック" pitchFamily="34" charset="-128"/>
              </a:rPr>
              <a:t>in/outflow = </a:t>
            </a:r>
            <a:r>
              <a:rPr lang="en-GB" altLang="en-US" dirty="0" smtClean="0">
                <a:ea typeface="ＭＳ Ｐゴシック" pitchFamily="34" charset="-128"/>
              </a:rPr>
              <a:t>0</a:t>
            </a:r>
            <a:endParaRPr lang="en-GB" altLang="en-US" dirty="0">
              <a:ea typeface="ＭＳ Ｐゴシック" pitchFamily="34" charset="-128"/>
            </a:endParaRPr>
          </a:p>
          <a:p>
            <a:pPr eaLnBrk="1" hangingPunct="1">
              <a:lnSpc>
                <a:spcPct val="110000"/>
              </a:lnSpc>
            </a:pPr>
            <a:endParaRPr lang="en-GB" altLang="en-US" dirty="0" smtClean="0">
              <a:ea typeface="ＭＳ Ｐゴシック" pitchFamily="34" charset="-128"/>
            </a:endParaRPr>
          </a:p>
          <a:p>
            <a:pPr eaLnBrk="1" hangingPunct="1">
              <a:lnSpc>
                <a:spcPct val="110000"/>
              </a:lnSpc>
              <a:buFont typeface="Wingdings" pitchFamily="2" charset="2"/>
              <a:buNone/>
            </a:pPr>
            <a:endParaRPr lang="en-GB" altLang="en-US" dirty="0" smtClean="0">
              <a:ea typeface="ＭＳ Ｐゴシック" pitchFamily="34" charset="-128"/>
            </a:endParaRPr>
          </a:p>
        </p:txBody>
      </p:sp>
      <p:graphicFrame>
        <p:nvGraphicFramePr>
          <p:cNvPr id="19463" name="Object 26"/>
          <p:cNvGraphicFramePr>
            <a:graphicFrameLocks noChangeAspect="1"/>
          </p:cNvGraphicFramePr>
          <p:nvPr>
            <p:extLst>
              <p:ext uri="{D42A27DB-BD31-4B8C-83A1-F6EECF244321}">
                <p14:modId xmlns:p14="http://schemas.microsoft.com/office/powerpoint/2010/main" val="2269896547"/>
              </p:ext>
            </p:extLst>
          </p:nvPr>
        </p:nvGraphicFramePr>
        <p:xfrm>
          <a:off x="612927" y="4182227"/>
          <a:ext cx="2008187" cy="989013"/>
        </p:xfrm>
        <a:graphic>
          <a:graphicData uri="http://schemas.openxmlformats.org/presentationml/2006/ole">
            <mc:AlternateContent xmlns:mc="http://schemas.openxmlformats.org/markup-compatibility/2006">
              <mc:Choice xmlns:v="urn:schemas-microsoft-com:vml" Requires="v">
                <p:oleObj spid="_x0000_s183331" name="Equation" r:id="rId4" imgW="825500" imgH="406400" progId="Equation.3">
                  <p:embed/>
                </p:oleObj>
              </mc:Choice>
              <mc:Fallback>
                <p:oleObj name="Equation" r:id="rId4" imgW="825500" imgH="406400" progId="Equation.3">
                  <p:embed/>
                  <p:pic>
                    <p:nvPicPr>
                      <p:cNvPr id="0" name=""/>
                      <p:cNvPicPr>
                        <a:picLocks noChangeAspect="1" noChangeArrowheads="1"/>
                      </p:cNvPicPr>
                      <p:nvPr/>
                    </p:nvPicPr>
                    <p:blipFill>
                      <a:blip r:embed="rId5"/>
                      <a:srcRect/>
                      <a:stretch>
                        <a:fillRect/>
                      </a:stretch>
                    </p:blipFill>
                    <p:spPr bwMode="auto">
                      <a:xfrm>
                        <a:off x="612927" y="4182227"/>
                        <a:ext cx="20081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9464" name="Group 29"/>
          <p:cNvGrpSpPr>
            <a:grpSpLocks/>
          </p:cNvGrpSpPr>
          <p:nvPr/>
        </p:nvGrpSpPr>
        <p:grpSpPr bwMode="auto">
          <a:xfrm>
            <a:off x="4946694" y="3071250"/>
            <a:ext cx="4006806" cy="3573464"/>
            <a:chOff x="2789" y="1525"/>
            <a:chExt cx="2722" cy="2251"/>
          </a:xfrm>
        </p:grpSpPr>
        <p:grpSp>
          <p:nvGrpSpPr>
            <p:cNvPr id="19465" name="Group 27"/>
            <p:cNvGrpSpPr>
              <a:grpSpLocks/>
            </p:cNvGrpSpPr>
            <p:nvPr/>
          </p:nvGrpSpPr>
          <p:grpSpPr bwMode="auto">
            <a:xfrm>
              <a:off x="2985" y="1525"/>
              <a:ext cx="2371" cy="2251"/>
              <a:chOff x="3348" y="754"/>
              <a:chExt cx="2371" cy="2251"/>
            </a:xfrm>
          </p:grpSpPr>
          <p:sp>
            <p:nvSpPr>
              <p:cNvPr id="19467" name="Rectangle 5"/>
              <p:cNvSpPr>
                <a:spLocks noChangeArrowheads="1"/>
              </p:cNvSpPr>
              <p:nvPr/>
            </p:nvSpPr>
            <p:spPr bwMode="auto">
              <a:xfrm>
                <a:off x="3992" y="1396"/>
                <a:ext cx="972" cy="997"/>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algn="ctr" eaLnBrk="1" hangingPunct="1">
                  <a:spcBef>
                    <a:spcPct val="0"/>
                  </a:spcBef>
                  <a:buClrTx/>
                  <a:buSzTx/>
                  <a:buFontTx/>
                  <a:buNone/>
                </a:pPr>
                <a:endParaRPr lang="en-US" altLang="en-US" dirty="0"/>
              </a:p>
            </p:txBody>
          </p:sp>
          <p:sp>
            <p:nvSpPr>
              <p:cNvPr id="19468" name="Line 6"/>
              <p:cNvSpPr>
                <a:spLocks noChangeShapeType="1"/>
              </p:cNvSpPr>
              <p:nvPr/>
            </p:nvSpPr>
            <p:spPr bwMode="auto">
              <a:xfrm>
                <a:off x="4462" y="1194"/>
                <a:ext cx="0" cy="20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9" name="Line 7"/>
              <p:cNvSpPr>
                <a:spLocks noChangeShapeType="1"/>
              </p:cNvSpPr>
              <p:nvPr/>
            </p:nvSpPr>
            <p:spPr bwMode="auto">
              <a:xfrm>
                <a:off x="4462" y="2393"/>
                <a:ext cx="0" cy="23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70" name="Line 8"/>
              <p:cNvSpPr>
                <a:spLocks noChangeShapeType="1"/>
              </p:cNvSpPr>
              <p:nvPr/>
            </p:nvSpPr>
            <p:spPr bwMode="auto">
              <a:xfrm rot="5400000" flipH="1" flipV="1">
                <a:off x="5106" y="1746"/>
                <a:ext cx="0" cy="28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71" name="Line 9"/>
              <p:cNvSpPr>
                <a:spLocks noChangeShapeType="1"/>
              </p:cNvSpPr>
              <p:nvPr/>
            </p:nvSpPr>
            <p:spPr bwMode="auto">
              <a:xfrm rot="5400000" flipH="1" flipV="1">
                <a:off x="3869" y="1765"/>
                <a:ext cx="0" cy="24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72" name="Text Box 22"/>
              <p:cNvSpPr txBox="1">
                <a:spLocks noChangeArrowheads="1"/>
              </p:cNvSpPr>
              <p:nvPr/>
            </p:nvSpPr>
            <p:spPr bwMode="auto">
              <a:xfrm>
                <a:off x="3348" y="1833"/>
                <a:ext cx="54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dirty="0" err="1">
                    <a:latin typeface="Times New Roman" pitchFamily="18" charset="0"/>
                  </a:rPr>
                  <a:t>v</a:t>
                </a:r>
                <a:r>
                  <a:rPr lang="en-GB" altLang="en-US" i="1" baseline="-25000" dirty="0" err="1">
                    <a:latin typeface="Times New Roman" pitchFamily="18" charset="0"/>
                  </a:rPr>
                  <a:t>x</a:t>
                </a:r>
                <a:r>
                  <a:rPr lang="en-GB" altLang="en-US" dirty="0"/>
                  <a:t> in</a:t>
                </a:r>
              </a:p>
            </p:txBody>
          </p:sp>
          <p:sp>
            <p:nvSpPr>
              <p:cNvPr id="19473" name="Text Box 23"/>
              <p:cNvSpPr txBox="1">
                <a:spLocks noChangeArrowheads="1"/>
              </p:cNvSpPr>
              <p:nvPr/>
            </p:nvSpPr>
            <p:spPr bwMode="auto">
              <a:xfrm>
                <a:off x="5025" y="1823"/>
                <a:ext cx="6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dirty="0" err="1">
                    <a:latin typeface="Times New Roman" pitchFamily="18" charset="0"/>
                  </a:rPr>
                  <a:t>v</a:t>
                </a:r>
                <a:r>
                  <a:rPr lang="en-GB" altLang="en-US" i="1" baseline="-25000" dirty="0" err="1">
                    <a:latin typeface="Times New Roman" pitchFamily="18" charset="0"/>
                  </a:rPr>
                  <a:t>x</a:t>
                </a:r>
                <a:r>
                  <a:rPr lang="en-GB" altLang="en-US" dirty="0"/>
                  <a:t> out</a:t>
                </a:r>
              </a:p>
            </p:txBody>
          </p:sp>
          <p:sp>
            <p:nvSpPr>
              <p:cNvPr id="19474" name="Text Box 24"/>
              <p:cNvSpPr txBox="1">
                <a:spLocks noChangeArrowheads="1"/>
              </p:cNvSpPr>
              <p:nvPr/>
            </p:nvSpPr>
            <p:spPr bwMode="auto">
              <a:xfrm>
                <a:off x="4105" y="2659"/>
                <a:ext cx="6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dirty="0" err="1">
                    <a:latin typeface="Times New Roman" pitchFamily="18" charset="0"/>
                  </a:rPr>
                  <a:t>v</a:t>
                </a:r>
                <a:r>
                  <a:rPr lang="en-GB" altLang="en-US" i="1" baseline="-25000" dirty="0" err="1">
                    <a:latin typeface="Times New Roman" pitchFamily="18" charset="0"/>
                  </a:rPr>
                  <a:t>z</a:t>
                </a:r>
                <a:r>
                  <a:rPr lang="en-GB" altLang="en-US" dirty="0"/>
                  <a:t> out</a:t>
                </a:r>
              </a:p>
            </p:txBody>
          </p:sp>
          <p:sp>
            <p:nvSpPr>
              <p:cNvPr id="19475" name="Text Box 25"/>
              <p:cNvSpPr txBox="1">
                <a:spLocks noChangeArrowheads="1"/>
              </p:cNvSpPr>
              <p:nvPr/>
            </p:nvSpPr>
            <p:spPr bwMode="auto">
              <a:xfrm>
                <a:off x="4195" y="754"/>
                <a:ext cx="53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dirty="0" err="1">
                    <a:latin typeface="Times New Roman" pitchFamily="18" charset="0"/>
                  </a:rPr>
                  <a:t>v</a:t>
                </a:r>
                <a:r>
                  <a:rPr lang="en-GB" altLang="en-US" i="1" baseline="-25000" dirty="0" err="1">
                    <a:latin typeface="Times New Roman" pitchFamily="18" charset="0"/>
                  </a:rPr>
                  <a:t>z</a:t>
                </a:r>
                <a:r>
                  <a:rPr lang="en-GB" altLang="en-US" dirty="0"/>
                  <a:t> in</a:t>
                </a:r>
              </a:p>
            </p:txBody>
          </p:sp>
        </p:grpSp>
        <p:sp>
          <p:nvSpPr>
            <p:cNvPr id="19466" name="Rectangle 28"/>
            <p:cNvSpPr>
              <a:spLocks noChangeArrowheads="1"/>
            </p:cNvSpPr>
            <p:nvPr/>
          </p:nvSpPr>
          <p:spPr bwMode="auto">
            <a:xfrm>
              <a:off x="2789" y="1570"/>
              <a:ext cx="2722" cy="217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grpSp>
      <p:sp>
        <p:nvSpPr>
          <p:cNvPr id="2" name="Slide Number Placeholder 1"/>
          <p:cNvSpPr>
            <a:spLocks noGrp="1"/>
          </p:cNvSpPr>
          <p:nvPr>
            <p:ph type="sldNum" sz="quarter" idx="12"/>
          </p:nvPr>
        </p:nvSpPr>
        <p:spPr/>
        <p:txBody>
          <a:bodyPr/>
          <a:lstStyle/>
          <a:p>
            <a:fld id="{FB3EDCD9-732D-504E-AAE8-461BF025AC4F}" type="slidenum">
              <a:rPr lang="en-US" smtClean="0"/>
              <a:t>7</a:t>
            </a:fld>
            <a:endParaRPr lang="en-US"/>
          </a:p>
        </p:txBody>
      </p:sp>
      <p:graphicFrame>
        <p:nvGraphicFramePr>
          <p:cNvPr id="20" name="Object 26"/>
          <p:cNvGraphicFramePr>
            <a:graphicFrameLocks noChangeAspect="1"/>
          </p:cNvGraphicFramePr>
          <p:nvPr>
            <p:extLst>
              <p:ext uri="{D42A27DB-BD31-4B8C-83A1-F6EECF244321}">
                <p14:modId xmlns:p14="http://schemas.microsoft.com/office/powerpoint/2010/main" val="769624815"/>
              </p:ext>
            </p:extLst>
          </p:nvPr>
        </p:nvGraphicFramePr>
        <p:xfrm>
          <a:off x="596866" y="2323429"/>
          <a:ext cx="5221288" cy="523875"/>
        </p:xfrm>
        <a:graphic>
          <a:graphicData uri="http://schemas.openxmlformats.org/presentationml/2006/ole">
            <mc:AlternateContent xmlns:mc="http://schemas.openxmlformats.org/markup-compatibility/2006">
              <mc:Choice xmlns:v="urn:schemas-microsoft-com:vml" Requires="v">
                <p:oleObj spid="_x0000_s183332" name="Equation" r:id="rId6" imgW="2146300" imgH="215900" progId="Equation.3">
                  <p:embed/>
                </p:oleObj>
              </mc:Choice>
              <mc:Fallback>
                <p:oleObj name="Equation" r:id="rId6" imgW="2146300" imgH="215900" progId="Equation.3">
                  <p:embed/>
                  <p:pic>
                    <p:nvPicPr>
                      <p:cNvPr id="0" name=""/>
                      <p:cNvPicPr>
                        <a:picLocks noChangeAspect="1" noChangeArrowheads="1"/>
                      </p:cNvPicPr>
                      <p:nvPr/>
                    </p:nvPicPr>
                    <p:blipFill>
                      <a:blip r:embed="rId7"/>
                      <a:srcRect/>
                      <a:stretch>
                        <a:fillRect/>
                      </a:stretch>
                    </p:blipFill>
                    <p:spPr bwMode="auto">
                      <a:xfrm>
                        <a:off x="596866" y="2323429"/>
                        <a:ext cx="52212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 name="Object 26"/>
          <p:cNvGraphicFramePr>
            <a:graphicFrameLocks noChangeAspect="1"/>
          </p:cNvGraphicFramePr>
          <p:nvPr>
            <p:extLst>
              <p:ext uri="{D42A27DB-BD31-4B8C-83A1-F6EECF244321}">
                <p14:modId xmlns:p14="http://schemas.microsoft.com/office/powerpoint/2010/main" val="2009130348"/>
              </p:ext>
            </p:extLst>
          </p:nvPr>
        </p:nvGraphicFramePr>
        <p:xfrm>
          <a:off x="612927" y="3060910"/>
          <a:ext cx="4048125" cy="987425"/>
        </p:xfrm>
        <a:graphic>
          <a:graphicData uri="http://schemas.openxmlformats.org/presentationml/2006/ole">
            <mc:AlternateContent xmlns:mc="http://schemas.openxmlformats.org/markup-compatibility/2006">
              <mc:Choice xmlns:v="urn:schemas-microsoft-com:vml" Requires="v">
                <p:oleObj spid="_x0000_s183333" name="Equation" r:id="rId8" imgW="1663700" imgH="406400" progId="Equation.3">
                  <p:embed/>
                </p:oleObj>
              </mc:Choice>
              <mc:Fallback>
                <p:oleObj name="Equation" r:id="rId8" imgW="1663700" imgH="406400" progId="Equation.3">
                  <p:embed/>
                  <p:pic>
                    <p:nvPicPr>
                      <p:cNvPr id="0" name=""/>
                      <p:cNvPicPr>
                        <a:picLocks noChangeAspect="1" noChangeArrowheads="1"/>
                      </p:cNvPicPr>
                      <p:nvPr/>
                    </p:nvPicPr>
                    <p:blipFill>
                      <a:blip r:embed="rId9"/>
                      <a:srcRect/>
                      <a:stretch>
                        <a:fillRect/>
                      </a:stretch>
                    </p:blipFill>
                    <p:spPr bwMode="auto">
                      <a:xfrm>
                        <a:off x="612927" y="3060910"/>
                        <a:ext cx="404812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 name="TextBox 3"/>
          <p:cNvSpPr txBox="1"/>
          <p:nvPr/>
        </p:nvSpPr>
        <p:spPr>
          <a:xfrm>
            <a:off x="6533583" y="5149943"/>
            <a:ext cx="682883" cy="523220"/>
          </a:xfrm>
          <a:prstGeom prst="rect">
            <a:avLst/>
          </a:prstGeom>
          <a:noFill/>
        </p:spPr>
        <p:txBody>
          <a:bodyPr wrap="none" rtlCol="0">
            <a:spAutoFit/>
          </a:bodyPr>
          <a:lstStyle/>
          <a:p>
            <a:r>
              <a:rPr lang="en-US" sz="2800" i="1" dirty="0" err="1" smtClean="0">
                <a:latin typeface="Symbol" charset="2"/>
                <a:cs typeface="Symbol" charset="2"/>
              </a:rPr>
              <a:t>D</a:t>
            </a:r>
            <a:r>
              <a:rPr lang="en-US" sz="2800" i="1" dirty="0" err="1" smtClean="0">
                <a:latin typeface="Times New Roman"/>
                <a:cs typeface="Times New Roman"/>
              </a:rPr>
              <a:t>x</a:t>
            </a:r>
            <a:endParaRPr lang="en-US" sz="2800" i="1" dirty="0">
              <a:latin typeface="Times New Roman"/>
              <a:cs typeface="Times New Roman"/>
            </a:endParaRPr>
          </a:p>
        </p:txBody>
      </p:sp>
      <p:sp>
        <p:nvSpPr>
          <p:cNvPr id="24" name="TextBox 23"/>
          <p:cNvSpPr txBox="1"/>
          <p:nvPr/>
        </p:nvSpPr>
        <p:spPr>
          <a:xfrm rot="16200000">
            <a:off x="6006747" y="4578711"/>
            <a:ext cx="663246" cy="523220"/>
          </a:xfrm>
          <a:prstGeom prst="rect">
            <a:avLst/>
          </a:prstGeom>
          <a:noFill/>
        </p:spPr>
        <p:txBody>
          <a:bodyPr wrap="none" rtlCol="0">
            <a:spAutoFit/>
          </a:bodyPr>
          <a:lstStyle/>
          <a:p>
            <a:r>
              <a:rPr lang="en-US" sz="2800" i="1" dirty="0" err="1" smtClean="0">
                <a:latin typeface="Symbol" charset="2"/>
                <a:cs typeface="Symbol" charset="2"/>
              </a:rPr>
              <a:t>D</a:t>
            </a:r>
            <a:r>
              <a:rPr lang="en-US" sz="2800" i="1" dirty="0" err="1">
                <a:latin typeface="Times New Roman"/>
                <a:cs typeface="Times New Roman"/>
              </a:rPr>
              <a:t>z</a:t>
            </a:r>
            <a:endParaRPr lang="en-US" sz="2800" i="1" dirty="0">
              <a:latin typeface="Times New Roman"/>
              <a:cs typeface="Times New Roman"/>
            </a:endParaRPr>
          </a:p>
        </p:txBody>
      </p:sp>
    </p:spTree>
    <p:extLst>
      <p:ext uri="{BB962C8B-B14F-4D97-AF65-F5344CB8AC3E}">
        <p14:creationId xmlns:p14="http://schemas.microsoft.com/office/powerpoint/2010/main" val="18823918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9"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19460" name="Rectangle 2"/>
          <p:cNvSpPr>
            <a:spLocks noGrp="1" noChangeArrowheads="1"/>
          </p:cNvSpPr>
          <p:nvPr>
            <p:ph type="title"/>
          </p:nvPr>
        </p:nvSpPr>
        <p:spPr/>
        <p:txBody>
          <a:bodyPr>
            <a:noAutofit/>
          </a:bodyPr>
          <a:lstStyle/>
          <a:p>
            <a:pPr algn="ctr" eaLnBrk="1" hangingPunct="1"/>
            <a:r>
              <a:rPr lang="en-GB" altLang="en-US" dirty="0" smtClean="0">
                <a:solidFill>
                  <a:srgbClr val="008000"/>
                </a:solidFill>
                <a:ea typeface="ＭＳ Ｐゴシック" pitchFamily="34" charset="-128"/>
              </a:rPr>
              <a:t>Set of governing equations for mantle convection</a:t>
            </a:r>
          </a:p>
        </p:txBody>
      </p:sp>
      <p:graphicFrame>
        <p:nvGraphicFramePr>
          <p:cNvPr id="19461" name="Object 3"/>
          <p:cNvGraphicFramePr>
            <a:graphicFrameLocks noChangeAspect="1"/>
          </p:cNvGraphicFramePr>
          <p:nvPr/>
        </p:nvGraphicFramePr>
        <p:xfrm>
          <a:off x="3132138" y="2276475"/>
          <a:ext cx="3457575" cy="1076325"/>
        </p:xfrm>
        <a:graphic>
          <a:graphicData uri="http://schemas.openxmlformats.org/presentationml/2006/ole">
            <mc:AlternateContent xmlns:mc="http://schemas.openxmlformats.org/markup-compatibility/2006">
              <mc:Choice xmlns:v="urn:schemas-microsoft-com:vml" Requires="v">
                <p:oleObj spid="_x0000_s184407" name="Equation" r:id="rId4" imgW="1548728" imgH="482391" progId="Equation.3">
                  <p:embed/>
                </p:oleObj>
              </mc:Choice>
              <mc:Fallback>
                <p:oleObj name="Equation" r:id="rId4" imgW="1548728"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276475"/>
                        <a:ext cx="345757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9462" name="Object 4"/>
          <p:cNvGraphicFramePr>
            <a:graphicFrameLocks noChangeAspect="1"/>
          </p:cNvGraphicFramePr>
          <p:nvPr/>
        </p:nvGraphicFramePr>
        <p:xfrm>
          <a:off x="3136900" y="3213100"/>
          <a:ext cx="4171950" cy="1063625"/>
        </p:xfrm>
        <a:graphic>
          <a:graphicData uri="http://schemas.openxmlformats.org/presentationml/2006/ole">
            <mc:AlternateContent xmlns:mc="http://schemas.openxmlformats.org/markup-compatibility/2006">
              <mc:Choice xmlns:v="urn:schemas-microsoft-com:vml" Requires="v">
                <p:oleObj spid="_x0000_s184408" name="Equation" r:id="rId6" imgW="1892300" imgH="482600" progId="Equation.3">
                  <p:embed/>
                </p:oleObj>
              </mc:Choice>
              <mc:Fallback>
                <p:oleObj name="Equation" r:id="rId6" imgW="18923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6900" y="3213100"/>
                        <a:ext cx="417195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9463" name="Object 5"/>
          <p:cNvGraphicFramePr>
            <a:graphicFrameLocks noChangeAspect="1"/>
          </p:cNvGraphicFramePr>
          <p:nvPr>
            <p:extLst>
              <p:ext uri="{D42A27DB-BD31-4B8C-83A1-F6EECF244321}">
                <p14:modId xmlns:p14="http://schemas.microsoft.com/office/powerpoint/2010/main" val="1259581545"/>
              </p:ext>
            </p:extLst>
          </p:nvPr>
        </p:nvGraphicFramePr>
        <p:xfrm>
          <a:off x="3069504" y="4089400"/>
          <a:ext cx="2028825" cy="923925"/>
        </p:xfrm>
        <a:graphic>
          <a:graphicData uri="http://schemas.openxmlformats.org/presentationml/2006/ole">
            <mc:AlternateContent xmlns:mc="http://schemas.openxmlformats.org/markup-compatibility/2006">
              <mc:Choice xmlns:v="urn:schemas-microsoft-com:vml" Requires="v">
                <p:oleObj spid="_x0000_s184409" name="Equation" r:id="rId8" imgW="863225" imgH="393529" progId="Equation.3">
                  <p:embed/>
                </p:oleObj>
              </mc:Choice>
              <mc:Fallback>
                <p:oleObj name="Equation" r:id="rId8" imgW="86322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9504" y="4089400"/>
                        <a:ext cx="202882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9464" name="Object 6"/>
          <p:cNvGraphicFramePr>
            <a:graphicFrameLocks noChangeAspect="1"/>
          </p:cNvGraphicFramePr>
          <p:nvPr>
            <p:extLst>
              <p:ext uri="{D42A27DB-BD31-4B8C-83A1-F6EECF244321}">
                <p14:modId xmlns:p14="http://schemas.microsoft.com/office/powerpoint/2010/main" val="1938221062"/>
              </p:ext>
            </p:extLst>
          </p:nvPr>
        </p:nvGraphicFramePr>
        <p:xfrm>
          <a:off x="3116995" y="4868863"/>
          <a:ext cx="5511800" cy="1192212"/>
        </p:xfrm>
        <a:graphic>
          <a:graphicData uri="http://schemas.openxmlformats.org/presentationml/2006/ole">
            <mc:AlternateContent xmlns:mc="http://schemas.openxmlformats.org/markup-compatibility/2006">
              <mc:Choice xmlns:v="urn:schemas-microsoft-com:vml" Requires="v">
                <p:oleObj spid="_x0000_s184410" name="Equation" r:id="rId10" imgW="2235200" imgH="482600" progId="Equation.3">
                  <p:embed/>
                </p:oleObj>
              </mc:Choice>
              <mc:Fallback>
                <p:oleObj name="Equation" r:id="rId10" imgW="2235200" imgH="482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6995" y="4868863"/>
                        <a:ext cx="5511800"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465" name="Rectangle 7"/>
          <p:cNvSpPr>
            <a:spLocks noGrp="1" noChangeArrowheads="1"/>
          </p:cNvSpPr>
          <p:nvPr>
            <p:ph type="body" idx="1"/>
          </p:nvPr>
        </p:nvSpPr>
        <p:spPr>
          <a:xfrm>
            <a:off x="468313" y="1641477"/>
            <a:ext cx="4835525" cy="4718050"/>
          </a:xfrm>
          <a:noFill/>
        </p:spPr>
        <p:txBody>
          <a:bodyPr>
            <a:normAutofit/>
          </a:bodyPr>
          <a:lstStyle/>
          <a:p>
            <a:pPr eaLnBrk="1" hangingPunct="1">
              <a:buFont typeface="Wingdings" pitchFamily="2" charset="2"/>
              <a:buNone/>
            </a:pPr>
            <a:r>
              <a:rPr lang="en-GB" altLang="en-US" sz="2800" dirty="0" smtClean="0">
                <a:ea typeface="ＭＳ Ｐゴシック" pitchFamily="34" charset="-128"/>
              </a:rPr>
              <a:t>Conservation of:</a:t>
            </a:r>
          </a:p>
          <a:p>
            <a:pPr eaLnBrk="1" hangingPunct="1">
              <a:buFont typeface="Wingdings" pitchFamily="2" charset="2"/>
              <a:buNone/>
            </a:pPr>
            <a:endParaRPr lang="en-GB" altLang="en-US" sz="2800" dirty="0" smtClean="0">
              <a:ea typeface="ＭＳ Ｐゴシック" pitchFamily="34" charset="-128"/>
            </a:endParaRPr>
          </a:p>
          <a:p>
            <a:pPr eaLnBrk="1" hangingPunct="1"/>
            <a:r>
              <a:rPr lang="en-GB" altLang="en-US" sz="2800" dirty="0" smtClean="0">
                <a:ea typeface="ＭＳ Ｐゴシック" pitchFamily="34" charset="-128"/>
              </a:rPr>
              <a:t> momentum:</a:t>
            </a:r>
          </a:p>
          <a:p>
            <a:pPr eaLnBrk="1" hangingPunct="1"/>
            <a:endParaRPr lang="en-GB" altLang="en-US" sz="2800" dirty="0" smtClean="0">
              <a:ea typeface="ＭＳ Ｐゴシック" pitchFamily="34" charset="-128"/>
            </a:endParaRPr>
          </a:p>
          <a:p>
            <a:pPr eaLnBrk="1" hangingPunct="1"/>
            <a:endParaRPr lang="en-GB" altLang="en-US" sz="2800" dirty="0" smtClean="0">
              <a:ea typeface="ＭＳ Ｐゴシック" pitchFamily="34" charset="-128"/>
            </a:endParaRPr>
          </a:p>
          <a:p>
            <a:pPr eaLnBrk="1" hangingPunct="1"/>
            <a:r>
              <a:rPr lang="en-GB" altLang="en-US" sz="2800" dirty="0" smtClean="0">
                <a:ea typeface="ＭＳ Ｐゴシック" pitchFamily="34" charset="-128"/>
              </a:rPr>
              <a:t> mass:</a:t>
            </a:r>
          </a:p>
          <a:p>
            <a:pPr eaLnBrk="1" hangingPunct="1">
              <a:lnSpc>
                <a:spcPct val="220000"/>
              </a:lnSpc>
            </a:pPr>
            <a:r>
              <a:rPr lang="en-GB" altLang="en-US" sz="2800" dirty="0" smtClean="0">
                <a:ea typeface="ＭＳ Ｐゴシック" pitchFamily="34" charset="-128"/>
              </a:rPr>
              <a:t> heat:</a:t>
            </a:r>
          </a:p>
        </p:txBody>
      </p:sp>
      <p:sp>
        <p:nvSpPr>
          <p:cNvPr id="2" name="Slide Number Placeholder 1"/>
          <p:cNvSpPr>
            <a:spLocks noGrp="1"/>
          </p:cNvSpPr>
          <p:nvPr>
            <p:ph type="sldNum" sz="quarter" idx="12"/>
          </p:nvPr>
        </p:nvSpPr>
        <p:spPr/>
        <p:txBody>
          <a:bodyPr/>
          <a:lstStyle/>
          <a:p>
            <a:fld id="{FB3EDCD9-732D-504E-AAE8-461BF025AC4F}" type="slidenum">
              <a:rPr lang="en-US" smtClean="0"/>
              <a:t>8</a:t>
            </a:fld>
            <a:endParaRPr lang="en-US"/>
          </a:p>
        </p:txBody>
      </p:sp>
    </p:spTree>
    <p:extLst>
      <p:ext uri="{BB962C8B-B14F-4D97-AF65-F5344CB8AC3E}">
        <p14:creationId xmlns:p14="http://schemas.microsoft.com/office/powerpoint/2010/main" val="8544317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2" name="Footer Placeholder 4"/>
          <p:cNvSpPr>
            <a:spLocks noGrp="1"/>
          </p:cNvSpPr>
          <p:nvPr>
            <p:ph type="ftr" sz="quarter" idx="11"/>
          </p:nvPr>
        </p:nvSpPr>
        <p:spPr/>
        <p:txBody>
          <a:bodyPr/>
          <a:lstStyle/>
          <a:p>
            <a:pPr>
              <a:defRPr/>
            </a:pPr>
            <a:r>
              <a:rPr lang="en-GB" altLang="en-US" smtClean="0"/>
              <a:t>Session 4 of Introduction to numerical modelling</a:t>
            </a:r>
            <a:endParaRPr lang="en-GB" altLang="en-US"/>
          </a:p>
        </p:txBody>
      </p:sp>
      <p:sp>
        <p:nvSpPr>
          <p:cNvPr id="21508" name="Rectangle 2"/>
          <p:cNvSpPr>
            <a:spLocks noGrp="1" noChangeArrowheads="1"/>
          </p:cNvSpPr>
          <p:nvPr>
            <p:ph type="body" idx="1"/>
          </p:nvPr>
        </p:nvSpPr>
        <p:spPr>
          <a:xfrm>
            <a:off x="395288" y="1302908"/>
            <a:ext cx="8497887" cy="5222875"/>
          </a:xfrm>
          <a:noFill/>
        </p:spPr>
        <p:txBody>
          <a:bodyPr>
            <a:normAutofit/>
          </a:bodyPr>
          <a:lstStyle/>
          <a:p>
            <a:pPr eaLnBrk="1" hangingPunct="1">
              <a:buFont typeface="Wingdings" pitchFamily="2" charset="2"/>
              <a:buNone/>
            </a:pPr>
            <a:r>
              <a:rPr lang="en-GB" altLang="en-US" sz="2800" dirty="0" smtClean="0">
                <a:ea typeface="ＭＳ Ｐゴシック" pitchFamily="34" charset="-128"/>
              </a:rPr>
              <a:t>Scaling parameters with: </a:t>
            </a:r>
          </a:p>
          <a:p>
            <a:pPr eaLnBrk="1" hangingPunct="1">
              <a:lnSpc>
                <a:spcPct val="200000"/>
              </a:lnSpc>
              <a:buFont typeface="Wingdings" pitchFamily="2" charset="2"/>
              <a:buNone/>
            </a:pPr>
            <a:r>
              <a:rPr lang="en-GB" altLang="en-US" sz="2800" dirty="0" smtClean="0">
                <a:ea typeface="ＭＳ Ｐゴシック" pitchFamily="34" charset="-128"/>
              </a:rPr>
              <a:t>  from which can be derived:</a:t>
            </a:r>
          </a:p>
          <a:p>
            <a:pPr eaLnBrk="1" hangingPunct="1">
              <a:lnSpc>
                <a:spcPct val="200000"/>
              </a:lnSpc>
            </a:pPr>
            <a:r>
              <a:rPr lang="en-GB" altLang="en-US" sz="2800" dirty="0" smtClean="0">
                <a:ea typeface="ＭＳ Ｐゴシック" pitchFamily="34" charset="-128"/>
              </a:rPr>
              <a:t> momentum:</a:t>
            </a:r>
          </a:p>
          <a:p>
            <a:pPr eaLnBrk="1" hangingPunct="1"/>
            <a:endParaRPr lang="en-GB" altLang="en-US" sz="2800" dirty="0" smtClean="0">
              <a:ea typeface="ＭＳ Ｐゴシック" pitchFamily="34" charset="-128"/>
            </a:endParaRPr>
          </a:p>
          <a:p>
            <a:pPr eaLnBrk="1" hangingPunct="1"/>
            <a:endParaRPr lang="en-GB" altLang="en-US" sz="2800" dirty="0" smtClean="0">
              <a:ea typeface="ＭＳ Ｐゴシック" pitchFamily="34" charset="-128"/>
            </a:endParaRPr>
          </a:p>
          <a:p>
            <a:pPr eaLnBrk="1" hangingPunct="1">
              <a:lnSpc>
                <a:spcPct val="60000"/>
              </a:lnSpc>
            </a:pPr>
            <a:r>
              <a:rPr lang="en-GB" altLang="en-US" sz="2800" dirty="0" smtClean="0">
                <a:ea typeface="ＭＳ Ｐゴシック" pitchFamily="34" charset="-128"/>
              </a:rPr>
              <a:t> mass:</a:t>
            </a:r>
          </a:p>
          <a:p>
            <a:pPr eaLnBrk="1" hangingPunct="1">
              <a:lnSpc>
                <a:spcPct val="220000"/>
              </a:lnSpc>
            </a:pPr>
            <a:r>
              <a:rPr lang="en-GB" altLang="en-US" sz="2800" dirty="0" smtClean="0">
                <a:ea typeface="ＭＳ Ｐゴシック" pitchFamily="34" charset="-128"/>
              </a:rPr>
              <a:t> heat:</a:t>
            </a:r>
          </a:p>
        </p:txBody>
      </p:sp>
      <p:sp>
        <p:nvSpPr>
          <p:cNvPr id="21509" name="Rectangle 3"/>
          <p:cNvSpPr>
            <a:spLocks noGrp="1" noChangeArrowheads="1"/>
          </p:cNvSpPr>
          <p:nvPr>
            <p:ph type="title"/>
          </p:nvPr>
        </p:nvSpPr>
        <p:spPr>
          <a:xfrm>
            <a:off x="457200" y="537588"/>
            <a:ext cx="8229600" cy="703262"/>
          </a:xfrm>
        </p:spPr>
        <p:txBody>
          <a:bodyPr/>
          <a:lstStyle/>
          <a:p>
            <a:pPr algn="ctr" eaLnBrk="1" hangingPunct="1"/>
            <a:r>
              <a:rPr lang="en-GB" altLang="en-US" dirty="0" smtClean="0">
                <a:solidFill>
                  <a:srgbClr val="008000"/>
                </a:solidFill>
                <a:ea typeface="ＭＳ Ｐゴシック" pitchFamily="34" charset="-128"/>
              </a:rPr>
              <a:t>Scaling and the Rayleigh number </a:t>
            </a:r>
            <a:r>
              <a:rPr lang="en-GB" altLang="en-US" i="1" dirty="0" smtClean="0">
                <a:solidFill>
                  <a:srgbClr val="008000"/>
                </a:solidFill>
                <a:ea typeface="ＭＳ Ｐゴシック" pitchFamily="34" charset="-128"/>
              </a:rPr>
              <a:t>Ra</a:t>
            </a:r>
          </a:p>
        </p:txBody>
      </p:sp>
      <p:graphicFrame>
        <p:nvGraphicFramePr>
          <p:cNvPr id="2" name="Object 1"/>
          <p:cNvGraphicFramePr>
            <a:graphicFrameLocks noChangeAspect="1"/>
          </p:cNvGraphicFramePr>
          <p:nvPr>
            <p:extLst>
              <p:ext uri="{D42A27DB-BD31-4B8C-83A1-F6EECF244321}">
                <p14:modId xmlns:p14="http://schemas.microsoft.com/office/powerpoint/2010/main" val="3531567019"/>
              </p:ext>
            </p:extLst>
          </p:nvPr>
        </p:nvGraphicFramePr>
        <p:xfrm>
          <a:off x="4466647" y="1400323"/>
          <a:ext cx="976313" cy="360362"/>
        </p:xfrm>
        <a:graphic>
          <a:graphicData uri="http://schemas.openxmlformats.org/presentationml/2006/ole">
            <mc:AlternateContent xmlns:mc="http://schemas.openxmlformats.org/markup-compatibility/2006">
              <mc:Choice xmlns:v="urn:schemas-microsoft-com:vml" Requires="v">
                <p:oleObj spid="_x0000_s234529" name="Equation" r:id="rId4" imgW="482400" imgH="177480" progId="Equation.3">
                  <p:embed/>
                </p:oleObj>
              </mc:Choice>
              <mc:Fallback>
                <p:oleObj name="Equation" r:id="rId4" imgW="482400" imgH="177480" progId="Equation.3">
                  <p:embed/>
                  <p:pic>
                    <p:nvPicPr>
                      <p:cNvPr id="0" name=""/>
                      <p:cNvPicPr>
                        <a:picLocks noChangeAspect="1" noChangeArrowheads="1"/>
                      </p:cNvPicPr>
                      <p:nvPr/>
                    </p:nvPicPr>
                    <p:blipFill>
                      <a:blip r:embed="rId5"/>
                      <a:srcRect/>
                      <a:stretch>
                        <a:fillRect/>
                      </a:stretch>
                    </p:blipFill>
                    <p:spPr bwMode="auto">
                      <a:xfrm>
                        <a:off x="4466647" y="1400323"/>
                        <a:ext cx="97631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21854635"/>
              </p:ext>
            </p:extLst>
          </p:nvPr>
        </p:nvGraphicFramePr>
        <p:xfrm>
          <a:off x="5584247" y="1133334"/>
          <a:ext cx="1027113" cy="849312"/>
        </p:xfrm>
        <a:graphic>
          <a:graphicData uri="http://schemas.openxmlformats.org/presentationml/2006/ole">
            <mc:AlternateContent xmlns:mc="http://schemas.openxmlformats.org/markup-compatibility/2006">
              <mc:Choice xmlns:v="urn:schemas-microsoft-com:vml" Requires="v">
                <p:oleObj spid="_x0000_s234530" name="Equation" r:id="rId6" imgW="507960" imgH="419040" progId="Equation.3">
                  <p:embed/>
                </p:oleObj>
              </mc:Choice>
              <mc:Fallback>
                <p:oleObj name="Equation" r:id="rId6" imgW="507960" imgH="419040" progId="Equation.3">
                  <p:embed/>
                  <p:pic>
                    <p:nvPicPr>
                      <p:cNvPr id="0" name=""/>
                      <p:cNvPicPr>
                        <a:picLocks noChangeAspect="1" noChangeArrowheads="1"/>
                      </p:cNvPicPr>
                      <p:nvPr/>
                    </p:nvPicPr>
                    <p:blipFill>
                      <a:blip r:embed="rId7"/>
                      <a:srcRect/>
                      <a:stretch>
                        <a:fillRect/>
                      </a:stretch>
                    </p:blipFill>
                    <p:spPr bwMode="auto">
                      <a:xfrm>
                        <a:off x="5584247" y="1133334"/>
                        <a:ext cx="1027113"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93327875"/>
              </p:ext>
            </p:extLst>
          </p:nvPr>
        </p:nvGraphicFramePr>
        <p:xfrm>
          <a:off x="6865217" y="1400323"/>
          <a:ext cx="1284288" cy="334962"/>
        </p:xfrm>
        <a:graphic>
          <a:graphicData uri="http://schemas.openxmlformats.org/presentationml/2006/ole">
            <mc:AlternateContent xmlns:mc="http://schemas.openxmlformats.org/markup-compatibility/2006">
              <mc:Choice xmlns:v="urn:schemas-microsoft-com:vml" Requires="v">
                <p:oleObj spid="_x0000_s234531" name="Equation" r:id="rId8" imgW="634680" imgH="164880" progId="Equation.3">
                  <p:embed/>
                </p:oleObj>
              </mc:Choice>
              <mc:Fallback>
                <p:oleObj name="Equation" r:id="rId8" imgW="634680" imgH="164880" progId="Equation.3">
                  <p:embed/>
                  <p:pic>
                    <p:nvPicPr>
                      <p:cNvPr id="0" name=""/>
                      <p:cNvPicPr>
                        <a:picLocks noChangeAspect="1" noChangeArrowheads="1"/>
                      </p:cNvPicPr>
                      <p:nvPr/>
                    </p:nvPicPr>
                    <p:blipFill>
                      <a:blip r:embed="rId9"/>
                      <a:srcRect/>
                      <a:stretch>
                        <a:fillRect/>
                      </a:stretch>
                    </p:blipFill>
                    <p:spPr bwMode="auto">
                      <a:xfrm>
                        <a:off x="6865217" y="1400323"/>
                        <a:ext cx="128428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71981764"/>
              </p:ext>
            </p:extLst>
          </p:nvPr>
        </p:nvGraphicFramePr>
        <p:xfrm>
          <a:off x="4986197" y="1984666"/>
          <a:ext cx="1001713" cy="798513"/>
        </p:xfrm>
        <a:graphic>
          <a:graphicData uri="http://schemas.openxmlformats.org/presentationml/2006/ole">
            <mc:AlternateContent xmlns:mc="http://schemas.openxmlformats.org/markup-compatibility/2006">
              <mc:Choice xmlns:v="urn:schemas-microsoft-com:vml" Requires="v">
                <p:oleObj spid="_x0000_s234532" name="Equation" r:id="rId10" imgW="495000" imgH="393480" progId="Equation.3">
                  <p:embed/>
                </p:oleObj>
              </mc:Choice>
              <mc:Fallback>
                <p:oleObj name="Equation" r:id="rId10" imgW="495000" imgH="393480" progId="Equation.3">
                  <p:embed/>
                  <p:pic>
                    <p:nvPicPr>
                      <p:cNvPr id="0" name=""/>
                      <p:cNvPicPr>
                        <a:picLocks noChangeAspect="1" noChangeArrowheads="1"/>
                      </p:cNvPicPr>
                      <p:nvPr/>
                    </p:nvPicPr>
                    <p:blipFill>
                      <a:blip r:embed="rId11"/>
                      <a:srcRect/>
                      <a:stretch>
                        <a:fillRect/>
                      </a:stretch>
                    </p:blipFill>
                    <p:spPr bwMode="auto">
                      <a:xfrm>
                        <a:off x="4986197" y="1984666"/>
                        <a:ext cx="100171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58055192"/>
              </p:ext>
            </p:extLst>
          </p:nvPr>
        </p:nvGraphicFramePr>
        <p:xfrm>
          <a:off x="6296319" y="2013969"/>
          <a:ext cx="1309688" cy="798513"/>
        </p:xfrm>
        <a:graphic>
          <a:graphicData uri="http://schemas.openxmlformats.org/presentationml/2006/ole">
            <mc:AlternateContent xmlns:mc="http://schemas.openxmlformats.org/markup-compatibility/2006">
              <mc:Choice xmlns:v="urn:schemas-microsoft-com:vml" Requires="v">
                <p:oleObj spid="_x0000_s234533" name="Equation" r:id="rId12" imgW="647640" imgH="393480" progId="Equation.3">
                  <p:embed/>
                </p:oleObj>
              </mc:Choice>
              <mc:Fallback>
                <p:oleObj name="Equation" r:id="rId12" imgW="647640" imgH="393480" progId="Equation.3">
                  <p:embed/>
                  <p:pic>
                    <p:nvPicPr>
                      <p:cNvPr id="0" name=""/>
                      <p:cNvPicPr>
                        <a:picLocks noChangeAspect="1" noChangeArrowheads="1"/>
                      </p:cNvPicPr>
                      <p:nvPr/>
                    </p:nvPicPr>
                    <p:blipFill>
                      <a:blip r:embed="rId13"/>
                      <a:srcRect/>
                      <a:stretch>
                        <a:fillRect/>
                      </a:stretch>
                    </p:blipFill>
                    <p:spPr bwMode="auto">
                      <a:xfrm>
                        <a:off x="6296319" y="2013969"/>
                        <a:ext cx="1309688"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Box 6"/>
          <p:cNvSpPr txBox="1"/>
          <p:nvPr/>
        </p:nvSpPr>
        <p:spPr>
          <a:xfrm>
            <a:off x="5314381" y="1339398"/>
            <a:ext cx="269626" cy="461665"/>
          </a:xfrm>
          <a:prstGeom prst="rect">
            <a:avLst/>
          </a:prstGeom>
          <a:noFill/>
        </p:spPr>
        <p:txBody>
          <a:bodyPr wrap="none" rtlCol="0">
            <a:spAutoFit/>
          </a:bodyPr>
          <a:lstStyle/>
          <a:p>
            <a:r>
              <a:rPr lang="en-GB" sz="2400" dirty="0" smtClean="0"/>
              <a:t>,</a:t>
            </a:r>
            <a:endParaRPr lang="en-GB" sz="2400" dirty="0"/>
          </a:p>
        </p:txBody>
      </p:sp>
      <p:sp>
        <p:nvSpPr>
          <p:cNvPr id="20" name="TextBox 19"/>
          <p:cNvSpPr txBox="1"/>
          <p:nvPr/>
        </p:nvSpPr>
        <p:spPr>
          <a:xfrm>
            <a:off x="6512521" y="1345293"/>
            <a:ext cx="269626" cy="461665"/>
          </a:xfrm>
          <a:prstGeom prst="rect">
            <a:avLst/>
          </a:prstGeom>
          <a:noFill/>
        </p:spPr>
        <p:txBody>
          <a:bodyPr wrap="none" rtlCol="0">
            <a:spAutoFit/>
          </a:bodyPr>
          <a:lstStyle/>
          <a:p>
            <a:r>
              <a:rPr lang="en-GB" sz="2400" dirty="0" smtClean="0"/>
              <a:t>,</a:t>
            </a:r>
            <a:endParaRPr lang="en-GB" sz="2400" dirty="0"/>
          </a:p>
        </p:txBody>
      </p:sp>
      <p:sp>
        <p:nvSpPr>
          <p:cNvPr id="21" name="TextBox 20"/>
          <p:cNvSpPr txBox="1"/>
          <p:nvPr/>
        </p:nvSpPr>
        <p:spPr>
          <a:xfrm>
            <a:off x="5933232" y="2104862"/>
            <a:ext cx="269626" cy="461665"/>
          </a:xfrm>
          <a:prstGeom prst="rect">
            <a:avLst/>
          </a:prstGeom>
          <a:noFill/>
        </p:spPr>
        <p:txBody>
          <a:bodyPr wrap="none" rtlCol="0">
            <a:spAutoFit/>
          </a:bodyPr>
          <a:lstStyle/>
          <a:p>
            <a:r>
              <a:rPr lang="en-GB" sz="2400" dirty="0" smtClean="0"/>
              <a:t>,</a:t>
            </a:r>
            <a:endParaRPr lang="en-GB" sz="2400" dirty="0"/>
          </a:p>
        </p:txBody>
      </p:sp>
      <p:sp>
        <p:nvSpPr>
          <p:cNvPr id="9" name="Slide Number Placeholder 8"/>
          <p:cNvSpPr>
            <a:spLocks noGrp="1"/>
          </p:cNvSpPr>
          <p:nvPr>
            <p:ph type="sldNum" sz="quarter" idx="12"/>
          </p:nvPr>
        </p:nvSpPr>
        <p:spPr/>
        <p:txBody>
          <a:bodyPr/>
          <a:lstStyle/>
          <a:p>
            <a:fld id="{FB3EDCD9-732D-504E-AAE8-461BF025AC4F}" type="slidenum">
              <a:rPr lang="en-US" smtClean="0"/>
              <a:t>9</a:t>
            </a:fld>
            <a:endParaRPr lang="en-US"/>
          </a:p>
        </p:txBody>
      </p:sp>
    </p:spTree>
    <p:extLst>
      <p:ext uri="{BB962C8B-B14F-4D97-AF65-F5344CB8AC3E}">
        <p14:creationId xmlns:p14="http://schemas.microsoft.com/office/powerpoint/2010/main" val="7198153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17305</TotalTime>
  <Words>4708</Words>
  <Application>Microsoft Macintosh PowerPoint</Application>
  <PresentationFormat>On-screen Show (4:3)</PresentationFormat>
  <Paragraphs>489</Paragraphs>
  <Slides>32</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Clarity</vt:lpstr>
      <vt:lpstr>Equation</vt:lpstr>
      <vt:lpstr>Microsoft Equation</vt:lpstr>
      <vt:lpstr>PowerPoint Presentation</vt:lpstr>
      <vt:lpstr>Force balance: the Stokes equation (1)</vt:lpstr>
      <vt:lpstr>Force balance: the Stokes equation (1)</vt:lpstr>
      <vt:lpstr>Force balance: the Stokes equation (2)</vt:lpstr>
      <vt:lpstr>Force balance: the Stokes equation (3)</vt:lpstr>
      <vt:lpstr>Force balance: the Stokes equation (4)</vt:lpstr>
      <vt:lpstr>Mass conservation (continuity equation)</vt:lpstr>
      <vt:lpstr>Set of governing equations for mantle convection</vt:lpstr>
      <vt:lpstr>Scaling and the Rayleigh number Ra</vt:lpstr>
      <vt:lpstr>PowerPoint Presentation</vt:lpstr>
      <vt:lpstr>Scaling and the Rayleigh number Ra</vt:lpstr>
      <vt:lpstr>Scaling and the Rayleigh number Ra</vt:lpstr>
      <vt:lpstr>Analogue convection modelling</vt:lpstr>
      <vt:lpstr>Solving Stokes + continuity equations</vt:lpstr>
      <vt:lpstr>Solving the Stokes equations</vt:lpstr>
      <vt:lpstr>Calculating observables</vt:lpstr>
      <vt:lpstr>Surface topography</vt:lpstr>
      <vt:lpstr>Practical 4:</vt:lpstr>
      <vt:lpstr>PowerPoint Presentation</vt:lpstr>
      <vt:lpstr>Extra: Staggered grids</vt:lpstr>
      <vt:lpstr>Staggered grids: Stokes-x equation</vt:lpstr>
      <vt:lpstr>Staggered grids: Stokes-x equation</vt:lpstr>
      <vt:lpstr>Staggered grids: Stokes-x equation</vt:lpstr>
      <vt:lpstr>Staggered grids: Stokes-z equation</vt:lpstr>
      <vt:lpstr>Staggered grids: continuity equation</vt:lpstr>
      <vt:lpstr>Staggered grids</vt:lpstr>
      <vt:lpstr>Staggered grids: Stokes-x equation</vt:lpstr>
      <vt:lpstr>Staggered grids: Stokes-z equation</vt:lpstr>
      <vt:lpstr>Staggered grids: continuity equation</vt:lpstr>
      <vt:lpstr>Staggered grids: using ghost points</vt:lpstr>
      <vt:lpstr>Staggered grids: adding unused points</vt:lpstr>
      <vt:lpstr>Staggered grids: numbering grid points</vt:lpstr>
    </vt:vector>
  </TitlesOfParts>
  <Company>University of Oxford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Kalnins</dc:creator>
  <cp:lastModifiedBy>Jeroen van Hunen</cp:lastModifiedBy>
  <cp:revision>243</cp:revision>
  <cp:lastPrinted>2013-11-11T17:43:55Z</cp:lastPrinted>
  <dcterms:created xsi:type="dcterms:W3CDTF">2013-11-05T13:17:40Z</dcterms:created>
  <dcterms:modified xsi:type="dcterms:W3CDTF">2017-04-05T16:55:33Z</dcterms:modified>
</cp:coreProperties>
</file>