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4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Microsoft_Equation1.bin" ContentType="application/vnd.openxmlformats-officedocument.oleObject"/>
  <Override PartName="/ppt/notesSlides/notesSlide11.xml" ContentType="application/vnd.openxmlformats-officedocument.presentationml.notesSlide+xml"/>
  <Override PartName="/ppt/embeddings/oleObject10.bin" ContentType="application/vnd.openxmlformats-officedocument.oleObject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ppt/embeddings/Microsoft_Equation4.bin" ContentType="application/vnd.openxmlformats-officedocument.oleObject"/>
  <Override PartName="/ppt/notesSlides/notesSlide12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13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notesSlides/notesSlide14.xml" ContentType="application/vnd.openxmlformats-officedocument.presentationml.notesSlide+xml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notesSlides/notesSlide15.xml" ContentType="application/vnd.openxmlformats-officedocument.presentationml.notesSlide+xml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notesSlides/notesSlide21.xml" ContentType="application/vnd.openxmlformats-officedocument.presentationml.notesSlide+xml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notesSlides/notesSlide22.xml" ContentType="application/vnd.openxmlformats-officedocument.presentationml.notesSlide+xml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notesSlides/notesSlide23.xml" ContentType="application/vnd.openxmlformats-officedocument.presentationml.notesSlide+xml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notesSlides/notesSlide24.xml" ContentType="application/vnd.openxmlformats-officedocument.presentationml.notesSlide+xml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notesSlides/notesSlide25.xml" ContentType="application/vnd.openxmlformats-officedocument.presentationml.notesSlide+xml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notesSlides/notesSlide26.xml" ContentType="application/vnd.openxmlformats-officedocument.presentationml.notesSlide+xml"/>
  <Override PartName="/ppt/embeddings/oleObject68.bin" ContentType="application/vnd.openxmlformats-officedocument.oleObject"/>
  <Override PartName="/ppt/notesSlides/notesSlide27.xml" ContentType="application/vnd.openxmlformats-officedocument.presentationml.notesSlide+xml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embeddings/oleObject71.bin" ContentType="application/vnd.openxmlformats-officedocument.oleObject"/>
  <Override PartName="/ppt/embeddings/oleObject72.bin" ContentType="application/vnd.openxmlformats-officedocument.oleObject"/>
  <Override PartName="/ppt/embeddings/oleObject73.bin" ContentType="application/vnd.openxmlformats-officedocument.oleObject"/>
  <Override PartName="/ppt/notesSlides/notesSlide28.xml" ContentType="application/vnd.openxmlformats-officedocument.presentationml.notesSlide+xml"/>
  <Override PartName="/ppt/embeddings/oleObject74.bin" ContentType="application/vnd.openxmlformats-officedocument.oleObject"/>
  <Override PartName="/ppt/embeddings/oleObject75.bin" ContentType="application/vnd.openxmlformats-officedocument.oleObject"/>
  <Override PartName="/ppt/embeddings/oleObject76.bin" ContentType="application/vnd.openxmlformats-officedocument.oleObject"/>
  <Override PartName="/ppt/embeddings/oleObject77.bin" ContentType="application/vnd.openxmlformats-officedocument.oleObject"/>
  <Override PartName="/ppt/embeddings/oleObject7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7" r:id="rId1"/>
  </p:sldMasterIdLst>
  <p:notesMasterIdLst>
    <p:notesMasterId r:id="rId34"/>
  </p:notesMasterIdLst>
  <p:handoutMasterIdLst>
    <p:handoutMasterId r:id="rId35"/>
  </p:handoutMasterIdLst>
  <p:sldIdLst>
    <p:sldId id="382" r:id="rId2"/>
    <p:sldId id="324" r:id="rId3"/>
    <p:sldId id="325" r:id="rId4"/>
    <p:sldId id="326" r:id="rId5"/>
    <p:sldId id="316" r:id="rId6"/>
    <p:sldId id="317" r:id="rId7"/>
    <p:sldId id="318" r:id="rId8"/>
    <p:sldId id="319" r:id="rId9"/>
    <p:sldId id="320" r:id="rId10"/>
    <p:sldId id="384" r:id="rId11"/>
    <p:sldId id="383" r:id="rId12"/>
    <p:sldId id="350" r:id="rId13"/>
    <p:sldId id="359" r:id="rId14"/>
    <p:sldId id="351" r:id="rId15"/>
    <p:sldId id="352" r:id="rId16"/>
    <p:sldId id="349" r:id="rId17"/>
    <p:sldId id="323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337" r:id="rId29"/>
    <p:sldId id="362" r:id="rId30"/>
    <p:sldId id="363" r:id="rId31"/>
    <p:sldId id="364" r:id="rId32"/>
    <p:sldId id="381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60066"/>
    <a:srgbClr val="008000"/>
    <a:srgbClr val="46C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6" autoAdjust="0"/>
    <p:restoredTop sz="87217" autoAdjust="0"/>
  </p:normalViewPr>
  <p:slideViewPr>
    <p:cSldViewPr snapToGrid="0" snapToObjects="1">
      <p:cViewPr varScale="1">
        <p:scale>
          <a:sx n="102" d="100"/>
          <a:sy n="102" d="100"/>
        </p:scale>
        <p:origin x="-192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4" Type="http://schemas.openxmlformats.org/officeDocument/2006/relationships/image" Target="../media/image36.wmf"/><Relationship Id="rId5" Type="http://schemas.openxmlformats.org/officeDocument/2006/relationships/image" Target="../media/image37.wmf"/><Relationship Id="rId1" Type="http://schemas.openxmlformats.org/officeDocument/2006/relationships/image" Target="../media/image33.wmf"/><Relationship Id="rId2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4" Type="http://schemas.openxmlformats.org/officeDocument/2006/relationships/image" Target="../media/image45.wmf"/><Relationship Id="rId5" Type="http://schemas.openxmlformats.org/officeDocument/2006/relationships/image" Target="../media/image46.wmf"/><Relationship Id="rId6" Type="http://schemas.openxmlformats.org/officeDocument/2006/relationships/image" Target="../media/image47.emf"/><Relationship Id="rId1" Type="http://schemas.openxmlformats.org/officeDocument/2006/relationships/image" Target="../media/image42.wmf"/><Relationship Id="rId2" Type="http://schemas.openxmlformats.org/officeDocument/2006/relationships/image" Target="../media/image4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4" Type="http://schemas.openxmlformats.org/officeDocument/2006/relationships/image" Target="../media/image50.wmf"/><Relationship Id="rId1" Type="http://schemas.openxmlformats.org/officeDocument/2006/relationships/image" Target="../media/image42.wmf"/><Relationship Id="rId2" Type="http://schemas.openxmlformats.org/officeDocument/2006/relationships/image" Target="../media/image4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Relationship Id="rId2" Type="http://schemas.openxmlformats.org/officeDocument/2006/relationships/image" Target="../media/image5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4" Type="http://schemas.openxmlformats.org/officeDocument/2006/relationships/image" Target="../media/image56.wmf"/><Relationship Id="rId5" Type="http://schemas.openxmlformats.org/officeDocument/2006/relationships/image" Target="../media/image57.wmf"/><Relationship Id="rId6" Type="http://schemas.openxmlformats.org/officeDocument/2006/relationships/image" Target="../media/image58.wmf"/><Relationship Id="rId7" Type="http://schemas.openxmlformats.org/officeDocument/2006/relationships/image" Target="../media/image59.wmf"/><Relationship Id="rId8" Type="http://schemas.openxmlformats.org/officeDocument/2006/relationships/image" Target="../media/image60.wmf"/><Relationship Id="rId1" Type="http://schemas.openxmlformats.org/officeDocument/2006/relationships/image" Target="../media/image53.wmf"/><Relationship Id="rId2" Type="http://schemas.openxmlformats.org/officeDocument/2006/relationships/image" Target="../media/image5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4" Type="http://schemas.openxmlformats.org/officeDocument/2006/relationships/image" Target="../media/image62.wmf"/><Relationship Id="rId5" Type="http://schemas.openxmlformats.org/officeDocument/2006/relationships/image" Target="../media/image63.wmf"/><Relationship Id="rId6" Type="http://schemas.openxmlformats.org/officeDocument/2006/relationships/image" Target="../media/image64.wmf"/><Relationship Id="rId1" Type="http://schemas.openxmlformats.org/officeDocument/2006/relationships/image" Target="../media/image54.wmf"/><Relationship Id="rId2" Type="http://schemas.openxmlformats.org/officeDocument/2006/relationships/image" Target="../media/image5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4" Type="http://schemas.openxmlformats.org/officeDocument/2006/relationships/image" Target="../media/image67.wmf"/><Relationship Id="rId5" Type="http://schemas.openxmlformats.org/officeDocument/2006/relationships/image" Target="../media/image68.wmf"/><Relationship Id="rId6" Type="http://schemas.openxmlformats.org/officeDocument/2006/relationships/image" Target="../media/image69.wmf"/><Relationship Id="rId7" Type="http://schemas.openxmlformats.org/officeDocument/2006/relationships/image" Target="../media/image51.wmf"/><Relationship Id="rId1" Type="http://schemas.openxmlformats.org/officeDocument/2006/relationships/image" Target="../media/image62.wmf"/><Relationship Id="rId2" Type="http://schemas.openxmlformats.org/officeDocument/2006/relationships/image" Target="../media/image65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Relationship Id="rId2" Type="http://schemas.openxmlformats.org/officeDocument/2006/relationships/image" Target="../media/image7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Relationship Id="rId3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4" Type="http://schemas.openxmlformats.org/officeDocument/2006/relationships/image" Target="../media/image77.wmf"/><Relationship Id="rId5" Type="http://schemas.openxmlformats.org/officeDocument/2006/relationships/image" Target="../media/image78.emf"/><Relationship Id="rId1" Type="http://schemas.openxmlformats.org/officeDocument/2006/relationships/image" Target="../media/image74.wmf"/><Relationship Id="rId2" Type="http://schemas.openxmlformats.org/officeDocument/2006/relationships/image" Target="../media/image7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4" Type="http://schemas.openxmlformats.org/officeDocument/2006/relationships/image" Target="../media/image82.wmf"/><Relationship Id="rId5" Type="http://schemas.openxmlformats.org/officeDocument/2006/relationships/image" Target="../media/image83.wmf"/><Relationship Id="rId1" Type="http://schemas.openxmlformats.org/officeDocument/2006/relationships/image" Target="../media/image79.wmf"/><Relationship Id="rId2" Type="http://schemas.openxmlformats.org/officeDocument/2006/relationships/image" Target="../media/image8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4" Type="http://schemas.openxmlformats.org/officeDocument/2006/relationships/image" Target="../media/image14.wmf"/><Relationship Id="rId5" Type="http://schemas.openxmlformats.org/officeDocument/2006/relationships/image" Target="../media/image15.emf"/><Relationship Id="rId1" Type="http://schemas.openxmlformats.org/officeDocument/2006/relationships/image" Target="../media/image11.emf"/><Relationship Id="rId2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image" Target="../media/image20.emf"/><Relationship Id="rId1" Type="http://schemas.openxmlformats.org/officeDocument/2006/relationships/image" Target="../media/image17.wmf"/><Relationship Id="rId2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21.wmf"/><Relationship Id="rId3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21.wmf"/><Relationship Id="rId3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4" Type="http://schemas.openxmlformats.org/officeDocument/2006/relationships/image" Target="../media/image26.wmf"/><Relationship Id="rId5" Type="http://schemas.openxmlformats.org/officeDocument/2006/relationships/image" Target="../media/image27.wmf"/><Relationship Id="rId1" Type="http://schemas.openxmlformats.org/officeDocument/2006/relationships/image" Target="../media/image23.wmf"/><Relationship Id="rId2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4" Type="http://schemas.openxmlformats.org/officeDocument/2006/relationships/image" Target="../media/image31.wmf"/><Relationship Id="rId5" Type="http://schemas.openxmlformats.org/officeDocument/2006/relationships/image" Target="../media/image32.wmf"/><Relationship Id="rId1" Type="http://schemas.openxmlformats.org/officeDocument/2006/relationships/image" Target="../media/image28.wmf"/><Relationship Id="rId2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ED218-4864-BF4A-8197-3B5C02F082AB}" type="datetimeFigureOut">
              <a:rPr lang="en-US" smtClean="0"/>
              <a:t>02/04/17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A56C4-93CA-6F45-8285-A4EDDA823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96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DB00E-7775-EA43-9D42-C3FF1B1ED141}" type="datetimeFigureOut">
              <a:rPr lang="en-US" smtClean="0"/>
              <a:t>02/04/17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07A0E2-BEB7-9343-8A89-BAE1510CA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325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7A0E2-BEB7-9343-8A89-BAE1510CAC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880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how to describe this diffusion equation</a:t>
            </a:r>
            <a:r>
              <a:rPr lang="en-US" baseline="0" dirty="0" smtClean="0"/>
              <a:t> numerically, </a:t>
            </a:r>
            <a:r>
              <a:rPr lang="en-US" baseline="0" dirty="0" err="1" smtClean="0"/>
              <a:t>ie</a:t>
            </a:r>
            <a:r>
              <a:rPr lang="en-US" baseline="0" dirty="0" smtClean="0"/>
              <a:t>. to </a:t>
            </a:r>
            <a:r>
              <a:rPr lang="en-US" dirty="0" smtClean="0"/>
              <a:t>discretize it? It has a double derivative, but let’s first look at how we discretize a single derivative.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is what we did for a single time derivative ….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7A0E2-BEB7-9343-8A89-BAE1510CAC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24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Exactly</a:t>
            </a:r>
            <a:r>
              <a:rPr lang="en-US" baseline="0" dirty="0" smtClean="0"/>
              <a:t> the same principle applies for a spatial derivative …</a:t>
            </a:r>
          </a:p>
          <a:p>
            <a:r>
              <a:rPr lang="en-US" baseline="0" dirty="0" smtClean="0"/>
              <a:t>But we cannot easily go forward and backward in time (not even in a numerical model, since we need an old solution to calculate the new one), but moving forward and backward in a spatial dimension is easier.</a:t>
            </a:r>
          </a:p>
          <a:p>
            <a:r>
              <a:rPr lang="en-US" baseline="0" dirty="0" smtClean="0"/>
              <a:t>So we can write a spatial derivative in various different ways, and the solution of each of them is </a:t>
            </a:r>
            <a:r>
              <a:rPr lang="en-US" baseline="0" dirty="0" err="1" smtClean="0"/>
              <a:t>centred</a:t>
            </a:r>
            <a:r>
              <a:rPr lang="en-US" baseline="0" smtClean="0"/>
              <a:t> around </a:t>
            </a:r>
            <a:r>
              <a:rPr lang="en-US" baseline="0" dirty="0" smtClean="0"/>
              <a:t>a different location.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7A0E2-BEB7-9343-8A89-BAE1510CAC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2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837A65A-01EF-4E08-90BF-3E2CCCC6994A}" type="slidenum">
              <a:rPr lang="en-GB" altLang="en-US" sz="1200" smtClean="0"/>
              <a:pPr eaLnBrk="1" hangingPunct="1"/>
              <a:t>12</a:t>
            </a:fld>
            <a:endParaRPr lang="en-GB" altLang="en-US" sz="1200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837A65A-01EF-4E08-90BF-3E2CCCC6994A}" type="slidenum">
              <a:rPr lang="en-GB" altLang="en-US" sz="1200" smtClean="0"/>
              <a:pPr eaLnBrk="1" hangingPunct="1"/>
              <a:t>13</a:t>
            </a:fld>
            <a:endParaRPr lang="en-GB" altLang="en-US" sz="1200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7A0E2-BEB7-9343-8A89-BAE1510CAC7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932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837A65A-01EF-4E08-90BF-3E2CCCC6994A}" type="slidenum">
              <a:rPr lang="en-GB" altLang="en-US" sz="1200" smtClean="0"/>
              <a:pPr eaLnBrk="1" hangingPunct="1"/>
              <a:t>16</a:t>
            </a:fld>
            <a:endParaRPr lang="en-GB" altLang="en-US" sz="1200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7A0E2-BEB7-9343-8A89-BAE1510CAC7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781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555AB28-7271-41E9-BEBF-508DB28679BB}" type="slidenum">
              <a:rPr lang="en-GB" altLang="en-US" sz="1200" b="0" smtClean="0"/>
              <a:pPr eaLnBrk="1" hangingPunct="1"/>
              <a:t>18</a:t>
            </a:fld>
            <a:endParaRPr lang="en-GB" altLang="en-US" sz="1200" b="0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3D5E1F6-2F29-47AB-9ADE-EAD7A166AB71}" type="slidenum">
              <a:rPr lang="en-GB" altLang="en-US" sz="1200" b="0" smtClean="0"/>
              <a:pPr eaLnBrk="1" hangingPunct="1"/>
              <a:t>19</a:t>
            </a:fld>
            <a:endParaRPr lang="en-GB" altLang="en-US" sz="1200" b="0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7651B90-BBFB-4125-8DB6-23E915E7AE22}" type="slidenum">
              <a:rPr lang="en-GB" altLang="en-US" sz="1200" b="0" smtClean="0"/>
              <a:pPr eaLnBrk="1" hangingPunct="1"/>
              <a:t>20</a:t>
            </a:fld>
            <a:endParaRPr lang="en-GB" altLang="en-US" sz="1200" b="0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A4C35B2-8A01-4326-A990-C3AA418905F8}" type="slidenum">
              <a:rPr lang="en-GB" altLang="en-US" sz="1200" smtClean="0"/>
              <a:pPr eaLnBrk="1" hangingPunct="1"/>
              <a:t>2</a:t>
            </a:fld>
            <a:endParaRPr lang="en-GB" altLang="en-US" sz="1200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C4F397A-51A6-4ED4-8AB2-38F991472F05}" type="slidenum">
              <a:rPr lang="en-GB" altLang="en-US" sz="1200" b="0" smtClean="0"/>
              <a:pPr eaLnBrk="1" hangingPunct="1"/>
              <a:t>21</a:t>
            </a:fld>
            <a:endParaRPr lang="en-GB" altLang="en-US" sz="1200" b="0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B3404B6-C90D-49DB-8687-E1AC5A036115}" type="slidenum">
              <a:rPr lang="en-GB" altLang="en-US" sz="1200" b="0" smtClean="0"/>
              <a:pPr eaLnBrk="1" hangingPunct="1"/>
              <a:t>23</a:t>
            </a:fld>
            <a:endParaRPr lang="en-GB" altLang="en-US" sz="1200" b="0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5A231D2-C28D-4403-965C-7E827DCBB2A6}" type="slidenum">
              <a:rPr lang="en-GB" altLang="en-US" sz="1200" b="0" smtClean="0"/>
              <a:pPr eaLnBrk="1" hangingPunct="1"/>
              <a:t>24</a:t>
            </a:fld>
            <a:endParaRPr lang="en-GB" altLang="en-US" sz="1200" b="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3C71A3A-F5A7-46D1-8A32-A901B7934331}" type="slidenum">
              <a:rPr lang="en-GB" altLang="en-US" sz="1200" b="0" smtClean="0"/>
              <a:pPr eaLnBrk="1" hangingPunct="1"/>
              <a:t>25</a:t>
            </a:fld>
            <a:endParaRPr lang="en-GB" altLang="en-US" sz="1200" b="0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F599C36-565F-4788-9F73-469277929A19}" type="slidenum">
              <a:rPr lang="en-GB" altLang="en-US" sz="1200" b="0" smtClean="0"/>
              <a:pPr eaLnBrk="1" hangingPunct="1"/>
              <a:t>26</a:t>
            </a:fld>
            <a:endParaRPr lang="en-GB" altLang="en-US" sz="1200" b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DF17A53-B5BC-429E-8F90-CA5B313381EE}" type="slidenum">
              <a:rPr lang="en-GB" altLang="en-US" sz="1200" b="0" smtClean="0"/>
              <a:pPr eaLnBrk="1" hangingPunct="1"/>
              <a:t>28</a:t>
            </a:fld>
            <a:endParaRPr lang="en-GB" altLang="en-US" sz="1200" b="0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CC4CCEA-D1CA-A445-AD16-D73162C31C88}" type="slidenum">
              <a:rPr lang="en-GB" sz="1200" b="0"/>
              <a:pPr eaLnBrk="1" hangingPunct="1"/>
              <a:t>29</a:t>
            </a:fld>
            <a:endParaRPr lang="en-GB" sz="1200" b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/>
              <a:t>ad 1) What we used sofar: point out why we this is not always an appropriate b.c.: base of lithosphere, we don’t know T, but perhaps know dT/dz better. </a:t>
            </a:r>
          </a:p>
          <a:p>
            <a:pPr eaLnBrk="1" hangingPunct="1"/>
            <a:r>
              <a:rPr lang="en-GB"/>
              <a:t>ad 2) Why is q=given or dT/dx=given equivalent? Examples: insulating boundary or symmetry boundary: dT/dx=0 or dT/dz=0. </a:t>
            </a:r>
          </a:p>
          <a:p>
            <a:pPr eaLnBrk="1" hangingPunct="1"/>
            <a:r>
              <a:rPr lang="en-GB"/>
              <a:t>ad 3) NB, not a real boundary condition, because the ‘boundary is essentially removed. Example: whole-mantle model: take a 40,000 km wide model and links ends to obtain a model without lateral boundaries. 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78074B8-5617-3E47-9C87-FCC757456332}" type="slidenum">
              <a:rPr lang="en-GB" sz="1200" b="0"/>
              <a:pPr eaLnBrk="1" hangingPunct="1"/>
              <a:t>30</a:t>
            </a:fld>
            <a:endParaRPr lang="en-GB" sz="1200" b="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/>
              <a:t>From d.e. to discretised d.e. for T1: </a:t>
            </a:r>
          </a:p>
          <a:p>
            <a:pPr eaLnBrk="1" hangingPunct="1"/>
            <a:r>
              <a:rPr lang="en-GB"/>
              <a:t>- ask for how many this is not immediately clear</a:t>
            </a:r>
          </a:p>
          <a:p>
            <a:pPr eaLnBrk="1" hangingPunct="1"/>
            <a:r>
              <a:rPr lang="en-GB"/>
              <a:t>- work out in class, asking for each step:</a:t>
            </a:r>
          </a:p>
          <a:p>
            <a:pPr eaLnBrk="1" hangingPunct="1"/>
            <a:r>
              <a:rPr lang="en-GB"/>
              <a:t>  - how to discretize dT/dt: </a:t>
            </a:r>
          </a:p>
          <a:p>
            <a:pPr eaLnBrk="1" hangingPunct="1"/>
            <a:r>
              <a:rPr lang="en-GB"/>
              <a:t>  - how to discretize d2T/dx2 for T1</a:t>
            </a:r>
          </a:p>
          <a:p>
            <a:pPr eaLnBrk="1" hangingPunct="1"/>
            <a:r>
              <a:rPr lang="en-GB"/>
              <a:t>  - rearrange to get kappa, dt and dx together</a:t>
            </a:r>
          </a:p>
          <a:p>
            <a:pPr eaLnBrk="1" hangingPunct="1"/>
            <a:r>
              <a:rPr lang="en-GB"/>
              <a:t>  - fill in for i=1: </a:t>
            </a:r>
          </a:p>
          <a:p>
            <a:pPr eaLnBrk="1" hangingPunct="1"/>
            <a:r>
              <a:rPr lang="en-GB"/>
              <a:t>T0 is called a fictitious point or ghost point</a:t>
            </a:r>
          </a:p>
          <a:p>
            <a:pPr eaLnBrk="1" hangingPunct="1"/>
            <a:r>
              <a:rPr lang="en-GB"/>
              <a:t>How to solve for that, we’ll see in next slide.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14F2C65-635F-5246-95EF-E00E067AD73E}" type="slidenum">
              <a:rPr lang="en-GB" sz="1200" b="0"/>
              <a:pPr eaLnBrk="1" hangingPunct="1"/>
              <a:t>31</a:t>
            </a:fld>
            <a:endParaRPr lang="en-GB" sz="1200" b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/>
              <a:t>Discretization of dT/dx=c: draw on white board: for dT/dx at i=1, we could take (T2-T1)/dx, but this centres around i=1.5, not i=1. Similarly (T1-T0)/dx would be wrong. Best is to take (T2-T0)/2dx. Draw 3-point system and graphically illustrate this issue.</a:t>
            </a:r>
          </a:p>
          <a:p>
            <a:pPr eaLnBrk="1" hangingPunct="1"/>
            <a:r>
              <a:rPr lang="en-GB"/>
              <a:t>T0 and T2 are two nodal points away from each other so we should devide by 2dx, not dx. Clear? </a:t>
            </a:r>
          </a:p>
          <a:p>
            <a:pPr eaLnBrk="1" hangingPunct="1"/>
            <a:r>
              <a:rPr lang="en-GB"/>
              <a:t>So filling in b.c. in discretized d.e. enables us to eliminate T0.</a:t>
            </a:r>
          </a:p>
          <a:p>
            <a:pPr eaLnBrk="1" hangingPunct="1"/>
            <a:endParaRPr lang="en-GB"/>
          </a:p>
          <a:p>
            <a:pPr eaLnBrk="1" hangingPunct="1"/>
            <a:r>
              <a:rPr lang="en-GB"/>
              <a:t>So for the forward Euler case, we’d have to replace the line T1new=T1old by this one here.</a:t>
            </a:r>
          </a:p>
          <a:p>
            <a:pPr eaLnBrk="1" hangingPunct="1"/>
            <a:r>
              <a:rPr lang="en-GB"/>
              <a:t>For BE, we have to do something similar, but this means we have to somehow get this info into our matrix A and rhs vector.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EBDADE5-86B2-448C-A6BD-18AEE839A5E4}" type="slidenum">
              <a:rPr lang="en-GB" altLang="en-US" sz="1200" smtClean="0"/>
              <a:pPr eaLnBrk="1" hangingPunct="1"/>
              <a:t>3</a:t>
            </a:fld>
            <a:endParaRPr lang="en-GB" altLang="en-US" sz="120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5619CC2-37A2-46AD-B97D-938DC372B914}" type="slidenum">
              <a:rPr lang="en-GB" altLang="en-US" sz="1200" smtClean="0"/>
              <a:pPr eaLnBrk="1" hangingPunct="1"/>
              <a:t>4</a:t>
            </a:fld>
            <a:endParaRPr lang="en-GB" altLang="en-US" sz="1200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7A0E2-BEB7-9343-8A89-BAE1510CAC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07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7A0E2-BEB7-9343-8A89-BAE1510CAC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57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7A0E2-BEB7-9343-8A89-BAE1510CAC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57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7A0E2-BEB7-9343-8A89-BAE1510CAC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57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0713012-CEAF-4B43-9CFB-8F6F5BA78385}" type="slidenum">
              <a:rPr lang="en-GB" sz="1200"/>
              <a:pPr eaLnBrk="1" hangingPunct="1"/>
              <a:t>9</a:t>
            </a:fld>
            <a:endParaRPr lang="en-GB" sz="1200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95285"/>
            <a:ext cx="8778240" cy="638314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182880" y="237744"/>
              <a:ext cx="8695944" cy="6364224"/>
              <a:chOff x="174005" y="247430"/>
              <a:chExt cx="8695944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174005" y="1123609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556" y="297368"/>
            <a:ext cx="8350217" cy="719393"/>
          </a:xfrm>
        </p:spPr>
        <p:txBody>
          <a:bodyPr/>
          <a:lstStyle/>
          <a:p>
            <a:r>
              <a:rPr lang="en-GB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556" y="1217655"/>
            <a:ext cx="8350218" cy="5260774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3840" y="6545854"/>
            <a:ext cx="2133600" cy="259317"/>
          </a:xfrm>
        </p:spPr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2756" y="6530613"/>
            <a:ext cx="2895600" cy="257810"/>
          </a:xfrm>
        </p:spPr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32536" y="6530613"/>
            <a:ext cx="762000" cy="271463"/>
          </a:xfrm>
        </p:spPr>
        <p:txBody>
          <a:bodyPr/>
          <a:lstStyle/>
          <a:p>
            <a:fld id="{FB3EDCD9-732D-504E-AAE8-461BF025AC4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Media Placeholder 9"/>
          <p:cNvSpPr>
            <a:spLocks noGrp="1"/>
          </p:cNvSpPr>
          <p:nvPr>
            <p:ph type="media" sz="quarter" idx="13"/>
          </p:nvPr>
        </p:nvSpPr>
        <p:spPr>
          <a:xfrm>
            <a:off x="8748000" y="6444000"/>
            <a:ext cx="360000" cy="360000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43840" y="237744"/>
              <a:ext cx="8634984" cy="6364224"/>
              <a:chOff x="234965" y="247430"/>
              <a:chExt cx="8634984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34965" y="973237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9556" y="1328532"/>
            <a:ext cx="4086715" cy="47468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328532"/>
            <a:ext cx="4081574" cy="474683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8748000" y="6444000"/>
            <a:ext cx="360000" cy="360000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43840" y="237744"/>
              <a:ext cx="8634984" cy="6364224"/>
              <a:chOff x="234965" y="247430"/>
              <a:chExt cx="8634984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34965" y="973237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9556" y="1328532"/>
            <a:ext cx="4086715" cy="47468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328532"/>
            <a:ext cx="4081574" cy="474683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8748000" y="6444000"/>
            <a:ext cx="360000" cy="360000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43840" y="237744"/>
              <a:ext cx="8634984" cy="6364224"/>
              <a:chOff x="234965" y="247430"/>
              <a:chExt cx="8634984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34965" y="973237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9556" y="1328532"/>
            <a:ext cx="4086715" cy="47468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328532"/>
            <a:ext cx="4081574" cy="474683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8748000" y="6444000"/>
            <a:ext cx="360000" cy="360000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43840" y="237744"/>
              <a:ext cx="8634984" cy="6364224"/>
              <a:chOff x="234965" y="247430"/>
              <a:chExt cx="8634984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34965" y="973237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9556" y="1328532"/>
            <a:ext cx="4086715" cy="47468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328532"/>
            <a:ext cx="4081574" cy="474683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8748000" y="6444000"/>
            <a:ext cx="360000" cy="360000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43840" y="237744"/>
              <a:ext cx="8634984" cy="6364224"/>
              <a:chOff x="234965" y="247430"/>
              <a:chExt cx="8634984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34965" y="990235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edia Placeholder 6"/>
          <p:cNvSpPr>
            <a:spLocks noGrp="1"/>
          </p:cNvSpPr>
          <p:nvPr>
            <p:ph type="media" sz="quarter" idx="13"/>
          </p:nvPr>
        </p:nvSpPr>
        <p:spPr>
          <a:xfrm>
            <a:off x="8748000" y="6444000"/>
            <a:ext cx="360000" cy="360000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182880" indent="-182880">
              <a:buFont typeface="Wingdings" charset="2"/>
              <a:buChar char="q"/>
              <a:defRPr/>
            </a:lvl1pPr>
            <a:lvl2pPr marL="457200" indent="-182880">
              <a:buFont typeface="Wingdings" charset="2"/>
              <a:buChar char="q"/>
              <a:defRPr/>
            </a:lvl2pPr>
            <a:lvl3pPr marL="731520" indent="-182880">
              <a:buFont typeface="Wingdings" charset="2"/>
              <a:buChar char="q"/>
              <a:defRPr/>
            </a:lvl3pPr>
            <a:lvl4pPr marL="1005840" indent="-182880">
              <a:buFont typeface="Wingdings" charset="2"/>
              <a:buChar char="q"/>
              <a:defRPr/>
            </a:lvl4pPr>
            <a:lvl5pPr marL="1188720" indent="-137160">
              <a:buFont typeface="Wingdings" charset="2"/>
              <a:buChar char="q"/>
              <a:defRPr/>
            </a:lvl5pPr>
          </a:lstStyle>
          <a:p>
            <a:pPr lvl="0"/>
            <a:r>
              <a:rPr lang="en-GB" dirty="0" smtClean="0"/>
              <a:t> Click to edit Master text styles</a:t>
            </a:r>
          </a:p>
          <a:p>
            <a:pPr lvl="1"/>
            <a:r>
              <a:rPr lang="en-GB" dirty="0" smtClean="0"/>
              <a:t> Second level</a:t>
            </a:r>
          </a:p>
          <a:p>
            <a:pPr lvl="2"/>
            <a:r>
              <a:rPr lang="en-GB" dirty="0" smtClean="0"/>
              <a:t> Third level</a:t>
            </a:r>
          </a:p>
          <a:p>
            <a:pPr lvl="3"/>
            <a:r>
              <a:rPr lang="en-GB" dirty="0" smtClean="0"/>
              <a:t> Fourth level</a:t>
            </a:r>
          </a:p>
          <a:p>
            <a:pPr lvl="4"/>
            <a:r>
              <a:rPr lang="en-GB" dirty="0" smtClean="0"/>
              <a:t> 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43840" y="237744"/>
              <a:ext cx="8634984" cy="6364224"/>
              <a:chOff x="234965" y="247430"/>
              <a:chExt cx="8634984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34965" y="990235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edia Placeholder 6"/>
          <p:cNvSpPr>
            <a:spLocks noGrp="1"/>
          </p:cNvSpPr>
          <p:nvPr>
            <p:ph type="media" sz="quarter" idx="13"/>
          </p:nvPr>
        </p:nvSpPr>
        <p:spPr>
          <a:xfrm>
            <a:off x="8748000" y="6444000"/>
            <a:ext cx="360000" cy="360000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43840" y="237744"/>
              <a:ext cx="8634984" cy="6364224"/>
              <a:chOff x="234965" y="247430"/>
              <a:chExt cx="8634984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34965" y="990235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edia Placeholder 6"/>
          <p:cNvSpPr>
            <a:spLocks noGrp="1"/>
          </p:cNvSpPr>
          <p:nvPr>
            <p:ph type="media" sz="quarter" idx="13"/>
          </p:nvPr>
        </p:nvSpPr>
        <p:spPr>
          <a:xfrm>
            <a:off x="8748000" y="6444000"/>
            <a:ext cx="360000" cy="360000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95285"/>
            <a:ext cx="8778240" cy="638314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182880" y="237744"/>
              <a:ext cx="8695944" cy="6364224"/>
              <a:chOff x="174005" y="247430"/>
              <a:chExt cx="8695944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174005" y="1123609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556" y="297368"/>
            <a:ext cx="8350217" cy="719393"/>
          </a:xfrm>
        </p:spPr>
        <p:txBody>
          <a:bodyPr/>
          <a:lstStyle/>
          <a:p>
            <a:r>
              <a:rPr lang="en-GB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556" y="1217655"/>
            <a:ext cx="8350218" cy="5260774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3840" y="6545854"/>
            <a:ext cx="2133600" cy="259317"/>
          </a:xfrm>
        </p:spPr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2756" y="6530613"/>
            <a:ext cx="2895600" cy="257810"/>
          </a:xfrm>
        </p:spPr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32536" y="6530613"/>
            <a:ext cx="762000" cy="271463"/>
          </a:xfrm>
        </p:spPr>
        <p:txBody>
          <a:bodyPr/>
          <a:lstStyle/>
          <a:p>
            <a:fld id="{FB3EDCD9-732D-504E-AAE8-461BF025AC4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Media Placeholder 9"/>
          <p:cNvSpPr>
            <a:spLocks noGrp="1"/>
          </p:cNvSpPr>
          <p:nvPr>
            <p:ph type="media" sz="quarter" idx="13"/>
          </p:nvPr>
        </p:nvSpPr>
        <p:spPr>
          <a:xfrm>
            <a:off x="8748000" y="6444000"/>
            <a:ext cx="360000" cy="360000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95285"/>
            <a:ext cx="8778240" cy="638314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182880" y="237744"/>
              <a:ext cx="8695944" cy="6364224"/>
              <a:chOff x="174005" y="247430"/>
              <a:chExt cx="8695944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174005" y="1123609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556" y="297368"/>
            <a:ext cx="8350217" cy="719393"/>
          </a:xfrm>
        </p:spPr>
        <p:txBody>
          <a:bodyPr/>
          <a:lstStyle/>
          <a:p>
            <a:r>
              <a:rPr lang="en-GB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556" y="1217655"/>
            <a:ext cx="8350218" cy="5260774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3840" y="6545854"/>
            <a:ext cx="2133600" cy="259317"/>
          </a:xfrm>
        </p:spPr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2756" y="6530613"/>
            <a:ext cx="2895600" cy="257810"/>
          </a:xfrm>
        </p:spPr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32536" y="6530613"/>
            <a:ext cx="762000" cy="271463"/>
          </a:xfrm>
        </p:spPr>
        <p:txBody>
          <a:bodyPr/>
          <a:lstStyle/>
          <a:p>
            <a:fld id="{FB3EDCD9-732D-504E-AAE8-461BF025AC4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Media Placeholder 9"/>
          <p:cNvSpPr>
            <a:spLocks noGrp="1"/>
          </p:cNvSpPr>
          <p:nvPr>
            <p:ph type="media" sz="quarter" idx="13"/>
          </p:nvPr>
        </p:nvSpPr>
        <p:spPr>
          <a:xfrm>
            <a:off x="8748000" y="6444000"/>
            <a:ext cx="360000" cy="360000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95285"/>
            <a:ext cx="8778240" cy="638314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182880" y="237744"/>
              <a:ext cx="8695944" cy="6364224"/>
              <a:chOff x="174005" y="247430"/>
              <a:chExt cx="8695944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174005" y="1123609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556" y="297368"/>
            <a:ext cx="8350217" cy="719393"/>
          </a:xfrm>
        </p:spPr>
        <p:txBody>
          <a:bodyPr/>
          <a:lstStyle/>
          <a:p>
            <a:r>
              <a:rPr lang="en-GB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556" y="1217655"/>
            <a:ext cx="8350218" cy="5260774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3840" y="6545854"/>
            <a:ext cx="2133600" cy="259317"/>
          </a:xfrm>
        </p:spPr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2756" y="6530613"/>
            <a:ext cx="2895600" cy="257810"/>
          </a:xfrm>
        </p:spPr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32536" y="6530613"/>
            <a:ext cx="762000" cy="271463"/>
          </a:xfrm>
        </p:spPr>
        <p:txBody>
          <a:bodyPr/>
          <a:lstStyle/>
          <a:p>
            <a:fld id="{FB3EDCD9-732D-504E-AAE8-461BF025AC4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Media Placeholder 9"/>
          <p:cNvSpPr>
            <a:spLocks noGrp="1"/>
          </p:cNvSpPr>
          <p:nvPr>
            <p:ph type="media" sz="quarter" idx="13"/>
          </p:nvPr>
        </p:nvSpPr>
        <p:spPr>
          <a:xfrm>
            <a:off x="8748000" y="6444000"/>
            <a:ext cx="360000" cy="360000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 Click to edit Master text styles</a:t>
            </a:r>
          </a:p>
          <a:p>
            <a:pPr lvl="1"/>
            <a:r>
              <a:rPr lang="en-GB" dirty="0" smtClean="0"/>
              <a:t> Second level</a:t>
            </a:r>
          </a:p>
          <a:p>
            <a:pPr lvl="2"/>
            <a:r>
              <a:rPr lang="en-GB" dirty="0" smtClean="0"/>
              <a:t> Third level</a:t>
            </a:r>
          </a:p>
          <a:p>
            <a:pPr lvl="3"/>
            <a:r>
              <a:rPr lang="en-GB" dirty="0" smtClean="0"/>
              <a:t> Fourth level</a:t>
            </a:r>
          </a:p>
          <a:p>
            <a:pPr lvl="4"/>
            <a:r>
              <a:rPr lang="en-GB" dirty="0" smtClean="0"/>
              <a:t> 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 Click to edit Master text styles</a:t>
            </a:r>
          </a:p>
          <a:p>
            <a:pPr lvl="1"/>
            <a:r>
              <a:rPr lang="en-GB" dirty="0" smtClean="0"/>
              <a:t> Second level</a:t>
            </a:r>
          </a:p>
          <a:p>
            <a:pPr lvl="2"/>
            <a:r>
              <a:rPr lang="en-GB" dirty="0" smtClean="0"/>
              <a:t> Third level</a:t>
            </a:r>
          </a:p>
          <a:p>
            <a:pPr lvl="3"/>
            <a:r>
              <a:rPr lang="en-GB" dirty="0" smtClean="0"/>
              <a:t> Fourth level</a:t>
            </a:r>
          </a:p>
          <a:p>
            <a:pPr lvl="4"/>
            <a:r>
              <a:rPr lang="en-GB" dirty="0" smtClean="0"/>
              <a:t> 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 smtClean="0"/>
              <a:t> Click to edit Master text styles</a:t>
            </a:r>
          </a:p>
          <a:p>
            <a:pPr lvl="1"/>
            <a:r>
              <a:rPr lang="en-GB" dirty="0" smtClean="0"/>
              <a:t> Second level</a:t>
            </a:r>
          </a:p>
          <a:p>
            <a:pPr lvl="2"/>
            <a:r>
              <a:rPr lang="en-GB" dirty="0" smtClean="0"/>
              <a:t> Third level</a:t>
            </a:r>
          </a:p>
          <a:p>
            <a:pPr lvl="3"/>
            <a:r>
              <a:rPr lang="en-GB" dirty="0" smtClean="0"/>
              <a:t> Fourth level</a:t>
            </a:r>
          </a:p>
          <a:p>
            <a:pPr lvl="4"/>
            <a:r>
              <a:rPr lang="en-GB" dirty="0" smtClean="0"/>
              <a:t> 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 smtClean="0"/>
              <a:t> Click to edit Master text styles</a:t>
            </a:r>
          </a:p>
          <a:p>
            <a:pPr lvl="1"/>
            <a:r>
              <a:rPr lang="en-GB" dirty="0" smtClean="0"/>
              <a:t> Second level</a:t>
            </a:r>
          </a:p>
          <a:p>
            <a:pPr lvl="2"/>
            <a:r>
              <a:rPr lang="en-GB" dirty="0" smtClean="0"/>
              <a:t> Third level</a:t>
            </a:r>
          </a:p>
          <a:p>
            <a:pPr lvl="3"/>
            <a:r>
              <a:rPr lang="en-GB" dirty="0" smtClean="0"/>
              <a:t> Fourth level</a:t>
            </a:r>
          </a:p>
          <a:p>
            <a:pPr lvl="4"/>
            <a:r>
              <a:rPr lang="en-GB" dirty="0" smtClean="0"/>
              <a:t> 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theme" Target="../theme/theme1.xml"/><Relationship Id="rId26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smtClean="0"/>
              <a:t> Click to edit Master text styles</a:t>
            </a:r>
          </a:p>
          <a:p>
            <a:pPr lvl="1"/>
            <a:r>
              <a:rPr lang="en-GB" dirty="0" smtClean="0"/>
              <a:t> Second level</a:t>
            </a:r>
          </a:p>
          <a:p>
            <a:pPr lvl="2"/>
            <a:r>
              <a:rPr lang="en-GB" dirty="0" smtClean="0"/>
              <a:t> Third level</a:t>
            </a:r>
          </a:p>
          <a:p>
            <a:pPr lvl="3"/>
            <a:r>
              <a:rPr lang="en-GB" dirty="0" smtClean="0"/>
              <a:t> Fourth level</a:t>
            </a:r>
          </a:p>
          <a:p>
            <a:pPr lvl="4"/>
            <a:r>
              <a:rPr lang="en-GB" dirty="0" smtClean="0"/>
              <a:t> 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3-9 April, 2017, Edinburgh University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Session 2 of Introduction to numerical modelling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23165" y="18288"/>
            <a:ext cx="482345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B3EDCD9-732D-504E-AAE8-461BF025AC4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>
            <a:off x="115452" y="6380661"/>
            <a:ext cx="3725299" cy="40152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767" r:id="rId12"/>
    <p:sldLayoutId id="2147483769" r:id="rId13"/>
    <p:sldLayoutId id="2147483786" r:id="rId14"/>
    <p:sldLayoutId id="2147483791" r:id="rId15"/>
    <p:sldLayoutId id="2147483793" r:id="rId16"/>
    <p:sldLayoutId id="2147483800" r:id="rId17"/>
    <p:sldLayoutId id="2147483804" r:id="rId18"/>
    <p:sldLayoutId id="2147483805" r:id="rId19"/>
    <p:sldLayoutId id="2147483806" r:id="rId20"/>
    <p:sldLayoutId id="2147483807" r:id="rId21"/>
    <p:sldLayoutId id="2147483813" r:id="rId22"/>
    <p:sldLayoutId id="2147483815" r:id="rId23"/>
    <p:sldLayoutId id="2147483820" r:id="rId24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q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charset="2"/>
        <a:buChar char="q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q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Microsoft_Equation1.bin"/><Relationship Id="rId5" Type="http://schemas.openxmlformats.org/officeDocument/2006/relationships/image" Target="../media/image16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7.wmf"/><Relationship Id="rId6" Type="http://schemas.openxmlformats.org/officeDocument/2006/relationships/oleObject" Target="../embeddings/Microsoft_Equation2.bin"/><Relationship Id="rId7" Type="http://schemas.openxmlformats.org/officeDocument/2006/relationships/image" Target="../media/image18.emf"/><Relationship Id="rId8" Type="http://schemas.openxmlformats.org/officeDocument/2006/relationships/oleObject" Target="../embeddings/Microsoft_Equation3.bin"/><Relationship Id="rId9" Type="http://schemas.openxmlformats.org/officeDocument/2006/relationships/image" Target="../media/image19.emf"/><Relationship Id="rId10" Type="http://schemas.openxmlformats.org/officeDocument/2006/relationships/oleObject" Target="../embeddings/Microsoft_Equation4.bin"/><Relationship Id="rId11" Type="http://schemas.openxmlformats.org/officeDocument/2006/relationships/image" Target="../media/image20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3.w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21.wmf"/><Relationship Id="rId8" Type="http://schemas.openxmlformats.org/officeDocument/2006/relationships/oleObject" Target="../embeddings/oleObject13.bin"/><Relationship Id="rId9" Type="http://schemas.openxmlformats.org/officeDocument/2006/relationships/image" Target="../media/image22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3.w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21.wmf"/><Relationship Id="rId8" Type="http://schemas.openxmlformats.org/officeDocument/2006/relationships/oleObject" Target="../embeddings/oleObject16.bin"/><Relationship Id="rId9" Type="http://schemas.openxmlformats.org/officeDocument/2006/relationships/image" Target="../media/image22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1.bin"/><Relationship Id="rId12" Type="http://schemas.openxmlformats.org/officeDocument/2006/relationships/image" Target="../media/image27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17.bin"/><Relationship Id="rId4" Type="http://schemas.openxmlformats.org/officeDocument/2006/relationships/image" Target="../media/image23.wmf"/><Relationship Id="rId5" Type="http://schemas.openxmlformats.org/officeDocument/2006/relationships/oleObject" Target="../embeddings/oleObject18.bin"/><Relationship Id="rId6" Type="http://schemas.openxmlformats.org/officeDocument/2006/relationships/image" Target="../media/image24.wmf"/><Relationship Id="rId7" Type="http://schemas.openxmlformats.org/officeDocument/2006/relationships/oleObject" Target="../embeddings/oleObject19.bin"/><Relationship Id="rId8" Type="http://schemas.openxmlformats.org/officeDocument/2006/relationships/image" Target="../media/image25.wmf"/><Relationship Id="rId9" Type="http://schemas.openxmlformats.org/officeDocument/2006/relationships/oleObject" Target="../embeddings/oleObject20.bin"/><Relationship Id="rId10" Type="http://schemas.openxmlformats.org/officeDocument/2006/relationships/image" Target="../media/image26.wmf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1.wmf"/><Relationship Id="rId12" Type="http://schemas.openxmlformats.org/officeDocument/2006/relationships/oleObject" Target="../embeddings/oleObject26.bin"/><Relationship Id="rId13" Type="http://schemas.openxmlformats.org/officeDocument/2006/relationships/image" Target="../media/image32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28.wmf"/><Relationship Id="rId6" Type="http://schemas.openxmlformats.org/officeDocument/2006/relationships/oleObject" Target="../embeddings/oleObject23.bin"/><Relationship Id="rId7" Type="http://schemas.openxmlformats.org/officeDocument/2006/relationships/image" Target="../media/image29.wmf"/><Relationship Id="rId8" Type="http://schemas.openxmlformats.org/officeDocument/2006/relationships/oleObject" Target="../embeddings/oleObject24.bin"/><Relationship Id="rId9" Type="http://schemas.openxmlformats.org/officeDocument/2006/relationships/image" Target="../media/image30.wmf"/><Relationship Id="rId10" Type="http://schemas.openxmlformats.org/officeDocument/2006/relationships/oleObject" Target="../embeddings/oleObject25.bin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6.wmf"/><Relationship Id="rId12" Type="http://schemas.openxmlformats.org/officeDocument/2006/relationships/oleObject" Target="../embeddings/oleObject31.bin"/><Relationship Id="rId13" Type="http://schemas.openxmlformats.org/officeDocument/2006/relationships/image" Target="../media/image37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33.wmf"/><Relationship Id="rId6" Type="http://schemas.openxmlformats.org/officeDocument/2006/relationships/oleObject" Target="../embeddings/oleObject28.bin"/><Relationship Id="rId7" Type="http://schemas.openxmlformats.org/officeDocument/2006/relationships/image" Target="../media/image34.wmf"/><Relationship Id="rId8" Type="http://schemas.openxmlformats.org/officeDocument/2006/relationships/oleObject" Target="../embeddings/oleObject29.bin"/><Relationship Id="rId9" Type="http://schemas.openxmlformats.org/officeDocument/2006/relationships/image" Target="../media/image35.wmf"/><Relationship Id="rId10" Type="http://schemas.openxmlformats.org/officeDocument/2006/relationships/oleObject" Target="../embeddings/oleObject30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4" Type="http://schemas.openxmlformats.org/officeDocument/2006/relationships/image" Target="../media/image39.jpeg"/><Relationship Id="rId5" Type="http://schemas.openxmlformats.org/officeDocument/2006/relationships/image" Target="../media/image40.jpeg"/><Relationship Id="rId6" Type="http://schemas.openxmlformats.org/officeDocument/2006/relationships/image" Target="../media/image41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5.wmf"/><Relationship Id="rId12" Type="http://schemas.openxmlformats.org/officeDocument/2006/relationships/oleObject" Target="../embeddings/oleObject36.bin"/><Relationship Id="rId13" Type="http://schemas.openxmlformats.org/officeDocument/2006/relationships/image" Target="../media/image46.wmf"/><Relationship Id="rId14" Type="http://schemas.openxmlformats.org/officeDocument/2006/relationships/oleObject" Target="../embeddings/oleObject37.bin"/><Relationship Id="rId15" Type="http://schemas.openxmlformats.org/officeDocument/2006/relationships/image" Target="../media/image47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32.bin"/><Relationship Id="rId5" Type="http://schemas.openxmlformats.org/officeDocument/2006/relationships/image" Target="../media/image42.wmf"/><Relationship Id="rId6" Type="http://schemas.openxmlformats.org/officeDocument/2006/relationships/oleObject" Target="../embeddings/oleObject33.bin"/><Relationship Id="rId7" Type="http://schemas.openxmlformats.org/officeDocument/2006/relationships/image" Target="../media/image43.wmf"/><Relationship Id="rId8" Type="http://schemas.openxmlformats.org/officeDocument/2006/relationships/oleObject" Target="../embeddings/oleObject34.bin"/><Relationship Id="rId9" Type="http://schemas.openxmlformats.org/officeDocument/2006/relationships/image" Target="../media/image44.wmf"/><Relationship Id="rId10" Type="http://schemas.openxmlformats.org/officeDocument/2006/relationships/oleObject" Target="../embeddings/oleObject35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6.wmf"/><Relationship Id="rId6" Type="http://schemas.openxmlformats.org/officeDocument/2006/relationships/image" Target="../media/image7.jpe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4" Type="http://schemas.openxmlformats.org/officeDocument/2006/relationships/image" Target="../media/image38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38.bin"/><Relationship Id="rId5" Type="http://schemas.openxmlformats.org/officeDocument/2006/relationships/image" Target="../media/image42.wmf"/><Relationship Id="rId6" Type="http://schemas.openxmlformats.org/officeDocument/2006/relationships/oleObject" Target="../embeddings/oleObject39.bin"/><Relationship Id="rId7" Type="http://schemas.openxmlformats.org/officeDocument/2006/relationships/image" Target="../media/image48.wmf"/><Relationship Id="rId8" Type="http://schemas.openxmlformats.org/officeDocument/2006/relationships/oleObject" Target="../embeddings/oleObject40.bin"/><Relationship Id="rId9" Type="http://schemas.openxmlformats.org/officeDocument/2006/relationships/image" Target="../media/image49.wmf"/><Relationship Id="rId10" Type="http://schemas.openxmlformats.org/officeDocument/2006/relationships/oleObject" Target="../embeddings/oleObject41.bin"/><Relationship Id="rId11" Type="http://schemas.openxmlformats.org/officeDocument/2006/relationships/image" Target="../media/image50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42.bin"/><Relationship Id="rId5" Type="http://schemas.openxmlformats.org/officeDocument/2006/relationships/image" Target="../media/image51.wmf"/><Relationship Id="rId6" Type="http://schemas.openxmlformats.org/officeDocument/2006/relationships/oleObject" Target="../embeddings/oleObject43.bin"/><Relationship Id="rId7" Type="http://schemas.openxmlformats.org/officeDocument/2006/relationships/image" Target="../media/image52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6.wmf"/><Relationship Id="rId12" Type="http://schemas.openxmlformats.org/officeDocument/2006/relationships/oleObject" Target="../embeddings/oleObject48.bin"/><Relationship Id="rId13" Type="http://schemas.openxmlformats.org/officeDocument/2006/relationships/image" Target="../media/image57.wmf"/><Relationship Id="rId14" Type="http://schemas.openxmlformats.org/officeDocument/2006/relationships/oleObject" Target="../embeddings/oleObject49.bin"/><Relationship Id="rId15" Type="http://schemas.openxmlformats.org/officeDocument/2006/relationships/image" Target="../media/image58.wmf"/><Relationship Id="rId16" Type="http://schemas.openxmlformats.org/officeDocument/2006/relationships/oleObject" Target="../embeddings/oleObject50.bin"/><Relationship Id="rId17" Type="http://schemas.openxmlformats.org/officeDocument/2006/relationships/image" Target="../media/image59.wmf"/><Relationship Id="rId18" Type="http://schemas.openxmlformats.org/officeDocument/2006/relationships/oleObject" Target="../embeddings/oleObject51.bin"/><Relationship Id="rId19" Type="http://schemas.openxmlformats.org/officeDocument/2006/relationships/image" Target="../media/image60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44.bin"/><Relationship Id="rId5" Type="http://schemas.openxmlformats.org/officeDocument/2006/relationships/image" Target="../media/image53.wmf"/><Relationship Id="rId6" Type="http://schemas.openxmlformats.org/officeDocument/2006/relationships/oleObject" Target="../embeddings/oleObject45.bin"/><Relationship Id="rId7" Type="http://schemas.openxmlformats.org/officeDocument/2006/relationships/image" Target="../media/image54.wmf"/><Relationship Id="rId8" Type="http://schemas.openxmlformats.org/officeDocument/2006/relationships/oleObject" Target="../embeddings/oleObject46.bin"/><Relationship Id="rId9" Type="http://schemas.openxmlformats.org/officeDocument/2006/relationships/image" Target="../media/image55.wmf"/><Relationship Id="rId10" Type="http://schemas.openxmlformats.org/officeDocument/2006/relationships/oleObject" Target="../embeddings/oleObject47.bin"/></Relationships>
</file>

<file path=ppt/slides/_rels/slide2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2.wmf"/><Relationship Id="rId12" Type="http://schemas.openxmlformats.org/officeDocument/2006/relationships/oleObject" Target="../embeddings/oleObject56.bin"/><Relationship Id="rId13" Type="http://schemas.openxmlformats.org/officeDocument/2006/relationships/image" Target="../media/image63.wmf"/><Relationship Id="rId14" Type="http://schemas.openxmlformats.org/officeDocument/2006/relationships/oleObject" Target="../embeddings/oleObject57.bin"/><Relationship Id="rId15" Type="http://schemas.openxmlformats.org/officeDocument/2006/relationships/image" Target="../media/image64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52.bin"/><Relationship Id="rId5" Type="http://schemas.openxmlformats.org/officeDocument/2006/relationships/image" Target="../media/image54.wmf"/><Relationship Id="rId6" Type="http://schemas.openxmlformats.org/officeDocument/2006/relationships/oleObject" Target="../embeddings/oleObject53.bin"/><Relationship Id="rId7" Type="http://schemas.openxmlformats.org/officeDocument/2006/relationships/image" Target="../media/image55.wmf"/><Relationship Id="rId8" Type="http://schemas.openxmlformats.org/officeDocument/2006/relationships/oleObject" Target="../embeddings/oleObject54.bin"/><Relationship Id="rId9" Type="http://schemas.openxmlformats.org/officeDocument/2006/relationships/image" Target="../media/image61.wmf"/><Relationship Id="rId10" Type="http://schemas.openxmlformats.org/officeDocument/2006/relationships/oleObject" Target="../embeddings/oleObject55.bin"/></Relationships>
</file>

<file path=ppt/slides/_rels/slide2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7.wmf"/><Relationship Id="rId12" Type="http://schemas.openxmlformats.org/officeDocument/2006/relationships/oleObject" Target="../embeddings/oleObject62.bin"/><Relationship Id="rId13" Type="http://schemas.openxmlformats.org/officeDocument/2006/relationships/image" Target="../media/image68.wmf"/><Relationship Id="rId14" Type="http://schemas.openxmlformats.org/officeDocument/2006/relationships/oleObject" Target="../embeddings/oleObject63.bin"/><Relationship Id="rId15" Type="http://schemas.openxmlformats.org/officeDocument/2006/relationships/image" Target="../media/image69.wmf"/><Relationship Id="rId16" Type="http://schemas.openxmlformats.org/officeDocument/2006/relationships/oleObject" Target="../embeddings/oleObject64.bin"/><Relationship Id="rId17" Type="http://schemas.openxmlformats.org/officeDocument/2006/relationships/image" Target="../media/image51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58.bin"/><Relationship Id="rId5" Type="http://schemas.openxmlformats.org/officeDocument/2006/relationships/image" Target="../media/image62.wmf"/><Relationship Id="rId6" Type="http://schemas.openxmlformats.org/officeDocument/2006/relationships/oleObject" Target="../embeddings/oleObject59.bin"/><Relationship Id="rId7" Type="http://schemas.openxmlformats.org/officeDocument/2006/relationships/image" Target="../media/image65.wmf"/><Relationship Id="rId8" Type="http://schemas.openxmlformats.org/officeDocument/2006/relationships/oleObject" Target="../embeddings/oleObject60.bin"/><Relationship Id="rId9" Type="http://schemas.openxmlformats.org/officeDocument/2006/relationships/image" Target="../media/image66.wmf"/><Relationship Id="rId10" Type="http://schemas.openxmlformats.org/officeDocument/2006/relationships/oleObject" Target="../embeddings/oleObject6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4" Type="http://schemas.openxmlformats.org/officeDocument/2006/relationships/image" Target="../media/image69.wmf"/><Relationship Id="rId5" Type="http://schemas.openxmlformats.org/officeDocument/2006/relationships/image" Target="../media/image70.jpeg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66.bin"/><Relationship Id="rId5" Type="http://schemas.openxmlformats.org/officeDocument/2006/relationships/image" Target="../media/image69.wmf"/><Relationship Id="rId6" Type="http://schemas.openxmlformats.org/officeDocument/2006/relationships/image" Target="../media/image72.jpeg"/><Relationship Id="rId7" Type="http://schemas.openxmlformats.org/officeDocument/2006/relationships/oleObject" Target="../embeddings/oleObject67.bin"/><Relationship Id="rId8" Type="http://schemas.openxmlformats.org/officeDocument/2006/relationships/image" Target="../media/image71.w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68.bin"/><Relationship Id="rId5" Type="http://schemas.openxmlformats.org/officeDocument/2006/relationships/image" Target="../media/image73.w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8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9.emf"/><Relationship Id="rId8" Type="http://schemas.openxmlformats.org/officeDocument/2006/relationships/oleObject" Target="../embeddings/oleObject4.bin"/><Relationship Id="rId9" Type="http://schemas.openxmlformats.org/officeDocument/2006/relationships/image" Target="../media/image10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7.wmf"/><Relationship Id="rId12" Type="http://schemas.openxmlformats.org/officeDocument/2006/relationships/oleObject" Target="../embeddings/oleObject73.bin"/><Relationship Id="rId13" Type="http://schemas.openxmlformats.org/officeDocument/2006/relationships/image" Target="../media/image78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69.bin"/><Relationship Id="rId5" Type="http://schemas.openxmlformats.org/officeDocument/2006/relationships/image" Target="../media/image74.wmf"/><Relationship Id="rId6" Type="http://schemas.openxmlformats.org/officeDocument/2006/relationships/oleObject" Target="../embeddings/oleObject70.bin"/><Relationship Id="rId7" Type="http://schemas.openxmlformats.org/officeDocument/2006/relationships/image" Target="../media/image75.wmf"/><Relationship Id="rId8" Type="http://schemas.openxmlformats.org/officeDocument/2006/relationships/oleObject" Target="../embeddings/oleObject71.bin"/><Relationship Id="rId9" Type="http://schemas.openxmlformats.org/officeDocument/2006/relationships/image" Target="../media/image76.wmf"/><Relationship Id="rId10" Type="http://schemas.openxmlformats.org/officeDocument/2006/relationships/oleObject" Target="../embeddings/oleObject72.bin"/></Relationships>
</file>

<file path=ppt/slides/_rels/slide3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2.wmf"/><Relationship Id="rId12" Type="http://schemas.openxmlformats.org/officeDocument/2006/relationships/oleObject" Target="../embeddings/oleObject78.bin"/><Relationship Id="rId13" Type="http://schemas.openxmlformats.org/officeDocument/2006/relationships/image" Target="../media/image83.w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74.bin"/><Relationship Id="rId5" Type="http://schemas.openxmlformats.org/officeDocument/2006/relationships/image" Target="../media/image79.wmf"/><Relationship Id="rId6" Type="http://schemas.openxmlformats.org/officeDocument/2006/relationships/oleObject" Target="../embeddings/oleObject75.bin"/><Relationship Id="rId7" Type="http://schemas.openxmlformats.org/officeDocument/2006/relationships/image" Target="../media/image80.wmf"/><Relationship Id="rId8" Type="http://schemas.openxmlformats.org/officeDocument/2006/relationships/oleObject" Target="../embeddings/oleObject76.bin"/><Relationship Id="rId9" Type="http://schemas.openxmlformats.org/officeDocument/2006/relationships/image" Target="../media/image81.wmf"/><Relationship Id="rId10" Type="http://schemas.openxmlformats.org/officeDocument/2006/relationships/oleObject" Target="../embeddings/oleObject77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wmf"/><Relationship Id="rId12" Type="http://schemas.openxmlformats.org/officeDocument/2006/relationships/oleObject" Target="../embeddings/oleObject9.bin"/><Relationship Id="rId13" Type="http://schemas.openxmlformats.org/officeDocument/2006/relationships/image" Target="../media/image1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12.wmf"/><Relationship Id="rId8" Type="http://schemas.openxmlformats.org/officeDocument/2006/relationships/oleObject" Target="../embeddings/oleObject7.bin"/><Relationship Id="rId9" Type="http://schemas.openxmlformats.org/officeDocument/2006/relationships/image" Target="../media/image13.wmf"/><Relationship Id="rId10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1 of Introduction to numerical modelling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802769"/>
            <a:ext cx="8143929" cy="87778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5891" y="6054155"/>
            <a:ext cx="1421124" cy="6513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2056" y="6054155"/>
            <a:ext cx="990131" cy="6633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07787" y="1930077"/>
            <a:ext cx="63360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3600" dirty="0" smtClean="0">
                <a:solidFill>
                  <a:srgbClr val="008000"/>
                </a:solidFill>
              </a:rPr>
              <a:t> Heat diffusion equation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>
                <a:solidFill>
                  <a:srgbClr val="008000"/>
                </a:solidFill>
              </a:rPr>
              <a:t>Timestep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>
                <a:solidFill>
                  <a:srgbClr val="008000"/>
                </a:solidFill>
              </a:rPr>
              <a:t>stability </a:t>
            </a:r>
            <a:r>
              <a:rPr lang="en-US" sz="3600" dirty="0" smtClean="0">
                <a:solidFill>
                  <a:srgbClr val="008000"/>
                </a:solidFill>
              </a:rPr>
              <a:t>criterion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3600" dirty="0" smtClean="0">
                <a:solidFill>
                  <a:srgbClr val="008000"/>
                </a:solidFill>
              </a:rPr>
              <a:t> Essential </a:t>
            </a:r>
            <a:r>
              <a:rPr lang="en-US" sz="3600" dirty="0">
                <a:solidFill>
                  <a:srgbClr val="008000"/>
                </a:solidFill>
              </a:rPr>
              <a:t>versus </a:t>
            </a:r>
            <a:r>
              <a:rPr lang="en-US" sz="3600" dirty="0" smtClean="0">
                <a:solidFill>
                  <a:srgbClr val="008000"/>
                </a:solidFill>
              </a:rPr>
              <a:t>natural </a:t>
            </a:r>
          </a:p>
          <a:p>
            <a:r>
              <a:rPr lang="en-US" sz="3600" dirty="0">
                <a:solidFill>
                  <a:srgbClr val="008000"/>
                </a:solidFill>
              </a:rPr>
              <a:t> </a:t>
            </a:r>
            <a:r>
              <a:rPr lang="en-US" sz="3600" dirty="0" smtClean="0">
                <a:solidFill>
                  <a:srgbClr val="008000"/>
                </a:solidFill>
              </a:rPr>
              <a:t>        boundary </a:t>
            </a:r>
            <a:r>
              <a:rPr lang="en-US" sz="3600" dirty="0">
                <a:solidFill>
                  <a:srgbClr val="008000"/>
                </a:solidFill>
              </a:rPr>
              <a:t>conditions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50618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6161" name="Object 14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990969133"/>
              </p:ext>
            </p:extLst>
          </p:nvPr>
        </p:nvGraphicFramePr>
        <p:xfrm>
          <a:off x="457200" y="2293938"/>
          <a:ext cx="3179314" cy="1362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93" name="Equation" r:id="rId4" imgW="977760" imgH="419040" progId="Equation.3">
                  <p:embed/>
                </p:oleObj>
              </mc:Choice>
              <mc:Fallback>
                <p:oleObj name="Equation" r:id="rId4" imgW="9777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293938"/>
                        <a:ext cx="3179314" cy="13628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60" y="416683"/>
            <a:ext cx="8350250" cy="719137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GB" altLang="en-US" dirty="0" smtClean="0">
                <a:solidFill>
                  <a:srgbClr val="008000"/>
                </a:solidFill>
              </a:rPr>
              <a:t>Time derivative </a:t>
            </a:r>
            <a:r>
              <a:rPr lang="en-GB" altLang="en-US" dirty="0" smtClean="0">
                <a:solidFill>
                  <a:srgbClr val="008000"/>
                </a:solidFill>
                <a:sym typeface="Wingdings" pitchFamily="2" charset="2"/>
              </a:rPr>
              <a:t> finite difference</a:t>
            </a:r>
            <a:endParaRPr lang="en-GB" altLang="en-US" dirty="0" smtClean="0">
              <a:solidFill>
                <a:srgbClr val="008000"/>
              </a:solidFill>
            </a:endParaRPr>
          </a:p>
        </p:txBody>
      </p:sp>
      <p:sp>
        <p:nvSpPr>
          <p:cNvPr id="6150" name="Line 3"/>
          <p:cNvSpPr>
            <a:spLocks noChangeShapeType="1"/>
          </p:cNvSpPr>
          <p:nvPr/>
        </p:nvSpPr>
        <p:spPr bwMode="auto">
          <a:xfrm>
            <a:off x="5219700" y="1557338"/>
            <a:ext cx="0" cy="3095625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51" name="Line 4"/>
          <p:cNvSpPr>
            <a:spLocks noChangeShapeType="1"/>
          </p:cNvSpPr>
          <p:nvPr/>
        </p:nvSpPr>
        <p:spPr bwMode="auto">
          <a:xfrm>
            <a:off x="5219700" y="4652963"/>
            <a:ext cx="338455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52" name="Line 5"/>
          <p:cNvSpPr>
            <a:spLocks noChangeShapeType="1"/>
          </p:cNvSpPr>
          <p:nvPr/>
        </p:nvSpPr>
        <p:spPr bwMode="auto">
          <a:xfrm>
            <a:off x="8315325" y="5229225"/>
            <a:ext cx="5048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53" name="Line 6"/>
          <p:cNvSpPr>
            <a:spLocks noChangeShapeType="1"/>
          </p:cNvSpPr>
          <p:nvPr/>
        </p:nvSpPr>
        <p:spPr bwMode="auto">
          <a:xfrm flipV="1">
            <a:off x="5003800" y="1557338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54" name="Text Box 7"/>
          <p:cNvSpPr txBox="1">
            <a:spLocks noChangeArrowheads="1"/>
          </p:cNvSpPr>
          <p:nvPr/>
        </p:nvSpPr>
        <p:spPr bwMode="auto">
          <a:xfrm>
            <a:off x="7935913" y="4875213"/>
            <a:ext cx="311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3600" i="1">
                <a:latin typeface="Times New Roman" pitchFamily="18" charset="0"/>
              </a:rPr>
              <a:t>t</a:t>
            </a:r>
          </a:p>
        </p:txBody>
      </p:sp>
      <p:sp>
        <p:nvSpPr>
          <p:cNvPr id="6155" name="Text Box 8"/>
          <p:cNvSpPr txBox="1">
            <a:spLocks noChangeArrowheads="1"/>
          </p:cNvSpPr>
          <p:nvPr/>
        </p:nvSpPr>
        <p:spPr bwMode="auto">
          <a:xfrm>
            <a:off x="4572000" y="1484313"/>
            <a:ext cx="438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3600" i="1">
                <a:latin typeface="Times New Roman" pitchFamily="18" charset="0"/>
              </a:rPr>
              <a:t>T</a:t>
            </a:r>
          </a:p>
        </p:txBody>
      </p:sp>
      <p:sp>
        <p:nvSpPr>
          <p:cNvPr id="6156" name="Freeform 9"/>
          <p:cNvSpPr>
            <a:spLocks/>
          </p:cNvSpPr>
          <p:nvPr/>
        </p:nvSpPr>
        <p:spPr bwMode="auto">
          <a:xfrm>
            <a:off x="5724525" y="2205038"/>
            <a:ext cx="2232025" cy="1800225"/>
          </a:xfrm>
          <a:custGeom>
            <a:avLst/>
            <a:gdLst>
              <a:gd name="T0" fmla="*/ 0 w 1406"/>
              <a:gd name="T1" fmla="*/ 2147483647 h 1134"/>
              <a:gd name="T2" fmla="*/ 2147483647 w 1406"/>
              <a:gd name="T3" fmla="*/ 2147483647 h 1134"/>
              <a:gd name="T4" fmla="*/ 2147483647 w 1406"/>
              <a:gd name="T5" fmla="*/ 0 h 1134"/>
              <a:gd name="T6" fmla="*/ 0 60000 65536"/>
              <a:gd name="T7" fmla="*/ 0 60000 65536"/>
              <a:gd name="T8" fmla="*/ 0 60000 65536"/>
              <a:gd name="T9" fmla="*/ 0 w 1406"/>
              <a:gd name="T10" fmla="*/ 0 h 1134"/>
              <a:gd name="T11" fmla="*/ 1406 w 1406"/>
              <a:gd name="T12" fmla="*/ 1134 h 11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06" h="1134">
                <a:moveTo>
                  <a:pt x="0" y="1134"/>
                </a:moveTo>
                <a:cubicBezTo>
                  <a:pt x="132" y="888"/>
                  <a:pt x="265" y="642"/>
                  <a:pt x="499" y="453"/>
                </a:cubicBezTo>
                <a:cubicBezTo>
                  <a:pt x="733" y="264"/>
                  <a:pt x="1255" y="75"/>
                  <a:pt x="1406" y="0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57" name="Oval 10"/>
          <p:cNvSpPr>
            <a:spLocks noChangeArrowheads="1"/>
          </p:cNvSpPr>
          <p:nvPr/>
        </p:nvSpPr>
        <p:spPr bwMode="auto">
          <a:xfrm>
            <a:off x="6516688" y="2781300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58" name="Oval 11"/>
          <p:cNvSpPr>
            <a:spLocks noChangeArrowheads="1"/>
          </p:cNvSpPr>
          <p:nvPr/>
        </p:nvSpPr>
        <p:spPr bwMode="auto">
          <a:xfrm>
            <a:off x="7381875" y="2349500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59" name="Line 12"/>
          <p:cNvSpPr>
            <a:spLocks noChangeShapeType="1"/>
          </p:cNvSpPr>
          <p:nvPr/>
        </p:nvSpPr>
        <p:spPr bwMode="auto">
          <a:xfrm>
            <a:off x="6588125" y="2420938"/>
            <a:ext cx="8636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60" name="Line 13"/>
          <p:cNvSpPr>
            <a:spLocks noChangeShapeType="1"/>
          </p:cNvSpPr>
          <p:nvPr/>
        </p:nvSpPr>
        <p:spPr bwMode="auto">
          <a:xfrm>
            <a:off x="6588125" y="2420938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62" name="Text Box 15"/>
          <p:cNvSpPr txBox="1">
            <a:spLocks noChangeArrowheads="1"/>
          </p:cNvSpPr>
          <p:nvPr/>
        </p:nvSpPr>
        <p:spPr bwMode="auto">
          <a:xfrm>
            <a:off x="5992813" y="2293938"/>
            <a:ext cx="58578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i="1">
                <a:latin typeface="Times New Roman" pitchFamily="18" charset="0"/>
              </a:rPr>
              <a:t>dT</a:t>
            </a:r>
          </a:p>
        </p:txBody>
      </p:sp>
      <p:sp>
        <p:nvSpPr>
          <p:cNvPr id="6163" name="Text Box 16"/>
          <p:cNvSpPr txBox="1">
            <a:spLocks noChangeArrowheads="1"/>
          </p:cNvSpPr>
          <p:nvPr/>
        </p:nvSpPr>
        <p:spPr bwMode="auto">
          <a:xfrm>
            <a:off x="6732588" y="1917700"/>
            <a:ext cx="48101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i="1">
                <a:latin typeface="Times New Roman" pitchFamily="18" charset="0"/>
              </a:rPr>
              <a:t>dt</a:t>
            </a:r>
          </a:p>
        </p:txBody>
      </p:sp>
      <p:sp>
        <p:nvSpPr>
          <p:cNvPr id="6164" name="Line 17"/>
          <p:cNvSpPr>
            <a:spLocks noChangeShapeType="1"/>
          </p:cNvSpPr>
          <p:nvPr/>
        </p:nvSpPr>
        <p:spPr bwMode="auto">
          <a:xfrm flipH="1">
            <a:off x="5219700" y="2852738"/>
            <a:ext cx="1368425" cy="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65" name="Line 18"/>
          <p:cNvSpPr>
            <a:spLocks noChangeShapeType="1"/>
          </p:cNvSpPr>
          <p:nvPr/>
        </p:nvSpPr>
        <p:spPr bwMode="auto">
          <a:xfrm flipH="1">
            <a:off x="5219700" y="2420938"/>
            <a:ext cx="2232025" cy="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66" name="Text Box 19"/>
          <p:cNvSpPr txBox="1">
            <a:spLocks noChangeArrowheads="1"/>
          </p:cNvSpPr>
          <p:nvPr/>
        </p:nvSpPr>
        <p:spPr bwMode="auto">
          <a:xfrm>
            <a:off x="4567238" y="2509838"/>
            <a:ext cx="52610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i="1" dirty="0" err="1" smtClean="0">
                <a:latin typeface="Times New Roman" pitchFamily="18" charset="0"/>
              </a:rPr>
              <a:t>T</a:t>
            </a:r>
            <a:r>
              <a:rPr lang="en-GB" altLang="en-US" i="1" baseline="30000" dirty="0" err="1" smtClean="0">
                <a:latin typeface="Times New Roman" pitchFamily="18" charset="0"/>
              </a:rPr>
              <a:t>n</a:t>
            </a:r>
            <a:endParaRPr lang="en-GB" altLang="en-US" i="1" baseline="30000" dirty="0">
              <a:latin typeface="Times New Roman" pitchFamily="18" charset="0"/>
            </a:endParaRPr>
          </a:p>
        </p:txBody>
      </p:sp>
      <p:sp>
        <p:nvSpPr>
          <p:cNvPr id="6167" name="Text Box 20"/>
          <p:cNvSpPr txBox="1">
            <a:spLocks noChangeArrowheads="1"/>
          </p:cNvSpPr>
          <p:nvPr/>
        </p:nvSpPr>
        <p:spPr bwMode="auto">
          <a:xfrm>
            <a:off x="4356100" y="2060575"/>
            <a:ext cx="8636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i="1" dirty="0" smtClean="0">
                <a:latin typeface="Times New Roman" pitchFamily="18" charset="0"/>
              </a:rPr>
              <a:t>T</a:t>
            </a:r>
            <a:r>
              <a:rPr lang="en-GB" altLang="en-US" i="1" baseline="30000" dirty="0" smtClean="0">
                <a:latin typeface="Times New Roman" pitchFamily="18" charset="0"/>
              </a:rPr>
              <a:t>n+1</a:t>
            </a:r>
            <a:endParaRPr lang="en-GB" altLang="en-US" i="1" baseline="30000" dirty="0">
              <a:latin typeface="Times New Roman" pitchFamily="18" charset="0"/>
            </a:endParaRPr>
          </a:p>
        </p:txBody>
      </p:sp>
      <p:sp>
        <p:nvSpPr>
          <p:cNvPr id="6168" name="Line 21"/>
          <p:cNvSpPr>
            <a:spLocks noChangeShapeType="1"/>
          </p:cNvSpPr>
          <p:nvPr/>
        </p:nvSpPr>
        <p:spPr bwMode="auto">
          <a:xfrm>
            <a:off x="6588125" y="2852738"/>
            <a:ext cx="0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69" name="Line 22"/>
          <p:cNvSpPr>
            <a:spLocks noChangeShapeType="1"/>
          </p:cNvSpPr>
          <p:nvPr/>
        </p:nvSpPr>
        <p:spPr bwMode="auto">
          <a:xfrm>
            <a:off x="7451725" y="2420938"/>
            <a:ext cx="0" cy="223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70" name="Line 27"/>
          <p:cNvSpPr>
            <a:spLocks noChangeShapeType="1"/>
          </p:cNvSpPr>
          <p:nvPr/>
        </p:nvSpPr>
        <p:spPr bwMode="auto">
          <a:xfrm>
            <a:off x="6588125" y="5084763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71" name="Text Box 28"/>
          <p:cNvSpPr txBox="1">
            <a:spLocks noChangeArrowheads="1"/>
          </p:cNvSpPr>
          <p:nvPr/>
        </p:nvSpPr>
        <p:spPr bwMode="auto">
          <a:xfrm>
            <a:off x="6711950" y="5013325"/>
            <a:ext cx="5238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i="1">
                <a:latin typeface="Symbol" pitchFamily="18" charset="2"/>
              </a:rPr>
              <a:t>D</a:t>
            </a:r>
            <a:r>
              <a:rPr lang="en-GB" altLang="en-US" i="1">
                <a:latin typeface="Times New Roman" pitchFamily="18" charset="0"/>
              </a:rPr>
              <a:t>t</a:t>
            </a:r>
          </a:p>
        </p:txBody>
      </p:sp>
      <p:sp>
        <p:nvSpPr>
          <p:cNvPr id="6172" name="Text Box 29"/>
          <p:cNvSpPr txBox="1">
            <a:spLocks noChangeArrowheads="1"/>
          </p:cNvSpPr>
          <p:nvPr/>
        </p:nvSpPr>
        <p:spPr bwMode="auto">
          <a:xfrm>
            <a:off x="7235825" y="4508500"/>
            <a:ext cx="72167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i="1" dirty="0" smtClean="0">
                <a:latin typeface="Times New Roman" pitchFamily="18" charset="0"/>
              </a:rPr>
              <a:t>t</a:t>
            </a:r>
            <a:r>
              <a:rPr lang="en-GB" altLang="en-US" i="1" baseline="30000" dirty="0" smtClean="0">
                <a:latin typeface="Times New Roman" pitchFamily="18" charset="0"/>
              </a:rPr>
              <a:t>n+1</a:t>
            </a:r>
            <a:endParaRPr lang="en-GB" altLang="en-US" i="1" baseline="30000" dirty="0">
              <a:latin typeface="Times New Roman" pitchFamily="18" charset="0"/>
            </a:endParaRPr>
          </a:p>
        </p:txBody>
      </p:sp>
      <p:sp>
        <p:nvSpPr>
          <p:cNvPr id="6173" name="Text Box 30"/>
          <p:cNvSpPr txBox="1">
            <a:spLocks noChangeArrowheads="1"/>
          </p:cNvSpPr>
          <p:nvPr/>
        </p:nvSpPr>
        <p:spPr bwMode="auto">
          <a:xfrm>
            <a:off x="6370638" y="4508500"/>
            <a:ext cx="42030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i="1" dirty="0" err="1" smtClean="0">
                <a:latin typeface="Times New Roman" pitchFamily="18" charset="0"/>
              </a:rPr>
              <a:t>t</a:t>
            </a:r>
            <a:r>
              <a:rPr lang="en-GB" altLang="en-US" i="1" baseline="30000" dirty="0" err="1">
                <a:latin typeface="Times New Roman" pitchFamily="18" charset="0"/>
              </a:rPr>
              <a:t>n</a:t>
            </a:r>
            <a:endParaRPr lang="en-GB" altLang="en-US" i="1" baseline="300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005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8209" name="Object 14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981117722"/>
              </p:ext>
            </p:extLst>
          </p:nvPr>
        </p:nvGraphicFramePr>
        <p:xfrm>
          <a:off x="699771" y="1214808"/>
          <a:ext cx="2863303" cy="1158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4" imgW="888614" imgH="393529" progId="Equation.3">
                  <p:embed/>
                </p:oleObj>
              </mc:Choice>
              <mc:Fallback>
                <p:oleObj name="Equation" r:id="rId4" imgW="888614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771" y="1214808"/>
                        <a:ext cx="2863303" cy="115840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16683"/>
            <a:ext cx="8350250" cy="719137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GB" altLang="en-US" dirty="0" smtClean="0">
                <a:solidFill>
                  <a:srgbClr val="008000"/>
                </a:solidFill>
              </a:rPr>
              <a:t>Spatial derivative </a:t>
            </a:r>
            <a:r>
              <a:rPr lang="en-GB" altLang="en-US" dirty="0" smtClean="0">
                <a:solidFill>
                  <a:srgbClr val="008000"/>
                </a:solidFill>
                <a:sym typeface="Wingdings" pitchFamily="2" charset="2"/>
              </a:rPr>
              <a:t> finite difference</a:t>
            </a:r>
            <a:endParaRPr lang="en-GB" altLang="en-US" dirty="0" smtClean="0">
              <a:solidFill>
                <a:srgbClr val="008000"/>
              </a:solidFill>
            </a:endParaRPr>
          </a:p>
        </p:txBody>
      </p:sp>
      <p:sp>
        <p:nvSpPr>
          <p:cNvPr id="8198" name="Line 3"/>
          <p:cNvSpPr>
            <a:spLocks noChangeShapeType="1"/>
          </p:cNvSpPr>
          <p:nvPr/>
        </p:nvSpPr>
        <p:spPr bwMode="auto">
          <a:xfrm>
            <a:off x="5219700" y="1311136"/>
            <a:ext cx="0" cy="3095625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199" name="Line 4"/>
          <p:cNvSpPr>
            <a:spLocks noChangeShapeType="1"/>
          </p:cNvSpPr>
          <p:nvPr/>
        </p:nvSpPr>
        <p:spPr bwMode="auto">
          <a:xfrm>
            <a:off x="5219700" y="4406761"/>
            <a:ext cx="338455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00" name="Line 5"/>
          <p:cNvSpPr>
            <a:spLocks noChangeShapeType="1"/>
          </p:cNvSpPr>
          <p:nvPr/>
        </p:nvSpPr>
        <p:spPr bwMode="auto">
          <a:xfrm>
            <a:off x="8388350" y="4983023"/>
            <a:ext cx="5048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01" name="Line 6"/>
          <p:cNvSpPr>
            <a:spLocks noChangeShapeType="1"/>
          </p:cNvSpPr>
          <p:nvPr/>
        </p:nvSpPr>
        <p:spPr bwMode="auto">
          <a:xfrm flipV="1">
            <a:off x="5003800" y="1311136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02" name="Text Box 7"/>
          <p:cNvSpPr txBox="1">
            <a:spLocks noChangeArrowheads="1"/>
          </p:cNvSpPr>
          <p:nvPr/>
        </p:nvSpPr>
        <p:spPr bwMode="auto">
          <a:xfrm>
            <a:off x="8008938" y="4629011"/>
            <a:ext cx="387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3600" i="1">
                <a:latin typeface="Times New Roman" pitchFamily="18" charset="0"/>
              </a:rPr>
              <a:t>x</a:t>
            </a:r>
          </a:p>
        </p:txBody>
      </p:sp>
      <p:sp>
        <p:nvSpPr>
          <p:cNvPr id="8203" name="Text Box 8"/>
          <p:cNvSpPr txBox="1">
            <a:spLocks noChangeArrowheads="1"/>
          </p:cNvSpPr>
          <p:nvPr/>
        </p:nvSpPr>
        <p:spPr bwMode="auto">
          <a:xfrm>
            <a:off x="4572000" y="1238111"/>
            <a:ext cx="438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3600" i="1">
                <a:latin typeface="Times New Roman" pitchFamily="18" charset="0"/>
              </a:rPr>
              <a:t>T</a:t>
            </a:r>
          </a:p>
        </p:txBody>
      </p:sp>
      <p:sp>
        <p:nvSpPr>
          <p:cNvPr id="8204" name="Freeform 9"/>
          <p:cNvSpPr>
            <a:spLocks/>
          </p:cNvSpPr>
          <p:nvPr/>
        </p:nvSpPr>
        <p:spPr bwMode="auto">
          <a:xfrm>
            <a:off x="5724525" y="1958836"/>
            <a:ext cx="2232025" cy="1800225"/>
          </a:xfrm>
          <a:custGeom>
            <a:avLst/>
            <a:gdLst>
              <a:gd name="T0" fmla="*/ 0 w 1406"/>
              <a:gd name="T1" fmla="*/ 2147483647 h 1134"/>
              <a:gd name="T2" fmla="*/ 2147483647 w 1406"/>
              <a:gd name="T3" fmla="*/ 2147483647 h 1134"/>
              <a:gd name="T4" fmla="*/ 2147483647 w 1406"/>
              <a:gd name="T5" fmla="*/ 0 h 1134"/>
              <a:gd name="T6" fmla="*/ 0 60000 65536"/>
              <a:gd name="T7" fmla="*/ 0 60000 65536"/>
              <a:gd name="T8" fmla="*/ 0 60000 65536"/>
              <a:gd name="T9" fmla="*/ 0 w 1406"/>
              <a:gd name="T10" fmla="*/ 0 h 1134"/>
              <a:gd name="T11" fmla="*/ 1406 w 1406"/>
              <a:gd name="T12" fmla="*/ 1134 h 11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06" h="1134">
                <a:moveTo>
                  <a:pt x="0" y="1134"/>
                </a:moveTo>
                <a:cubicBezTo>
                  <a:pt x="132" y="888"/>
                  <a:pt x="265" y="642"/>
                  <a:pt x="499" y="453"/>
                </a:cubicBezTo>
                <a:cubicBezTo>
                  <a:pt x="733" y="264"/>
                  <a:pt x="1255" y="75"/>
                  <a:pt x="1406" y="0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05" name="Oval 10"/>
          <p:cNvSpPr>
            <a:spLocks noChangeArrowheads="1"/>
          </p:cNvSpPr>
          <p:nvPr/>
        </p:nvSpPr>
        <p:spPr bwMode="auto">
          <a:xfrm>
            <a:off x="6516688" y="2535098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06" name="Oval 11"/>
          <p:cNvSpPr>
            <a:spLocks noChangeArrowheads="1"/>
          </p:cNvSpPr>
          <p:nvPr/>
        </p:nvSpPr>
        <p:spPr bwMode="auto">
          <a:xfrm>
            <a:off x="7381875" y="2103298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07" name="Line 12"/>
          <p:cNvSpPr>
            <a:spLocks noChangeShapeType="1"/>
          </p:cNvSpPr>
          <p:nvPr/>
        </p:nvSpPr>
        <p:spPr bwMode="auto">
          <a:xfrm>
            <a:off x="6588125" y="2174736"/>
            <a:ext cx="8636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08" name="Line 13"/>
          <p:cNvSpPr>
            <a:spLocks noChangeShapeType="1"/>
          </p:cNvSpPr>
          <p:nvPr/>
        </p:nvSpPr>
        <p:spPr bwMode="auto">
          <a:xfrm>
            <a:off x="6588125" y="2174736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10" name="Text Box 15"/>
          <p:cNvSpPr txBox="1">
            <a:spLocks noChangeArrowheads="1"/>
          </p:cNvSpPr>
          <p:nvPr/>
        </p:nvSpPr>
        <p:spPr bwMode="auto">
          <a:xfrm>
            <a:off x="5992813" y="2047736"/>
            <a:ext cx="58578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i="1">
                <a:latin typeface="Times New Roman" pitchFamily="18" charset="0"/>
              </a:rPr>
              <a:t>dT</a:t>
            </a:r>
          </a:p>
        </p:txBody>
      </p:sp>
      <p:sp>
        <p:nvSpPr>
          <p:cNvPr id="8211" name="Text Box 16"/>
          <p:cNvSpPr txBox="1">
            <a:spLocks noChangeArrowheads="1"/>
          </p:cNvSpPr>
          <p:nvPr/>
        </p:nvSpPr>
        <p:spPr bwMode="auto">
          <a:xfrm>
            <a:off x="6732588" y="1671498"/>
            <a:ext cx="54451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i="1">
                <a:latin typeface="Times New Roman" pitchFamily="18" charset="0"/>
              </a:rPr>
              <a:t>dx</a:t>
            </a:r>
          </a:p>
        </p:txBody>
      </p:sp>
      <p:sp>
        <p:nvSpPr>
          <p:cNvPr id="8212" name="Line 17"/>
          <p:cNvSpPr>
            <a:spLocks noChangeShapeType="1"/>
          </p:cNvSpPr>
          <p:nvPr/>
        </p:nvSpPr>
        <p:spPr bwMode="auto">
          <a:xfrm flipH="1">
            <a:off x="5219700" y="2606536"/>
            <a:ext cx="1368425" cy="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13" name="Line 18"/>
          <p:cNvSpPr>
            <a:spLocks noChangeShapeType="1"/>
          </p:cNvSpPr>
          <p:nvPr/>
        </p:nvSpPr>
        <p:spPr bwMode="auto">
          <a:xfrm flipH="1">
            <a:off x="5219700" y="2174736"/>
            <a:ext cx="2232025" cy="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14" name="Text Box 19"/>
          <p:cNvSpPr txBox="1">
            <a:spLocks noChangeArrowheads="1"/>
          </p:cNvSpPr>
          <p:nvPr/>
        </p:nvSpPr>
        <p:spPr bwMode="auto">
          <a:xfrm>
            <a:off x="4754563" y="2263636"/>
            <a:ext cx="4651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i="1">
                <a:latin typeface="Times New Roman" pitchFamily="18" charset="0"/>
              </a:rPr>
              <a:t>T</a:t>
            </a:r>
            <a:r>
              <a:rPr lang="en-GB" altLang="en-US" i="1" baseline="-25000">
                <a:latin typeface="Times New Roman" pitchFamily="18" charset="0"/>
              </a:rPr>
              <a:t>i</a:t>
            </a:r>
          </a:p>
        </p:txBody>
      </p:sp>
      <p:sp>
        <p:nvSpPr>
          <p:cNvPr id="8215" name="Text Box 20"/>
          <p:cNvSpPr txBox="1">
            <a:spLocks noChangeArrowheads="1"/>
          </p:cNvSpPr>
          <p:nvPr/>
        </p:nvSpPr>
        <p:spPr bwMode="auto">
          <a:xfrm>
            <a:off x="4456113" y="1814373"/>
            <a:ext cx="76358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i="1">
                <a:latin typeface="Times New Roman" pitchFamily="18" charset="0"/>
              </a:rPr>
              <a:t>T</a:t>
            </a:r>
            <a:r>
              <a:rPr lang="en-GB" altLang="en-US" i="1" baseline="-25000">
                <a:latin typeface="Times New Roman" pitchFamily="18" charset="0"/>
              </a:rPr>
              <a:t>i+1</a:t>
            </a:r>
          </a:p>
        </p:txBody>
      </p:sp>
      <p:sp>
        <p:nvSpPr>
          <p:cNvPr id="8216" name="Line 21"/>
          <p:cNvSpPr>
            <a:spLocks noChangeShapeType="1"/>
          </p:cNvSpPr>
          <p:nvPr/>
        </p:nvSpPr>
        <p:spPr bwMode="auto">
          <a:xfrm>
            <a:off x="6588125" y="2606536"/>
            <a:ext cx="0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17" name="Line 22"/>
          <p:cNvSpPr>
            <a:spLocks noChangeShapeType="1"/>
          </p:cNvSpPr>
          <p:nvPr/>
        </p:nvSpPr>
        <p:spPr bwMode="auto">
          <a:xfrm>
            <a:off x="7451725" y="2174736"/>
            <a:ext cx="0" cy="223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18" name="Line 23"/>
          <p:cNvSpPr>
            <a:spLocks noChangeShapeType="1"/>
          </p:cNvSpPr>
          <p:nvPr/>
        </p:nvSpPr>
        <p:spPr bwMode="auto">
          <a:xfrm>
            <a:off x="6588125" y="4838561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19" name="Text Box 24"/>
          <p:cNvSpPr txBox="1">
            <a:spLocks noChangeArrowheads="1"/>
          </p:cNvSpPr>
          <p:nvPr/>
        </p:nvSpPr>
        <p:spPr bwMode="auto">
          <a:xfrm>
            <a:off x="6711950" y="4767123"/>
            <a:ext cx="5873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i="1">
                <a:latin typeface="Symbol" pitchFamily="18" charset="2"/>
              </a:rPr>
              <a:t>D</a:t>
            </a:r>
            <a:r>
              <a:rPr lang="en-GB" altLang="en-US" i="1">
                <a:latin typeface="Times New Roman" pitchFamily="18" charset="0"/>
              </a:rPr>
              <a:t>x</a:t>
            </a:r>
          </a:p>
        </p:txBody>
      </p:sp>
      <p:sp>
        <p:nvSpPr>
          <p:cNvPr id="8221" name="Text Box 30"/>
          <p:cNvSpPr txBox="1">
            <a:spLocks noChangeArrowheads="1"/>
          </p:cNvSpPr>
          <p:nvPr/>
        </p:nvSpPr>
        <p:spPr bwMode="auto">
          <a:xfrm>
            <a:off x="7235825" y="4262298"/>
            <a:ext cx="7223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i="1">
                <a:latin typeface="Times New Roman" pitchFamily="18" charset="0"/>
              </a:rPr>
              <a:t>x</a:t>
            </a:r>
            <a:r>
              <a:rPr lang="en-GB" altLang="en-US" i="1" baseline="-25000">
                <a:latin typeface="Times New Roman" pitchFamily="18" charset="0"/>
              </a:rPr>
              <a:t>i+1</a:t>
            </a:r>
            <a:endParaRPr lang="en-GB" altLang="en-US" i="1">
              <a:latin typeface="Times New Roman" pitchFamily="18" charset="0"/>
            </a:endParaRPr>
          </a:p>
        </p:txBody>
      </p:sp>
      <p:sp>
        <p:nvSpPr>
          <p:cNvPr id="8222" name="Text Box 31"/>
          <p:cNvSpPr txBox="1">
            <a:spLocks noChangeArrowheads="1"/>
          </p:cNvSpPr>
          <p:nvPr/>
        </p:nvSpPr>
        <p:spPr bwMode="auto">
          <a:xfrm>
            <a:off x="6370638" y="4262298"/>
            <a:ext cx="4238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i="1">
                <a:latin typeface="Times New Roman" pitchFamily="18" charset="0"/>
              </a:rPr>
              <a:t>x</a:t>
            </a:r>
            <a:r>
              <a:rPr lang="en-GB" altLang="en-US" i="1" baseline="-25000">
                <a:latin typeface="Times New Roman" pitchFamily="18" charset="0"/>
              </a:rPr>
              <a:t>i</a:t>
            </a:r>
            <a:endParaRPr lang="en-GB" altLang="en-US" i="1"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2552717"/>
            <a:ext cx="370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Other ways to calculate derivative:</a:t>
            </a:r>
            <a:endParaRPr lang="en-US" dirty="0"/>
          </a:p>
        </p:txBody>
      </p:sp>
      <p:graphicFrame>
        <p:nvGraphicFramePr>
          <p:cNvPr id="33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6775784"/>
              </p:ext>
            </p:extLst>
          </p:nvPr>
        </p:nvGraphicFramePr>
        <p:xfrm>
          <a:off x="907173" y="2961284"/>
          <a:ext cx="2342371" cy="100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6" imgW="838200" imgH="393700" progId="Equation.3">
                  <p:embed/>
                </p:oleObj>
              </mc:Choice>
              <mc:Fallback>
                <p:oleObj name="Equation" r:id="rId6" imgW="8382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7173" y="2961284"/>
                        <a:ext cx="2342371" cy="100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19147" y="1335225"/>
            <a:ext cx="7875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ym typeface="Wingdings"/>
              </a:rPr>
              <a:t></a:t>
            </a:r>
            <a:endParaRPr lang="en-US" sz="4800" dirty="0"/>
          </a:p>
        </p:txBody>
      </p:sp>
      <p:graphicFrame>
        <p:nvGraphicFramePr>
          <p:cNvPr id="3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451786"/>
              </p:ext>
            </p:extLst>
          </p:nvPr>
        </p:nvGraphicFramePr>
        <p:xfrm>
          <a:off x="862896" y="4062674"/>
          <a:ext cx="2555814" cy="100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8" imgW="914400" imgH="393700" progId="Equation.3">
                  <p:embed/>
                </p:oleObj>
              </mc:Choice>
              <mc:Fallback>
                <p:oleObj name="Equation" r:id="rId8" imgW="9144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896" y="4062674"/>
                        <a:ext cx="2555814" cy="100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3412518"/>
              </p:ext>
            </p:extLst>
          </p:nvPr>
        </p:nvGraphicFramePr>
        <p:xfrm>
          <a:off x="812081" y="4980880"/>
          <a:ext cx="2981325" cy="11677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10" imgW="1066800" imgH="457200" progId="Equation.3">
                  <p:embed/>
                </p:oleObj>
              </mc:Choice>
              <mc:Fallback>
                <p:oleObj name="Equation" r:id="rId10" imgW="1066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081" y="4980880"/>
                        <a:ext cx="2981325" cy="11677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0796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6543171"/>
              </p:ext>
            </p:extLst>
          </p:nvPr>
        </p:nvGraphicFramePr>
        <p:xfrm>
          <a:off x="1154113" y="2901950"/>
          <a:ext cx="1768475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2" name="Equation" r:id="rId4" imgW="774364" imgH="418918" progId="Equation.3">
                  <p:embed/>
                </p:oleObj>
              </mc:Choice>
              <mc:Fallback>
                <p:oleObj name="Equation" r:id="rId4" imgW="774364" imgH="4189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13" y="2901950"/>
                        <a:ext cx="1768475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627701"/>
              </p:ext>
            </p:extLst>
          </p:nvPr>
        </p:nvGraphicFramePr>
        <p:xfrm>
          <a:off x="995363" y="1608138"/>
          <a:ext cx="240665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3" name="Equation" r:id="rId6" imgW="1054080" imgH="431640" progId="Equation.3">
                  <p:embed/>
                </p:oleObj>
              </mc:Choice>
              <mc:Fallback>
                <p:oleObj name="Equation" r:id="rId6" imgW="10540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363" y="1608138"/>
                        <a:ext cx="2406650" cy="98425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6533626"/>
              </p:ext>
            </p:extLst>
          </p:nvPr>
        </p:nvGraphicFramePr>
        <p:xfrm>
          <a:off x="3949700" y="2293938"/>
          <a:ext cx="4056063" cy="365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4" name="Equation" r:id="rId8" imgW="1777680" imgH="1600200" progId="Equation.3">
                  <p:embed/>
                </p:oleObj>
              </mc:Choice>
              <mc:Fallback>
                <p:oleObj name="Equation" r:id="rId8" imgW="1777680" imgH="160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9700" y="2293938"/>
                        <a:ext cx="4056063" cy="3652837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3333CC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Oval 13"/>
          <p:cNvSpPr>
            <a:spLocks noChangeArrowheads="1"/>
          </p:cNvSpPr>
          <p:nvPr/>
        </p:nvSpPr>
        <p:spPr bwMode="auto">
          <a:xfrm>
            <a:off x="1154112" y="2901950"/>
            <a:ext cx="574675" cy="1081088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8" name="Oval 14"/>
          <p:cNvSpPr>
            <a:spLocks noChangeArrowheads="1"/>
          </p:cNvSpPr>
          <p:nvPr/>
        </p:nvSpPr>
        <p:spPr bwMode="auto">
          <a:xfrm>
            <a:off x="2209800" y="2901950"/>
            <a:ext cx="693738" cy="1008063"/>
          </a:xfrm>
          <a:prstGeom prst="ellips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9" name="Line 15"/>
          <p:cNvSpPr>
            <a:spLocks noChangeShapeType="1"/>
          </p:cNvSpPr>
          <p:nvPr/>
        </p:nvSpPr>
        <p:spPr bwMode="auto">
          <a:xfrm flipV="1">
            <a:off x="1512888" y="2651125"/>
            <a:ext cx="215900" cy="32385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20" name="Line 16"/>
          <p:cNvSpPr>
            <a:spLocks noChangeShapeType="1"/>
          </p:cNvSpPr>
          <p:nvPr/>
        </p:nvSpPr>
        <p:spPr bwMode="auto">
          <a:xfrm>
            <a:off x="2903538" y="3479800"/>
            <a:ext cx="431800" cy="71438"/>
          </a:xfrm>
          <a:prstGeom prst="line">
            <a:avLst/>
          </a:prstGeom>
          <a:noFill/>
          <a:ln w="57150">
            <a:solidFill>
              <a:srgbClr val="33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12</a:t>
            </a:fld>
            <a:endParaRPr lang="en-US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38860" y="488008"/>
            <a:ext cx="8229600" cy="74295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GB" altLang="en-US" dirty="0" smtClean="0">
                <a:solidFill>
                  <a:srgbClr val="008000"/>
                </a:solidFill>
              </a:rPr>
              <a:t>The second-order derivative</a:t>
            </a:r>
          </a:p>
        </p:txBody>
      </p:sp>
    </p:spTree>
    <p:extLst>
      <p:ext uri="{BB962C8B-B14F-4D97-AF65-F5344CB8AC3E}">
        <p14:creationId xmlns:p14="http://schemas.microsoft.com/office/powerpoint/2010/main" val="14699916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4044222"/>
              </p:ext>
            </p:extLst>
          </p:nvPr>
        </p:nvGraphicFramePr>
        <p:xfrm>
          <a:off x="1154113" y="2901950"/>
          <a:ext cx="1768475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03" name="Equation" r:id="rId4" imgW="774364" imgH="418918" progId="Equation.3">
                  <p:embed/>
                </p:oleObj>
              </mc:Choice>
              <mc:Fallback>
                <p:oleObj name="Equation" r:id="rId4" imgW="774364" imgH="4189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13" y="2901950"/>
                        <a:ext cx="1768475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0832264"/>
              </p:ext>
            </p:extLst>
          </p:nvPr>
        </p:nvGraphicFramePr>
        <p:xfrm>
          <a:off x="995363" y="1608138"/>
          <a:ext cx="240665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04" name="Equation" r:id="rId6" imgW="1054080" imgH="431640" progId="Equation.3">
                  <p:embed/>
                </p:oleObj>
              </mc:Choice>
              <mc:Fallback>
                <p:oleObj name="Equation" r:id="rId6" imgW="10540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363" y="1608138"/>
                        <a:ext cx="2406650" cy="98425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730554"/>
              </p:ext>
            </p:extLst>
          </p:nvPr>
        </p:nvGraphicFramePr>
        <p:xfrm>
          <a:off x="3949700" y="2293938"/>
          <a:ext cx="4056063" cy="365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05" name="Equation" r:id="rId8" imgW="1777680" imgH="1600200" progId="Equation.3">
                  <p:embed/>
                </p:oleObj>
              </mc:Choice>
              <mc:Fallback>
                <p:oleObj name="Equation" r:id="rId8" imgW="1777680" imgH="160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9700" y="2293938"/>
                        <a:ext cx="4056063" cy="3652837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3333CC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Oval 13"/>
          <p:cNvSpPr>
            <a:spLocks noChangeArrowheads="1"/>
          </p:cNvSpPr>
          <p:nvPr/>
        </p:nvSpPr>
        <p:spPr bwMode="auto">
          <a:xfrm>
            <a:off x="1154112" y="2901950"/>
            <a:ext cx="574675" cy="1081088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8" name="Oval 14"/>
          <p:cNvSpPr>
            <a:spLocks noChangeArrowheads="1"/>
          </p:cNvSpPr>
          <p:nvPr/>
        </p:nvSpPr>
        <p:spPr bwMode="auto">
          <a:xfrm>
            <a:off x="2209800" y="2901950"/>
            <a:ext cx="693738" cy="1008063"/>
          </a:xfrm>
          <a:prstGeom prst="ellips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9" name="Line 15"/>
          <p:cNvSpPr>
            <a:spLocks noChangeShapeType="1"/>
          </p:cNvSpPr>
          <p:nvPr/>
        </p:nvSpPr>
        <p:spPr bwMode="auto">
          <a:xfrm flipV="1">
            <a:off x="1512888" y="2651125"/>
            <a:ext cx="215900" cy="32385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20" name="Line 16"/>
          <p:cNvSpPr>
            <a:spLocks noChangeShapeType="1"/>
          </p:cNvSpPr>
          <p:nvPr/>
        </p:nvSpPr>
        <p:spPr bwMode="auto">
          <a:xfrm>
            <a:off x="2903538" y="3479800"/>
            <a:ext cx="431800" cy="71438"/>
          </a:xfrm>
          <a:prstGeom prst="line">
            <a:avLst/>
          </a:prstGeom>
          <a:noFill/>
          <a:ln w="57150">
            <a:solidFill>
              <a:srgbClr val="33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13</a:t>
            </a:fld>
            <a:endParaRPr lang="en-US"/>
          </a:p>
        </p:txBody>
      </p:sp>
      <p:sp>
        <p:nvSpPr>
          <p:cNvPr id="16" name="Oval 13"/>
          <p:cNvSpPr>
            <a:spLocks noChangeArrowheads="1"/>
          </p:cNvSpPr>
          <p:nvPr/>
        </p:nvSpPr>
        <p:spPr bwMode="auto">
          <a:xfrm>
            <a:off x="5032399" y="4780680"/>
            <a:ext cx="802030" cy="766826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H="1">
            <a:off x="3347318" y="5248128"/>
            <a:ext cx="1676718" cy="38325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749841" y="5362838"/>
            <a:ext cx="1526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Notation !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638860" y="488008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altLang="en-US" smtClean="0">
                <a:solidFill>
                  <a:srgbClr val="008000"/>
                </a:solidFill>
              </a:rPr>
              <a:t>The second-order derivative</a:t>
            </a:r>
            <a:endParaRPr lang="en-GB" altLang="en-US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361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5261638"/>
              </p:ext>
            </p:extLst>
          </p:nvPr>
        </p:nvGraphicFramePr>
        <p:xfrm>
          <a:off x="2968363" y="1587838"/>
          <a:ext cx="58864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11" name="Equation" r:id="rId3" imgW="3924000" imgH="419040" progId="Equation.3">
                  <p:embed/>
                </p:oleObj>
              </mc:Choice>
              <mc:Fallback>
                <p:oleObj name="Equation" r:id="rId3" imgW="39240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363" y="1587838"/>
                        <a:ext cx="588645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625411"/>
              </p:ext>
            </p:extLst>
          </p:nvPr>
        </p:nvGraphicFramePr>
        <p:xfrm>
          <a:off x="3011225" y="3067388"/>
          <a:ext cx="32575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12" name="Equation" r:id="rId5" imgW="2171520" imgH="393480" progId="Equation.3">
                  <p:embed/>
                </p:oleObj>
              </mc:Choice>
              <mc:Fallback>
                <p:oleObj name="Equation" r:id="rId5" imgW="21715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1225" y="3067388"/>
                        <a:ext cx="32575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5920317"/>
              </p:ext>
            </p:extLst>
          </p:nvPr>
        </p:nvGraphicFramePr>
        <p:xfrm>
          <a:off x="3020750" y="3843675"/>
          <a:ext cx="29146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13" name="Equation" r:id="rId7" imgW="1942920" imgH="393480" progId="Equation.3">
                  <p:embed/>
                </p:oleObj>
              </mc:Choice>
              <mc:Fallback>
                <p:oleObj name="Equation" r:id="rId7" imgW="1942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0750" y="3843675"/>
                        <a:ext cx="29146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7591223"/>
              </p:ext>
            </p:extLst>
          </p:nvPr>
        </p:nvGraphicFramePr>
        <p:xfrm>
          <a:off x="2579425" y="4480263"/>
          <a:ext cx="3938588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14" name="Equation" r:id="rId9" imgW="1942920" imgH="393480" progId="Equation.3">
                  <p:embed/>
                </p:oleObj>
              </mc:Choice>
              <mc:Fallback>
                <p:oleObj name="Equation" r:id="rId9" imgW="1942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9425" y="4480263"/>
                        <a:ext cx="3938588" cy="79851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itle 1"/>
          <p:cNvSpPr txBox="1">
            <a:spLocks/>
          </p:cNvSpPr>
          <p:nvPr/>
        </p:nvSpPr>
        <p:spPr>
          <a:xfrm>
            <a:off x="379556" y="590564"/>
            <a:ext cx="8350217" cy="71939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rgbClr val="008000"/>
                </a:solidFill>
              </a:rPr>
              <a:t>Forward spatial derivative</a:t>
            </a:r>
            <a:endParaRPr lang="en-GB" dirty="0">
              <a:solidFill>
                <a:srgbClr val="008000"/>
              </a:solidFill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744199"/>
              </p:ext>
            </p:extLst>
          </p:nvPr>
        </p:nvGraphicFramePr>
        <p:xfrm>
          <a:off x="3023925" y="2349838"/>
          <a:ext cx="32575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15" name="Equation" r:id="rId11" imgW="2171520" imgH="393480" progId="Equation.3">
                  <p:embed/>
                </p:oleObj>
              </mc:Choice>
              <mc:Fallback>
                <p:oleObj name="Equation" r:id="rId11" imgW="21715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3925" y="2349838"/>
                        <a:ext cx="32575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94377" y="1658058"/>
            <a:ext cx="79363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q"/>
            </a:pPr>
            <a:r>
              <a:rPr lang="en-GB" sz="2400" dirty="0" smtClean="0"/>
              <a:t>Taylor expansion:</a:t>
            </a:r>
          </a:p>
          <a:p>
            <a:pPr marL="342900" indent="-342900">
              <a:buFont typeface="Wingdings" charset="2"/>
              <a:buChar char="q"/>
            </a:pPr>
            <a:endParaRPr lang="en-GB" sz="2400" dirty="0"/>
          </a:p>
          <a:p>
            <a:pPr marL="342900" indent="-342900">
              <a:buFont typeface="Wingdings" charset="2"/>
              <a:buChar char="q"/>
            </a:pPr>
            <a:r>
              <a:rPr lang="en-GB" sz="2400" dirty="0" smtClean="0"/>
              <a:t>Truncate:</a:t>
            </a:r>
          </a:p>
          <a:p>
            <a:pPr marL="342900" indent="-342900">
              <a:buFont typeface="Wingdings" charset="2"/>
              <a:buChar char="q"/>
            </a:pPr>
            <a:endParaRPr lang="en-GB" sz="2400" dirty="0"/>
          </a:p>
          <a:p>
            <a:pPr marL="342900" indent="-342900">
              <a:buFont typeface="Wingdings" charset="2"/>
              <a:buChar char="q"/>
            </a:pPr>
            <a:r>
              <a:rPr lang="en-GB" sz="2400" dirty="0" smtClean="0"/>
              <a:t>Re-arrange</a:t>
            </a:r>
            <a:r>
              <a:rPr lang="en-GB" sz="2400" dirty="0" smtClean="0"/>
              <a:t>:</a:t>
            </a:r>
          </a:p>
          <a:p>
            <a:pPr marL="342900" indent="-342900">
              <a:buFont typeface="Wingdings" charset="2"/>
              <a:buChar char="q"/>
            </a:pPr>
            <a:endParaRPr lang="en-GB" sz="2400" dirty="0"/>
          </a:p>
          <a:p>
            <a:pPr marL="342900" indent="-342900">
              <a:buFont typeface="Wingdings" charset="2"/>
              <a:buChar char="q"/>
            </a:pPr>
            <a:endParaRPr lang="en-GB" sz="2400" dirty="0" smtClean="0"/>
          </a:p>
          <a:p>
            <a:pPr marL="342900" indent="-342900">
              <a:buFont typeface="Wingdings" charset="2"/>
              <a:buChar char="q"/>
            </a:pPr>
            <a:endParaRPr lang="en-GB" sz="2400" dirty="0"/>
          </a:p>
          <a:p>
            <a:pPr marL="342900" indent="-342900">
              <a:buFont typeface="Wingdings" charset="2"/>
              <a:buChar char="q"/>
            </a:pPr>
            <a:endParaRPr lang="en-GB" sz="2400" dirty="0" smtClean="0"/>
          </a:p>
          <a:p>
            <a:pPr marL="342900" indent="-342900">
              <a:buFont typeface="Wingdings" charset="2"/>
              <a:buChar char="q"/>
            </a:pPr>
            <a:endParaRPr lang="en-GB" sz="2400" dirty="0"/>
          </a:p>
          <a:p>
            <a:pPr marL="342900" indent="-342900">
              <a:buFont typeface="Wingdings" charset="2"/>
              <a:buChar char="q"/>
            </a:pPr>
            <a:endParaRPr lang="en-GB" sz="2400" dirty="0" smtClean="0"/>
          </a:p>
          <a:p>
            <a:pPr marL="342900" indent="-342900">
              <a:buFont typeface="Wingdings" charset="2"/>
              <a:buChar char="q"/>
            </a:pPr>
            <a:r>
              <a:rPr lang="en-GB" sz="2400" dirty="0" smtClean="0"/>
              <a:t>So this derivative is ‘first-order accurate’.</a:t>
            </a:r>
            <a:endParaRPr lang="en-GB" sz="24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1214803" y="4712146"/>
            <a:ext cx="746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o</a:t>
            </a:r>
            <a:r>
              <a:rPr lang="en-GB" sz="2400" dirty="0" smtClean="0"/>
              <a:t>r: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18959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0468034"/>
              </p:ext>
            </p:extLst>
          </p:nvPr>
        </p:nvGraphicFramePr>
        <p:xfrm>
          <a:off x="3001638" y="1611588"/>
          <a:ext cx="58674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40" name="Equation" r:id="rId4" imgW="3911400" imgH="419040" progId="Equation.3">
                  <p:embed/>
                </p:oleObj>
              </mc:Choice>
              <mc:Fallback>
                <p:oleObj name="Equation" r:id="rId4" imgW="39114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1638" y="1611588"/>
                        <a:ext cx="58674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0621865"/>
              </p:ext>
            </p:extLst>
          </p:nvPr>
        </p:nvGraphicFramePr>
        <p:xfrm>
          <a:off x="2978150" y="3090863"/>
          <a:ext cx="33718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41" name="Equation" r:id="rId6" imgW="2247840" imgH="393480" progId="Equation.3">
                  <p:embed/>
                </p:oleObj>
              </mc:Choice>
              <mc:Fallback>
                <p:oleObj name="Equation" r:id="rId6" imgW="22478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8150" y="3090863"/>
                        <a:ext cx="33718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3050374"/>
              </p:ext>
            </p:extLst>
          </p:nvPr>
        </p:nvGraphicFramePr>
        <p:xfrm>
          <a:off x="3044500" y="3867425"/>
          <a:ext cx="29146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42" name="Equation" r:id="rId8" imgW="1942920" imgH="393480" progId="Equation.3">
                  <p:embed/>
                </p:oleObj>
              </mc:Choice>
              <mc:Fallback>
                <p:oleObj name="Equation" r:id="rId8" imgW="1942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4500" y="3867425"/>
                        <a:ext cx="29146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763696"/>
              </p:ext>
            </p:extLst>
          </p:nvPr>
        </p:nvGraphicFramePr>
        <p:xfrm>
          <a:off x="2603175" y="4527977"/>
          <a:ext cx="3938588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43" name="Equation" r:id="rId10" imgW="1942920" imgH="393480" progId="Equation.3">
                  <p:embed/>
                </p:oleObj>
              </mc:Choice>
              <mc:Fallback>
                <p:oleObj name="Equation" r:id="rId10" imgW="1942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175" y="4527977"/>
                        <a:ext cx="3938588" cy="79851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itle 1"/>
          <p:cNvSpPr txBox="1">
            <a:spLocks/>
          </p:cNvSpPr>
          <p:nvPr/>
        </p:nvSpPr>
        <p:spPr>
          <a:xfrm>
            <a:off x="379556" y="590320"/>
            <a:ext cx="8350217" cy="71939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rgbClr val="008000"/>
                </a:solidFill>
              </a:rPr>
              <a:t>Backward spatial derivative</a:t>
            </a:r>
            <a:endParaRPr lang="en-GB" dirty="0">
              <a:solidFill>
                <a:srgbClr val="008000"/>
              </a:solidFill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264188"/>
              </p:ext>
            </p:extLst>
          </p:nvPr>
        </p:nvGraphicFramePr>
        <p:xfrm>
          <a:off x="3057200" y="2373588"/>
          <a:ext cx="32385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44" name="Equation" r:id="rId12" imgW="2158920" imgH="393480" progId="Equation.3">
                  <p:embed/>
                </p:oleObj>
              </mc:Choice>
              <mc:Fallback>
                <p:oleObj name="Equation" r:id="rId12" imgW="2158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200" y="2373588"/>
                        <a:ext cx="32385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66047" y="1693790"/>
            <a:ext cx="782736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q"/>
            </a:pPr>
            <a:r>
              <a:rPr lang="en-GB" sz="2400" dirty="0" smtClean="0"/>
              <a:t>Taylor expansion:</a:t>
            </a:r>
          </a:p>
          <a:p>
            <a:pPr marL="342900" indent="-342900">
              <a:buFont typeface="Wingdings" charset="2"/>
              <a:buChar char="q"/>
            </a:pPr>
            <a:endParaRPr lang="en-GB" sz="2400" dirty="0"/>
          </a:p>
          <a:p>
            <a:pPr marL="342900" indent="-342900">
              <a:buFont typeface="Wingdings" charset="2"/>
              <a:buChar char="q"/>
            </a:pPr>
            <a:r>
              <a:rPr lang="en-GB" sz="2400" dirty="0" smtClean="0"/>
              <a:t>Truncate:</a:t>
            </a:r>
          </a:p>
          <a:p>
            <a:pPr marL="342900" indent="-342900">
              <a:buFont typeface="Wingdings" charset="2"/>
              <a:buChar char="q"/>
            </a:pPr>
            <a:endParaRPr lang="en-GB" sz="2400" dirty="0"/>
          </a:p>
          <a:p>
            <a:pPr marL="342900" indent="-342900">
              <a:buFont typeface="Wingdings" charset="2"/>
              <a:buChar char="q"/>
            </a:pPr>
            <a:r>
              <a:rPr lang="en-GB" sz="2400" dirty="0" smtClean="0"/>
              <a:t>Re-arrange</a:t>
            </a:r>
            <a:r>
              <a:rPr lang="en-GB" sz="2400" dirty="0" smtClean="0"/>
              <a:t>:</a:t>
            </a:r>
          </a:p>
          <a:p>
            <a:pPr marL="342900" indent="-342900">
              <a:buFont typeface="Wingdings" charset="2"/>
              <a:buChar char="q"/>
            </a:pPr>
            <a:endParaRPr lang="en-GB" sz="2400" dirty="0"/>
          </a:p>
          <a:p>
            <a:pPr marL="342900" indent="-342900">
              <a:buFont typeface="Wingdings" charset="2"/>
              <a:buChar char="q"/>
            </a:pPr>
            <a:endParaRPr lang="en-GB" sz="2400" dirty="0" smtClean="0"/>
          </a:p>
          <a:p>
            <a:pPr marL="342900" indent="-342900">
              <a:buFont typeface="Wingdings" charset="2"/>
              <a:buChar char="q"/>
            </a:pPr>
            <a:endParaRPr lang="en-GB" sz="2400" dirty="0"/>
          </a:p>
          <a:p>
            <a:pPr marL="342900" indent="-342900">
              <a:buFont typeface="Wingdings" charset="2"/>
              <a:buChar char="q"/>
            </a:pPr>
            <a:endParaRPr lang="en-GB" sz="2400" dirty="0" smtClean="0"/>
          </a:p>
          <a:p>
            <a:pPr marL="342900" indent="-342900">
              <a:buFont typeface="Wingdings" charset="2"/>
              <a:buChar char="q"/>
            </a:pPr>
            <a:endParaRPr lang="en-GB" sz="2400" dirty="0"/>
          </a:p>
          <a:p>
            <a:pPr marL="342900" indent="-342900">
              <a:buFont typeface="Wingdings" charset="2"/>
              <a:buChar char="q"/>
            </a:pPr>
            <a:endParaRPr lang="en-GB" sz="2400" dirty="0" smtClean="0"/>
          </a:p>
          <a:p>
            <a:pPr marL="342900" indent="-342900">
              <a:buFont typeface="Wingdings" charset="2"/>
              <a:buChar char="q"/>
            </a:pPr>
            <a:r>
              <a:rPr lang="en-GB" sz="2400" dirty="0"/>
              <a:t>T</a:t>
            </a:r>
            <a:r>
              <a:rPr lang="en-GB" sz="2400" dirty="0" smtClean="0"/>
              <a:t>his </a:t>
            </a:r>
            <a:r>
              <a:rPr lang="en-GB" sz="2400" dirty="0"/>
              <a:t>derivative is </a:t>
            </a:r>
            <a:r>
              <a:rPr lang="en-GB" sz="2400" dirty="0" smtClean="0"/>
              <a:t>also ‘first</a:t>
            </a:r>
            <a:r>
              <a:rPr lang="en-GB" sz="2400" dirty="0"/>
              <a:t>-order accurate’.</a:t>
            </a:r>
          </a:p>
          <a:p>
            <a:pPr marL="342900" indent="-342900">
              <a:buFont typeface="Wingdings" charset="2"/>
              <a:buChar char="q"/>
            </a:pPr>
            <a:endParaRPr lang="en-GB" sz="24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1238553" y="4735896"/>
            <a:ext cx="746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o</a:t>
            </a:r>
            <a:r>
              <a:rPr lang="en-GB" sz="2400" dirty="0" smtClean="0"/>
              <a:t>r: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899122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553312"/>
              </p:ext>
            </p:extLst>
          </p:nvPr>
        </p:nvGraphicFramePr>
        <p:xfrm>
          <a:off x="3575742" y="1438354"/>
          <a:ext cx="455295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9" name="Equation" r:id="rId4" imgW="3035160" imgH="1066680" progId="Equation.3">
                  <p:embed/>
                </p:oleObj>
              </mc:Choice>
              <mc:Fallback>
                <p:oleObj name="Equation" r:id="rId4" imgW="3035160" imgH="1066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742" y="1438354"/>
                        <a:ext cx="455295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7603173"/>
              </p:ext>
            </p:extLst>
          </p:nvPr>
        </p:nvGraphicFramePr>
        <p:xfrm>
          <a:off x="3448050" y="2994104"/>
          <a:ext cx="47244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0" name="Equation" r:id="rId6" imgW="3149280" imgH="419040" progId="Equation.3">
                  <p:embed/>
                </p:oleObj>
              </mc:Choice>
              <mc:Fallback>
                <p:oleObj name="Equation" r:id="rId6" imgW="31492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8050" y="2994104"/>
                        <a:ext cx="47244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8010300"/>
              </p:ext>
            </p:extLst>
          </p:nvPr>
        </p:nvGraphicFramePr>
        <p:xfrm>
          <a:off x="3443337" y="3622754"/>
          <a:ext cx="43815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1" name="Equation" r:id="rId8" imgW="2920680" imgH="419040" progId="Equation.3">
                  <p:embed/>
                </p:oleObj>
              </mc:Choice>
              <mc:Fallback>
                <p:oleObj name="Equation" r:id="rId8" imgW="29206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3337" y="3622754"/>
                        <a:ext cx="43815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809607"/>
              </p:ext>
            </p:extLst>
          </p:nvPr>
        </p:nvGraphicFramePr>
        <p:xfrm>
          <a:off x="3443337" y="4249313"/>
          <a:ext cx="5093008" cy="730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2" name="Equation" r:id="rId10" imgW="2920680" imgH="419040" progId="Equation.3">
                  <p:embed/>
                </p:oleObj>
              </mc:Choice>
              <mc:Fallback>
                <p:oleObj name="Equation" r:id="rId10" imgW="29206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3337" y="4249313"/>
                        <a:ext cx="5093008" cy="73073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4817" y="1438354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Adding up: 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626009" y="3714313"/>
            <a:ext cx="1520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Re-arranging: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626009" y="3121104"/>
            <a:ext cx="456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</a:t>
            </a:r>
            <a:r>
              <a:rPr lang="en-GB" dirty="0" smtClean="0"/>
              <a:t>r: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16</a:t>
            </a:fld>
            <a:endParaRPr lang="en-US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523954"/>
            <a:ext cx="7621945" cy="74295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GB" altLang="en-US" dirty="0" smtClean="0">
                <a:solidFill>
                  <a:srgbClr val="008000"/>
                </a:solidFill>
              </a:rPr>
              <a:t>The second-order derivative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2931549"/>
              </p:ext>
            </p:extLst>
          </p:nvPr>
        </p:nvGraphicFramePr>
        <p:xfrm>
          <a:off x="3443337" y="5050295"/>
          <a:ext cx="360203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3" name="Equation" r:id="rId12" imgW="1981080" imgH="419040" progId="Equation.3">
                  <p:embed/>
                </p:oleObj>
              </mc:Choice>
              <mc:Fallback>
                <p:oleObj name="Equation" r:id="rId12" imgW="1981080" imgH="4190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3337" y="5050295"/>
                        <a:ext cx="3602037" cy="762000"/>
                      </a:xfrm>
                      <a:prstGeom prst="rect">
                        <a:avLst/>
                      </a:prstGeom>
                      <a:noFill/>
                      <a:ln w="38100" cmpd="sng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626009" y="5286970"/>
            <a:ext cx="456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</a:t>
            </a:r>
            <a:r>
              <a:rPr lang="en-GB" dirty="0" smtClean="0"/>
              <a:t>r: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01107" y="5977014"/>
            <a:ext cx="6877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This </a:t>
            </a:r>
            <a:r>
              <a:rPr lang="en-GB" dirty="0" smtClean="0"/>
              <a:t>2</a:t>
            </a:r>
            <a:r>
              <a:rPr lang="en-GB" baseline="30000" dirty="0" smtClean="0"/>
              <a:t>nd</a:t>
            </a:r>
            <a:r>
              <a:rPr lang="en-GB" dirty="0" smtClean="0"/>
              <a:t>-derivative is ‘second-</a:t>
            </a:r>
            <a:r>
              <a:rPr lang="en-GB" dirty="0"/>
              <a:t>order accurate</a:t>
            </a:r>
            <a:r>
              <a:rPr lang="en-GB" dirty="0" smtClean="0"/>
              <a:t>’ (i.e. </a:t>
            </a:r>
            <a:r>
              <a:rPr lang="en-GB" i="1" dirty="0" smtClean="0"/>
              <a:t>more</a:t>
            </a:r>
            <a:r>
              <a:rPr lang="en-GB" dirty="0" smtClean="0"/>
              <a:t> accurate).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6513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47420" y="1888486"/>
            <a:ext cx="8350250" cy="3143809"/>
          </a:xfrm>
        </p:spPr>
        <p:txBody>
          <a:bodyPr>
            <a:normAutofit/>
          </a:bodyPr>
          <a:lstStyle/>
          <a:p>
            <a:pPr>
              <a:spcBef>
                <a:spcPts val="1500"/>
              </a:spcBef>
            </a:pPr>
            <a:r>
              <a:rPr lang="en-GB" dirty="0" smtClean="0"/>
              <a:t> Modelling a cooling ocean lithosphere:</a:t>
            </a:r>
          </a:p>
          <a:p>
            <a:pPr lvl="1"/>
            <a:r>
              <a:rPr lang="en-GB" dirty="0" smtClean="0"/>
              <a:t> Familiarise yourself with the model and equations using a simple scenario and paper and pencil</a:t>
            </a:r>
          </a:p>
          <a:p>
            <a:pPr lvl="1"/>
            <a:r>
              <a:rPr lang="en-GB" dirty="0" smtClean="0"/>
              <a:t> Complete the model in </a:t>
            </a:r>
            <a:r>
              <a:rPr lang="en-GB" dirty="0" smtClean="0"/>
              <a:t>Python </a:t>
            </a:r>
            <a:r>
              <a:rPr lang="en-GB" dirty="0" smtClean="0"/>
              <a:t>by adding your own </a:t>
            </a:r>
            <a:r>
              <a:rPr lang="en-GB" dirty="0" err="1" smtClean="0"/>
              <a:t>subfunction</a:t>
            </a:r>
            <a:r>
              <a:rPr lang="en-GB" dirty="0" smtClean="0"/>
              <a:t> for diffusion</a:t>
            </a:r>
          </a:p>
          <a:p>
            <a:pPr lvl="1"/>
            <a:r>
              <a:rPr lang="en-GB" dirty="0" smtClean="0"/>
              <a:t> Explore how numerical and analytical solutions compare and the effect of different discretisation steps in time and space</a:t>
            </a:r>
          </a:p>
          <a:p>
            <a:pPr lvl="1"/>
            <a:r>
              <a:rPr lang="en-GB" dirty="0" smtClean="0"/>
              <a:t> </a:t>
            </a:r>
            <a:r>
              <a:rPr lang="en-GB" dirty="0" smtClean="0"/>
              <a:t>If time permits, calculate </a:t>
            </a:r>
            <a:r>
              <a:rPr lang="en-GB" dirty="0" smtClean="0"/>
              <a:t>the growth of the lithosphere with time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47420" y="572449"/>
            <a:ext cx="8350250" cy="719137"/>
          </a:xfrm>
        </p:spPr>
        <p:txBody>
          <a:bodyPr>
            <a:normAutofit/>
          </a:bodyPr>
          <a:lstStyle/>
          <a:p>
            <a:pPr algn="ctr"/>
            <a:r>
              <a:rPr lang="en-GB" dirty="0" smtClean="0">
                <a:solidFill>
                  <a:srgbClr val="008000"/>
                </a:solidFill>
              </a:rPr>
              <a:t>Practical </a:t>
            </a:r>
            <a:r>
              <a:rPr lang="en-GB" dirty="0">
                <a:solidFill>
                  <a:srgbClr val="008000"/>
                </a:solidFill>
              </a:rPr>
              <a:t>2</a:t>
            </a:r>
            <a:r>
              <a:rPr lang="en-GB" dirty="0" smtClean="0">
                <a:solidFill>
                  <a:srgbClr val="008000"/>
                </a:solidFill>
              </a:rPr>
              <a:t>, </a:t>
            </a:r>
            <a:r>
              <a:rPr lang="en-GB" dirty="0" smtClean="0">
                <a:solidFill>
                  <a:srgbClr val="008000"/>
                </a:solidFill>
              </a:rPr>
              <a:t>part </a:t>
            </a:r>
            <a:r>
              <a:rPr lang="en-GB" dirty="0">
                <a:solidFill>
                  <a:srgbClr val="008000"/>
                </a:solidFill>
              </a:rPr>
              <a:t>1</a:t>
            </a:r>
            <a:r>
              <a:rPr lang="en-GB" dirty="0" smtClean="0">
                <a:solidFill>
                  <a:srgbClr val="008000"/>
                </a:solidFill>
              </a:rPr>
              <a:t>:</a:t>
            </a:r>
            <a:endParaRPr lang="en-GB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476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18</a:t>
            </a:fld>
            <a:endParaRPr lang="en-US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340" y="464611"/>
            <a:ext cx="8350250" cy="719137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GB" altLang="en-US" dirty="0" smtClean="0">
                <a:solidFill>
                  <a:srgbClr val="008000"/>
                </a:solidFill>
              </a:rPr>
              <a:t>Stability criterion: exp. decay function</a:t>
            </a:r>
          </a:p>
        </p:txBody>
      </p:sp>
      <p:pic>
        <p:nvPicPr>
          <p:cNvPr id="4102" name="Picture 5" descr="EF5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1"/>
          <a:stretch/>
        </p:blipFill>
        <p:spPr bwMode="auto">
          <a:xfrm>
            <a:off x="395289" y="1278086"/>
            <a:ext cx="3641586" cy="2589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6" descr="EB5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3621562"/>
            <a:ext cx="3599769" cy="2700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TextBox 1"/>
          <p:cNvSpPr txBox="1">
            <a:spLocks noChangeArrowheads="1"/>
          </p:cNvSpPr>
          <p:nvPr/>
        </p:nvSpPr>
        <p:spPr bwMode="auto">
          <a:xfrm>
            <a:off x="1357770" y="1722837"/>
            <a:ext cx="16319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dirty="0">
                <a:latin typeface="Symbol" pitchFamily="18" charset="2"/>
              </a:rPr>
              <a:t>D</a:t>
            </a:r>
            <a:r>
              <a:rPr lang="en-GB" altLang="en-US" dirty="0"/>
              <a:t>t=50 sec</a:t>
            </a:r>
          </a:p>
        </p:txBody>
      </p:sp>
      <p:pic>
        <p:nvPicPr>
          <p:cNvPr id="4106" name="Picture 7" descr="EF250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0"/>
          <a:stretch/>
        </p:blipFill>
        <p:spPr bwMode="auto">
          <a:xfrm>
            <a:off x="4840288" y="1294415"/>
            <a:ext cx="3657266" cy="256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9" name="TextBox 16"/>
          <p:cNvSpPr txBox="1">
            <a:spLocks noChangeArrowheads="1"/>
          </p:cNvSpPr>
          <p:nvPr/>
        </p:nvSpPr>
        <p:spPr bwMode="auto">
          <a:xfrm>
            <a:off x="5764667" y="1755495"/>
            <a:ext cx="17700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latin typeface="Symbol" pitchFamily="18" charset="2"/>
              </a:rPr>
              <a:t>D</a:t>
            </a:r>
            <a:r>
              <a:rPr lang="en-GB" altLang="en-US"/>
              <a:t>t=250 sec</a:t>
            </a:r>
          </a:p>
        </p:txBody>
      </p:sp>
      <p:pic>
        <p:nvPicPr>
          <p:cNvPr id="4105" name="Picture 6" descr="EB25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4" y="3576652"/>
            <a:ext cx="3556208" cy="2667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8" name="Text Box 9"/>
          <p:cNvSpPr txBox="1">
            <a:spLocks noChangeArrowheads="1"/>
          </p:cNvSpPr>
          <p:nvPr/>
        </p:nvSpPr>
        <p:spPr bwMode="auto">
          <a:xfrm>
            <a:off x="3426730" y="1931241"/>
            <a:ext cx="1482725" cy="831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dirty="0"/>
              <a:t>Euler </a:t>
            </a:r>
          </a:p>
          <a:p>
            <a:pPr eaLnBrk="1" hangingPunct="1"/>
            <a:r>
              <a:rPr lang="en-GB" altLang="en-US" dirty="0"/>
              <a:t>  forward</a:t>
            </a:r>
          </a:p>
        </p:txBody>
      </p:sp>
      <p:sp>
        <p:nvSpPr>
          <p:cNvPr id="4107" name="Text Box 10"/>
          <p:cNvSpPr txBox="1">
            <a:spLocks noChangeArrowheads="1"/>
          </p:cNvSpPr>
          <p:nvPr/>
        </p:nvSpPr>
        <p:spPr bwMode="auto">
          <a:xfrm>
            <a:off x="3233735" y="4349223"/>
            <a:ext cx="1774825" cy="831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dirty="0"/>
              <a:t>Euler </a:t>
            </a:r>
          </a:p>
          <a:p>
            <a:pPr eaLnBrk="1" hangingPunct="1"/>
            <a:r>
              <a:rPr lang="en-GB" altLang="en-US" dirty="0"/>
              <a:t>  backward</a:t>
            </a:r>
          </a:p>
        </p:txBody>
      </p:sp>
    </p:spTree>
    <p:extLst>
      <p:ext uri="{BB962C8B-B14F-4D97-AF65-F5344CB8AC3E}">
        <p14:creationId xmlns:p14="http://schemas.microsoft.com/office/powerpoint/2010/main" val="33620354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/>
              <a:t>Session 2 of Introduction to numerical modelling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19</a:t>
            </a:fld>
            <a:endParaRPr lang="en-US"/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880" y="1681696"/>
            <a:ext cx="4694238" cy="4530725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GB" altLang="en-US" dirty="0" smtClean="0"/>
              <a:t> Differential equation:</a:t>
            </a:r>
          </a:p>
          <a:p>
            <a:pPr eaLnBrk="1" hangingPunct="1">
              <a:lnSpc>
                <a:spcPct val="130000"/>
              </a:lnSpc>
            </a:pPr>
            <a:r>
              <a:rPr lang="en-GB" altLang="en-US" dirty="0" smtClean="0"/>
              <a:t> Discretized solution with error:</a:t>
            </a:r>
          </a:p>
          <a:p>
            <a:pPr eaLnBrk="1" hangingPunct="1">
              <a:lnSpc>
                <a:spcPct val="130000"/>
              </a:lnSpc>
            </a:pPr>
            <a:r>
              <a:rPr lang="en-GB" altLang="en-US" dirty="0" smtClean="0"/>
              <a:t> Subtract solution w/out error:</a:t>
            </a:r>
          </a:p>
          <a:p>
            <a:pPr eaLnBrk="1" hangingPunct="1">
              <a:lnSpc>
                <a:spcPct val="130000"/>
              </a:lnSpc>
            </a:pPr>
            <a:r>
              <a:rPr lang="en-GB" altLang="en-US" dirty="0" smtClean="0"/>
              <a:t> Error in solution:</a:t>
            </a:r>
          </a:p>
          <a:p>
            <a:pPr eaLnBrk="1" hangingPunct="1">
              <a:lnSpc>
                <a:spcPct val="130000"/>
              </a:lnSpc>
            </a:pPr>
            <a:r>
              <a:rPr lang="en-GB" altLang="en-US" dirty="0" smtClean="0"/>
              <a:t> To keep error from growing: </a:t>
            </a:r>
          </a:p>
          <a:p>
            <a:pPr eaLnBrk="1" hangingPunct="1">
              <a:lnSpc>
                <a:spcPct val="130000"/>
              </a:lnSpc>
            </a:pPr>
            <a:r>
              <a:rPr lang="en-GB" altLang="en-US" dirty="0" smtClean="0"/>
              <a:t> This restricts time step:</a:t>
            </a: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3660" y="692269"/>
            <a:ext cx="8350250" cy="719137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GB" altLang="en-US" dirty="0" smtClean="0">
                <a:solidFill>
                  <a:srgbClr val="008000"/>
                </a:solidFill>
              </a:rPr>
              <a:t>Stability criterion for Euler forward</a:t>
            </a:r>
          </a:p>
        </p:txBody>
      </p:sp>
      <p:graphicFrame>
        <p:nvGraphicFramePr>
          <p:cNvPr id="512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7295461"/>
              </p:ext>
            </p:extLst>
          </p:nvPr>
        </p:nvGraphicFramePr>
        <p:xfrm>
          <a:off x="6228205" y="1603909"/>
          <a:ext cx="1593850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6" name="Equation" r:id="rId4" imgW="698197" imgH="393529" progId="Equation.3">
                  <p:embed/>
                </p:oleObj>
              </mc:Choice>
              <mc:Fallback>
                <p:oleObj name="Equation" r:id="rId4" imgW="698197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205" y="1603909"/>
                        <a:ext cx="1593850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6162974"/>
              </p:ext>
            </p:extLst>
          </p:nvPr>
        </p:nvGraphicFramePr>
        <p:xfrm>
          <a:off x="5651943" y="3265501"/>
          <a:ext cx="2782887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7" name="Equation" r:id="rId6" imgW="1219200" imgH="228600" progId="Equation.3">
                  <p:embed/>
                </p:oleObj>
              </mc:Choice>
              <mc:Fallback>
                <p:oleObj name="Equation" r:id="rId6" imgW="1219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943" y="3265501"/>
                        <a:ext cx="2782887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6940184"/>
              </p:ext>
            </p:extLst>
          </p:nvPr>
        </p:nvGraphicFramePr>
        <p:xfrm>
          <a:off x="5651943" y="3990573"/>
          <a:ext cx="269557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8" name="Equation" r:id="rId8" imgW="1181100" imgH="228600" progId="Equation.3">
                  <p:embed/>
                </p:oleObj>
              </mc:Choice>
              <mc:Fallback>
                <p:oleObj name="Equation" r:id="rId8" imgW="1181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943" y="3990573"/>
                        <a:ext cx="2695575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3583576"/>
              </p:ext>
            </p:extLst>
          </p:nvPr>
        </p:nvGraphicFramePr>
        <p:xfrm>
          <a:off x="5723380" y="4747956"/>
          <a:ext cx="217646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9" name="Equation" r:id="rId10" imgW="952087" imgH="215806" progId="Equation.3">
                  <p:embed/>
                </p:oleObj>
              </mc:Choice>
              <mc:Fallback>
                <p:oleObj name="Equation" r:id="rId10" imgW="952087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3380" y="4747956"/>
                        <a:ext cx="2176463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6624008"/>
              </p:ext>
            </p:extLst>
          </p:nvPr>
        </p:nvGraphicFramePr>
        <p:xfrm>
          <a:off x="6372668" y="5420259"/>
          <a:ext cx="10160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80" name="Equation" r:id="rId12" imgW="444307" imgH="393529" progId="Equation.3">
                  <p:embed/>
                </p:oleObj>
              </mc:Choice>
              <mc:Fallback>
                <p:oleObj name="Equation" r:id="rId12" imgW="444307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668" y="5420259"/>
                        <a:ext cx="101600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9566867"/>
              </p:ext>
            </p:extLst>
          </p:nvPr>
        </p:nvGraphicFramePr>
        <p:xfrm>
          <a:off x="4617500" y="2843259"/>
          <a:ext cx="452120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81" name="Equation" r:id="rId14" imgW="1981200" imgH="228600" progId="Equation.3">
                  <p:embed/>
                </p:oleObj>
              </mc:Choice>
              <mc:Fallback>
                <p:oleObj name="Equation" r:id="rId14" imgW="1981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7500" y="2843259"/>
                        <a:ext cx="4521200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8608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2</a:t>
            </a:fld>
            <a:endParaRPr lang="en-US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8395"/>
            <a:ext cx="8350250" cy="719137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GB" altLang="en-US" dirty="0" smtClean="0">
                <a:solidFill>
                  <a:srgbClr val="008000"/>
                </a:solidFill>
              </a:rPr>
              <a:t>Heat diffusion: Fourier’s law</a:t>
            </a:r>
          </a:p>
        </p:txBody>
      </p:sp>
      <p:graphicFrame>
        <p:nvGraphicFramePr>
          <p:cNvPr id="922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320780"/>
              </p:ext>
            </p:extLst>
          </p:nvPr>
        </p:nvGraphicFramePr>
        <p:xfrm>
          <a:off x="6300788" y="3669095"/>
          <a:ext cx="2303462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7" name="Equation" r:id="rId4" imgW="672808" imgH="393529" progId="Equation.3">
                  <p:embed/>
                </p:oleObj>
              </mc:Choice>
              <mc:Fallback>
                <p:oleObj name="Equation" r:id="rId4" imgW="672808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3669095"/>
                        <a:ext cx="2303462" cy="1346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34" name="Picture 21" descr="jbj_fouri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651" y="1481337"/>
            <a:ext cx="1652814" cy="1892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35" name="Text Box 22"/>
          <p:cNvSpPr txBox="1">
            <a:spLocks noChangeArrowheads="1"/>
          </p:cNvSpPr>
          <p:nvPr/>
        </p:nvSpPr>
        <p:spPr bwMode="auto">
          <a:xfrm>
            <a:off x="4937601" y="1543432"/>
            <a:ext cx="2178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2000" b="1"/>
              <a:t>Joseph Fourier</a:t>
            </a:r>
          </a:p>
        </p:txBody>
      </p:sp>
      <p:sp>
        <p:nvSpPr>
          <p:cNvPr id="9236" name="Line 23"/>
          <p:cNvSpPr>
            <a:spLocks noChangeShapeType="1"/>
          </p:cNvSpPr>
          <p:nvPr/>
        </p:nvSpPr>
        <p:spPr bwMode="auto">
          <a:xfrm flipH="1">
            <a:off x="7164388" y="4604132"/>
            <a:ext cx="360362" cy="93662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37" name="Text Box 24"/>
          <p:cNvSpPr txBox="1">
            <a:spLocks noChangeArrowheads="1"/>
          </p:cNvSpPr>
          <p:nvPr/>
        </p:nvSpPr>
        <p:spPr bwMode="auto">
          <a:xfrm>
            <a:off x="5583238" y="5412170"/>
            <a:ext cx="318611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/>
              <a:t>‘heat conductivity’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970848" y="2399095"/>
            <a:ext cx="3933519" cy="3717925"/>
            <a:chOff x="970848" y="2087563"/>
            <a:chExt cx="3933519" cy="3717925"/>
          </a:xfrm>
        </p:grpSpPr>
        <p:sp>
          <p:nvSpPr>
            <p:cNvPr id="25" name="Rectangle 6" descr="Horizontal brick"/>
            <p:cNvSpPr>
              <a:spLocks noChangeArrowheads="1"/>
            </p:cNvSpPr>
            <p:nvPr/>
          </p:nvSpPr>
          <p:spPr bwMode="auto">
            <a:xfrm>
              <a:off x="2843213" y="2852738"/>
              <a:ext cx="360362" cy="2952750"/>
            </a:xfrm>
            <a:prstGeom prst="rect">
              <a:avLst/>
            </a:prstGeom>
            <a:pattFill prst="horzBrick">
              <a:fgClr>
                <a:srgbClr val="FF3300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/>
                <a:t>k</a:t>
              </a:r>
            </a:p>
          </p:txBody>
        </p:sp>
        <p:sp>
          <p:nvSpPr>
            <p:cNvPr id="26" name="Line 7"/>
            <p:cNvSpPr>
              <a:spLocks noChangeShapeType="1"/>
            </p:cNvSpPr>
            <p:nvPr/>
          </p:nvSpPr>
          <p:spPr bwMode="auto">
            <a:xfrm flipV="1">
              <a:off x="2843213" y="3502025"/>
              <a:ext cx="0" cy="23034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i="1"/>
            </a:p>
          </p:txBody>
        </p:sp>
        <p:sp>
          <p:nvSpPr>
            <p:cNvPr id="27" name="Line 8"/>
            <p:cNvSpPr>
              <a:spLocks noChangeShapeType="1"/>
            </p:cNvSpPr>
            <p:nvPr/>
          </p:nvSpPr>
          <p:spPr bwMode="auto">
            <a:xfrm flipV="1">
              <a:off x="3203575" y="4221163"/>
              <a:ext cx="0" cy="158432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9"/>
            <p:cNvSpPr>
              <a:spLocks noChangeShapeType="1"/>
            </p:cNvSpPr>
            <p:nvPr/>
          </p:nvSpPr>
          <p:spPr bwMode="auto">
            <a:xfrm>
              <a:off x="2843213" y="3502025"/>
              <a:ext cx="360362" cy="71913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 Box 12"/>
            <p:cNvSpPr txBox="1">
              <a:spLocks noChangeArrowheads="1"/>
            </p:cNvSpPr>
            <p:nvPr/>
          </p:nvSpPr>
          <p:spPr bwMode="auto">
            <a:xfrm>
              <a:off x="1692275" y="5013325"/>
              <a:ext cx="491118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GB" i="1"/>
                <a:t>q</a:t>
              </a:r>
            </a:p>
          </p:txBody>
        </p:sp>
        <p:sp>
          <p:nvSpPr>
            <p:cNvPr id="30" name="Text Box 14"/>
            <p:cNvSpPr txBox="1">
              <a:spLocks noChangeArrowheads="1"/>
            </p:cNvSpPr>
            <p:nvPr/>
          </p:nvSpPr>
          <p:spPr bwMode="auto">
            <a:xfrm>
              <a:off x="3995738" y="5013325"/>
              <a:ext cx="491118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GB" i="1"/>
                <a:t>q</a:t>
              </a:r>
            </a:p>
          </p:txBody>
        </p:sp>
        <p:sp>
          <p:nvSpPr>
            <p:cNvPr id="31" name="Text Box 15"/>
            <p:cNvSpPr txBox="1">
              <a:spLocks noChangeArrowheads="1"/>
            </p:cNvSpPr>
            <p:nvPr/>
          </p:nvSpPr>
          <p:spPr bwMode="auto">
            <a:xfrm>
              <a:off x="970848" y="3225761"/>
              <a:ext cx="1936757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GB" dirty="0">
                  <a:solidFill>
                    <a:srgbClr val="FF3300"/>
                  </a:solidFill>
                </a:rPr>
                <a:t>hot: </a:t>
              </a:r>
              <a:r>
                <a:rPr lang="en-GB" i="1" dirty="0">
                  <a:solidFill>
                    <a:srgbClr val="FF3300"/>
                  </a:solidFill>
                </a:rPr>
                <a:t>T+</a:t>
              </a:r>
              <a:r>
                <a:rPr lang="en-GB" i="1" dirty="0">
                  <a:solidFill>
                    <a:srgbClr val="FF3300"/>
                  </a:solidFill>
                  <a:latin typeface="Symbol" charset="0"/>
                </a:rPr>
                <a:t>D</a:t>
              </a:r>
              <a:r>
                <a:rPr lang="en-GB" i="1" dirty="0">
                  <a:solidFill>
                    <a:srgbClr val="FF3300"/>
                  </a:solidFill>
                </a:rPr>
                <a:t>T</a:t>
              </a:r>
            </a:p>
          </p:txBody>
        </p:sp>
        <p:sp>
          <p:nvSpPr>
            <p:cNvPr id="32" name="Text Box 16"/>
            <p:cNvSpPr txBox="1">
              <a:spLocks noChangeArrowheads="1"/>
            </p:cNvSpPr>
            <p:nvPr/>
          </p:nvSpPr>
          <p:spPr bwMode="auto">
            <a:xfrm>
              <a:off x="3167895" y="3933825"/>
              <a:ext cx="1358245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GB" i="1" dirty="0">
                  <a:solidFill>
                    <a:srgbClr val="3333CC"/>
                  </a:solidFill>
                </a:rPr>
                <a:t>T</a:t>
              </a:r>
              <a:r>
                <a:rPr lang="en-GB" dirty="0">
                  <a:solidFill>
                    <a:srgbClr val="3333CC"/>
                  </a:solidFill>
                </a:rPr>
                <a:t>: cold</a:t>
              </a:r>
            </a:p>
          </p:txBody>
        </p:sp>
        <p:sp>
          <p:nvSpPr>
            <p:cNvPr id="33" name="Text Box 17"/>
            <p:cNvSpPr txBox="1">
              <a:spLocks noChangeArrowheads="1"/>
            </p:cNvSpPr>
            <p:nvPr/>
          </p:nvSpPr>
          <p:spPr bwMode="auto">
            <a:xfrm>
              <a:off x="2649905" y="2087563"/>
              <a:ext cx="683478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GB" i="1" dirty="0"/>
                <a:t>dx</a:t>
              </a:r>
            </a:p>
          </p:txBody>
        </p:sp>
        <p:sp>
          <p:nvSpPr>
            <p:cNvPr id="34" name="Line 18"/>
            <p:cNvSpPr>
              <a:spLocks noChangeShapeType="1"/>
            </p:cNvSpPr>
            <p:nvPr/>
          </p:nvSpPr>
          <p:spPr bwMode="auto">
            <a:xfrm>
              <a:off x="2411413" y="2709863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19"/>
            <p:cNvSpPr>
              <a:spLocks noChangeShapeType="1"/>
            </p:cNvSpPr>
            <p:nvPr/>
          </p:nvSpPr>
          <p:spPr bwMode="auto">
            <a:xfrm>
              <a:off x="3203575" y="2709863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6"/>
            <p:cNvSpPr>
              <a:spLocks/>
            </p:cNvSpPr>
            <p:nvPr/>
          </p:nvSpPr>
          <p:spPr bwMode="auto">
            <a:xfrm rot="5400000">
              <a:off x="3600450" y="4978400"/>
              <a:ext cx="144463" cy="646113"/>
            </a:xfrm>
            <a:custGeom>
              <a:avLst/>
              <a:gdLst>
                <a:gd name="T0" fmla="*/ 2147483647 w 99"/>
                <a:gd name="T1" fmla="*/ 2147483647 h 226"/>
                <a:gd name="T2" fmla="*/ 2147483647 w 99"/>
                <a:gd name="T3" fmla="*/ 2147483647 h 226"/>
                <a:gd name="T4" fmla="*/ 0 w 99"/>
                <a:gd name="T5" fmla="*/ 2147483647 h 226"/>
                <a:gd name="T6" fmla="*/ 2147483647 w 99"/>
                <a:gd name="T7" fmla="*/ 2147483647 h 226"/>
                <a:gd name="T8" fmla="*/ 2147483647 w 99"/>
                <a:gd name="T9" fmla="*/ 2147483647 h 226"/>
                <a:gd name="T10" fmla="*/ 2147483647 w 99"/>
                <a:gd name="T11" fmla="*/ 0 h 2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9"/>
                <a:gd name="T19" fmla="*/ 0 h 226"/>
                <a:gd name="T20" fmla="*/ 99 w 99"/>
                <a:gd name="T21" fmla="*/ 226 h 2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9" h="226">
                  <a:moveTo>
                    <a:pt x="46" y="226"/>
                  </a:moveTo>
                  <a:cubicBezTo>
                    <a:pt x="72" y="211"/>
                    <a:pt x="99" y="196"/>
                    <a:pt x="91" y="181"/>
                  </a:cubicBezTo>
                  <a:cubicBezTo>
                    <a:pt x="83" y="166"/>
                    <a:pt x="0" y="150"/>
                    <a:pt x="0" y="135"/>
                  </a:cubicBezTo>
                  <a:cubicBezTo>
                    <a:pt x="0" y="120"/>
                    <a:pt x="83" y="105"/>
                    <a:pt x="91" y="90"/>
                  </a:cubicBezTo>
                  <a:cubicBezTo>
                    <a:pt x="99" y="75"/>
                    <a:pt x="49" y="60"/>
                    <a:pt x="46" y="45"/>
                  </a:cubicBezTo>
                  <a:cubicBezTo>
                    <a:pt x="43" y="30"/>
                    <a:pt x="68" y="9"/>
                    <a:pt x="74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7"/>
            <p:cNvSpPr>
              <a:spLocks/>
            </p:cNvSpPr>
            <p:nvPr/>
          </p:nvSpPr>
          <p:spPr bwMode="auto">
            <a:xfrm rot="5400000">
              <a:off x="2305050" y="4978400"/>
              <a:ext cx="144463" cy="646113"/>
            </a:xfrm>
            <a:custGeom>
              <a:avLst/>
              <a:gdLst>
                <a:gd name="T0" fmla="*/ 2147483647 w 99"/>
                <a:gd name="T1" fmla="*/ 2147483647 h 226"/>
                <a:gd name="T2" fmla="*/ 2147483647 w 99"/>
                <a:gd name="T3" fmla="*/ 2147483647 h 226"/>
                <a:gd name="T4" fmla="*/ 0 w 99"/>
                <a:gd name="T5" fmla="*/ 2147483647 h 226"/>
                <a:gd name="T6" fmla="*/ 2147483647 w 99"/>
                <a:gd name="T7" fmla="*/ 2147483647 h 226"/>
                <a:gd name="T8" fmla="*/ 2147483647 w 99"/>
                <a:gd name="T9" fmla="*/ 2147483647 h 226"/>
                <a:gd name="T10" fmla="*/ 2147483647 w 99"/>
                <a:gd name="T11" fmla="*/ 0 h 2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9"/>
                <a:gd name="T19" fmla="*/ 0 h 226"/>
                <a:gd name="T20" fmla="*/ 99 w 99"/>
                <a:gd name="T21" fmla="*/ 226 h 2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9" h="226">
                  <a:moveTo>
                    <a:pt x="46" y="226"/>
                  </a:moveTo>
                  <a:cubicBezTo>
                    <a:pt x="72" y="211"/>
                    <a:pt x="99" y="196"/>
                    <a:pt x="91" y="181"/>
                  </a:cubicBezTo>
                  <a:cubicBezTo>
                    <a:pt x="83" y="166"/>
                    <a:pt x="0" y="150"/>
                    <a:pt x="0" y="135"/>
                  </a:cubicBezTo>
                  <a:cubicBezTo>
                    <a:pt x="0" y="120"/>
                    <a:pt x="83" y="105"/>
                    <a:pt x="91" y="90"/>
                  </a:cubicBezTo>
                  <a:cubicBezTo>
                    <a:pt x="99" y="75"/>
                    <a:pt x="49" y="60"/>
                    <a:pt x="46" y="45"/>
                  </a:cubicBezTo>
                  <a:cubicBezTo>
                    <a:pt x="43" y="30"/>
                    <a:pt x="68" y="9"/>
                    <a:pt x="74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8"/>
            <p:cNvSpPr>
              <a:spLocks noChangeShapeType="1"/>
            </p:cNvSpPr>
            <p:nvPr/>
          </p:nvSpPr>
          <p:spPr bwMode="auto">
            <a:xfrm flipH="1">
              <a:off x="4536270" y="2862262"/>
              <a:ext cx="174" cy="4227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8"/>
            <p:cNvSpPr>
              <a:spLocks noChangeShapeType="1"/>
            </p:cNvSpPr>
            <p:nvPr/>
          </p:nvSpPr>
          <p:spPr bwMode="auto">
            <a:xfrm flipH="1" flipV="1">
              <a:off x="4527886" y="4203378"/>
              <a:ext cx="8558" cy="5937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Text Box 17"/>
            <p:cNvSpPr txBox="1">
              <a:spLocks noChangeArrowheads="1"/>
            </p:cNvSpPr>
            <p:nvPr/>
          </p:nvSpPr>
          <p:spPr bwMode="auto">
            <a:xfrm>
              <a:off x="4178246" y="3429000"/>
              <a:ext cx="726121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GB" i="1" dirty="0" err="1" smtClean="0"/>
                <a:t>dT</a:t>
              </a:r>
              <a:endParaRPr lang="en-GB" i="1" dirty="0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69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/>
              <a:t>Session 2 of Introduction to numerical modelling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20</a:t>
            </a:fld>
            <a:endParaRPr lang="en-US"/>
          </a:p>
        </p:txBody>
      </p:sp>
      <p:sp>
        <p:nvSpPr>
          <p:cNvPr id="615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762304" y="1434418"/>
            <a:ext cx="4619625" cy="1338262"/>
          </a:xfrm>
          <a:noFill/>
        </p:spPr>
        <p:txBody>
          <a:bodyPr>
            <a:normAutofit fontScale="92500"/>
          </a:bodyPr>
          <a:lstStyle/>
          <a:p>
            <a:pPr eaLnBrk="1" hangingPunct="1"/>
            <a:r>
              <a:rPr lang="en-GB" altLang="en-US" sz="3200" dirty="0" smtClean="0"/>
              <a:t> a=0.01</a:t>
            </a:r>
          </a:p>
          <a:p>
            <a:pPr eaLnBrk="1" hangingPunct="1"/>
            <a:r>
              <a:rPr lang="en-GB" altLang="en-US" sz="3200" dirty="0" smtClean="0"/>
              <a:t> so </a:t>
            </a:r>
            <a:r>
              <a:rPr lang="en-GB" altLang="en-US" sz="3200" dirty="0" err="1" smtClean="0">
                <a:latin typeface="Symbol" pitchFamily="18" charset="2"/>
              </a:rPr>
              <a:t>D</a:t>
            </a:r>
            <a:r>
              <a:rPr lang="en-GB" altLang="en-US" sz="3200" dirty="0" err="1" smtClean="0"/>
              <a:t>t</a:t>
            </a:r>
            <a:r>
              <a:rPr lang="en-GB" altLang="en-US" sz="3200" baseline="-25000" dirty="0" err="1" smtClean="0"/>
              <a:t>crit</a:t>
            </a:r>
            <a:r>
              <a:rPr lang="en-GB" altLang="en-US" sz="3200" dirty="0" smtClean="0"/>
              <a:t>= 2/a = 200 sec.</a:t>
            </a: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8277" y="640948"/>
            <a:ext cx="8350250" cy="719137"/>
          </a:xfrm>
        </p:spPr>
        <p:txBody>
          <a:bodyPr/>
          <a:lstStyle/>
          <a:p>
            <a:pPr algn="ctr" eaLnBrk="1" hangingPunct="1"/>
            <a:r>
              <a:rPr lang="en-GB" altLang="en-US" dirty="0" smtClean="0">
                <a:solidFill>
                  <a:srgbClr val="008000"/>
                </a:solidFill>
              </a:rPr>
              <a:t>Stability criterion</a:t>
            </a:r>
          </a:p>
        </p:txBody>
      </p:sp>
      <p:pic>
        <p:nvPicPr>
          <p:cNvPr id="6150" name="Picture 4" descr="EF2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690" y="2922133"/>
            <a:ext cx="4190517" cy="3144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2" name="Text Box 6"/>
          <p:cNvSpPr txBox="1">
            <a:spLocks noChangeArrowheads="1"/>
          </p:cNvSpPr>
          <p:nvPr/>
        </p:nvSpPr>
        <p:spPr bwMode="auto">
          <a:xfrm>
            <a:off x="5381929" y="4781777"/>
            <a:ext cx="207803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3000" b="0" dirty="0">
                <a:latin typeface="Symbol" pitchFamily="18" charset="2"/>
              </a:rPr>
              <a:t>D</a:t>
            </a:r>
            <a:r>
              <a:rPr lang="en-GB" altLang="en-US" sz="3000" b="0" dirty="0"/>
              <a:t>t=250 sec</a:t>
            </a:r>
          </a:p>
        </p:txBody>
      </p:sp>
      <p:pic>
        <p:nvPicPr>
          <p:cNvPr id="6153" name="Picture 8" descr="EF5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50" y="2939144"/>
            <a:ext cx="4190517" cy="3144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4" name="Text Box 9"/>
          <p:cNvSpPr txBox="1">
            <a:spLocks noChangeArrowheads="1"/>
          </p:cNvSpPr>
          <p:nvPr/>
        </p:nvSpPr>
        <p:spPr bwMode="auto">
          <a:xfrm>
            <a:off x="2063975" y="4802188"/>
            <a:ext cx="18669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3000" b="0" dirty="0">
                <a:latin typeface="Symbol" pitchFamily="18" charset="2"/>
              </a:rPr>
              <a:t>D</a:t>
            </a:r>
            <a:r>
              <a:rPr lang="en-GB" altLang="en-US" sz="3000" b="0" dirty="0"/>
              <a:t>t=50 sec</a:t>
            </a:r>
          </a:p>
        </p:txBody>
      </p:sp>
    </p:spTree>
    <p:extLst>
      <p:ext uri="{BB962C8B-B14F-4D97-AF65-F5344CB8AC3E}">
        <p14:creationId xmlns:p14="http://schemas.microsoft.com/office/powerpoint/2010/main" val="2222912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/>
              <a:t>Session 2 of Introduction to numerical modelling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21</a:t>
            </a:fld>
            <a:endParaRPr lang="en-US"/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699" y="1693678"/>
            <a:ext cx="4672335" cy="4530725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GB" altLang="en-US" dirty="0" smtClean="0"/>
              <a:t> differential equation:</a:t>
            </a:r>
          </a:p>
          <a:p>
            <a:pPr eaLnBrk="1" hangingPunct="1">
              <a:lnSpc>
                <a:spcPct val="130000"/>
              </a:lnSpc>
            </a:pPr>
            <a:r>
              <a:rPr lang="en-GB" altLang="en-US" dirty="0" smtClean="0"/>
              <a:t> discretized solution:</a:t>
            </a:r>
          </a:p>
          <a:p>
            <a:pPr eaLnBrk="1" hangingPunct="1">
              <a:lnSpc>
                <a:spcPct val="230000"/>
              </a:lnSpc>
            </a:pPr>
            <a:r>
              <a:rPr lang="en-GB" altLang="en-US" dirty="0" smtClean="0"/>
              <a:t> So error in solution:</a:t>
            </a:r>
          </a:p>
          <a:p>
            <a:pPr eaLnBrk="1" hangingPunct="1">
              <a:lnSpc>
                <a:spcPct val="130000"/>
              </a:lnSpc>
            </a:pPr>
            <a:r>
              <a:rPr lang="en-GB" altLang="en-US" dirty="0" smtClean="0"/>
              <a:t> To keep error from growing: </a:t>
            </a:r>
          </a:p>
          <a:p>
            <a:pPr marL="0" indent="0" eaLnBrk="1" hangingPunct="1">
              <a:lnSpc>
                <a:spcPct val="130000"/>
              </a:lnSpc>
              <a:buNone/>
            </a:pPr>
            <a:endParaRPr lang="en-GB" altLang="en-US" dirty="0" smtClean="0"/>
          </a:p>
          <a:p>
            <a:pPr eaLnBrk="1" hangingPunct="1">
              <a:lnSpc>
                <a:spcPct val="130000"/>
              </a:lnSpc>
            </a:pPr>
            <a:r>
              <a:rPr lang="en-GB" altLang="en-US" u="sng" dirty="0" smtClean="0"/>
              <a:t> Criterion always met!</a:t>
            </a:r>
            <a:endParaRPr lang="en-GB" altLang="en-US" dirty="0" smtClean="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700" y="644341"/>
            <a:ext cx="8350250" cy="719137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GB" altLang="en-US" dirty="0" smtClean="0">
                <a:solidFill>
                  <a:srgbClr val="008000"/>
                </a:solidFill>
              </a:rPr>
              <a:t>Stability criterion for Euler backward</a:t>
            </a:r>
          </a:p>
        </p:txBody>
      </p:sp>
      <p:graphicFrame>
        <p:nvGraphicFramePr>
          <p:cNvPr id="717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0802830"/>
              </p:ext>
            </p:extLst>
          </p:nvPr>
        </p:nvGraphicFramePr>
        <p:xfrm>
          <a:off x="6336025" y="1615891"/>
          <a:ext cx="1593850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0" name="Equation" r:id="rId4" imgW="698197" imgH="393529" progId="Equation.3">
                  <p:embed/>
                </p:oleObj>
              </mc:Choice>
              <mc:Fallback>
                <p:oleObj name="Equation" r:id="rId4" imgW="698197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6025" y="1615891"/>
                        <a:ext cx="1593850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4015600"/>
              </p:ext>
            </p:extLst>
          </p:nvPr>
        </p:nvGraphicFramePr>
        <p:xfrm>
          <a:off x="6121713" y="2389003"/>
          <a:ext cx="2057400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1" name="Equation" r:id="rId6" imgW="901309" imgH="418918" progId="Equation.3">
                  <p:embed/>
                </p:oleObj>
              </mc:Choice>
              <mc:Fallback>
                <p:oleObj name="Equation" r:id="rId6" imgW="901309" imgH="4189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1713" y="2389003"/>
                        <a:ext cx="2057400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9372309"/>
              </p:ext>
            </p:extLst>
          </p:nvPr>
        </p:nvGraphicFramePr>
        <p:xfrm>
          <a:off x="6682100" y="4736916"/>
          <a:ext cx="2058988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2" name="Equation" r:id="rId8" imgW="901309" imgH="393529" progId="Equation.3">
                  <p:embed/>
                </p:oleObj>
              </mc:Choice>
              <mc:Fallback>
                <p:oleObj name="Equation" r:id="rId8" imgW="901309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2100" y="4736916"/>
                        <a:ext cx="2058988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392869"/>
              </p:ext>
            </p:extLst>
          </p:nvPr>
        </p:nvGraphicFramePr>
        <p:xfrm>
          <a:off x="6191563" y="3416116"/>
          <a:ext cx="1998662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3" name="Equation" r:id="rId10" imgW="876300" imgH="419100" progId="Equation.3">
                  <p:embed/>
                </p:oleObj>
              </mc:Choice>
              <mc:Fallback>
                <p:oleObj name="Equation" r:id="rId10" imgW="8763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563" y="3416116"/>
                        <a:ext cx="1998662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4526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/>
              <a:t>Session 2 of Introduction to numerical modelling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22</a:t>
            </a:fld>
            <a:endParaRPr lang="en-US"/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34467" y="1440754"/>
            <a:ext cx="8350250" cy="41624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GB" altLang="en-US" dirty="0" smtClean="0"/>
              <a:t>Try for yourself: </a:t>
            </a:r>
          </a:p>
          <a:p>
            <a:pPr eaLnBrk="1" hangingPunct="1"/>
            <a:r>
              <a:rPr lang="en-GB" altLang="en-US" dirty="0" smtClean="0"/>
              <a:t> Use your radiogenic heating code:</a:t>
            </a:r>
          </a:p>
          <a:p>
            <a:pPr lvl="1"/>
            <a:r>
              <a:rPr lang="en-GB" altLang="en-US" dirty="0"/>
              <a:t> </a:t>
            </a:r>
            <a:r>
              <a:rPr lang="en-GB" altLang="en-US" dirty="0" smtClean="0"/>
              <a:t>Calculate </a:t>
            </a:r>
            <a:r>
              <a:rPr lang="en-GB" altLang="en-US" dirty="0" err="1" smtClean="0">
                <a:latin typeface="Symbol" pitchFamily="18" charset="2"/>
              </a:rPr>
              <a:t>D</a:t>
            </a:r>
            <a:r>
              <a:rPr lang="en-GB" altLang="en-US" dirty="0" err="1" smtClean="0">
                <a:latin typeface="Arial Unicode MS" pitchFamily="34" charset="-128"/>
              </a:rPr>
              <a:t>t</a:t>
            </a:r>
            <a:r>
              <a:rPr lang="en-GB" altLang="en-US" baseline="-25000" dirty="0" err="1" smtClean="0"/>
              <a:t>crit</a:t>
            </a:r>
            <a:endParaRPr lang="en-GB" altLang="en-US" baseline="-25000" dirty="0" smtClean="0"/>
          </a:p>
          <a:p>
            <a:pPr lvl="1"/>
            <a:r>
              <a:rPr lang="en-GB" altLang="en-US" dirty="0" smtClean="0"/>
              <a:t> Increase </a:t>
            </a:r>
            <a:r>
              <a:rPr lang="en-GB" altLang="en-US" dirty="0" err="1" smtClean="0"/>
              <a:t>t</a:t>
            </a:r>
            <a:r>
              <a:rPr lang="en-GB" altLang="en-US" baseline="-25000" dirty="0" err="1" smtClean="0"/>
              <a:t>max</a:t>
            </a:r>
            <a:r>
              <a:rPr lang="en-GB" altLang="en-US" dirty="0" smtClean="0"/>
              <a:t> to 100 </a:t>
            </a:r>
            <a:r>
              <a:rPr lang="en-GB" altLang="en-US" dirty="0" err="1" smtClean="0"/>
              <a:t>Gyrs</a:t>
            </a:r>
            <a:endParaRPr lang="en-GB" altLang="en-US" dirty="0" smtClean="0"/>
          </a:p>
          <a:p>
            <a:pPr lvl="1"/>
            <a:r>
              <a:rPr lang="en-GB" altLang="en-US" dirty="0" smtClean="0"/>
              <a:t> Try different </a:t>
            </a:r>
            <a:r>
              <a:rPr lang="en-GB" altLang="en-US" dirty="0" err="1" smtClean="0">
                <a:latin typeface="Symbol" pitchFamily="18" charset="2"/>
              </a:rPr>
              <a:t>D</a:t>
            </a:r>
            <a:r>
              <a:rPr lang="en-GB" altLang="en-US" dirty="0" err="1" smtClean="0"/>
              <a:t>t</a:t>
            </a:r>
            <a:r>
              <a:rPr lang="en-GB" altLang="en-US" dirty="0" smtClean="0"/>
              <a:t> </a:t>
            </a:r>
          </a:p>
          <a:p>
            <a:r>
              <a:rPr lang="en-GB" altLang="en-US" dirty="0" smtClean="0"/>
              <a:t> Use your heat diffusion code:</a:t>
            </a:r>
          </a:p>
          <a:p>
            <a:pPr lvl="1"/>
            <a:r>
              <a:rPr lang="en-GB" altLang="en-US" dirty="0"/>
              <a:t> </a:t>
            </a:r>
            <a:r>
              <a:rPr lang="en-GB" altLang="en-US" dirty="0" smtClean="0"/>
              <a:t>Increase </a:t>
            </a:r>
            <a:r>
              <a:rPr lang="en-GB" altLang="en-US" dirty="0" err="1" smtClean="0"/>
              <a:t>timestep</a:t>
            </a:r>
            <a:r>
              <a:rPr lang="en-GB" altLang="en-US" dirty="0" smtClean="0"/>
              <a:t> and see what happens</a:t>
            </a: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00557"/>
            <a:ext cx="8350250" cy="719137"/>
          </a:xfrm>
        </p:spPr>
        <p:txBody>
          <a:bodyPr/>
          <a:lstStyle/>
          <a:p>
            <a:pPr algn="ctr" eaLnBrk="1" hangingPunct="1"/>
            <a:r>
              <a:rPr lang="en-GB" altLang="en-US" dirty="0" smtClean="0">
                <a:solidFill>
                  <a:srgbClr val="008000"/>
                </a:solidFill>
              </a:rPr>
              <a:t>Practical </a:t>
            </a:r>
            <a:r>
              <a:rPr lang="en-GB" altLang="en-US" dirty="0" smtClean="0">
                <a:solidFill>
                  <a:srgbClr val="008000"/>
                </a:solidFill>
              </a:rPr>
              <a:t>2, Part 2</a:t>
            </a:r>
            <a:endParaRPr lang="en-GB" altLang="en-US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842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/>
              <a:t>Session 2 of Introduction to numerical modelling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23</a:t>
            </a:fld>
            <a:endParaRPr lang="en-US"/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4761" y="1404809"/>
            <a:ext cx="8350250" cy="5260975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 Forward Euler time stepping method:</a:t>
            </a:r>
          </a:p>
          <a:p>
            <a:pPr eaLnBrk="1" hangingPunct="1"/>
            <a:endParaRPr lang="en-GB" altLang="en-US" dirty="0" smtClean="0"/>
          </a:p>
          <a:p>
            <a:pPr eaLnBrk="1" hangingPunct="1"/>
            <a:endParaRPr lang="en-GB" altLang="en-US" dirty="0"/>
          </a:p>
          <a:p>
            <a:pPr eaLnBrk="1" hangingPunct="1"/>
            <a:endParaRPr lang="en-GB" altLang="en-US" dirty="0" smtClean="0"/>
          </a:p>
          <a:p>
            <a:pPr eaLnBrk="1" hangingPunct="1"/>
            <a:endParaRPr lang="en-GB" altLang="en-US" dirty="0" smtClean="0"/>
          </a:p>
          <a:p>
            <a:pPr eaLnBrk="1" hangingPunct="1">
              <a:lnSpc>
                <a:spcPct val="170000"/>
              </a:lnSpc>
            </a:pPr>
            <a:r>
              <a:rPr lang="en-GB" altLang="en-US" dirty="0" smtClean="0"/>
              <a:t> So error propagates as:</a:t>
            </a:r>
          </a:p>
          <a:p>
            <a:pPr eaLnBrk="1" hangingPunct="1">
              <a:buFont typeface="Wingdings" pitchFamily="2" charset="2"/>
              <a:buNone/>
            </a:pPr>
            <a:endParaRPr lang="en-GB" altLang="en-US" dirty="0" smtClean="0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7920" y="512539"/>
            <a:ext cx="8350250" cy="719137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GB" altLang="en-US" dirty="0" smtClean="0">
                <a:solidFill>
                  <a:srgbClr val="008000"/>
                </a:solidFill>
              </a:rPr>
              <a:t>Stability criterion for heat diffusion</a:t>
            </a:r>
          </a:p>
        </p:txBody>
      </p:sp>
      <p:graphicFrame>
        <p:nvGraphicFramePr>
          <p:cNvPr id="922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23491"/>
              </p:ext>
            </p:extLst>
          </p:nvPr>
        </p:nvGraphicFramePr>
        <p:xfrm>
          <a:off x="1679333" y="2124293"/>
          <a:ext cx="5419725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3" name="Equation" r:id="rId4" imgW="2374900" imgH="508000" progId="Equation.3">
                  <p:embed/>
                </p:oleObj>
              </mc:Choice>
              <mc:Fallback>
                <p:oleObj name="Equation" r:id="rId4" imgW="23749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9333" y="2124293"/>
                        <a:ext cx="5419725" cy="11604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3571084"/>
              </p:ext>
            </p:extLst>
          </p:nvPr>
        </p:nvGraphicFramePr>
        <p:xfrm>
          <a:off x="1650758" y="4442810"/>
          <a:ext cx="5478462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4" name="Equation" r:id="rId6" imgW="2400300" imgH="508000" progId="Equation.3">
                  <p:embed/>
                </p:oleObj>
              </mc:Choice>
              <mc:Fallback>
                <p:oleObj name="Equation" r:id="rId6" imgW="24003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0758" y="4442810"/>
                        <a:ext cx="5478462" cy="11604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5179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/>
              <a:t>Session 2 of Introduction to numerical modelling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24</a:t>
            </a:fld>
            <a:endParaRPr lang="en-US"/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17613"/>
            <a:ext cx="8350250" cy="52609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GB" altLang="en-US" dirty="0" smtClean="0"/>
          </a:p>
          <a:p>
            <a:pPr eaLnBrk="1" hangingPunct="1">
              <a:buFont typeface="Wingdings" pitchFamily="2" charset="2"/>
              <a:buNone/>
            </a:pPr>
            <a:endParaRPr lang="en-GB" altLang="en-US" dirty="0" smtClean="0"/>
          </a:p>
          <a:p>
            <a:pPr eaLnBrk="1" hangingPunct="1">
              <a:buFont typeface="Wingdings" pitchFamily="2" charset="2"/>
              <a:buNone/>
            </a:pPr>
            <a:endParaRPr lang="en-GB" altLang="en-US" dirty="0" smtClean="0"/>
          </a:p>
        </p:txBody>
      </p:sp>
      <p:graphicFrame>
        <p:nvGraphicFramePr>
          <p:cNvPr id="1024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901548"/>
              </p:ext>
            </p:extLst>
          </p:nvPr>
        </p:nvGraphicFramePr>
        <p:xfrm>
          <a:off x="1158875" y="1747199"/>
          <a:ext cx="5507038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6" name="Equation" r:id="rId4" imgW="2413000" imgH="393700" progId="Equation.3">
                  <p:embed/>
                </p:oleObj>
              </mc:Choice>
              <mc:Fallback>
                <p:oleObj name="Equation" r:id="rId4" imgW="2413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1747199"/>
                        <a:ext cx="5507038" cy="8985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1498309"/>
              </p:ext>
            </p:extLst>
          </p:nvPr>
        </p:nvGraphicFramePr>
        <p:xfrm>
          <a:off x="1116013" y="3036249"/>
          <a:ext cx="5043487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7" name="Equation" r:id="rId6" imgW="2209800" imgH="254000" progId="Equation.3">
                  <p:embed/>
                </p:oleObj>
              </mc:Choice>
              <mc:Fallback>
                <p:oleObj name="Equation" r:id="rId6" imgW="22098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036249"/>
                        <a:ext cx="5043487" cy="5810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5366910"/>
              </p:ext>
            </p:extLst>
          </p:nvPr>
        </p:nvGraphicFramePr>
        <p:xfrm>
          <a:off x="7235825" y="2912424"/>
          <a:ext cx="110172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8" name="Equation" r:id="rId8" imgW="482391" imgH="393529" progId="Equation.3">
                  <p:embed/>
                </p:oleObj>
              </mc:Choice>
              <mc:Fallback>
                <p:oleObj name="Equation" r:id="rId8" imgW="482391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2912424"/>
                        <a:ext cx="1101725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Text Box 8"/>
          <p:cNvSpPr txBox="1">
            <a:spLocks noChangeArrowheads="1"/>
          </p:cNvSpPr>
          <p:nvPr/>
        </p:nvSpPr>
        <p:spPr bwMode="auto">
          <a:xfrm>
            <a:off x="6527800" y="3115624"/>
            <a:ext cx="727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b="0"/>
              <a:t>with</a:t>
            </a:r>
          </a:p>
        </p:txBody>
      </p:sp>
      <p:sp>
        <p:nvSpPr>
          <p:cNvPr id="10251" name="Rectangle 45"/>
          <p:cNvSpPr>
            <a:spLocks noChangeArrowheads="1"/>
          </p:cNvSpPr>
          <p:nvPr/>
        </p:nvSpPr>
        <p:spPr bwMode="auto">
          <a:xfrm>
            <a:off x="565280" y="4015888"/>
            <a:ext cx="8229600" cy="263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q"/>
            </a:pPr>
            <a:r>
              <a:rPr lang="en-GB" altLang="en-US" sz="3000" b="0" dirty="0"/>
              <a:t>New error      depends on      ,      , and 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q"/>
            </a:pPr>
            <a:r>
              <a:rPr lang="en-GB" altLang="en-US" sz="3000" b="0" dirty="0"/>
              <a:t>These        can cancel out or amplify each other.</a:t>
            </a:r>
          </a:p>
        </p:txBody>
      </p:sp>
      <p:graphicFrame>
        <p:nvGraphicFramePr>
          <p:cNvPr id="10252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906373"/>
              </p:ext>
            </p:extLst>
          </p:nvPr>
        </p:nvGraphicFramePr>
        <p:xfrm>
          <a:off x="2797175" y="3987161"/>
          <a:ext cx="69532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9" name="Equation" r:id="rId10" imgW="304536" imgH="253780" progId="Equation.3">
                  <p:embed/>
                </p:oleObj>
              </mc:Choice>
              <mc:Fallback>
                <p:oleObj name="Equation" r:id="rId10" imgW="304536" imgH="253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7175" y="3987161"/>
                        <a:ext cx="69532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3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95802"/>
              </p:ext>
            </p:extLst>
          </p:nvPr>
        </p:nvGraphicFramePr>
        <p:xfrm>
          <a:off x="5418138" y="3991924"/>
          <a:ext cx="63817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50" name="Equation" r:id="rId12" imgW="279279" imgH="253890" progId="Equation.3">
                  <p:embed/>
                </p:oleObj>
              </mc:Choice>
              <mc:Fallback>
                <p:oleObj name="Equation" r:id="rId12" imgW="279279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8138" y="3991924"/>
                        <a:ext cx="63817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4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6834651"/>
              </p:ext>
            </p:extLst>
          </p:nvPr>
        </p:nvGraphicFramePr>
        <p:xfrm>
          <a:off x="6107113" y="3991924"/>
          <a:ext cx="84137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51" name="Equation" r:id="rId14" imgW="368140" imgH="253890" progId="Equation.3">
                  <p:embed/>
                </p:oleObj>
              </mc:Choice>
              <mc:Fallback>
                <p:oleObj name="Equation" r:id="rId14" imgW="368140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7113" y="3991924"/>
                        <a:ext cx="84137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5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286202"/>
              </p:ext>
            </p:extLst>
          </p:nvPr>
        </p:nvGraphicFramePr>
        <p:xfrm>
          <a:off x="7691438" y="3991924"/>
          <a:ext cx="84137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52" name="Equation" r:id="rId16" imgW="368140" imgH="253890" progId="Equation.3">
                  <p:embed/>
                </p:oleObj>
              </mc:Choice>
              <mc:Fallback>
                <p:oleObj name="Equation" r:id="rId16" imgW="368140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1438" y="3991924"/>
                        <a:ext cx="84137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6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1307603"/>
              </p:ext>
            </p:extLst>
          </p:nvPr>
        </p:nvGraphicFramePr>
        <p:xfrm>
          <a:off x="2297113" y="4553899"/>
          <a:ext cx="581025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53" name="Equation" r:id="rId18" imgW="253780" imgH="203024" progId="Equation.3">
                  <p:embed/>
                </p:oleObj>
              </mc:Choice>
              <mc:Fallback>
                <p:oleObj name="Equation" r:id="rId18" imgW="253780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7113" y="4553899"/>
                        <a:ext cx="581025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7" name="Text Box 51"/>
          <p:cNvSpPr txBox="1">
            <a:spLocks noChangeArrowheads="1"/>
          </p:cNvSpPr>
          <p:nvPr/>
        </p:nvSpPr>
        <p:spPr bwMode="auto">
          <a:xfrm>
            <a:off x="3184525" y="2571111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/>
              <a:t>or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47920" y="512539"/>
            <a:ext cx="8350250" cy="719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altLang="en-US" dirty="0" smtClean="0">
                <a:solidFill>
                  <a:srgbClr val="008000"/>
                </a:solidFill>
              </a:rPr>
              <a:t>Stability criterion for heat diffusion</a:t>
            </a:r>
          </a:p>
        </p:txBody>
      </p:sp>
    </p:spTree>
    <p:extLst>
      <p:ext uri="{BB962C8B-B14F-4D97-AF65-F5344CB8AC3E}">
        <p14:creationId xmlns:p14="http://schemas.microsoft.com/office/powerpoint/2010/main" val="979481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/>
              <a:t>Session 2 of Introduction to numerical modelling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25</a:t>
            </a:fld>
            <a:endParaRPr lang="en-US"/>
          </a:p>
        </p:txBody>
      </p:sp>
      <p:sp>
        <p:nvSpPr>
          <p:cNvPr id="112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17613"/>
            <a:ext cx="8350250" cy="52609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GB" altLang="en-US" smtClean="0"/>
          </a:p>
          <a:p>
            <a:pPr eaLnBrk="1" hangingPunct="1">
              <a:buFont typeface="Wingdings" pitchFamily="2" charset="2"/>
              <a:buNone/>
            </a:pPr>
            <a:endParaRPr lang="en-GB" altLang="en-US" smtClean="0"/>
          </a:p>
          <a:p>
            <a:pPr eaLnBrk="1" hangingPunct="1">
              <a:buFont typeface="Wingdings" pitchFamily="2" charset="2"/>
              <a:buNone/>
            </a:pPr>
            <a:endParaRPr lang="en-GB" altLang="en-US" smtClean="0"/>
          </a:p>
        </p:txBody>
      </p:sp>
      <p:sp>
        <p:nvSpPr>
          <p:cNvPr id="11269" name="Rectangle 39"/>
          <p:cNvSpPr>
            <a:spLocks noChangeArrowheads="1"/>
          </p:cNvSpPr>
          <p:nvPr/>
        </p:nvSpPr>
        <p:spPr bwMode="auto">
          <a:xfrm>
            <a:off x="648273" y="2024405"/>
            <a:ext cx="7991475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q"/>
            </a:pPr>
            <a:r>
              <a:rPr lang="en-GB" altLang="en-US" sz="3000" b="0" dirty="0"/>
              <a:t>Let’s look at 3 different error scenarios: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q"/>
            </a:pPr>
            <a:endParaRPr lang="en-GB" altLang="en-US" sz="3000" b="0" dirty="0"/>
          </a:p>
          <a:p>
            <a:pPr marL="457200" indent="-4572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q"/>
            </a:pPr>
            <a:endParaRPr lang="en-GB" altLang="en-US" sz="3000" b="0" dirty="0"/>
          </a:p>
          <a:p>
            <a:pPr marL="457200" indent="-4572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q"/>
            </a:pPr>
            <a:endParaRPr lang="en-GB" altLang="en-US" sz="3000" b="0" dirty="0"/>
          </a:p>
          <a:p>
            <a:pPr marL="457200" indent="-4572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q"/>
            </a:pPr>
            <a:endParaRPr lang="en-GB" altLang="en-US" sz="3000" b="0" dirty="0"/>
          </a:p>
          <a:p>
            <a:pPr marL="457200" indent="-4572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q"/>
            </a:pPr>
            <a:endParaRPr lang="en-GB" altLang="en-US" sz="3000" b="0" dirty="0"/>
          </a:p>
          <a:p>
            <a:pPr marL="457200" indent="-457200" eaLnBrk="1" hangingPunct="1">
              <a:lnSpc>
                <a:spcPct val="4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q"/>
            </a:pPr>
            <a:r>
              <a:rPr lang="en-GB" altLang="en-US" sz="3000" b="0" dirty="0"/>
              <a:t>                               so that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q"/>
            </a:pPr>
            <a:r>
              <a:rPr lang="en-GB" altLang="en-US" sz="3000" b="0" dirty="0"/>
              <a:t>                                  so that</a:t>
            </a:r>
          </a:p>
        </p:txBody>
      </p:sp>
      <p:graphicFrame>
        <p:nvGraphicFramePr>
          <p:cNvPr id="1127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1112912"/>
              </p:ext>
            </p:extLst>
          </p:nvPr>
        </p:nvGraphicFramePr>
        <p:xfrm>
          <a:off x="823913" y="1304813"/>
          <a:ext cx="5043487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2" name="Equation" r:id="rId4" imgW="2209800" imgH="254000" progId="Equation.3">
                  <p:embed/>
                </p:oleObj>
              </mc:Choice>
              <mc:Fallback>
                <p:oleObj name="Equation" r:id="rId4" imgW="22098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3" y="1304813"/>
                        <a:ext cx="5043487" cy="5810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2787088"/>
              </p:ext>
            </p:extLst>
          </p:nvPr>
        </p:nvGraphicFramePr>
        <p:xfrm>
          <a:off x="7008813" y="1160351"/>
          <a:ext cx="110172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3" name="Equation" r:id="rId6" imgW="482391" imgH="393529" progId="Equation.3">
                  <p:embed/>
                </p:oleObj>
              </mc:Choice>
              <mc:Fallback>
                <p:oleObj name="Equation" r:id="rId6" imgW="482391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8813" y="1160351"/>
                        <a:ext cx="1101725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4" name="Text Box 7"/>
          <p:cNvSpPr txBox="1">
            <a:spLocks noChangeArrowheads="1"/>
          </p:cNvSpPr>
          <p:nvPr/>
        </p:nvSpPr>
        <p:spPr bwMode="auto">
          <a:xfrm>
            <a:off x="6221413" y="1363551"/>
            <a:ext cx="727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b="0"/>
              <a:t>with</a:t>
            </a:r>
          </a:p>
        </p:txBody>
      </p:sp>
      <p:sp>
        <p:nvSpPr>
          <p:cNvPr id="11275" name="Line 34"/>
          <p:cNvSpPr>
            <a:spLocks noChangeShapeType="1"/>
          </p:cNvSpPr>
          <p:nvPr/>
        </p:nvSpPr>
        <p:spPr bwMode="auto">
          <a:xfrm>
            <a:off x="1116013" y="5303726"/>
            <a:ext cx="287337" cy="1587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1127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6801836"/>
              </p:ext>
            </p:extLst>
          </p:nvPr>
        </p:nvGraphicFramePr>
        <p:xfrm>
          <a:off x="1543050" y="4995751"/>
          <a:ext cx="2811463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4" name="Equation" r:id="rId8" imgW="1231366" imgH="266584" progId="Equation.3">
                  <p:embed/>
                </p:oleObj>
              </mc:Choice>
              <mc:Fallback>
                <p:oleObj name="Equation" r:id="rId8" imgW="1231366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050" y="4995751"/>
                        <a:ext cx="2811463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7" name="Line 36"/>
          <p:cNvSpPr>
            <a:spLocks noChangeShapeType="1"/>
          </p:cNvSpPr>
          <p:nvPr/>
        </p:nvSpPr>
        <p:spPr bwMode="auto">
          <a:xfrm flipV="1">
            <a:off x="1116013" y="5802201"/>
            <a:ext cx="287337" cy="158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1127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284163"/>
              </p:ext>
            </p:extLst>
          </p:nvPr>
        </p:nvGraphicFramePr>
        <p:xfrm>
          <a:off x="5995988" y="5581538"/>
          <a:ext cx="2608262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5" name="Equation" r:id="rId10" imgW="1143000" imgH="254000" progId="Equation.3">
                  <p:embed/>
                </p:oleObj>
              </mc:Choice>
              <mc:Fallback>
                <p:oleObj name="Equation" r:id="rId10" imgW="11430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5988" y="5581538"/>
                        <a:ext cx="2608262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1166417"/>
              </p:ext>
            </p:extLst>
          </p:nvPr>
        </p:nvGraphicFramePr>
        <p:xfrm>
          <a:off x="5641975" y="5005276"/>
          <a:ext cx="159385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6" name="Equation" r:id="rId12" imgW="698197" imgH="253890" progId="Equation.3">
                  <p:embed/>
                </p:oleObj>
              </mc:Choice>
              <mc:Fallback>
                <p:oleObj name="Equation" r:id="rId12" imgW="698197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1975" y="5005276"/>
                        <a:ext cx="159385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0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0427006"/>
              </p:ext>
            </p:extLst>
          </p:nvPr>
        </p:nvGraphicFramePr>
        <p:xfrm>
          <a:off x="1547813" y="5514863"/>
          <a:ext cx="3217862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7" name="Equation" r:id="rId14" imgW="1409088" imgH="266584" progId="Equation.3">
                  <p:embed/>
                </p:oleObj>
              </mc:Choice>
              <mc:Fallback>
                <p:oleObj name="Equation" r:id="rId14" imgW="1409088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514863"/>
                        <a:ext cx="3217862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1" name="Line 8"/>
          <p:cNvSpPr>
            <a:spLocks noChangeShapeType="1"/>
          </p:cNvSpPr>
          <p:nvPr/>
        </p:nvSpPr>
        <p:spPr bwMode="auto">
          <a:xfrm>
            <a:off x="1763713" y="2778013"/>
            <a:ext cx="1587" cy="2016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82" name="Line 9"/>
          <p:cNvSpPr>
            <a:spLocks noChangeShapeType="1"/>
          </p:cNvSpPr>
          <p:nvPr/>
        </p:nvSpPr>
        <p:spPr bwMode="auto">
          <a:xfrm>
            <a:off x="1763713" y="3786076"/>
            <a:ext cx="4824412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83" name="Text Box 10"/>
          <p:cNvSpPr txBox="1">
            <a:spLocks noChangeArrowheads="1"/>
          </p:cNvSpPr>
          <p:nvPr/>
        </p:nvSpPr>
        <p:spPr bwMode="auto">
          <a:xfrm>
            <a:off x="1116013" y="2562113"/>
            <a:ext cx="56038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3000" b="0">
                <a:latin typeface="Symbol" pitchFamily="18" charset="2"/>
              </a:rPr>
              <a:t>+</a:t>
            </a:r>
            <a:r>
              <a:rPr lang="en-GB" altLang="en-US" sz="3000" b="0" i="1">
                <a:latin typeface="Symbol" pitchFamily="18" charset="2"/>
              </a:rPr>
              <a:t>e</a:t>
            </a:r>
          </a:p>
        </p:txBody>
      </p:sp>
      <p:sp>
        <p:nvSpPr>
          <p:cNvPr id="11284" name="Text Box 11"/>
          <p:cNvSpPr txBox="1">
            <a:spLocks noChangeArrowheads="1"/>
          </p:cNvSpPr>
          <p:nvPr/>
        </p:nvSpPr>
        <p:spPr bwMode="auto">
          <a:xfrm>
            <a:off x="1116013" y="4317888"/>
            <a:ext cx="56038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3000" b="0">
                <a:latin typeface="Symbol" pitchFamily="18" charset="2"/>
              </a:rPr>
              <a:t>-</a:t>
            </a:r>
            <a:r>
              <a:rPr lang="en-GB" altLang="en-US" sz="3000" b="0" i="1">
                <a:latin typeface="Symbol" pitchFamily="18" charset="2"/>
              </a:rPr>
              <a:t>e</a:t>
            </a:r>
          </a:p>
        </p:txBody>
      </p:sp>
      <p:sp>
        <p:nvSpPr>
          <p:cNvPr id="11285" name="Line 12"/>
          <p:cNvSpPr>
            <a:spLocks noChangeShapeType="1"/>
          </p:cNvSpPr>
          <p:nvPr/>
        </p:nvSpPr>
        <p:spPr bwMode="auto">
          <a:xfrm>
            <a:off x="2339975" y="2993913"/>
            <a:ext cx="792163" cy="1588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86" name="Line 13"/>
          <p:cNvSpPr>
            <a:spLocks noChangeShapeType="1"/>
          </p:cNvSpPr>
          <p:nvPr/>
        </p:nvSpPr>
        <p:spPr bwMode="auto">
          <a:xfrm>
            <a:off x="3132138" y="2993913"/>
            <a:ext cx="792162" cy="1588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87" name="Line 14"/>
          <p:cNvSpPr>
            <a:spLocks noChangeShapeType="1"/>
          </p:cNvSpPr>
          <p:nvPr/>
        </p:nvSpPr>
        <p:spPr bwMode="auto">
          <a:xfrm>
            <a:off x="3924300" y="2993913"/>
            <a:ext cx="792163" cy="1588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88" name="Line 15"/>
          <p:cNvSpPr>
            <a:spLocks noChangeShapeType="1"/>
          </p:cNvSpPr>
          <p:nvPr/>
        </p:nvSpPr>
        <p:spPr bwMode="auto">
          <a:xfrm>
            <a:off x="4716463" y="2993913"/>
            <a:ext cx="792162" cy="1588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89" name="Text Box 16"/>
          <p:cNvSpPr txBox="1">
            <a:spLocks noChangeArrowheads="1"/>
          </p:cNvSpPr>
          <p:nvPr/>
        </p:nvSpPr>
        <p:spPr bwMode="auto">
          <a:xfrm>
            <a:off x="3779838" y="3813063"/>
            <a:ext cx="29051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3000" b="0" i="1">
                <a:latin typeface="Times New Roman" pitchFamily="18" charset="0"/>
              </a:rPr>
              <a:t>i</a:t>
            </a:r>
          </a:p>
        </p:txBody>
      </p:sp>
      <p:sp>
        <p:nvSpPr>
          <p:cNvPr id="11290" name="Text Box 17"/>
          <p:cNvSpPr txBox="1">
            <a:spLocks noChangeArrowheads="1"/>
          </p:cNvSpPr>
          <p:nvPr/>
        </p:nvSpPr>
        <p:spPr bwMode="auto">
          <a:xfrm>
            <a:off x="4410075" y="3813063"/>
            <a:ext cx="7381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3000" b="0" i="1">
                <a:latin typeface="Times New Roman" pitchFamily="18" charset="0"/>
              </a:rPr>
              <a:t>i+1</a:t>
            </a:r>
          </a:p>
        </p:txBody>
      </p:sp>
      <p:sp>
        <p:nvSpPr>
          <p:cNvPr id="11291" name="Text Box 18"/>
          <p:cNvSpPr txBox="1">
            <a:spLocks noChangeArrowheads="1"/>
          </p:cNvSpPr>
          <p:nvPr/>
        </p:nvSpPr>
        <p:spPr bwMode="auto">
          <a:xfrm>
            <a:off x="5130800" y="3813063"/>
            <a:ext cx="7381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3000" b="0" i="1">
                <a:latin typeface="Times New Roman" pitchFamily="18" charset="0"/>
              </a:rPr>
              <a:t>i+2</a:t>
            </a:r>
          </a:p>
        </p:txBody>
      </p:sp>
      <p:sp>
        <p:nvSpPr>
          <p:cNvPr id="11292" name="Text Box 19"/>
          <p:cNvSpPr txBox="1">
            <a:spLocks noChangeArrowheads="1"/>
          </p:cNvSpPr>
          <p:nvPr/>
        </p:nvSpPr>
        <p:spPr bwMode="auto">
          <a:xfrm>
            <a:off x="2105025" y="3813063"/>
            <a:ext cx="6080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3000" b="0" i="1">
                <a:latin typeface="Times New Roman" pitchFamily="18" charset="0"/>
              </a:rPr>
              <a:t>i-2</a:t>
            </a:r>
          </a:p>
        </p:txBody>
      </p:sp>
      <p:sp>
        <p:nvSpPr>
          <p:cNvPr id="11293" name="Text Box 20"/>
          <p:cNvSpPr txBox="1">
            <a:spLocks noChangeArrowheads="1"/>
          </p:cNvSpPr>
          <p:nvPr/>
        </p:nvSpPr>
        <p:spPr bwMode="auto">
          <a:xfrm>
            <a:off x="2884488" y="3813063"/>
            <a:ext cx="60801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3000" b="0" i="1">
                <a:latin typeface="Times New Roman" pitchFamily="18" charset="0"/>
              </a:rPr>
              <a:t>i-1</a:t>
            </a:r>
          </a:p>
        </p:txBody>
      </p:sp>
      <p:sp>
        <p:nvSpPr>
          <p:cNvPr id="11294" name="Line 21"/>
          <p:cNvSpPr>
            <a:spLocks noChangeShapeType="1"/>
          </p:cNvSpPr>
          <p:nvPr/>
        </p:nvSpPr>
        <p:spPr bwMode="auto">
          <a:xfrm>
            <a:off x="2339975" y="3786076"/>
            <a:ext cx="1588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95" name="Line 22"/>
          <p:cNvSpPr>
            <a:spLocks noChangeShapeType="1"/>
          </p:cNvSpPr>
          <p:nvPr/>
        </p:nvSpPr>
        <p:spPr bwMode="auto">
          <a:xfrm>
            <a:off x="3132138" y="3786076"/>
            <a:ext cx="1587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96" name="Line 23"/>
          <p:cNvSpPr>
            <a:spLocks noChangeShapeType="1"/>
          </p:cNvSpPr>
          <p:nvPr/>
        </p:nvSpPr>
        <p:spPr bwMode="auto">
          <a:xfrm>
            <a:off x="3924300" y="3786076"/>
            <a:ext cx="1588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97" name="Line 24"/>
          <p:cNvSpPr>
            <a:spLocks noChangeShapeType="1"/>
          </p:cNvSpPr>
          <p:nvPr/>
        </p:nvSpPr>
        <p:spPr bwMode="auto">
          <a:xfrm>
            <a:off x="4716463" y="3786076"/>
            <a:ext cx="1587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98" name="Line 25"/>
          <p:cNvSpPr>
            <a:spLocks noChangeShapeType="1"/>
          </p:cNvSpPr>
          <p:nvPr/>
        </p:nvSpPr>
        <p:spPr bwMode="auto">
          <a:xfrm>
            <a:off x="5508625" y="3786076"/>
            <a:ext cx="1588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99" name="Line 26"/>
          <p:cNvSpPr>
            <a:spLocks noChangeShapeType="1"/>
          </p:cNvSpPr>
          <p:nvPr/>
        </p:nvSpPr>
        <p:spPr bwMode="auto">
          <a:xfrm>
            <a:off x="2339975" y="2993913"/>
            <a:ext cx="792163" cy="288925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00" name="Line 27"/>
          <p:cNvSpPr>
            <a:spLocks noChangeShapeType="1"/>
          </p:cNvSpPr>
          <p:nvPr/>
        </p:nvSpPr>
        <p:spPr bwMode="auto">
          <a:xfrm>
            <a:off x="3132138" y="3281251"/>
            <a:ext cx="792162" cy="649287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01" name="Line 28"/>
          <p:cNvSpPr>
            <a:spLocks noChangeShapeType="1"/>
          </p:cNvSpPr>
          <p:nvPr/>
        </p:nvSpPr>
        <p:spPr bwMode="auto">
          <a:xfrm>
            <a:off x="3924300" y="3928951"/>
            <a:ext cx="792163" cy="433387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02" name="Line 29"/>
          <p:cNvSpPr>
            <a:spLocks noChangeShapeType="1"/>
          </p:cNvSpPr>
          <p:nvPr/>
        </p:nvSpPr>
        <p:spPr bwMode="auto">
          <a:xfrm flipV="1">
            <a:off x="4716463" y="4146438"/>
            <a:ext cx="792162" cy="214313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03" name="Line 30"/>
          <p:cNvSpPr>
            <a:spLocks noChangeShapeType="1"/>
          </p:cNvSpPr>
          <p:nvPr/>
        </p:nvSpPr>
        <p:spPr bwMode="auto">
          <a:xfrm>
            <a:off x="2339975" y="2993913"/>
            <a:ext cx="792163" cy="17287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04" name="Line 31"/>
          <p:cNvSpPr>
            <a:spLocks noChangeShapeType="1"/>
          </p:cNvSpPr>
          <p:nvPr/>
        </p:nvSpPr>
        <p:spPr bwMode="auto">
          <a:xfrm flipV="1">
            <a:off x="3132138" y="2993913"/>
            <a:ext cx="792162" cy="17287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05" name="Line 32"/>
          <p:cNvSpPr>
            <a:spLocks noChangeShapeType="1"/>
          </p:cNvSpPr>
          <p:nvPr/>
        </p:nvSpPr>
        <p:spPr bwMode="auto">
          <a:xfrm>
            <a:off x="3924300" y="2993913"/>
            <a:ext cx="792163" cy="17287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06" name="Line 33"/>
          <p:cNvSpPr>
            <a:spLocks noChangeShapeType="1"/>
          </p:cNvSpPr>
          <p:nvPr/>
        </p:nvSpPr>
        <p:spPr bwMode="auto">
          <a:xfrm flipV="1">
            <a:off x="4716463" y="2993913"/>
            <a:ext cx="792162" cy="17287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07" name="Text Box 41"/>
          <p:cNvSpPr txBox="1">
            <a:spLocks noChangeArrowheads="1"/>
          </p:cNvSpPr>
          <p:nvPr/>
        </p:nvSpPr>
        <p:spPr bwMode="auto">
          <a:xfrm>
            <a:off x="1425575" y="35114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b="0">
                <a:latin typeface="Times New Roman" pitchFamily="18" charset="0"/>
              </a:rPr>
              <a:t>0</a:t>
            </a:r>
          </a:p>
        </p:txBody>
      </p:sp>
      <p:sp>
        <p:nvSpPr>
          <p:cNvPr id="11308" name="Text Box 42"/>
          <p:cNvSpPr txBox="1">
            <a:spLocks noChangeArrowheads="1"/>
          </p:cNvSpPr>
          <p:nvPr/>
        </p:nvSpPr>
        <p:spPr bwMode="auto">
          <a:xfrm rot="16200000">
            <a:off x="534194" y="3482070"/>
            <a:ext cx="896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/>
              <a:t>error</a:t>
            </a:r>
          </a:p>
        </p:txBody>
      </p:sp>
      <p:sp>
        <p:nvSpPr>
          <p:cNvPr id="11309" name="Text Box 43"/>
          <p:cNvSpPr txBox="1">
            <a:spLocks noChangeArrowheads="1"/>
          </p:cNvSpPr>
          <p:nvPr/>
        </p:nvSpPr>
        <p:spPr bwMode="auto">
          <a:xfrm>
            <a:off x="5724525" y="3752738"/>
            <a:ext cx="2211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/>
              <a:t>nodal point nr</a:t>
            </a:r>
          </a:p>
        </p:txBody>
      </p:sp>
      <p:sp>
        <p:nvSpPr>
          <p:cNvPr id="11310" name="Line 45"/>
          <p:cNvSpPr>
            <a:spLocks noChangeShapeType="1"/>
          </p:cNvSpPr>
          <p:nvPr/>
        </p:nvSpPr>
        <p:spPr bwMode="auto">
          <a:xfrm flipV="1">
            <a:off x="1042988" y="2889138"/>
            <a:ext cx="0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11" name="Line 46"/>
          <p:cNvSpPr>
            <a:spLocks noChangeShapeType="1"/>
          </p:cNvSpPr>
          <p:nvPr/>
        </p:nvSpPr>
        <p:spPr bwMode="auto">
          <a:xfrm>
            <a:off x="7956550" y="4041663"/>
            <a:ext cx="43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12" name="Rectangle 47"/>
          <p:cNvSpPr>
            <a:spLocks noChangeArrowheads="1"/>
          </p:cNvSpPr>
          <p:nvPr/>
        </p:nvSpPr>
        <p:spPr bwMode="auto">
          <a:xfrm>
            <a:off x="754063" y="2528776"/>
            <a:ext cx="7778750" cy="237648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" name="Rectangle 2"/>
          <p:cNvSpPr txBox="1">
            <a:spLocks noChangeArrowheads="1"/>
          </p:cNvSpPr>
          <p:nvPr/>
        </p:nvSpPr>
        <p:spPr>
          <a:xfrm>
            <a:off x="47920" y="512539"/>
            <a:ext cx="8350250" cy="719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altLang="en-US" smtClean="0">
                <a:solidFill>
                  <a:srgbClr val="008000"/>
                </a:solidFill>
              </a:rPr>
              <a:t>Stability criterion for heat diffusion</a:t>
            </a:r>
            <a:endParaRPr lang="en-GB" altLang="en-US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278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/>
              <a:t>Session 2 of Introduction to numerical modelling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12294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1438655"/>
              </p:ext>
            </p:extLst>
          </p:nvPr>
        </p:nvGraphicFramePr>
        <p:xfrm>
          <a:off x="1223390" y="1217697"/>
          <a:ext cx="2608263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18" name="Equation" r:id="rId4" imgW="1143000" imgH="254000" progId="Equation.3">
                  <p:embed/>
                </p:oleObj>
              </mc:Choice>
              <mc:Fallback>
                <p:oleObj name="Equation" r:id="rId4" imgW="11430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390" y="1217697"/>
                        <a:ext cx="2608263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Rectangle 38"/>
          <p:cNvSpPr>
            <a:spLocks noChangeArrowheads="1"/>
          </p:cNvSpPr>
          <p:nvPr/>
        </p:nvSpPr>
        <p:spPr bwMode="auto">
          <a:xfrm>
            <a:off x="564413" y="1250355"/>
            <a:ext cx="7991475" cy="532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q"/>
            </a:pPr>
            <a:r>
              <a:rPr lang="en-GB" altLang="en-US" sz="2800" b="0" dirty="0"/>
              <a:t> 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q"/>
            </a:pPr>
            <a:r>
              <a:rPr lang="en-GB" altLang="en-US" sz="2800" b="0" dirty="0"/>
              <a:t>Avoiding amplification:</a:t>
            </a:r>
          </a:p>
          <a:p>
            <a:pPr marL="457200" indent="-457200"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q"/>
            </a:pPr>
            <a:r>
              <a:rPr lang="en-GB" altLang="en-US" sz="2800" b="0" dirty="0"/>
              <a:t> </a:t>
            </a:r>
            <a:r>
              <a:rPr lang="en-GB" altLang="en-US" sz="2800" b="0" dirty="0" smtClean="0"/>
              <a:t>i.e</a:t>
            </a:r>
            <a:r>
              <a:rPr lang="en-GB" altLang="en-US" sz="2800" b="0" dirty="0"/>
              <a:t>.:                   </a:t>
            </a:r>
            <a:r>
              <a:rPr lang="en-GB" altLang="en-US" sz="2800" b="0" dirty="0" smtClean="0"/>
              <a:t>   or              </a:t>
            </a:r>
            <a:r>
              <a:rPr lang="en-GB" altLang="en-US" sz="2800" b="0" dirty="0"/>
              <a:t>or</a:t>
            </a:r>
          </a:p>
          <a:p>
            <a:pPr marL="457200" indent="-457200" eaLnBrk="1" hangingPunct="1">
              <a:lnSpc>
                <a:spcPct val="24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q"/>
            </a:pPr>
            <a:r>
              <a:rPr lang="en-GB" altLang="en-US" sz="2800" b="0" dirty="0"/>
              <a:t> So</a:t>
            </a:r>
          </a:p>
          <a:p>
            <a:pPr marL="0" indent="0" eaLnBrk="1" hangingPunct="1">
              <a:lnSpc>
                <a:spcPct val="19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GB" altLang="en-US" sz="2800" b="0" dirty="0" smtClean="0"/>
              <a:t>                     has </a:t>
            </a:r>
            <a:r>
              <a:rPr lang="en-GB" altLang="en-US" sz="2800" b="0" dirty="0"/>
              <a:t>following stability criterion: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q"/>
            </a:pPr>
            <a:r>
              <a:rPr lang="en-GB" altLang="en-US" sz="2800" b="0" dirty="0"/>
              <a:t> </a:t>
            </a:r>
            <a:r>
              <a:rPr lang="en-GB" altLang="en-US" sz="2800" b="0" dirty="0" smtClean="0"/>
              <a:t>This </a:t>
            </a:r>
            <a:r>
              <a:rPr lang="en-GB" altLang="en-US" sz="2800" b="0" dirty="0"/>
              <a:t>is </a:t>
            </a:r>
            <a:r>
              <a:rPr lang="en-GB" altLang="en-US" sz="2800" b="0" dirty="0" smtClean="0"/>
              <a:t>a simplified </a:t>
            </a:r>
            <a:r>
              <a:rPr lang="en-GB" altLang="en-US" sz="2800" b="0" dirty="0"/>
              <a:t>analysis. </a:t>
            </a:r>
            <a:endParaRPr lang="en-GB" altLang="en-US" sz="2800" b="0" dirty="0" smtClean="0"/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GB" altLang="en-US" sz="2800" b="0" dirty="0" smtClean="0"/>
              <a:t>      The full Fourier analysis referred to as the</a:t>
            </a:r>
          </a:p>
          <a:p>
            <a:pPr marL="0" indent="0" eaLnBrk="1" hangingPunct="1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GB" altLang="en-US" sz="2800" b="0" dirty="0" smtClean="0"/>
              <a:t>           </a:t>
            </a:r>
            <a:r>
              <a:rPr lang="en-GB" altLang="en-US" sz="2800" b="0" u="sng" dirty="0" smtClean="0"/>
              <a:t>von Neumann stability criterion</a:t>
            </a:r>
            <a:r>
              <a:rPr lang="en-GB" altLang="en-US" sz="2800" b="0" dirty="0" smtClean="0"/>
              <a:t>.</a:t>
            </a:r>
            <a:endParaRPr lang="en-GB" altLang="en-US" sz="2800" b="0" dirty="0"/>
          </a:p>
        </p:txBody>
      </p:sp>
      <p:graphicFrame>
        <p:nvGraphicFramePr>
          <p:cNvPr id="12296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8767762"/>
              </p:ext>
            </p:extLst>
          </p:nvPr>
        </p:nvGraphicFramePr>
        <p:xfrm>
          <a:off x="4857623" y="1772868"/>
          <a:ext cx="141922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19" name="Equation" r:id="rId6" imgW="622030" imgH="253890" progId="Equation.3">
                  <p:embed/>
                </p:oleObj>
              </mc:Choice>
              <mc:Fallback>
                <p:oleObj name="Equation" r:id="rId6" imgW="622030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623" y="1772868"/>
                        <a:ext cx="141922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5651568"/>
              </p:ext>
            </p:extLst>
          </p:nvPr>
        </p:nvGraphicFramePr>
        <p:xfrm>
          <a:off x="2231453" y="2443472"/>
          <a:ext cx="15652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0" name="Equation" r:id="rId8" imgW="685502" imgH="165028" progId="Equation.3">
                  <p:embed/>
                </p:oleObj>
              </mc:Choice>
              <mc:Fallback>
                <p:oleObj name="Equation" r:id="rId8" imgW="685502" imgH="16502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1453" y="2443472"/>
                        <a:ext cx="1565275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1233627"/>
              </p:ext>
            </p:extLst>
          </p:nvPr>
        </p:nvGraphicFramePr>
        <p:xfrm>
          <a:off x="4679378" y="2162256"/>
          <a:ext cx="839787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1" name="Equation" r:id="rId10" imgW="368140" imgH="393529" progId="Equation.3">
                  <p:embed/>
                </p:oleObj>
              </mc:Choice>
              <mc:Fallback>
                <p:oleObj name="Equation" r:id="rId10" imgW="36814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9378" y="2162256"/>
                        <a:ext cx="839787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9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7668857"/>
              </p:ext>
            </p:extLst>
          </p:nvPr>
        </p:nvGraphicFramePr>
        <p:xfrm>
          <a:off x="6552628" y="2178585"/>
          <a:ext cx="1274762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2" name="Equation" r:id="rId12" imgW="558558" imgH="393529" progId="Equation.3">
                  <p:embed/>
                </p:oleObj>
              </mc:Choice>
              <mc:Fallback>
                <p:oleObj name="Equation" r:id="rId12" imgW="558558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2628" y="2178585"/>
                        <a:ext cx="1274762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0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72408"/>
              </p:ext>
            </p:extLst>
          </p:nvPr>
        </p:nvGraphicFramePr>
        <p:xfrm>
          <a:off x="7620000" y="4090056"/>
          <a:ext cx="1360487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3" name="Equation" r:id="rId14" imgW="596900" imgH="419100" progId="Equation.3">
                  <p:embed/>
                </p:oleObj>
              </mc:Choice>
              <mc:Fallback>
                <p:oleObj name="Equation" r:id="rId14" imgW="5969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4090056"/>
                        <a:ext cx="1360487" cy="957263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1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720184"/>
              </p:ext>
            </p:extLst>
          </p:nvPr>
        </p:nvGraphicFramePr>
        <p:xfrm>
          <a:off x="1919270" y="3084365"/>
          <a:ext cx="5419725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4" name="Equation" r:id="rId16" imgW="2374900" imgH="508000" progId="Equation.3">
                  <p:embed/>
                </p:oleObj>
              </mc:Choice>
              <mc:Fallback>
                <p:oleObj name="Equation" r:id="rId16" imgW="23749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70" y="3084365"/>
                        <a:ext cx="5419725" cy="11604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47920" y="512539"/>
            <a:ext cx="8350250" cy="719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altLang="en-US" smtClean="0">
                <a:solidFill>
                  <a:srgbClr val="008000"/>
                </a:solidFill>
              </a:rPr>
              <a:t>Stability criterion for heat diffusion</a:t>
            </a:r>
            <a:endParaRPr lang="en-GB" altLang="en-US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28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/>
              <a:t>Session 2 of Introduction to numerical modelling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27</a:t>
            </a:fld>
            <a:endParaRPr lang="en-US"/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50580" y="1457253"/>
            <a:ext cx="3082925" cy="4367212"/>
          </a:xfrm>
        </p:spPr>
        <p:txBody>
          <a:bodyPr/>
          <a:lstStyle/>
          <a:p>
            <a:pPr eaLnBrk="1" hangingPunct="1"/>
            <a:r>
              <a:rPr lang="en-GB" altLang="en-US" i="1" dirty="0" smtClean="0">
                <a:latin typeface="Symbol" pitchFamily="18" charset="2"/>
              </a:rPr>
              <a:t> </a:t>
            </a:r>
            <a:r>
              <a:rPr lang="en-GB" altLang="en-US" i="1" dirty="0" err="1" smtClean="0">
                <a:latin typeface="Symbol" pitchFamily="18" charset="2"/>
              </a:rPr>
              <a:t>D</a:t>
            </a:r>
            <a:r>
              <a:rPr lang="en-GB" altLang="en-US" i="1" dirty="0" err="1" smtClean="0">
                <a:latin typeface="Times New Roman" pitchFamily="18" charset="0"/>
              </a:rPr>
              <a:t>x</a:t>
            </a:r>
            <a:r>
              <a:rPr lang="en-GB" altLang="en-US" dirty="0" smtClean="0">
                <a:latin typeface="Times New Roman" pitchFamily="18" charset="0"/>
              </a:rPr>
              <a:t> </a:t>
            </a:r>
            <a:r>
              <a:rPr lang="en-GB" altLang="en-US" dirty="0" smtClean="0"/>
              <a:t>= 10 km,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en-US" dirty="0" smtClean="0">
                <a:latin typeface="Symbol" pitchFamily="18" charset="2"/>
              </a:rPr>
              <a:t>   </a:t>
            </a:r>
            <a:r>
              <a:rPr lang="en-GB" altLang="en-US" i="1" dirty="0" smtClean="0">
                <a:latin typeface="Symbol" pitchFamily="18" charset="2"/>
              </a:rPr>
              <a:t>k</a:t>
            </a:r>
            <a:r>
              <a:rPr lang="en-GB" altLang="en-US" dirty="0" smtClean="0">
                <a:latin typeface="Symbol" pitchFamily="18" charset="2"/>
              </a:rPr>
              <a:t> </a:t>
            </a:r>
            <a:r>
              <a:rPr lang="en-GB" altLang="en-US" dirty="0" smtClean="0"/>
              <a:t>= 10</a:t>
            </a:r>
            <a:r>
              <a:rPr lang="en-GB" altLang="en-US" baseline="30000" dirty="0" smtClean="0"/>
              <a:t>-6</a:t>
            </a:r>
            <a:r>
              <a:rPr lang="en-GB" altLang="en-US" dirty="0" smtClean="0"/>
              <a:t> </a:t>
            </a:r>
            <a:r>
              <a:rPr lang="en-GB" altLang="en-US" dirty="0" smtClean="0">
                <a:latin typeface="Times New Roman" pitchFamily="18" charset="0"/>
              </a:rPr>
              <a:t>m</a:t>
            </a:r>
            <a:r>
              <a:rPr lang="en-GB" altLang="en-US" baseline="30000" dirty="0" smtClean="0">
                <a:latin typeface="Times New Roman" pitchFamily="18" charset="0"/>
              </a:rPr>
              <a:t>2</a:t>
            </a:r>
            <a:r>
              <a:rPr lang="en-GB" altLang="en-US" dirty="0" smtClean="0">
                <a:latin typeface="Times New Roman" pitchFamily="18" charset="0"/>
              </a:rPr>
              <a:t>/s</a:t>
            </a:r>
            <a:r>
              <a:rPr lang="en-GB" altLang="en-US" dirty="0" smtClean="0"/>
              <a:t>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en-US" dirty="0" smtClean="0"/>
              <a:t>   so </a:t>
            </a:r>
            <a:r>
              <a:rPr lang="en-GB" altLang="en-US" i="1" dirty="0" smtClean="0">
                <a:latin typeface="Symbol" pitchFamily="18" charset="2"/>
              </a:rPr>
              <a:t>D</a:t>
            </a:r>
            <a:r>
              <a:rPr lang="en-GB" altLang="en-US" i="1" dirty="0" smtClean="0">
                <a:latin typeface="Times New Roman" pitchFamily="18" charset="0"/>
              </a:rPr>
              <a:t>t</a:t>
            </a:r>
            <a:r>
              <a:rPr lang="en-GB" altLang="en-US" dirty="0" smtClean="0">
                <a:latin typeface="Times New Roman" pitchFamily="18" charset="0"/>
              </a:rPr>
              <a:t> </a:t>
            </a:r>
            <a:r>
              <a:rPr lang="en-GB" altLang="en-US" dirty="0" smtClean="0"/>
              <a:t>&lt; 1.58 </a:t>
            </a:r>
            <a:r>
              <a:rPr lang="en-GB" altLang="en-US" dirty="0" err="1" smtClean="0"/>
              <a:t>Myr</a:t>
            </a:r>
            <a:endParaRPr lang="en-GB" altLang="en-US" dirty="0" smtClean="0"/>
          </a:p>
          <a:p>
            <a:pPr eaLnBrk="1" hangingPunct="1"/>
            <a:r>
              <a:rPr lang="en-GB" altLang="en-US" dirty="0" smtClean="0"/>
              <a:t> Results after 20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en-US" dirty="0" smtClean="0"/>
              <a:t>   time steps of 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en-US" dirty="0" smtClean="0">
                <a:latin typeface="Symbol" pitchFamily="18" charset="2"/>
              </a:rPr>
              <a:t>   </a:t>
            </a:r>
            <a:r>
              <a:rPr lang="en-GB" altLang="en-US" i="1" dirty="0" smtClean="0">
                <a:latin typeface="Symbol" pitchFamily="18" charset="2"/>
              </a:rPr>
              <a:t>D</a:t>
            </a:r>
            <a:r>
              <a:rPr lang="en-GB" altLang="en-US" i="1" dirty="0" smtClean="0">
                <a:latin typeface="Times New Roman" pitchFamily="18" charset="0"/>
              </a:rPr>
              <a:t>t</a:t>
            </a:r>
            <a:r>
              <a:rPr lang="en-GB" altLang="en-US" dirty="0" smtClean="0">
                <a:latin typeface="Times New Roman" pitchFamily="18" charset="0"/>
              </a:rPr>
              <a:t> </a:t>
            </a:r>
            <a:r>
              <a:rPr lang="en-GB" altLang="en-US" dirty="0" smtClean="0"/>
              <a:t>= 1.5 </a:t>
            </a:r>
            <a:r>
              <a:rPr lang="en-GB" altLang="en-US" dirty="0" err="1" smtClean="0"/>
              <a:t>Myr</a:t>
            </a:r>
            <a:endParaRPr lang="en-GB" altLang="en-US" dirty="0" smtClean="0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36503"/>
            <a:ext cx="8350250" cy="719137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GB" altLang="en-US" smtClean="0">
                <a:solidFill>
                  <a:srgbClr val="008000"/>
                </a:solidFill>
              </a:rPr>
              <a:t>Example cooling oceanic plate</a:t>
            </a:r>
          </a:p>
        </p:txBody>
      </p:sp>
      <p:graphicFrame>
        <p:nvGraphicFramePr>
          <p:cNvPr id="1331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456994"/>
              </p:ext>
            </p:extLst>
          </p:nvPr>
        </p:nvGraphicFramePr>
        <p:xfrm>
          <a:off x="5795963" y="1390127"/>
          <a:ext cx="1360487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2" name="Equation" r:id="rId3" imgW="596900" imgH="419100" progId="Equation.3">
                  <p:embed/>
                </p:oleObj>
              </mc:Choice>
              <mc:Fallback>
                <p:oleObj name="Equation" r:id="rId3" imgW="5969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1390127"/>
                        <a:ext cx="1360487" cy="95726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20" name="Picture 5" descr="stab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525" y="2373240"/>
            <a:ext cx="53435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2496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/>
              <a:t>Session 2 of Introduction to numerical modelling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28</a:t>
            </a:fld>
            <a:endParaRPr lang="en-US"/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6620" y="1469235"/>
            <a:ext cx="8350250" cy="5260975"/>
          </a:xfrm>
        </p:spPr>
        <p:txBody>
          <a:bodyPr/>
          <a:lstStyle/>
          <a:p>
            <a:pPr eaLnBrk="1" hangingPunct="1"/>
            <a:r>
              <a:rPr lang="en-GB" altLang="en-US" i="1" dirty="0" smtClean="0">
                <a:latin typeface="Symbol" pitchFamily="18" charset="2"/>
              </a:rPr>
              <a:t> </a:t>
            </a:r>
            <a:r>
              <a:rPr lang="en-GB" altLang="en-US" i="1" dirty="0" err="1" smtClean="0">
                <a:latin typeface="Symbol" pitchFamily="18" charset="2"/>
              </a:rPr>
              <a:t>D</a:t>
            </a:r>
            <a:r>
              <a:rPr lang="en-GB" altLang="en-US" dirty="0" err="1" smtClean="0">
                <a:latin typeface="Times New Roman" pitchFamily="18" charset="0"/>
              </a:rPr>
              <a:t>x</a:t>
            </a:r>
            <a:r>
              <a:rPr lang="en-GB" altLang="en-US" dirty="0" smtClean="0">
                <a:latin typeface="Times New Roman" pitchFamily="18" charset="0"/>
              </a:rPr>
              <a:t> </a:t>
            </a:r>
            <a:r>
              <a:rPr lang="en-GB" altLang="en-US" dirty="0" smtClean="0"/>
              <a:t>= 10 km,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en-US" dirty="0" smtClean="0">
                <a:latin typeface="Symbol" pitchFamily="18" charset="2"/>
              </a:rPr>
              <a:t>   </a:t>
            </a:r>
            <a:r>
              <a:rPr lang="en-GB" altLang="en-US" i="1" dirty="0" smtClean="0">
                <a:latin typeface="Symbol" pitchFamily="18" charset="2"/>
              </a:rPr>
              <a:t>k</a:t>
            </a:r>
            <a:r>
              <a:rPr lang="en-GB" altLang="en-US" dirty="0" smtClean="0">
                <a:latin typeface="Symbol" pitchFamily="18" charset="2"/>
              </a:rPr>
              <a:t> </a:t>
            </a:r>
            <a:r>
              <a:rPr lang="en-GB" altLang="en-US" dirty="0" smtClean="0"/>
              <a:t>= 10</a:t>
            </a:r>
            <a:r>
              <a:rPr lang="en-GB" altLang="en-US" baseline="30000" dirty="0" smtClean="0"/>
              <a:t>-6</a:t>
            </a:r>
            <a:r>
              <a:rPr lang="en-GB" altLang="en-US" dirty="0" smtClean="0"/>
              <a:t> </a:t>
            </a:r>
            <a:r>
              <a:rPr lang="en-GB" altLang="en-US" dirty="0" smtClean="0">
                <a:latin typeface="Times New Roman" pitchFamily="18" charset="0"/>
              </a:rPr>
              <a:t>m</a:t>
            </a:r>
            <a:r>
              <a:rPr lang="en-GB" altLang="en-US" baseline="30000" dirty="0" smtClean="0">
                <a:latin typeface="Times New Roman" pitchFamily="18" charset="0"/>
              </a:rPr>
              <a:t>2</a:t>
            </a:r>
            <a:r>
              <a:rPr lang="en-GB" altLang="en-US" dirty="0" smtClean="0">
                <a:latin typeface="Times New Roman" pitchFamily="18" charset="0"/>
              </a:rPr>
              <a:t>/s</a:t>
            </a:r>
            <a:r>
              <a:rPr lang="en-GB" altLang="en-US" dirty="0" smtClean="0"/>
              <a:t>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en-US" dirty="0" smtClean="0"/>
              <a:t>   so </a:t>
            </a:r>
            <a:r>
              <a:rPr lang="en-GB" altLang="en-US" i="1" dirty="0" err="1" smtClean="0">
                <a:latin typeface="Symbol" pitchFamily="18" charset="2"/>
              </a:rPr>
              <a:t>D</a:t>
            </a:r>
            <a:r>
              <a:rPr lang="en-GB" altLang="en-US" i="1" dirty="0" err="1" smtClean="0">
                <a:latin typeface="Times New Roman" pitchFamily="18" charset="0"/>
              </a:rPr>
              <a:t>t</a:t>
            </a:r>
            <a:r>
              <a:rPr lang="en-GB" altLang="en-US" dirty="0" smtClean="0">
                <a:latin typeface="Times New Roman" pitchFamily="18" charset="0"/>
              </a:rPr>
              <a:t> </a:t>
            </a:r>
            <a:r>
              <a:rPr lang="en-GB" altLang="en-US" dirty="0" smtClean="0"/>
              <a:t>&lt; 1.58 </a:t>
            </a:r>
            <a:r>
              <a:rPr lang="en-GB" altLang="en-US" dirty="0" err="1" smtClean="0"/>
              <a:t>Myr</a:t>
            </a:r>
            <a:endParaRPr lang="en-GB" altLang="en-US" dirty="0" smtClean="0"/>
          </a:p>
          <a:p>
            <a:pPr eaLnBrk="1" hangingPunct="1"/>
            <a:r>
              <a:rPr lang="en-GB" altLang="en-US" dirty="0" smtClean="0"/>
              <a:t> Results after 20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en-US" dirty="0" smtClean="0"/>
              <a:t>   time steps of 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en-US" dirty="0" smtClean="0">
                <a:latin typeface="Symbol" pitchFamily="18" charset="2"/>
              </a:rPr>
              <a:t>   </a:t>
            </a:r>
            <a:r>
              <a:rPr lang="en-GB" altLang="en-US" i="1" dirty="0" err="1" smtClean="0">
                <a:latin typeface="Symbol" pitchFamily="18" charset="2"/>
              </a:rPr>
              <a:t>D</a:t>
            </a:r>
            <a:r>
              <a:rPr lang="en-GB" altLang="en-US" i="1" dirty="0" err="1" smtClean="0">
                <a:latin typeface="Times New Roman" pitchFamily="18" charset="0"/>
              </a:rPr>
              <a:t>t</a:t>
            </a:r>
            <a:r>
              <a:rPr lang="en-GB" altLang="en-US" dirty="0" smtClean="0">
                <a:latin typeface="Times New Roman" pitchFamily="18" charset="0"/>
              </a:rPr>
              <a:t> </a:t>
            </a:r>
            <a:r>
              <a:rPr lang="en-GB" altLang="en-US" dirty="0" smtClean="0"/>
              <a:t>= 1.7 </a:t>
            </a:r>
            <a:r>
              <a:rPr lang="en-GB" altLang="en-US" dirty="0" err="1" smtClean="0"/>
              <a:t>Myr</a:t>
            </a:r>
            <a:endParaRPr lang="en-GB" altLang="en-US" dirty="0" smtClean="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00557"/>
            <a:ext cx="8350250" cy="719137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GB" altLang="en-US" dirty="0" smtClean="0">
                <a:solidFill>
                  <a:srgbClr val="008000"/>
                </a:solidFill>
              </a:rPr>
              <a:t>Example cooling oceanic plate</a:t>
            </a:r>
          </a:p>
        </p:txBody>
      </p:sp>
      <p:graphicFrame>
        <p:nvGraphicFramePr>
          <p:cNvPr id="1434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83662"/>
              </p:ext>
            </p:extLst>
          </p:nvPr>
        </p:nvGraphicFramePr>
        <p:xfrm>
          <a:off x="5795963" y="1354181"/>
          <a:ext cx="1360487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0" name="Equation" r:id="rId4" imgW="596900" imgH="419100" progId="Equation.3">
                  <p:embed/>
                </p:oleObj>
              </mc:Choice>
              <mc:Fallback>
                <p:oleObj name="Equation" r:id="rId4" imgW="5969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1354181"/>
                        <a:ext cx="1360487" cy="95726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44" name="Picture 6" descr="stab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2337294"/>
            <a:ext cx="53435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34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9443643"/>
              </p:ext>
            </p:extLst>
          </p:nvPr>
        </p:nvGraphicFramePr>
        <p:xfrm>
          <a:off x="5219700" y="4928094"/>
          <a:ext cx="3217863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1" name="Equation" r:id="rId7" imgW="1409088" imgH="266584" progId="Equation.3">
                  <p:embed/>
                </p:oleObj>
              </mc:Choice>
              <mc:Fallback>
                <p:oleObj name="Equation" r:id="rId7" imgW="1409088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4928094"/>
                        <a:ext cx="3217863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6" name="Text Box 8"/>
          <p:cNvSpPr txBox="1">
            <a:spLocks noChangeArrowheads="1"/>
          </p:cNvSpPr>
          <p:nvPr/>
        </p:nvSpPr>
        <p:spPr bwMode="auto">
          <a:xfrm>
            <a:off x="5703888" y="3123107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sz="2000"/>
          </a:p>
        </p:txBody>
      </p:sp>
      <p:sp>
        <p:nvSpPr>
          <p:cNvPr id="14347" name="Text Box 9"/>
          <p:cNvSpPr txBox="1">
            <a:spLocks noChangeArrowheads="1"/>
          </p:cNvSpPr>
          <p:nvPr/>
        </p:nvSpPr>
        <p:spPr bwMode="auto">
          <a:xfrm>
            <a:off x="5435600" y="3458069"/>
            <a:ext cx="33210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b="0"/>
              <a:t>Only error amplification</a:t>
            </a:r>
          </a:p>
          <a:p>
            <a:pPr eaLnBrk="1" hangingPunct="1"/>
            <a:r>
              <a:rPr lang="en-GB" altLang="en-US" b="0"/>
              <a:t>where there is diffusion</a:t>
            </a:r>
          </a:p>
        </p:txBody>
      </p:sp>
      <p:sp>
        <p:nvSpPr>
          <p:cNvPr id="14348" name="Line 10"/>
          <p:cNvSpPr>
            <a:spLocks noChangeShapeType="1"/>
          </p:cNvSpPr>
          <p:nvPr/>
        </p:nvSpPr>
        <p:spPr bwMode="auto">
          <a:xfrm flipH="1" flipV="1">
            <a:off x="4932363" y="4208957"/>
            <a:ext cx="287337" cy="10080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49" name="Line 11"/>
          <p:cNvSpPr>
            <a:spLocks noChangeShapeType="1"/>
          </p:cNvSpPr>
          <p:nvPr/>
        </p:nvSpPr>
        <p:spPr bwMode="auto">
          <a:xfrm flipH="1" flipV="1">
            <a:off x="5435600" y="3345357"/>
            <a:ext cx="504825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50" name="Line 12"/>
          <p:cNvSpPr>
            <a:spLocks noChangeShapeType="1"/>
          </p:cNvSpPr>
          <p:nvPr/>
        </p:nvSpPr>
        <p:spPr bwMode="auto">
          <a:xfrm flipV="1">
            <a:off x="5938838" y="2911969"/>
            <a:ext cx="720725" cy="649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437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3-9 April, 2017, Edinburgh University</a:t>
            </a:r>
            <a:endParaRPr lang="en-GB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Session 2 of Introduction to numerical modelling</a:t>
            </a:r>
            <a:endParaRPr lang="en-GB" alt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74024"/>
            <a:ext cx="8229600" cy="990600"/>
          </a:xfrm>
        </p:spPr>
        <p:txBody>
          <a:bodyPr/>
          <a:lstStyle/>
          <a:p>
            <a:pPr algn="ctr" eaLnBrk="1" hangingPunct="1"/>
            <a:r>
              <a:rPr lang="en-GB" dirty="0" smtClean="0">
                <a:solidFill>
                  <a:srgbClr val="008000"/>
                </a:solidFill>
              </a:rPr>
              <a:t>Boundary </a:t>
            </a:r>
            <a:r>
              <a:rPr lang="en-GB" dirty="0">
                <a:solidFill>
                  <a:srgbClr val="008000"/>
                </a:solidFill>
              </a:rPr>
              <a:t>conditions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08184"/>
            <a:ext cx="8229600" cy="4876800"/>
          </a:xfrm>
        </p:spPr>
        <p:txBody>
          <a:bodyPr>
            <a:normAutofit/>
          </a:bodyPr>
          <a:lstStyle/>
          <a:p>
            <a:pPr marL="571500" indent="-571500" eaLnBrk="1" hangingPunct="1">
              <a:buFont typeface="Wingdings" charset="0"/>
              <a:buNone/>
            </a:pPr>
            <a:r>
              <a:rPr lang="en-GB" dirty="0">
                <a:latin typeface="Arial" charset="0"/>
              </a:rPr>
              <a:t>Possible boundary conditions: </a:t>
            </a:r>
          </a:p>
          <a:p>
            <a:pPr marL="839788" lvl="1" indent="-495300" eaLnBrk="1" hangingPunct="1">
              <a:lnSpc>
                <a:spcPct val="120000"/>
              </a:lnSpc>
              <a:buFont typeface="Wingdings" charset="0"/>
              <a:buAutoNum type="arabicPeriod"/>
            </a:pPr>
            <a:r>
              <a:rPr lang="en-GB" sz="2400" dirty="0">
                <a:latin typeface="Arial" charset="0"/>
              </a:rPr>
              <a:t>essential-, or </a:t>
            </a:r>
            <a:r>
              <a:rPr lang="en-GB" sz="2400" dirty="0" err="1">
                <a:latin typeface="Arial" charset="0"/>
              </a:rPr>
              <a:t>Dirichlet</a:t>
            </a:r>
            <a:r>
              <a:rPr lang="en-GB" sz="2400" dirty="0">
                <a:latin typeface="Arial" charset="0"/>
              </a:rPr>
              <a:t> boundary condition: </a:t>
            </a:r>
          </a:p>
          <a:p>
            <a:pPr marL="839788" lvl="1" indent="-495300" eaLnBrk="1" hangingPunct="1">
              <a:lnSpc>
                <a:spcPct val="120000"/>
              </a:lnSpc>
              <a:buFont typeface="Wingdings" charset="0"/>
              <a:buNone/>
            </a:pPr>
            <a:r>
              <a:rPr lang="en-GB" sz="2400" dirty="0">
                <a:latin typeface="Arial" charset="0"/>
              </a:rPr>
              <a:t>          </a:t>
            </a:r>
            <a:r>
              <a:rPr lang="en-GB" sz="2400" i="1" dirty="0">
                <a:latin typeface="Times New Roman" charset="0"/>
                <a:cs typeface="Times New Roman" charset="0"/>
              </a:rPr>
              <a:t>f</a:t>
            </a:r>
            <a:r>
              <a:rPr lang="en-GB" sz="2400" dirty="0">
                <a:latin typeface="Arial" charset="0"/>
              </a:rPr>
              <a:t> = given </a:t>
            </a:r>
            <a:r>
              <a:rPr lang="en-GB" sz="2400" i="1" dirty="0">
                <a:latin typeface="Arial" charset="0"/>
              </a:rPr>
              <a:t>(this is what we used so far) </a:t>
            </a:r>
          </a:p>
          <a:p>
            <a:pPr marL="839788" lvl="1" indent="-495300" eaLnBrk="1" hangingPunct="1">
              <a:lnSpc>
                <a:spcPct val="120000"/>
              </a:lnSpc>
              <a:buFont typeface="Wingdings" charset="0"/>
              <a:buAutoNum type="arabicPeriod" startAt="2"/>
            </a:pPr>
            <a:r>
              <a:rPr lang="en-GB" sz="2400" dirty="0">
                <a:latin typeface="Arial" charset="0"/>
              </a:rPr>
              <a:t>natural-, flux-, or Neumann boundary condition: </a:t>
            </a:r>
          </a:p>
          <a:p>
            <a:pPr marL="839788" lvl="1" indent="-495300" eaLnBrk="1" hangingPunct="1">
              <a:lnSpc>
                <a:spcPct val="120000"/>
              </a:lnSpc>
              <a:buFont typeface="Wingdings" charset="0"/>
              <a:buNone/>
            </a:pPr>
            <a:r>
              <a:rPr lang="en-GB" sz="2400" dirty="0">
                <a:latin typeface="Arial" charset="0"/>
              </a:rPr>
              <a:t>          gradient is given or         = given</a:t>
            </a:r>
          </a:p>
          <a:p>
            <a:pPr marL="839788" lvl="1" indent="-495300" eaLnBrk="1" hangingPunct="1">
              <a:lnSpc>
                <a:spcPct val="120000"/>
              </a:lnSpc>
              <a:buFont typeface="Wingdings" charset="0"/>
              <a:buAutoNum type="arabicPeriod" startAt="3"/>
            </a:pPr>
            <a:r>
              <a:rPr lang="en-GB" sz="2400" dirty="0">
                <a:latin typeface="Arial" charset="0"/>
              </a:rPr>
              <a:t>periodic boundary condition: link ends together</a:t>
            </a:r>
          </a:p>
          <a:p>
            <a:pPr marL="839788" lvl="1" indent="-495300" eaLnBrk="1" hangingPunct="1">
              <a:buFont typeface="Wingdings" charset="0"/>
              <a:buNone/>
            </a:pPr>
            <a:endParaRPr lang="en-GB" sz="2400" dirty="0">
              <a:latin typeface="Arial" charset="0"/>
            </a:endParaRPr>
          </a:p>
          <a:p>
            <a:pPr marL="839788" lvl="1" indent="-495300" eaLnBrk="1" hangingPunct="1"/>
            <a:endParaRPr lang="en-GB" sz="2400" dirty="0">
              <a:latin typeface="Arial" charset="0"/>
            </a:endParaRPr>
          </a:p>
          <a:p>
            <a:pPr marL="571500" indent="-571500" eaLnBrk="1" hangingPunct="1">
              <a:buFont typeface="Wingdings" charset="0"/>
              <a:buNone/>
            </a:pPr>
            <a:endParaRPr lang="en-GB" dirty="0">
              <a:latin typeface="Arial" charset="0"/>
            </a:endParaRPr>
          </a:p>
          <a:p>
            <a:pPr marL="839788" lvl="1" indent="-495300" eaLnBrk="1" hangingPunct="1"/>
            <a:endParaRPr lang="en-GB" sz="2400" dirty="0">
              <a:latin typeface="Arial" charset="0"/>
            </a:endParaRPr>
          </a:p>
        </p:txBody>
      </p:sp>
      <p:graphicFrame>
        <p:nvGraphicFramePr>
          <p:cNvPr id="174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172850"/>
              </p:ext>
            </p:extLst>
          </p:nvPr>
        </p:nvGraphicFramePr>
        <p:xfrm>
          <a:off x="4507327" y="3952373"/>
          <a:ext cx="46037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74" name="Equation" r:id="rId4" imgW="228501" imgH="393529" progId="Equation.3">
                  <p:embed/>
                </p:oleObj>
              </mc:Choice>
              <mc:Fallback>
                <p:oleObj name="Equation" r:id="rId4" imgW="228501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7327" y="3952373"/>
                        <a:ext cx="460375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27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3</a:t>
            </a:fld>
            <a:endParaRPr lang="en-US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60467"/>
            <a:ext cx="8350250" cy="719137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GB" altLang="en-US" dirty="0" smtClean="0">
                <a:solidFill>
                  <a:srgbClr val="008000"/>
                </a:solidFill>
              </a:rPr>
              <a:t>Conservation of heat (energy)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199112" y="4242288"/>
            <a:ext cx="4944888" cy="2606675"/>
            <a:chOff x="4017225" y="1174525"/>
            <a:chExt cx="4944888" cy="2606675"/>
          </a:xfrm>
        </p:grpSpPr>
        <p:grpSp>
          <p:nvGrpSpPr>
            <p:cNvPr id="10246" name="Group 6"/>
            <p:cNvGrpSpPr>
              <a:grpSpLocks/>
            </p:cNvGrpSpPr>
            <p:nvPr/>
          </p:nvGrpSpPr>
          <p:grpSpPr bwMode="auto">
            <a:xfrm>
              <a:off x="4838700" y="1174525"/>
              <a:ext cx="2452688" cy="2160587"/>
              <a:chOff x="657" y="1661"/>
              <a:chExt cx="1906" cy="1678"/>
            </a:xfrm>
          </p:grpSpPr>
          <p:sp>
            <p:nvSpPr>
              <p:cNvPr id="10260" name="Rectangle 7"/>
              <p:cNvSpPr>
                <a:spLocks noChangeArrowheads="1"/>
              </p:cNvSpPr>
              <p:nvPr/>
            </p:nvSpPr>
            <p:spPr bwMode="auto">
              <a:xfrm>
                <a:off x="1247" y="1661"/>
                <a:ext cx="1316" cy="131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3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3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261" name="Rectangle 8"/>
              <p:cNvSpPr>
                <a:spLocks noChangeArrowheads="1"/>
              </p:cNvSpPr>
              <p:nvPr/>
            </p:nvSpPr>
            <p:spPr bwMode="auto">
              <a:xfrm>
                <a:off x="657" y="2024"/>
                <a:ext cx="1316" cy="13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3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3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262" name="Line 9"/>
              <p:cNvSpPr>
                <a:spLocks noChangeShapeType="1"/>
              </p:cNvSpPr>
              <p:nvPr/>
            </p:nvSpPr>
            <p:spPr bwMode="auto">
              <a:xfrm flipV="1">
                <a:off x="1973" y="1661"/>
                <a:ext cx="589" cy="3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263" name="Line 10"/>
              <p:cNvSpPr>
                <a:spLocks noChangeShapeType="1"/>
              </p:cNvSpPr>
              <p:nvPr/>
            </p:nvSpPr>
            <p:spPr bwMode="auto">
              <a:xfrm flipV="1">
                <a:off x="1973" y="2976"/>
                <a:ext cx="589" cy="3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264" name="Line 11"/>
              <p:cNvSpPr>
                <a:spLocks noChangeShapeType="1"/>
              </p:cNvSpPr>
              <p:nvPr/>
            </p:nvSpPr>
            <p:spPr bwMode="auto">
              <a:xfrm flipV="1">
                <a:off x="657" y="1661"/>
                <a:ext cx="589" cy="3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265" name="Line 12"/>
              <p:cNvSpPr>
                <a:spLocks noChangeShapeType="1"/>
              </p:cNvSpPr>
              <p:nvPr/>
            </p:nvSpPr>
            <p:spPr bwMode="auto">
              <a:xfrm flipV="1">
                <a:off x="657" y="2976"/>
                <a:ext cx="589" cy="3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0247" name="Line 13"/>
            <p:cNvSpPr>
              <a:spLocks noChangeShapeType="1"/>
            </p:cNvSpPr>
            <p:nvPr/>
          </p:nvSpPr>
          <p:spPr bwMode="auto">
            <a:xfrm>
              <a:off x="4370388" y="2342925"/>
              <a:ext cx="8763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48" name="Line 14"/>
            <p:cNvSpPr>
              <a:spLocks noChangeShapeType="1"/>
            </p:cNvSpPr>
            <p:nvPr/>
          </p:nvSpPr>
          <p:spPr bwMode="auto">
            <a:xfrm>
              <a:off x="6940550" y="2342925"/>
              <a:ext cx="87471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49" name="Text Box 15"/>
            <p:cNvSpPr txBox="1">
              <a:spLocks noChangeArrowheads="1"/>
            </p:cNvSpPr>
            <p:nvPr/>
          </p:nvSpPr>
          <p:spPr bwMode="auto">
            <a:xfrm>
              <a:off x="5522913" y="3231925"/>
              <a:ext cx="577850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l-GR" altLang="en-US" i="1"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GB" altLang="en-US" i="1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10250" name="Text Box 16"/>
            <p:cNvSpPr txBox="1">
              <a:spLocks noChangeArrowheads="1"/>
            </p:cNvSpPr>
            <p:nvPr/>
          </p:nvSpPr>
          <p:spPr bwMode="auto">
            <a:xfrm>
              <a:off x="6940550" y="2925537"/>
              <a:ext cx="609600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l-GR" altLang="en-US" i="1"/>
                <a:t>Δ</a:t>
              </a:r>
              <a:r>
                <a:rPr lang="en-GB" altLang="en-US" i="1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10251" name="Text Box 17"/>
            <p:cNvSpPr txBox="1">
              <a:spLocks noChangeArrowheads="1"/>
            </p:cNvSpPr>
            <p:nvPr/>
          </p:nvSpPr>
          <p:spPr bwMode="auto">
            <a:xfrm>
              <a:off x="7291388" y="1723800"/>
              <a:ext cx="5873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l-GR" altLang="en-US" i="1"/>
                <a:t>Δ</a:t>
              </a:r>
              <a:r>
                <a:rPr lang="en-GB" altLang="en-US" i="1">
                  <a:latin typeface="Times New Roman" pitchFamily="18" charset="0"/>
                </a:rPr>
                <a:t>z</a:t>
              </a:r>
            </a:p>
          </p:txBody>
        </p:sp>
        <p:sp>
          <p:nvSpPr>
            <p:cNvPr id="10252" name="Text Box 18"/>
            <p:cNvSpPr txBox="1">
              <a:spLocks noChangeArrowheads="1"/>
            </p:cNvSpPr>
            <p:nvPr/>
          </p:nvSpPr>
          <p:spPr bwMode="auto">
            <a:xfrm>
              <a:off x="4017225" y="2354836"/>
              <a:ext cx="798513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altLang="en-US" i="1" dirty="0">
                  <a:latin typeface="Times New Roman" pitchFamily="18" charset="0"/>
                </a:rPr>
                <a:t>q(x)</a:t>
              </a:r>
            </a:p>
          </p:txBody>
        </p:sp>
        <p:sp>
          <p:nvSpPr>
            <p:cNvPr id="10253" name="Text Box 19"/>
            <p:cNvSpPr txBox="1">
              <a:spLocks noChangeArrowheads="1"/>
            </p:cNvSpPr>
            <p:nvPr/>
          </p:nvSpPr>
          <p:spPr bwMode="auto">
            <a:xfrm>
              <a:off x="7385725" y="2354836"/>
              <a:ext cx="1576388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altLang="en-US" i="1" dirty="0">
                  <a:latin typeface="Times New Roman" pitchFamily="18" charset="0"/>
                </a:rPr>
                <a:t>q(x+ </a:t>
              </a:r>
              <a:r>
                <a:rPr lang="el-GR" altLang="en-US" i="1" dirty="0"/>
                <a:t>Δ</a:t>
              </a:r>
              <a:r>
                <a:rPr lang="en-GB" altLang="en-US" i="1" dirty="0">
                  <a:latin typeface="Times New Roman" pitchFamily="18" charset="0"/>
                </a:rPr>
                <a:t>x)</a:t>
              </a:r>
            </a:p>
          </p:txBody>
        </p:sp>
      </p:grpSp>
      <p:graphicFrame>
        <p:nvGraphicFramePr>
          <p:cNvPr id="1025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6439060"/>
              </p:ext>
            </p:extLst>
          </p:nvPr>
        </p:nvGraphicFramePr>
        <p:xfrm>
          <a:off x="606348" y="1522439"/>
          <a:ext cx="3189287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8" name="Equation" r:id="rId4" imgW="1397000" imgH="393700" progId="Equation.3">
                  <p:embed/>
                </p:oleObj>
              </mc:Choice>
              <mc:Fallback>
                <p:oleObj name="Equation" r:id="rId4" imgW="1397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348" y="1522439"/>
                        <a:ext cx="3189287" cy="9001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3333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366901"/>
              </p:ext>
            </p:extLst>
          </p:nvPr>
        </p:nvGraphicFramePr>
        <p:xfrm>
          <a:off x="340203" y="3828958"/>
          <a:ext cx="3738562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9" name="Equation" r:id="rId6" imgW="1638300" imgH="393700" progId="Equation.3">
                  <p:embed/>
                </p:oleObj>
              </mc:Choice>
              <mc:Fallback>
                <p:oleObj name="Equation" r:id="rId6" imgW="16383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203" y="3828958"/>
                        <a:ext cx="3738562" cy="9001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3333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360449"/>
              </p:ext>
            </p:extLst>
          </p:nvPr>
        </p:nvGraphicFramePr>
        <p:xfrm>
          <a:off x="4132996" y="2597744"/>
          <a:ext cx="382905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0" name="Equation" r:id="rId8" imgW="1676400" imgH="457200" progId="Equation.3">
                  <p:embed/>
                </p:oleObj>
              </mc:Choice>
              <mc:Fallback>
                <p:oleObj name="Equation" r:id="rId8" imgW="1676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2996" y="2597744"/>
                        <a:ext cx="3829050" cy="10445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3333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8" name="TextBox 24"/>
          <p:cNvSpPr txBox="1">
            <a:spLocks noChangeArrowheads="1"/>
          </p:cNvSpPr>
          <p:nvPr/>
        </p:nvSpPr>
        <p:spPr bwMode="auto">
          <a:xfrm>
            <a:off x="2867488" y="2781114"/>
            <a:ext cx="121127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dirty="0"/>
              <a:t>u</a:t>
            </a:r>
            <a:r>
              <a:rPr lang="en-GB" altLang="en-US" dirty="0" smtClean="0"/>
              <a:t>sing</a:t>
            </a:r>
            <a:r>
              <a:rPr lang="en-GB" altLang="en-US" dirty="0"/>
              <a:t>:</a:t>
            </a:r>
          </a:p>
        </p:txBody>
      </p:sp>
      <p:sp>
        <p:nvSpPr>
          <p:cNvPr id="28" name="Down Arrow 27"/>
          <p:cNvSpPr/>
          <p:nvPr/>
        </p:nvSpPr>
        <p:spPr>
          <a:xfrm>
            <a:off x="1965465" y="2758725"/>
            <a:ext cx="431800" cy="7921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27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3-9 April, 2017, Edinburgh University</a:t>
            </a:r>
            <a:endParaRPr lang="en-GB" alt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Session 2 of Introduction to numerical modelling</a:t>
            </a:r>
            <a:endParaRPr lang="en-GB" alt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GB" dirty="0">
                <a:solidFill>
                  <a:srgbClr val="008000"/>
                </a:solidFill>
              </a:rPr>
              <a:t>Implementation of natural </a:t>
            </a:r>
            <a:r>
              <a:rPr lang="en-GB" dirty="0" smtClean="0">
                <a:solidFill>
                  <a:srgbClr val="008000"/>
                </a:solidFill>
              </a:rPr>
              <a:t>boundary conditions for the heat </a:t>
            </a:r>
            <a:r>
              <a:rPr lang="en-GB" dirty="0">
                <a:solidFill>
                  <a:srgbClr val="008000"/>
                </a:solidFill>
              </a:rPr>
              <a:t>equation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524000"/>
            <a:ext cx="8229600" cy="5133474"/>
          </a:xfrm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en-GB" dirty="0" smtClean="0">
                <a:latin typeface="Arial" charset="0"/>
              </a:rPr>
              <a:t> Flux </a:t>
            </a:r>
            <a:r>
              <a:rPr lang="en-GB" dirty="0" err="1">
                <a:latin typeface="Arial" charset="0"/>
              </a:rPr>
              <a:t>b.c.</a:t>
            </a:r>
            <a:r>
              <a:rPr lang="en-GB" dirty="0">
                <a:latin typeface="Arial" charset="0"/>
              </a:rPr>
              <a:t> at nodal point </a:t>
            </a:r>
            <a:r>
              <a:rPr lang="en-GB" dirty="0" smtClean="0">
                <a:latin typeface="Arial" charset="0"/>
              </a:rPr>
              <a:t>1:                           </a:t>
            </a:r>
            <a:r>
              <a:rPr lang="en-GB" dirty="0">
                <a:latin typeface="Arial" charset="0"/>
              </a:rPr>
              <a:t>or</a:t>
            </a:r>
          </a:p>
          <a:p>
            <a:pPr eaLnBrk="1" hangingPunct="1">
              <a:lnSpc>
                <a:spcPct val="200000"/>
              </a:lnSpc>
            </a:pPr>
            <a:r>
              <a:rPr lang="en-GB" dirty="0" smtClean="0">
                <a:latin typeface="Arial" charset="0"/>
              </a:rPr>
              <a:t> Since </a:t>
            </a:r>
            <a:r>
              <a:rPr lang="en-GB" i="1" dirty="0">
                <a:latin typeface="Times New Roman" charset="0"/>
              </a:rPr>
              <a:t>T</a:t>
            </a:r>
            <a:r>
              <a:rPr lang="en-GB" i="1" baseline="-25000" dirty="0">
                <a:latin typeface="Times New Roman" charset="0"/>
              </a:rPr>
              <a:t>1</a:t>
            </a:r>
            <a:r>
              <a:rPr lang="en-GB" dirty="0">
                <a:latin typeface="Arial" charset="0"/>
              </a:rPr>
              <a:t> is not explicitly given as </a:t>
            </a:r>
            <a:r>
              <a:rPr lang="en-GB" dirty="0" err="1">
                <a:latin typeface="Arial" charset="0"/>
              </a:rPr>
              <a:t>b.c.</a:t>
            </a:r>
            <a:r>
              <a:rPr lang="en-GB" dirty="0">
                <a:latin typeface="Arial" charset="0"/>
              </a:rPr>
              <a:t>, the usual </a:t>
            </a:r>
            <a:r>
              <a:rPr lang="en-GB" dirty="0" err="1">
                <a:latin typeface="Arial" charset="0"/>
              </a:rPr>
              <a:t>d.e</a:t>
            </a:r>
            <a:r>
              <a:rPr lang="en-GB" dirty="0">
                <a:latin typeface="Arial" charset="0"/>
              </a:rPr>
              <a:t>. applies: </a:t>
            </a:r>
          </a:p>
          <a:p>
            <a:pPr eaLnBrk="1" hangingPunct="1">
              <a:lnSpc>
                <a:spcPct val="200000"/>
              </a:lnSpc>
            </a:pPr>
            <a:r>
              <a:rPr lang="en-GB" dirty="0" smtClean="0">
                <a:latin typeface="Arial" charset="0"/>
              </a:rPr>
              <a:t> Discretize </a:t>
            </a:r>
            <a:r>
              <a:rPr lang="en-GB" dirty="0">
                <a:latin typeface="Arial" charset="0"/>
              </a:rPr>
              <a:t>(e.g. with Forward Euler) for </a:t>
            </a:r>
            <a:r>
              <a:rPr lang="en-GB" i="1" dirty="0" err="1">
                <a:latin typeface="Times New Roman" charset="0"/>
              </a:rPr>
              <a:t>i</a:t>
            </a:r>
            <a:r>
              <a:rPr lang="en-GB" i="1" dirty="0">
                <a:latin typeface="Times New Roman" charset="0"/>
              </a:rPr>
              <a:t>=1</a:t>
            </a:r>
            <a:r>
              <a:rPr lang="en-GB" dirty="0">
                <a:latin typeface="Arial" charset="0"/>
              </a:rPr>
              <a:t>:</a:t>
            </a:r>
          </a:p>
          <a:p>
            <a:pPr eaLnBrk="1" hangingPunct="1">
              <a:lnSpc>
                <a:spcPct val="200000"/>
              </a:lnSpc>
              <a:buFont typeface="Wingdings" charset="0"/>
              <a:buNone/>
            </a:pPr>
            <a:r>
              <a:rPr lang="en-GB" dirty="0">
                <a:latin typeface="Arial" charset="0"/>
              </a:rPr>
              <a:t>   </a:t>
            </a:r>
          </a:p>
          <a:p>
            <a:pPr eaLnBrk="1" hangingPunct="1">
              <a:lnSpc>
                <a:spcPct val="150000"/>
              </a:lnSpc>
            </a:pPr>
            <a:r>
              <a:rPr lang="en-GB" dirty="0" smtClean="0">
                <a:latin typeface="Arial" charset="0"/>
              </a:rPr>
              <a:t> What </a:t>
            </a:r>
            <a:r>
              <a:rPr lang="en-GB" dirty="0">
                <a:latin typeface="Arial" charset="0"/>
              </a:rPr>
              <a:t>to do with </a:t>
            </a:r>
            <a:r>
              <a:rPr lang="en-GB" i="1" dirty="0">
                <a:solidFill>
                  <a:srgbClr val="FF3300"/>
                </a:solidFill>
                <a:latin typeface="Times New Roman" charset="0"/>
              </a:rPr>
              <a:t>T</a:t>
            </a:r>
            <a:r>
              <a:rPr lang="en-GB" i="1" baseline="-25000" dirty="0">
                <a:solidFill>
                  <a:srgbClr val="FF3300"/>
                </a:solidFill>
                <a:latin typeface="Times New Roman" charset="0"/>
              </a:rPr>
              <a:t>0</a:t>
            </a:r>
            <a:r>
              <a:rPr lang="en-GB" dirty="0">
                <a:latin typeface="Arial" charset="0"/>
              </a:rPr>
              <a:t>?</a:t>
            </a:r>
            <a:endParaRPr lang="en-GB" baseline="-25000" dirty="0">
              <a:latin typeface="Arial" charset="0"/>
            </a:endParaRPr>
          </a:p>
        </p:txBody>
      </p:sp>
      <p:graphicFrame>
        <p:nvGraphicFramePr>
          <p:cNvPr id="1946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475239"/>
              </p:ext>
            </p:extLst>
          </p:nvPr>
        </p:nvGraphicFramePr>
        <p:xfrm>
          <a:off x="6882017" y="1685430"/>
          <a:ext cx="944562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16" name="Equation" r:id="rId4" imgW="469696" imgH="393529" progId="Equation.3">
                  <p:embed/>
                </p:oleObj>
              </mc:Choice>
              <mc:Fallback>
                <p:oleObj name="Equation" r:id="rId4" imgW="469696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2017" y="1685430"/>
                        <a:ext cx="944562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5054574"/>
              </p:ext>
            </p:extLst>
          </p:nvPr>
        </p:nvGraphicFramePr>
        <p:xfrm>
          <a:off x="1886392" y="3105291"/>
          <a:ext cx="1723857" cy="931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17" name="Equation" r:id="rId6" imgW="774364" imgH="418918" progId="Equation.3">
                  <p:embed/>
                </p:oleObj>
              </mc:Choice>
              <mc:Fallback>
                <p:oleObj name="Equation" r:id="rId6" imgW="774364" imgH="4189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6392" y="3105291"/>
                        <a:ext cx="1723857" cy="9319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0314586"/>
              </p:ext>
            </p:extLst>
          </p:nvPr>
        </p:nvGraphicFramePr>
        <p:xfrm>
          <a:off x="1439862" y="4845286"/>
          <a:ext cx="4776788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18" name="Equation" r:id="rId8" imgW="2057400" imgH="241300" progId="Equation.3">
                  <p:embed/>
                </p:oleObj>
              </mc:Choice>
              <mc:Fallback>
                <p:oleObj name="Equation" r:id="rId8" imgW="20574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862" y="4845286"/>
                        <a:ext cx="4776788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65" name="Group 1"/>
          <p:cNvGrpSpPr>
            <a:grpSpLocks/>
          </p:cNvGrpSpPr>
          <p:nvPr/>
        </p:nvGrpSpPr>
        <p:grpSpPr bwMode="auto">
          <a:xfrm>
            <a:off x="4824413" y="5766036"/>
            <a:ext cx="3168650" cy="665162"/>
            <a:chOff x="4824413" y="5284788"/>
            <a:chExt cx="3168650" cy="665162"/>
          </a:xfrm>
        </p:grpSpPr>
        <p:sp>
          <p:nvSpPr>
            <p:cNvPr id="19470" name="Line 8"/>
            <p:cNvSpPr>
              <a:spLocks noChangeShapeType="1"/>
            </p:cNvSpPr>
            <p:nvPr/>
          </p:nvSpPr>
          <p:spPr bwMode="auto">
            <a:xfrm>
              <a:off x="5762625" y="5429250"/>
              <a:ext cx="223043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1" name="Oval 9"/>
            <p:cNvSpPr>
              <a:spLocks noChangeArrowheads="1"/>
            </p:cNvSpPr>
            <p:nvPr/>
          </p:nvSpPr>
          <p:spPr bwMode="auto">
            <a:xfrm>
              <a:off x="4824413" y="5284788"/>
              <a:ext cx="288925" cy="28892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2" name="Oval 10"/>
            <p:cNvSpPr>
              <a:spLocks noChangeArrowheads="1"/>
            </p:cNvSpPr>
            <p:nvPr/>
          </p:nvSpPr>
          <p:spPr bwMode="auto">
            <a:xfrm>
              <a:off x="5616575" y="5284788"/>
              <a:ext cx="288925" cy="288925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19473" name="Oval 11"/>
            <p:cNvSpPr>
              <a:spLocks noChangeArrowheads="1"/>
            </p:cNvSpPr>
            <p:nvPr/>
          </p:nvSpPr>
          <p:spPr bwMode="auto">
            <a:xfrm>
              <a:off x="6408738" y="5284788"/>
              <a:ext cx="288925" cy="288925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19474" name="Oval 12"/>
            <p:cNvSpPr>
              <a:spLocks noChangeArrowheads="1"/>
            </p:cNvSpPr>
            <p:nvPr/>
          </p:nvSpPr>
          <p:spPr bwMode="auto">
            <a:xfrm>
              <a:off x="7200900" y="5284788"/>
              <a:ext cx="287338" cy="288925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19475" name="Text Box 13"/>
            <p:cNvSpPr txBox="1">
              <a:spLocks noChangeArrowheads="1"/>
            </p:cNvSpPr>
            <p:nvPr/>
          </p:nvSpPr>
          <p:spPr bwMode="auto">
            <a:xfrm>
              <a:off x="4824413" y="5645150"/>
              <a:ext cx="26447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0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3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3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3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1400"/>
                <a:t>0              1              2              3</a:t>
              </a:r>
            </a:p>
          </p:txBody>
        </p:sp>
      </p:grpSp>
      <p:sp>
        <p:nvSpPr>
          <p:cNvPr id="19466" name="Text Box 15"/>
          <p:cNvSpPr txBox="1">
            <a:spLocks noChangeArrowheads="1"/>
          </p:cNvSpPr>
          <p:nvPr/>
        </p:nvSpPr>
        <p:spPr bwMode="auto">
          <a:xfrm>
            <a:off x="8045450" y="5658086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000"/>
              <a:t>mesh</a:t>
            </a:r>
          </a:p>
        </p:txBody>
      </p:sp>
      <p:sp>
        <p:nvSpPr>
          <p:cNvPr id="19467" name="Text Box 16"/>
          <p:cNvSpPr txBox="1">
            <a:spLocks noChangeArrowheads="1"/>
          </p:cNvSpPr>
          <p:nvPr/>
        </p:nvSpPr>
        <p:spPr bwMode="auto">
          <a:xfrm>
            <a:off x="6461644" y="4883367"/>
            <a:ext cx="6535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000" b="0" dirty="0"/>
              <a:t>with</a:t>
            </a:r>
          </a:p>
        </p:txBody>
      </p:sp>
      <p:graphicFrame>
        <p:nvGraphicFramePr>
          <p:cNvPr id="1946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0307704"/>
              </p:ext>
            </p:extLst>
          </p:nvPr>
        </p:nvGraphicFramePr>
        <p:xfrm>
          <a:off x="7228041" y="4613595"/>
          <a:ext cx="1187450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19" name="Equation" r:id="rId10" imgW="520474" imgH="393529" progId="Equation.3">
                  <p:embed/>
                </p:oleObj>
              </mc:Choice>
              <mc:Fallback>
                <p:oleObj name="Equation" r:id="rId10" imgW="520474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8041" y="4613595"/>
                        <a:ext cx="1187450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9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4298895"/>
              </p:ext>
            </p:extLst>
          </p:nvPr>
        </p:nvGraphicFramePr>
        <p:xfrm>
          <a:off x="4345986" y="1685430"/>
          <a:ext cx="2017712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20" name="Equation" r:id="rId12" imgW="1003300" imgH="393700" progId="Equation.3">
                  <p:embed/>
                </p:oleObj>
              </mc:Choice>
              <mc:Fallback>
                <p:oleObj name="Equation" r:id="rId12" imgW="10033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5986" y="1685430"/>
                        <a:ext cx="2017712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-1176421" y="220578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32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3-9 April, 2017, Edinburgh University</a:t>
            </a:r>
            <a:endParaRPr lang="en-GB" alt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Session 2 of Introduction to numerical modelling</a:t>
            </a:r>
            <a:endParaRPr lang="en-GB" altLang="en-US"/>
          </a:p>
        </p:txBody>
      </p:sp>
      <p:sp>
        <p:nvSpPr>
          <p:cNvPr id="2150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782409"/>
            <a:ext cx="8229600" cy="4795837"/>
          </a:xfrm>
        </p:spPr>
        <p:txBody>
          <a:bodyPr/>
          <a:lstStyle/>
          <a:p>
            <a:pPr eaLnBrk="1" hangingPunct="1"/>
            <a:r>
              <a:rPr lang="en-GB" dirty="0" smtClean="0">
                <a:latin typeface="Arial" charset="0"/>
              </a:rPr>
              <a:t> Discretization </a:t>
            </a:r>
            <a:r>
              <a:rPr lang="en-GB" dirty="0">
                <a:latin typeface="Arial" charset="0"/>
              </a:rPr>
              <a:t>of </a:t>
            </a:r>
            <a:r>
              <a:rPr lang="en-GB" dirty="0" smtClean="0">
                <a:latin typeface="Arial" charset="0"/>
              </a:rPr>
              <a:t>              </a:t>
            </a:r>
            <a:r>
              <a:rPr lang="en-GB" dirty="0">
                <a:latin typeface="Arial" charset="0"/>
              </a:rPr>
              <a:t>at end points:</a:t>
            </a:r>
          </a:p>
          <a:p>
            <a:pPr eaLnBrk="1" hangingPunct="1"/>
            <a:endParaRPr lang="en-GB" dirty="0">
              <a:latin typeface="Arial" charset="0"/>
            </a:endParaRPr>
          </a:p>
          <a:p>
            <a:pPr eaLnBrk="1" hangingPunct="1">
              <a:lnSpc>
                <a:spcPct val="150000"/>
              </a:lnSpc>
            </a:pPr>
            <a:endParaRPr lang="en-GB" dirty="0" smtClean="0">
              <a:latin typeface="Arial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GB" dirty="0" smtClean="0">
                <a:latin typeface="Arial" charset="0"/>
              </a:rPr>
              <a:t> So </a:t>
            </a:r>
            <a:r>
              <a:rPr lang="en-GB" dirty="0">
                <a:latin typeface="Arial" charset="0"/>
              </a:rPr>
              <a:t>now the </a:t>
            </a:r>
            <a:r>
              <a:rPr lang="en-GB" dirty="0" err="1">
                <a:latin typeface="Arial" charset="0"/>
              </a:rPr>
              <a:t>d.e</a:t>
            </a:r>
            <a:r>
              <a:rPr lang="en-GB" dirty="0">
                <a:latin typeface="Arial" charset="0"/>
              </a:rPr>
              <a:t>. becomes:</a:t>
            </a:r>
          </a:p>
          <a:p>
            <a:pPr lvl="1" eaLnBrk="1" hangingPunct="1">
              <a:lnSpc>
                <a:spcPct val="120000"/>
              </a:lnSpc>
            </a:pPr>
            <a:endParaRPr lang="en-GB" dirty="0">
              <a:latin typeface="Arial" charset="0"/>
            </a:endParaRPr>
          </a:p>
        </p:txBody>
      </p:sp>
      <p:graphicFrame>
        <p:nvGraphicFramePr>
          <p:cNvPr id="215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4147042"/>
              </p:ext>
            </p:extLst>
          </p:nvPr>
        </p:nvGraphicFramePr>
        <p:xfrm>
          <a:off x="3227970" y="1619130"/>
          <a:ext cx="944562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59" name="Equation" r:id="rId4" imgW="469696" imgH="393529" progId="Equation.3">
                  <p:embed/>
                </p:oleObj>
              </mc:Choice>
              <mc:Fallback>
                <p:oleObj name="Equation" r:id="rId4" imgW="469696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7970" y="1619130"/>
                        <a:ext cx="944562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2516176"/>
              </p:ext>
            </p:extLst>
          </p:nvPr>
        </p:nvGraphicFramePr>
        <p:xfrm>
          <a:off x="1619250" y="2401534"/>
          <a:ext cx="1379538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60" name="Equation" r:id="rId6" imgW="685800" imgH="393700" progId="Equation.3">
                  <p:embed/>
                </p:oleObj>
              </mc:Choice>
              <mc:Fallback>
                <p:oleObj name="Equation" r:id="rId6" imgW="6858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401534"/>
                        <a:ext cx="1379538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Text Box 25"/>
          <p:cNvSpPr txBox="1">
            <a:spLocks noChangeArrowheads="1"/>
          </p:cNvSpPr>
          <p:nvPr/>
        </p:nvSpPr>
        <p:spPr bwMode="auto">
          <a:xfrm>
            <a:off x="3543300" y="2517170"/>
            <a:ext cx="4583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400" b="0" dirty="0"/>
              <a:t>or</a:t>
            </a:r>
          </a:p>
        </p:txBody>
      </p:sp>
      <p:graphicFrame>
        <p:nvGraphicFramePr>
          <p:cNvPr id="21513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3037512"/>
              </p:ext>
            </p:extLst>
          </p:nvPr>
        </p:nvGraphicFramePr>
        <p:xfrm>
          <a:off x="4416425" y="2568221"/>
          <a:ext cx="1814513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61" name="Equation" r:id="rId8" imgW="901309" imgH="228501" progId="Equation.3">
                  <p:embed/>
                </p:oleObj>
              </mc:Choice>
              <mc:Fallback>
                <p:oleObj name="Equation" r:id="rId8" imgW="901309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6425" y="2568221"/>
                        <a:ext cx="1814513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496367"/>
              </p:ext>
            </p:extLst>
          </p:nvPr>
        </p:nvGraphicFramePr>
        <p:xfrm>
          <a:off x="1331913" y="4128734"/>
          <a:ext cx="5780087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62" name="Equation" r:id="rId10" imgW="2489200" imgH="228600" progId="Equation.3">
                  <p:embed/>
                </p:oleObj>
              </mc:Choice>
              <mc:Fallback>
                <p:oleObj name="Equation" r:id="rId10" imgW="2489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128734"/>
                        <a:ext cx="5780087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5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3780996"/>
              </p:ext>
            </p:extLst>
          </p:nvPr>
        </p:nvGraphicFramePr>
        <p:xfrm>
          <a:off x="1312863" y="5088990"/>
          <a:ext cx="51308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63" name="Equation" r:id="rId12" imgW="2209800" imgH="241300" progId="Equation.3">
                  <p:embed/>
                </p:oleObj>
              </mc:Choice>
              <mc:Fallback>
                <p:oleObj name="Equation" r:id="rId12" imgW="22098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2863" y="5088990"/>
                        <a:ext cx="51308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GB" dirty="0">
                <a:solidFill>
                  <a:srgbClr val="008000"/>
                </a:solidFill>
              </a:rPr>
              <a:t>Implementation of natural </a:t>
            </a:r>
            <a:r>
              <a:rPr lang="en-GB" dirty="0" smtClean="0">
                <a:solidFill>
                  <a:srgbClr val="008000"/>
                </a:solidFill>
              </a:rPr>
              <a:t>boundary conditions for the heat </a:t>
            </a:r>
            <a:r>
              <a:rPr lang="en-GB" dirty="0">
                <a:solidFill>
                  <a:srgbClr val="008000"/>
                </a:solidFill>
              </a:rPr>
              <a:t>equation</a:t>
            </a:r>
          </a:p>
        </p:txBody>
      </p:sp>
      <p:sp>
        <p:nvSpPr>
          <p:cNvPr id="16" name="Text Box 25"/>
          <p:cNvSpPr txBox="1">
            <a:spLocks noChangeArrowheads="1"/>
          </p:cNvSpPr>
          <p:nvPr/>
        </p:nvSpPr>
        <p:spPr bwMode="auto">
          <a:xfrm>
            <a:off x="3562020" y="4661402"/>
            <a:ext cx="4583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400" b="0" dirty="0"/>
              <a:t>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57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/>
              <a:t>Session 2 of Introduction to numerical modelling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32</a:t>
            </a:fld>
            <a:endParaRPr lang="en-US"/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34467" y="1440754"/>
            <a:ext cx="7153428" cy="4162425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GB" altLang="en-US" sz="3200" dirty="0" smtClean="0"/>
              <a:t>Natural boundary conditions</a:t>
            </a:r>
          </a:p>
          <a:p>
            <a:pPr marL="0" indent="0" eaLnBrk="1" hangingPunct="1">
              <a:buNone/>
            </a:pPr>
            <a:endParaRPr lang="en-GB" altLang="en-US" dirty="0" smtClean="0"/>
          </a:p>
          <a:p>
            <a:pPr eaLnBrk="1" hangingPunct="1"/>
            <a:r>
              <a:rPr lang="en-GB" altLang="en-US" dirty="0"/>
              <a:t> </a:t>
            </a:r>
            <a:r>
              <a:rPr lang="en-GB" altLang="en-US" dirty="0" smtClean="0"/>
              <a:t>Apply to your oceanic lithosphere cooling model</a:t>
            </a:r>
          </a:p>
          <a:p>
            <a:pPr eaLnBrk="1" hangingPunct="1"/>
            <a:r>
              <a:rPr lang="en-GB" altLang="en-US" dirty="0"/>
              <a:t> </a:t>
            </a:r>
            <a:r>
              <a:rPr lang="en-GB" altLang="en-US" dirty="0" smtClean="0"/>
              <a:t>Replace given T at base of model with given heat flux from mantle into the lithosphere</a:t>
            </a:r>
          </a:p>
          <a:p>
            <a:pPr eaLnBrk="1" hangingPunct="1"/>
            <a:r>
              <a:rPr lang="en-GB" altLang="en-US" dirty="0"/>
              <a:t> </a:t>
            </a:r>
            <a:r>
              <a:rPr lang="en-GB" altLang="en-US" dirty="0" smtClean="0"/>
              <a:t>Zero heat flux is simplest: insulating base of the lithosphere</a:t>
            </a: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00557"/>
            <a:ext cx="8350250" cy="719137"/>
          </a:xfrm>
        </p:spPr>
        <p:txBody>
          <a:bodyPr/>
          <a:lstStyle/>
          <a:p>
            <a:pPr algn="ctr" eaLnBrk="1" hangingPunct="1"/>
            <a:r>
              <a:rPr lang="en-GB" altLang="en-US" dirty="0" smtClean="0">
                <a:solidFill>
                  <a:srgbClr val="008000"/>
                </a:solidFill>
              </a:rPr>
              <a:t>Practical </a:t>
            </a:r>
            <a:r>
              <a:rPr lang="en-GB" altLang="en-US" dirty="0" smtClean="0">
                <a:solidFill>
                  <a:srgbClr val="008000"/>
                </a:solidFill>
              </a:rPr>
              <a:t>2, </a:t>
            </a:r>
            <a:r>
              <a:rPr lang="en-GB" altLang="en-US" dirty="0" smtClean="0">
                <a:solidFill>
                  <a:srgbClr val="008000"/>
                </a:solidFill>
              </a:rPr>
              <a:t>Part </a:t>
            </a:r>
            <a:r>
              <a:rPr lang="en-GB" altLang="en-US" dirty="0" smtClean="0">
                <a:solidFill>
                  <a:srgbClr val="008000"/>
                </a:solidFill>
              </a:rPr>
              <a:t>3</a:t>
            </a:r>
            <a:endParaRPr lang="en-GB" altLang="en-US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993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4</a:t>
            </a:fld>
            <a:endParaRPr lang="en-US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5740" y="596413"/>
            <a:ext cx="8350250" cy="719137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GB" altLang="en-US" dirty="0" smtClean="0">
                <a:solidFill>
                  <a:srgbClr val="008000"/>
                </a:solidFill>
              </a:rPr>
              <a:t>Heat conservation and Fourier’s law</a:t>
            </a:r>
          </a:p>
        </p:txBody>
      </p:sp>
      <p:graphicFrame>
        <p:nvGraphicFramePr>
          <p:cNvPr id="1127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9575793"/>
              </p:ext>
            </p:extLst>
          </p:nvPr>
        </p:nvGraphicFramePr>
        <p:xfrm>
          <a:off x="2484438" y="2847975"/>
          <a:ext cx="1662112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1" name="Equation" r:id="rId4" imgW="647700" imgH="393700" progId="Equation.3">
                  <p:embed/>
                </p:oleObj>
              </mc:Choice>
              <mc:Fallback>
                <p:oleObj name="Equation" r:id="rId4" imgW="647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847975"/>
                        <a:ext cx="1662112" cy="10096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9429210"/>
              </p:ext>
            </p:extLst>
          </p:nvPr>
        </p:nvGraphicFramePr>
        <p:xfrm>
          <a:off x="5102533" y="2299991"/>
          <a:ext cx="2928937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2" name="Equation" r:id="rId6" imgW="1282700" imgH="393700" progId="Equation.3">
                  <p:embed/>
                </p:oleObj>
              </mc:Choice>
              <mc:Fallback>
                <p:oleObj name="Equation" r:id="rId6" imgW="1282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2533" y="2299991"/>
                        <a:ext cx="2928937" cy="9001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3" name="AutoShape 8"/>
          <p:cNvSpPr>
            <a:spLocks/>
          </p:cNvSpPr>
          <p:nvPr/>
        </p:nvSpPr>
        <p:spPr bwMode="auto">
          <a:xfrm>
            <a:off x="4264553" y="1685954"/>
            <a:ext cx="431800" cy="2303462"/>
          </a:xfrm>
          <a:prstGeom prst="rightBrace">
            <a:avLst>
              <a:gd name="adj1" fmla="val 4445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127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5919292"/>
              </p:ext>
            </p:extLst>
          </p:nvPr>
        </p:nvGraphicFramePr>
        <p:xfrm>
          <a:off x="4367378" y="5540079"/>
          <a:ext cx="1768475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3" name="Equation" r:id="rId8" imgW="774364" imgH="418918" progId="Equation.3">
                  <p:embed/>
                </p:oleObj>
              </mc:Choice>
              <mc:Fallback>
                <p:oleObj name="Equation" r:id="rId8" imgW="774364" imgH="4189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378" y="5540079"/>
                        <a:ext cx="1768475" cy="9572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5" name="Line 10"/>
          <p:cNvSpPr>
            <a:spLocks noChangeShapeType="1"/>
          </p:cNvSpPr>
          <p:nvPr/>
        </p:nvSpPr>
        <p:spPr bwMode="auto">
          <a:xfrm flipH="1">
            <a:off x="5272253" y="3308054"/>
            <a:ext cx="31750" cy="2089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1127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708405"/>
              </p:ext>
            </p:extLst>
          </p:nvPr>
        </p:nvGraphicFramePr>
        <p:xfrm>
          <a:off x="5632615" y="3812879"/>
          <a:ext cx="1335088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4" name="Equation" r:id="rId10" imgW="583947" imgH="444307" progId="Equation.3">
                  <p:embed/>
                </p:oleObj>
              </mc:Choice>
              <mc:Fallback>
                <p:oleObj name="Equation" r:id="rId10" imgW="583947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2615" y="3812879"/>
                        <a:ext cx="1335088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5343690" y="3989091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2800"/>
              <a:t>if</a:t>
            </a:r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6928015" y="3933529"/>
            <a:ext cx="1885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2800"/>
              <a:t>is constant</a:t>
            </a:r>
          </a:p>
        </p:txBody>
      </p:sp>
      <p:sp>
        <p:nvSpPr>
          <p:cNvPr id="11279" name="Freeform 15"/>
          <p:cNvSpPr>
            <a:spLocks/>
          </p:cNvSpPr>
          <p:nvPr/>
        </p:nvSpPr>
        <p:spPr bwMode="auto">
          <a:xfrm>
            <a:off x="5735803" y="4532016"/>
            <a:ext cx="1152525" cy="865188"/>
          </a:xfrm>
          <a:custGeom>
            <a:avLst/>
            <a:gdLst>
              <a:gd name="T0" fmla="*/ 0 w 726"/>
              <a:gd name="T1" fmla="*/ 0 h 545"/>
              <a:gd name="T2" fmla="*/ 2147483647 w 726"/>
              <a:gd name="T3" fmla="*/ 2147483647 h 545"/>
              <a:gd name="T4" fmla="*/ 2147483647 w 726"/>
              <a:gd name="T5" fmla="*/ 2147483647 h 545"/>
              <a:gd name="T6" fmla="*/ 0 60000 65536"/>
              <a:gd name="T7" fmla="*/ 0 60000 65536"/>
              <a:gd name="T8" fmla="*/ 0 60000 65536"/>
              <a:gd name="T9" fmla="*/ 0 w 726"/>
              <a:gd name="T10" fmla="*/ 0 h 545"/>
              <a:gd name="T11" fmla="*/ 726 w 726"/>
              <a:gd name="T12" fmla="*/ 545 h 54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6" h="545">
                <a:moveTo>
                  <a:pt x="0" y="0"/>
                </a:moveTo>
                <a:cubicBezTo>
                  <a:pt x="53" y="113"/>
                  <a:pt x="106" y="227"/>
                  <a:pt x="227" y="318"/>
                </a:cubicBezTo>
                <a:cubicBezTo>
                  <a:pt x="348" y="409"/>
                  <a:pt x="643" y="507"/>
                  <a:pt x="726" y="545"/>
                </a:cubicBezTo>
              </a:path>
            </a:pathLst>
          </a:custGeom>
          <a:noFill/>
          <a:ln w="31750" cap="flat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7012153" y="4838404"/>
            <a:ext cx="15065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2400"/>
              <a:t>‘heat</a:t>
            </a:r>
          </a:p>
          <a:p>
            <a:pPr eaLnBrk="1" hangingPunct="1"/>
            <a:r>
              <a:rPr lang="en-GB" altLang="en-US" sz="2400"/>
              <a:t>diffusivity’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1874629"/>
              </p:ext>
            </p:extLst>
          </p:nvPr>
        </p:nvGraphicFramePr>
        <p:xfrm>
          <a:off x="449263" y="1695450"/>
          <a:ext cx="3763962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5" name="Equation" r:id="rId12" imgW="1638300" imgH="393700" progId="Equation.3">
                  <p:embed/>
                </p:oleObj>
              </mc:Choice>
              <mc:Fallback>
                <p:oleObj name="Equation" r:id="rId12" imgW="1638300" imgH="3937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263" y="1695450"/>
                        <a:ext cx="3763962" cy="9223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22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217613"/>
            <a:ext cx="8350250" cy="5260975"/>
          </a:xfrm>
        </p:spPr>
        <p:txBody>
          <a:bodyPr/>
          <a:lstStyle/>
          <a:p>
            <a:r>
              <a:rPr lang="en-GB" dirty="0" smtClean="0"/>
              <a:t> Modelling one point/parameter through time: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96863"/>
            <a:ext cx="8350250" cy="719137"/>
          </a:xfrm>
        </p:spPr>
        <p:txBody>
          <a:bodyPr>
            <a:normAutofit/>
          </a:bodyPr>
          <a:lstStyle/>
          <a:p>
            <a:pPr algn="ctr"/>
            <a:r>
              <a:rPr lang="en-GB" dirty="0" smtClean="0">
                <a:solidFill>
                  <a:srgbClr val="008000"/>
                </a:solidFill>
              </a:rPr>
              <a:t>From Physics to Model</a:t>
            </a:r>
            <a:endParaRPr lang="en-GB" dirty="0">
              <a:solidFill>
                <a:srgbClr val="008000"/>
              </a:solidFill>
            </a:endParaRPr>
          </a:p>
        </p:txBody>
      </p:sp>
      <p:grpSp>
        <p:nvGrpSpPr>
          <p:cNvPr id="46" name="Group 94"/>
          <p:cNvGrpSpPr>
            <a:grpSpLocks/>
          </p:cNvGrpSpPr>
          <p:nvPr/>
        </p:nvGrpSpPr>
        <p:grpSpPr bwMode="auto">
          <a:xfrm>
            <a:off x="549814" y="2378597"/>
            <a:ext cx="7364412" cy="560387"/>
            <a:chOff x="191" y="1253"/>
            <a:chExt cx="4639" cy="353"/>
          </a:xfrm>
        </p:grpSpPr>
        <p:sp>
          <p:nvSpPr>
            <p:cNvPr id="47" name="Line 5"/>
            <p:cNvSpPr>
              <a:spLocks noChangeShapeType="1"/>
            </p:cNvSpPr>
            <p:nvPr/>
          </p:nvSpPr>
          <p:spPr bwMode="auto">
            <a:xfrm>
              <a:off x="521" y="133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8" name="Line 6"/>
            <p:cNvSpPr>
              <a:spLocks noChangeShapeType="1"/>
            </p:cNvSpPr>
            <p:nvPr/>
          </p:nvSpPr>
          <p:spPr bwMode="auto">
            <a:xfrm>
              <a:off x="521" y="1606"/>
              <a:ext cx="43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" name="Freeform 92"/>
            <p:cNvSpPr>
              <a:spLocks/>
            </p:cNvSpPr>
            <p:nvPr/>
          </p:nvSpPr>
          <p:spPr bwMode="auto">
            <a:xfrm>
              <a:off x="521" y="1326"/>
              <a:ext cx="4264" cy="280"/>
            </a:xfrm>
            <a:custGeom>
              <a:avLst/>
              <a:gdLst>
                <a:gd name="T0" fmla="*/ 0 w 4264"/>
                <a:gd name="T1" fmla="*/ 280 h 280"/>
                <a:gd name="T2" fmla="*/ 182 w 4264"/>
                <a:gd name="T3" fmla="*/ 99 h 280"/>
                <a:gd name="T4" fmla="*/ 318 w 4264"/>
                <a:gd name="T5" fmla="*/ 99 h 280"/>
                <a:gd name="T6" fmla="*/ 454 w 4264"/>
                <a:gd name="T7" fmla="*/ 99 h 280"/>
                <a:gd name="T8" fmla="*/ 590 w 4264"/>
                <a:gd name="T9" fmla="*/ 144 h 280"/>
                <a:gd name="T10" fmla="*/ 681 w 4264"/>
                <a:gd name="T11" fmla="*/ 144 h 280"/>
                <a:gd name="T12" fmla="*/ 771 w 4264"/>
                <a:gd name="T13" fmla="*/ 144 h 280"/>
                <a:gd name="T14" fmla="*/ 1089 w 4264"/>
                <a:gd name="T15" fmla="*/ 144 h 280"/>
                <a:gd name="T16" fmla="*/ 1180 w 4264"/>
                <a:gd name="T17" fmla="*/ 99 h 280"/>
                <a:gd name="T18" fmla="*/ 1316 w 4264"/>
                <a:gd name="T19" fmla="*/ 54 h 280"/>
                <a:gd name="T20" fmla="*/ 1452 w 4264"/>
                <a:gd name="T21" fmla="*/ 54 h 280"/>
                <a:gd name="T22" fmla="*/ 1543 w 4264"/>
                <a:gd name="T23" fmla="*/ 144 h 280"/>
                <a:gd name="T24" fmla="*/ 1769 w 4264"/>
                <a:gd name="T25" fmla="*/ 144 h 280"/>
                <a:gd name="T26" fmla="*/ 1860 w 4264"/>
                <a:gd name="T27" fmla="*/ 190 h 280"/>
                <a:gd name="T28" fmla="*/ 1951 w 4264"/>
                <a:gd name="T29" fmla="*/ 190 h 280"/>
                <a:gd name="T30" fmla="*/ 2178 w 4264"/>
                <a:gd name="T31" fmla="*/ 99 h 280"/>
                <a:gd name="T32" fmla="*/ 2314 w 4264"/>
                <a:gd name="T33" fmla="*/ 99 h 280"/>
                <a:gd name="T34" fmla="*/ 2540 w 4264"/>
                <a:gd name="T35" fmla="*/ 99 h 280"/>
                <a:gd name="T36" fmla="*/ 2631 w 4264"/>
                <a:gd name="T37" fmla="*/ 144 h 280"/>
                <a:gd name="T38" fmla="*/ 2767 w 4264"/>
                <a:gd name="T39" fmla="*/ 235 h 280"/>
                <a:gd name="T40" fmla="*/ 2949 w 4264"/>
                <a:gd name="T41" fmla="*/ 235 h 280"/>
                <a:gd name="T42" fmla="*/ 3085 w 4264"/>
                <a:gd name="T43" fmla="*/ 235 h 280"/>
                <a:gd name="T44" fmla="*/ 3312 w 4264"/>
                <a:gd name="T45" fmla="*/ 190 h 280"/>
                <a:gd name="T46" fmla="*/ 3448 w 4264"/>
                <a:gd name="T47" fmla="*/ 144 h 280"/>
                <a:gd name="T48" fmla="*/ 3538 w 4264"/>
                <a:gd name="T49" fmla="*/ 54 h 280"/>
                <a:gd name="T50" fmla="*/ 3629 w 4264"/>
                <a:gd name="T51" fmla="*/ 8 h 280"/>
                <a:gd name="T52" fmla="*/ 3947 w 4264"/>
                <a:gd name="T53" fmla="*/ 8 h 280"/>
                <a:gd name="T54" fmla="*/ 4128 w 4264"/>
                <a:gd name="T55" fmla="*/ 54 h 280"/>
                <a:gd name="T56" fmla="*/ 4219 w 4264"/>
                <a:gd name="T57" fmla="*/ 99 h 280"/>
                <a:gd name="T58" fmla="*/ 4264 w 4264"/>
                <a:gd name="T59" fmla="*/ 144 h 28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264"/>
                <a:gd name="T91" fmla="*/ 0 h 280"/>
                <a:gd name="T92" fmla="*/ 4264 w 4264"/>
                <a:gd name="T93" fmla="*/ 280 h 28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264" h="280">
                  <a:moveTo>
                    <a:pt x="0" y="280"/>
                  </a:moveTo>
                  <a:cubicBezTo>
                    <a:pt x="64" y="204"/>
                    <a:pt x="129" y="129"/>
                    <a:pt x="182" y="99"/>
                  </a:cubicBezTo>
                  <a:cubicBezTo>
                    <a:pt x="235" y="69"/>
                    <a:pt x="273" y="99"/>
                    <a:pt x="318" y="99"/>
                  </a:cubicBezTo>
                  <a:cubicBezTo>
                    <a:pt x="363" y="99"/>
                    <a:pt x="409" y="92"/>
                    <a:pt x="454" y="99"/>
                  </a:cubicBezTo>
                  <a:cubicBezTo>
                    <a:pt x="499" y="106"/>
                    <a:pt x="552" y="137"/>
                    <a:pt x="590" y="144"/>
                  </a:cubicBezTo>
                  <a:cubicBezTo>
                    <a:pt x="628" y="151"/>
                    <a:pt x="651" y="144"/>
                    <a:pt x="681" y="144"/>
                  </a:cubicBezTo>
                  <a:cubicBezTo>
                    <a:pt x="711" y="144"/>
                    <a:pt x="703" y="144"/>
                    <a:pt x="771" y="144"/>
                  </a:cubicBezTo>
                  <a:cubicBezTo>
                    <a:pt x="839" y="144"/>
                    <a:pt x="1021" y="151"/>
                    <a:pt x="1089" y="144"/>
                  </a:cubicBezTo>
                  <a:cubicBezTo>
                    <a:pt x="1157" y="137"/>
                    <a:pt x="1142" y="114"/>
                    <a:pt x="1180" y="99"/>
                  </a:cubicBezTo>
                  <a:cubicBezTo>
                    <a:pt x="1218" y="84"/>
                    <a:pt x="1271" y="61"/>
                    <a:pt x="1316" y="54"/>
                  </a:cubicBezTo>
                  <a:cubicBezTo>
                    <a:pt x="1361" y="47"/>
                    <a:pt x="1414" y="39"/>
                    <a:pt x="1452" y="54"/>
                  </a:cubicBezTo>
                  <a:cubicBezTo>
                    <a:pt x="1490" y="69"/>
                    <a:pt x="1490" y="129"/>
                    <a:pt x="1543" y="144"/>
                  </a:cubicBezTo>
                  <a:cubicBezTo>
                    <a:pt x="1596" y="159"/>
                    <a:pt x="1716" y="136"/>
                    <a:pt x="1769" y="144"/>
                  </a:cubicBezTo>
                  <a:cubicBezTo>
                    <a:pt x="1822" y="152"/>
                    <a:pt x="1830" y="182"/>
                    <a:pt x="1860" y="190"/>
                  </a:cubicBezTo>
                  <a:cubicBezTo>
                    <a:pt x="1890" y="198"/>
                    <a:pt x="1898" y="205"/>
                    <a:pt x="1951" y="190"/>
                  </a:cubicBezTo>
                  <a:cubicBezTo>
                    <a:pt x="2004" y="175"/>
                    <a:pt x="2118" y="114"/>
                    <a:pt x="2178" y="99"/>
                  </a:cubicBezTo>
                  <a:cubicBezTo>
                    <a:pt x="2238" y="84"/>
                    <a:pt x="2254" y="99"/>
                    <a:pt x="2314" y="99"/>
                  </a:cubicBezTo>
                  <a:cubicBezTo>
                    <a:pt x="2374" y="99"/>
                    <a:pt x="2487" y="92"/>
                    <a:pt x="2540" y="99"/>
                  </a:cubicBezTo>
                  <a:cubicBezTo>
                    <a:pt x="2593" y="106"/>
                    <a:pt x="2593" y="121"/>
                    <a:pt x="2631" y="144"/>
                  </a:cubicBezTo>
                  <a:cubicBezTo>
                    <a:pt x="2669" y="167"/>
                    <a:pt x="2714" y="220"/>
                    <a:pt x="2767" y="235"/>
                  </a:cubicBezTo>
                  <a:cubicBezTo>
                    <a:pt x="2820" y="250"/>
                    <a:pt x="2896" y="235"/>
                    <a:pt x="2949" y="235"/>
                  </a:cubicBezTo>
                  <a:cubicBezTo>
                    <a:pt x="3002" y="235"/>
                    <a:pt x="3025" y="242"/>
                    <a:pt x="3085" y="235"/>
                  </a:cubicBezTo>
                  <a:cubicBezTo>
                    <a:pt x="3145" y="228"/>
                    <a:pt x="3252" y="205"/>
                    <a:pt x="3312" y="190"/>
                  </a:cubicBezTo>
                  <a:cubicBezTo>
                    <a:pt x="3372" y="175"/>
                    <a:pt x="3411" y="167"/>
                    <a:pt x="3448" y="144"/>
                  </a:cubicBezTo>
                  <a:cubicBezTo>
                    <a:pt x="3485" y="121"/>
                    <a:pt x="3508" y="77"/>
                    <a:pt x="3538" y="54"/>
                  </a:cubicBezTo>
                  <a:cubicBezTo>
                    <a:pt x="3568" y="31"/>
                    <a:pt x="3561" y="16"/>
                    <a:pt x="3629" y="8"/>
                  </a:cubicBezTo>
                  <a:cubicBezTo>
                    <a:pt x="3697" y="0"/>
                    <a:pt x="3864" y="0"/>
                    <a:pt x="3947" y="8"/>
                  </a:cubicBezTo>
                  <a:cubicBezTo>
                    <a:pt x="4030" y="16"/>
                    <a:pt x="4083" y="39"/>
                    <a:pt x="4128" y="54"/>
                  </a:cubicBezTo>
                  <a:cubicBezTo>
                    <a:pt x="4173" y="69"/>
                    <a:pt x="4196" y="84"/>
                    <a:pt x="4219" y="99"/>
                  </a:cubicBezTo>
                  <a:cubicBezTo>
                    <a:pt x="4242" y="114"/>
                    <a:pt x="4249" y="137"/>
                    <a:pt x="4264" y="144"/>
                  </a:cubicBezTo>
                </a:path>
              </a:pathLst>
            </a:custGeom>
            <a:solidFill>
              <a:srgbClr val="FFFFFF"/>
            </a:solidFill>
            <a:ln w="38100" cmpd="sng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0" name="Text Box 93"/>
            <p:cNvSpPr txBox="1">
              <a:spLocks noChangeArrowheads="1"/>
            </p:cNvSpPr>
            <p:nvPr/>
          </p:nvSpPr>
          <p:spPr bwMode="auto">
            <a:xfrm>
              <a:off x="191" y="1253"/>
              <a:ext cx="263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/>
                <a:t>T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910176" y="1644634"/>
            <a:ext cx="7387096" cy="725488"/>
            <a:chOff x="1384300" y="831850"/>
            <a:chExt cx="7387096" cy="725488"/>
          </a:xfrm>
        </p:grpSpPr>
        <p:sp>
          <p:nvSpPr>
            <p:cNvPr id="52" name="Line 9"/>
            <p:cNvSpPr>
              <a:spLocks noChangeShapeType="1"/>
            </p:cNvSpPr>
            <p:nvPr/>
          </p:nvSpPr>
          <p:spPr bwMode="auto">
            <a:xfrm flipV="1">
              <a:off x="1547813" y="1414463"/>
              <a:ext cx="0" cy="1428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1384300" y="831850"/>
              <a:ext cx="7387096" cy="723900"/>
              <a:chOff x="1384300" y="831850"/>
              <a:chExt cx="7387096" cy="723900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1547813" y="1412875"/>
                <a:ext cx="6985000" cy="142875"/>
                <a:chOff x="1547813" y="1412875"/>
                <a:chExt cx="6985000" cy="142875"/>
              </a:xfrm>
            </p:grpSpPr>
            <p:sp>
              <p:nvSpPr>
                <p:cNvPr id="59" name="Line 8"/>
                <p:cNvSpPr>
                  <a:spLocks noChangeShapeType="1"/>
                </p:cNvSpPr>
                <p:nvPr/>
              </p:nvSpPr>
              <p:spPr bwMode="auto">
                <a:xfrm>
                  <a:off x="1547813" y="1484313"/>
                  <a:ext cx="69850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1763713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979613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21971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24130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4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2627313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5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2843213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6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30607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7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32766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8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34925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9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37084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0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39258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1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41417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2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43561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3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45720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4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47894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5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50053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6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52197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7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54356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8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56530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9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58689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0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60833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1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62992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2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65166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3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67325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4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69484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5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71643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6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7381875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7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7597775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8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78120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9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80279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0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8245475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1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8461375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55" name="Line 57"/>
              <p:cNvSpPr>
                <a:spLocks noChangeShapeType="1"/>
              </p:cNvSpPr>
              <p:nvPr/>
            </p:nvSpPr>
            <p:spPr bwMode="auto">
              <a:xfrm>
                <a:off x="2771775" y="1196975"/>
                <a:ext cx="223202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6" name="Text Box 157"/>
              <p:cNvSpPr txBox="1">
                <a:spLocks noChangeArrowheads="1"/>
              </p:cNvSpPr>
              <p:nvPr/>
            </p:nvSpPr>
            <p:spPr bwMode="auto">
              <a:xfrm>
                <a:off x="3203575" y="831850"/>
                <a:ext cx="143914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GB" sz="2000" dirty="0"/>
                  <a:t>time step </a:t>
                </a:r>
                <a:r>
                  <a:rPr lang="en-GB" sz="2000" dirty="0" smtClean="0"/>
                  <a:t>n</a:t>
                </a:r>
                <a:endParaRPr lang="en-GB" sz="2000" dirty="0"/>
              </a:p>
            </p:txBody>
          </p:sp>
          <p:sp>
            <p:nvSpPr>
              <p:cNvPr id="57" name="Text Box 158"/>
              <p:cNvSpPr txBox="1">
                <a:spLocks noChangeArrowheads="1"/>
              </p:cNvSpPr>
              <p:nvPr/>
            </p:nvSpPr>
            <p:spPr bwMode="auto">
              <a:xfrm>
                <a:off x="1384300" y="927100"/>
                <a:ext cx="70674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GB" sz="2400" dirty="0" smtClean="0"/>
                  <a:t>n=</a:t>
                </a:r>
                <a:r>
                  <a:rPr lang="en-GB" sz="2400" dirty="0"/>
                  <a:t>0</a:t>
                </a:r>
                <a:endParaRPr lang="en-GB" sz="2400" dirty="0"/>
              </a:p>
            </p:txBody>
          </p:sp>
          <p:sp>
            <p:nvSpPr>
              <p:cNvPr id="58" name="Text Box 159"/>
              <p:cNvSpPr txBox="1">
                <a:spLocks noChangeArrowheads="1"/>
              </p:cNvSpPr>
              <p:nvPr/>
            </p:nvSpPr>
            <p:spPr bwMode="auto">
              <a:xfrm>
                <a:off x="7956550" y="908050"/>
                <a:ext cx="81484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GB" sz="2400" dirty="0"/>
                  <a:t>n</a:t>
                </a:r>
                <a:r>
                  <a:rPr lang="en-GB" sz="2400" dirty="0" smtClean="0"/>
                  <a:t>=</a:t>
                </a:r>
                <a:r>
                  <a:rPr lang="en-GB" sz="2400" dirty="0" err="1" smtClean="0"/>
                  <a:t>N</a:t>
                </a:r>
                <a:r>
                  <a:rPr lang="en-GB" sz="2400" baseline="-25000" dirty="0" err="1" smtClean="0"/>
                  <a:t>t</a:t>
                </a:r>
                <a:endParaRPr lang="en-GB" sz="2400" baseline="-25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835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217613"/>
            <a:ext cx="8350250" cy="5260975"/>
          </a:xfrm>
        </p:spPr>
        <p:txBody>
          <a:bodyPr/>
          <a:lstStyle/>
          <a:p>
            <a:r>
              <a:rPr lang="en-GB" dirty="0" smtClean="0"/>
              <a:t> Modelling </a:t>
            </a:r>
            <a:r>
              <a:rPr lang="en-GB" i="1" dirty="0" smtClean="0"/>
              <a:t>N </a:t>
            </a:r>
            <a:r>
              <a:rPr lang="en-GB" dirty="0" smtClean="0"/>
              <a:t>independent points through time: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96863"/>
            <a:ext cx="8350250" cy="719137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srgbClr val="008000"/>
                </a:solidFill>
              </a:rPr>
              <a:t>From Physics to Model</a:t>
            </a:r>
            <a:endParaRPr lang="en-GB" dirty="0">
              <a:solidFill>
                <a:srgbClr val="008000"/>
              </a:solidFill>
            </a:endParaRPr>
          </a:p>
        </p:txBody>
      </p:sp>
      <p:grpSp>
        <p:nvGrpSpPr>
          <p:cNvPr id="46" name="Group 94"/>
          <p:cNvGrpSpPr>
            <a:grpSpLocks/>
          </p:cNvGrpSpPr>
          <p:nvPr/>
        </p:nvGrpSpPr>
        <p:grpSpPr bwMode="auto">
          <a:xfrm>
            <a:off x="549814" y="2378597"/>
            <a:ext cx="7364412" cy="560387"/>
            <a:chOff x="191" y="1253"/>
            <a:chExt cx="4639" cy="353"/>
          </a:xfrm>
        </p:grpSpPr>
        <p:sp>
          <p:nvSpPr>
            <p:cNvPr id="47" name="Line 5"/>
            <p:cNvSpPr>
              <a:spLocks noChangeShapeType="1"/>
            </p:cNvSpPr>
            <p:nvPr/>
          </p:nvSpPr>
          <p:spPr bwMode="auto">
            <a:xfrm>
              <a:off x="521" y="133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8" name="Line 6"/>
            <p:cNvSpPr>
              <a:spLocks noChangeShapeType="1"/>
            </p:cNvSpPr>
            <p:nvPr/>
          </p:nvSpPr>
          <p:spPr bwMode="auto">
            <a:xfrm>
              <a:off x="521" y="1606"/>
              <a:ext cx="43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" name="Freeform 92"/>
            <p:cNvSpPr>
              <a:spLocks/>
            </p:cNvSpPr>
            <p:nvPr/>
          </p:nvSpPr>
          <p:spPr bwMode="auto">
            <a:xfrm>
              <a:off x="521" y="1326"/>
              <a:ext cx="4264" cy="280"/>
            </a:xfrm>
            <a:custGeom>
              <a:avLst/>
              <a:gdLst>
                <a:gd name="T0" fmla="*/ 0 w 4264"/>
                <a:gd name="T1" fmla="*/ 280 h 280"/>
                <a:gd name="T2" fmla="*/ 182 w 4264"/>
                <a:gd name="T3" fmla="*/ 99 h 280"/>
                <a:gd name="T4" fmla="*/ 318 w 4264"/>
                <a:gd name="T5" fmla="*/ 99 h 280"/>
                <a:gd name="T6" fmla="*/ 454 w 4264"/>
                <a:gd name="T7" fmla="*/ 99 h 280"/>
                <a:gd name="T8" fmla="*/ 590 w 4264"/>
                <a:gd name="T9" fmla="*/ 144 h 280"/>
                <a:gd name="T10" fmla="*/ 681 w 4264"/>
                <a:gd name="T11" fmla="*/ 144 h 280"/>
                <a:gd name="T12" fmla="*/ 771 w 4264"/>
                <a:gd name="T13" fmla="*/ 144 h 280"/>
                <a:gd name="T14" fmla="*/ 1089 w 4264"/>
                <a:gd name="T15" fmla="*/ 144 h 280"/>
                <a:gd name="T16" fmla="*/ 1180 w 4264"/>
                <a:gd name="T17" fmla="*/ 99 h 280"/>
                <a:gd name="T18" fmla="*/ 1316 w 4264"/>
                <a:gd name="T19" fmla="*/ 54 h 280"/>
                <a:gd name="T20" fmla="*/ 1452 w 4264"/>
                <a:gd name="T21" fmla="*/ 54 h 280"/>
                <a:gd name="T22" fmla="*/ 1543 w 4264"/>
                <a:gd name="T23" fmla="*/ 144 h 280"/>
                <a:gd name="T24" fmla="*/ 1769 w 4264"/>
                <a:gd name="T25" fmla="*/ 144 h 280"/>
                <a:gd name="T26" fmla="*/ 1860 w 4264"/>
                <a:gd name="T27" fmla="*/ 190 h 280"/>
                <a:gd name="T28" fmla="*/ 1951 w 4264"/>
                <a:gd name="T29" fmla="*/ 190 h 280"/>
                <a:gd name="T30" fmla="*/ 2178 w 4264"/>
                <a:gd name="T31" fmla="*/ 99 h 280"/>
                <a:gd name="T32" fmla="*/ 2314 w 4264"/>
                <a:gd name="T33" fmla="*/ 99 h 280"/>
                <a:gd name="T34" fmla="*/ 2540 w 4264"/>
                <a:gd name="T35" fmla="*/ 99 h 280"/>
                <a:gd name="T36" fmla="*/ 2631 w 4264"/>
                <a:gd name="T37" fmla="*/ 144 h 280"/>
                <a:gd name="T38" fmla="*/ 2767 w 4264"/>
                <a:gd name="T39" fmla="*/ 235 h 280"/>
                <a:gd name="T40" fmla="*/ 2949 w 4264"/>
                <a:gd name="T41" fmla="*/ 235 h 280"/>
                <a:gd name="T42" fmla="*/ 3085 w 4264"/>
                <a:gd name="T43" fmla="*/ 235 h 280"/>
                <a:gd name="T44" fmla="*/ 3312 w 4264"/>
                <a:gd name="T45" fmla="*/ 190 h 280"/>
                <a:gd name="T46" fmla="*/ 3448 w 4264"/>
                <a:gd name="T47" fmla="*/ 144 h 280"/>
                <a:gd name="T48" fmla="*/ 3538 w 4264"/>
                <a:gd name="T49" fmla="*/ 54 h 280"/>
                <a:gd name="T50" fmla="*/ 3629 w 4264"/>
                <a:gd name="T51" fmla="*/ 8 h 280"/>
                <a:gd name="T52" fmla="*/ 3947 w 4264"/>
                <a:gd name="T53" fmla="*/ 8 h 280"/>
                <a:gd name="T54" fmla="*/ 4128 w 4264"/>
                <a:gd name="T55" fmla="*/ 54 h 280"/>
                <a:gd name="T56" fmla="*/ 4219 w 4264"/>
                <a:gd name="T57" fmla="*/ 99 h 280"/>
                <a:gd name="T58" fmla="*/ 4264 w 4264"/>
                <a:gd name="T59" fmla="*/ 144 h 28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264"/>
                <a:gd name="T91" fmla="*/ 0 h 280"/>
                <a:gd name="T92" fmla="*/ 4264 w 4264"/>
                <a:gd name="T93" fmla="*/ 280 h 28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264" h="280">
                  <a:moveTo>
                    <a:pt x="0" y="280"/>
                  </a:moveTo>
                  <a:cubicBezTo>
                    <a:pt x="64" y="204"/>
                    <a:pt x="129" y="129"/>
                    <a:pt x="182" y="99"/>
                  </a:cubicBezTo>
                  <a:cubicBezTo>
                    <a:pt x="235" y="69"/>
                    <a:pt x="273" y="99"/>
                    <a:pt x="318" y="99"/>
                  </a:cubicBezTo>
                  <a:cubicBezTo>
                    <a:pt x="363" y="99"/>
                    <a:pt x="409" y="92"/>
                    <a:pt x="454" y="99"/>
                  </a:cubicBezTo>
                  <a:cubicBezTo>
                    <a:pt x="499" y="106"/>
                    <a:pt x="552" y="137"/>
                    <a:pt x="590" y="144"/>
                  </a:cubicBezTo>
                  <a:cubicBezTo>
                    <a:pt x="628" y="151"/>
                    <a:pt x="651" y="144"/>
                    <a:pt x="681" y="144"/>
                  </a:cubicBezTo>
                  <a:cubicBezTo>
                    <a:pt x="711" y="144"/>
                    <a:pt x="703" y="144"/>
                    <a:pt x="771" y="144"/>
                  </a:cubicBezTo>
                  <a:cubicBezTo>
                    <a:pt x="839" y="144"/>
                    <a:pt x="1021" y="151"/>
                    <a:pt x="1089" y="144"/>
                  </a:cubicBezTo>
                  <a:cubicBezTo>
                    <a:pt x="1157" y="137"/>
                    <a:pt x="1142" y="114"/>
                    <a:pt x="1180" y="99"/>
                  </a:cubicBezTo>
                  <a:cubicBezTo>
                    <a:pt x="1218" y="84"/>
                    <a:pt x="1271" y="61"/>
                    <a:pt x="1316" y="54"/>
                  </a:cubicBezTo>
                  <a:cubicBezTo>
                    <a:pt x="1361" y="47"/>
                    <a:pt x="1414" y="39"/>
                    <a:pt x="1452" y="54"/>
                  </a:cubicBezTo>
                  <a:cubicBezTo>
                    <a:pt x="1490" y="69"/>
                    <a:pt x="1490" y="129"/>
                    <a:pt x="1543" y="144"/>
                  </a:cubicBezTo>
                  <a:cubicBezTo>
                    <a:pt x="1596" y="159"/>
                    <a:pt x="1716" y="136"/>
                    <a:pt x="1769" y="144"/>
                  </a:cubicBezTo>
                  <a:cubicBezTo>
                    <a:pt x="1822" y="152"/>
                    <a:pt x="1830" y="182"/>
                    <a:pt x="1860" y="190"/>
                  </a:cubicBezTo>
                  <a:cubicBezTo>
                    <a:pt x="1890" y="198"/>
                    <a:pt x="1898" y="205"/>
                    <a:pt x="1951" y="190"/>
                  </a:cubicBezTo>
                  <a:cubicBezTo>
                    <a:pt x="2004" y="175"/>
                    <a:pt x="2118" y="114"/>
                    <a:pt x="2178" y="99"/>
                  </a:cubicBezTo>
                  <a:cubicBezTo>
                    <a:pt x="2238" y="84"/>
                    <a:pt x="2254" y="99"/>
                    <a:pt x="2314" y="99"/>
                  </a:cubicBezTo>
                  <a:cubicBezTo>
                    <a:pt x="2374" y="99"/>
                    <a:pt x="2487" y="92"/>
                    <a:pt x="2540" y="99"/>
                  </a:cubicBezTo>
                  <a:cubicBezTo>
                    <a:pt x="2593" y="106"/>
                    <a:pt x="2593" y="121"/>
                    <a:pt x="2631" y="144"/>
                  </a:cubicBezTo>
                  <a:cubicBezTo>
                    <a:pt x="2669" y="167"/>
                    <a:pt x="2714" y="220"/>
                    <a:pt x="2767" y="235"/>
                  </a:cubicBezTo>
                  <a:cubicBezTo>
                    <a:pt x="2820" y="250"/>
                    <a:pt x="2896" y="235"/>
                    <a:pt x="2949" y="235"/>
                  </a:cubicBezTo>
                  <a:cubicBezTo>
                    <a:pt x="3002" y="235"/>
                    <a:pt x="3025" y="242"/>
                    <a:pt x="3085" y="235"/>
                  </a:cubicBezTo>
                  <a:cubicBezTo>
                    <a:pt x="3145" y="228"/>
                    <a:pt x="3252" y="205"/>
                    <a:pt x="3312" y="190"/>
                  </a:cubicBezTo>
                  <a:cubicBezTo>
                    <a:pt x="3372" y="175"/>
                    <a:pt x="3411" y="167"/>
                    <a:pt x="3448" y="144"/>
                  </a:cubicBezTo>
                  <a:cubicBezTo>
                    <a:pt x="3485" y="121"/>
                    <a:pt x="3508" y="77"/>
                    <a:pt x="3538" y="54"/>
                  </a:cubicBezTo>
                  <a:cubicBezTo>
                    <a:pt x="3568" y="31"/>
                    <a:pt x="3561" y="16"/>
                    <a:pt x="3629" y="8"/>
                  </a:cubicBezTo>
                  <a:cubicBezTo>
                    <a:pt x="3697" y="0"/>
                    <a:pt x="3864" y="0"/>
                    <a:pt x="3947" y="8"/>
                  </a:cubicBezTo>
                  <a:cubicBezTo>
                    <a:pt x="4030" y="16"/>
                    <a:pt x="4083" y="39"/>
                    <a:pt x="4128" y="54"/>
                  </a:cubicBezTo>
                  <a:cubicBezTo>
                    <a:pt x="4173" y="69"/>
                    <a:pt x="4196" y="84"/>
                    <a:pt x="4219" y="99"/>
                  </a:cubicBezTo>
                  <a:cubicBezTo>
                    <a:pt x="4242" y="114"/>
                    <a:pt x="4249" y="137"/>
                    <a:pt x="4264" y="144"/>
                  </a:cubicBezTo>
                </a:path>
              </a:pathLst>
            </a:custGeom>
            <a:noFill/>
            <a:ln w="38100" cmpd="sng">
              <a:solidFill>
                <a:srgbClr val="9C523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" name="Text Box 93"/>
            <p:cNvSpPr txBox="1">
              <a:spLocks noChangeArrowheads="1"/>
            </p:cNvSpPr>
            <p:nvPr/>
          </p:nvSpPr>
          <p:spPr bwMode="auto">
            <a:xfrm>
              <a:off x="191" y="1253"/>
              <a:ext cx="354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dirty="0" smtClean="0"/>
                <a:t>T</a:t>
              </a:r>
              <a:r>
                <a:rPr lang="en-GB" baseline="-25000" dirty="0" smtClean="0"/>
                <a:t>1</a:t>
              </a:r>
              <a:endParaRPr lang="en-GB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910176" y="1644634"/>
            <a:ext cx="7387096" cy="725488"/>
            <a:chOff x="1384300" y="831850"/>
            <a:chExt cx="7387096" cy="725488"/>
          </a:xfrm>
        </p:grpSpPr>
        <p:sp>
          <p:nvSpPr>
            <p:cNvPr id="52" name="Line 9"/>
            <p:cNvSpPr>
              <a:spLocks noChangeShapeType="1"/>
            </p:cNvSpPr>
            <p:nvPr/>
          </p:nvSpPr>
          <p:spPr bwMode="auto">
            <a:xfrm flipV="1">
              <a:off x="1547813" y="1414463"/>
              <a:ext cx="0" cy="1428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1384300" y="831850"/>
              <a:ext cx="7387096" cy="723900"/>
              <a:chOff x="1384300" y="831850"/>
              <a:chExt cx="7387096" cy="723900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1547813" y="1412875"/>
                <a:ext cx="6985000" cy="142875"/>
                <a:chOff x="1547813" y="1412875"/>
                <a:chExt cx="6985000" cy="142875"/>
              </a:xfrm>
            </p:grpSpPr>
            <p:sp>
              <p:nvSpPr>
                <p:cNvPr id="59" name="Line 8"/>
                <p:cNvSpPr>
                  <a:spLocks noChangeShapeType="1"/>
                </p:cNvSpPr>
                <p:nvPr/>
              </p:nvSpPr>
              <p:spPr bwMode="auto">
                <a:xfrm>
                  <a:off x="1547813" y="1484313"/>
                  <a:ext cx="69850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1763713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979613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21971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24130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4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2627313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5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2843213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6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30607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7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32766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8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34925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9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37084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0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39258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1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41417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2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43561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3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45720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4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47894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5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50053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6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52197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7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54356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8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56530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9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58689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0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60833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1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62992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2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65166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3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67325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4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69484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5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71643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6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7381875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7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7597775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8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78120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9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80279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0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8245475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1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8461375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55" name="Line 57"/>
              <p:cNvSpPr>
                <a:spLocks noChangeShapeType="1"/>
              </p:cNvSpPr>
              <p:nvPr/>
            </p:nvSpPr>
            <p:spPr bwMode="auto">
              <a:xfrm>
                <a:off x="2771775" y="1196975"/>
                <a:ext cx="223202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6" name="Text Box 157"/>
              <p:cNvSpPr txBox="1">
                <a:spLocks noChangeArrowheads="1"/>
              </p:cNvSpPr>
              <p:nvPr/>
            </p:nvSpPr>
            <p:spPr bwMode="auto">
              <a:xfrm>
                <a:off x="3203575" y="831850"/>
                <a:ext cx="143914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GB" sz="2000" dirty="0"/>
                  <a:t>time step </a:t>
                </a:r>
                <a:r>
                  <a:rPr lang="en-GB" sz="2000" dirty="0" smtClean="0"/>
                  <a:t>n</a:t>
                </a:r>
                <a:endParaRPr lang="en-GB" sz="2000" dirty="0"/>
              </a:p>
            </p:txBody>
          </p:sp>
          <p:sp>
            <p:nvSpPr>
              <p:cNvPr id="57" name="Text Box 158"/>
              <p:cNvSpPr txBox="1">
                <a:spLocks noChangeArrowheads="1"/>
              </p:cNvSpPr>
              <p:nvPr/>
            </p:nvSpPr>
            <p:spPr bwMode="auto">
              <a:xfrm>
                <a:off x="1384300" y="927100"/>
                <a:ext cx="70674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GB" sz="2400" dirty="0" smtClean="0"/>
                  <a:t>n</a:t>
                </a:r>
                <a:r>
                  <a:rPr lang="en-GB" sz="2400" dirty="0" smtClean="0"/>
                  <a:t>=0</a:t>
                </a:r>
                <a:endParaRPr lang="en-GB" sz="2400" dirty="0"/>
              </a:p>
            </p:txBody>
          </p:sp>
          <p:sp>
            <p:nvSpPr>
              <p:cNvPr id="58" name="Text Box 159"/>
              <p:cNvSpPr txBox="1">
                <a:spLocks noChangeArrowheads="1"/>
              </p:cNvSpPr>
              <p:nvPr/>
            </p:nvSpPr>
            <p:spPr bwMode="auto">
              <a:xfrm>
                <a:off x="7956550" y="908050"/>
                <a:ext cx="81484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GB" sz="2400" dirty="0"/>
                  <a:t>n</a:t>
                </a:r>
                <a:r>
                  <a:rPr lang="en-GB" sz="2400" dirty="0" smtClean="0"/>
                  <a:t>=</a:t>
                </a:r>
                <a:r>
                  <a:rPr lang="en-GB" sz="2400" dirty="0" err="1" smtClean="0"/>
                  <a:t>N</a:t>
                </a:r>
                <a:r>
                  <a:rPr lang="en-GB" sz="2400" baseline="-25000" dirty="0" err="1" smtClean="0"/>
                  <a:t>t</a:t>
                </a:r>
                <a:endParaRPr lang="en-GB" sz="2400" baseline="-25000" dirty="0"/>
              </a:p>
            </p:txBody>
          </p:sp>
        </p:grpSp>
      </p:grpSp>
      <p:grpSp>
        <p:nvGrpSpPr>
          <p:cNvPr id="100" name="Group 99"/>
          <p:cNvGrpSpPr/>
          <p:nvPr/>
        </p:nvGrpSpPr>
        <p:grpSpPr>
          <a:xfrm>
            <a:off x="243955" y="2974440"/>
            <a:ext cx="7704137" cy="2647950"/>
            <a:chOff x="684213" y="2652713"/>
            <a:chExt cx="7704137" cy="2647950"/>
          </a:xfrm>
        </p:grpSpPr>
        <p:grpSp>
          <p:nvGrpSpPr>
            <p:cNvPr id="101" name="Group 100"/>
            <p:cNvGrpSpPr/>
            <p:nvPr/>
          </p:nvGrpSpPr>
          <p:grpSpPr>
            <a:xfrm>
              <a:off x="1003300" y="2652713"/>
              <a:ext cx="7364413" cy="560387"/>
              <a:chOff x="1003300" y="2652713"/>
              <a:chExt cx="7364413" cy="560387"/>
            </a:xfrm>
          </p:grpSpPr>
          <p:sp>
            <p:nvSpPr>
              <p:cNvPr id="120" name="Line 44"/>
              <p:cNvSpPr>
                <a:spLocks noChangeShapeType="1"/>
              </p:cNvSpPr>
              <p:nvPr/>
            </p:nvSpPr>
            <p:spPr bwMode="auto">
              <a:xfrm>
                <a:off x="1527175" y="2781300"/>
                <a:ext cx="0" cy="431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121" name="Group 120"/>
              <p:cNvGrpSpPr/>
              <p:nvPr/>
            </p:nvGrpSpPr>
            <p:grpSpPr>
              <a:xfrm>
                <a:off x="1003300" y="2652713"/>
                <a:ext cx="7364413" cy="560387"/>
                <a:chOff x="1003300" y="2652713"/>
                <a:chExt cx="7364413" cy="560387"/>
              </a:xfrm>
            </p:grpSpPr>
            <p:sp>
              <p:nvSpPr>
                <p:cNvPr id="122" name="Line 45"/>
                <p:cNvSpPr>
                  <a:spLocks noChangeShapeType="1"/>
                </p:cNvSpPr>
                <p:nvPr/>
              </p:nvSpPr>
              <p:spPr bwMode="auto">
                <a:xfrm>
                  <a:off x="1527175" y="3213100"/>
                  <a:ext cx="684053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grpSp>
              <p:nvGrpSpPr>
                <p:cNvPr id="123" name="Group 122"/>
                <p:cNvGrpSpPr/>
                <p:nvPr/>
              </p:nvGrpSpPr>
              <p:grpSpPr>
                <a:xfrm>
                  <a:off x="1003300" y="2652713"/>
                  <a:ext cx="7200900" cy="560387"/>
                  <a:chOff x="1003300" y="2652713"/>
                  <a:chExt cx="7200900" cy="560387"/>
                </a:xfrm>
              </p:grpSpPr>
              <p:sp>
                <p:nvSpPr>
                  <p:cNvPr id="124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03300" y="2652713"/>
                    <a:ext cx="558800" cy="5492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3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 eaLnBrk="0" hangingPunct="0">
                      <a:defRPr sz="3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 eaLnBrk="0" hangingPunct="0">
                      <a:defRPr sz="3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 eaLnBrk="0" hangingPunct="0">
                      <a:defRPr sz="3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 eaLnBrk="0" hangingPunct="0">
                      <a:defRPr sz="3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eaLnBrk="1" hangingPunct="1"/>
                    <a:r>
                      <a:rPr lang="en-GB"/>
                      <a:t>T</a:t>
                    </a:r>
                    <a:r>
                      <a:rPr lang="en-GB" baseline="-25000"/>
                      <a:t>2</a:t>
                    </a:r>
                    <a:endParaRPr lang="en-GB"/>
                  </a:p>
                </p:txBody>
              </p:sp>
              <p:sp>
                <p:nvSpPr>
                  <p:cNvPr id="125" name="Freeform 47"/>
                  <p:cNvSpPr>
                    <a:spLocks/>
                  </p:cNvSpPr>
                  <p:nvPr/>
                </p:nvSpPr>
                <p:spPr bwMode="auto">
                  <a:xfrm>
                    <a:off x="1506538" y="2887663"/>
                    <a:ext cx="6697662" cy="325437"/>
                  </a:xfrm>
                  <a:custGeom>
                    <a:avLst/>
                    <a:gdLst>
                      <a:gd name="T0" fmla="*/ 0 w 4219"/>
                      <a:gd name="T1" fmla="*/ 2147483647 h 205"/>
                      <a:gd name="T2" fmla="*/ 2147483647 w 4219"/>
                      <a:gd name="T3" fmla="*/ 2147483647 h 205"/>
                      <a:gd name="T4" fmla="*/ 2147483647 w 4219"/>
                      <a:gd name="T5" fmla="*/ 2147483647 h 205"/>
                      <a:gd name="T6" fmla="*/ 2147483647 w 4219"/>
                      <a:gd name="T7" fmla="*/ 2147483647 h 205"/>
                      <a:gd name="T8" fmla="*/ 2147483647 w 4219"/>
                      <a:gd name="T9" fmla="*/ 2147483647 h 205"/>
                      <a:gd name="T10" fmla="*/ 2147483647 w 4219"/>
                      <a:gd name="T11" fmla="*/ 2147483647 h 205"/>
                      <a:gd name="T12" fmla="*/ 2147483647 w 4219"/>
                      <a:gd name="T13" fmla="*/ 2147483647 h 205"/>
                      <a:gd name="T14" fmla="*/ 2147483647 w 4219"/>
                      <a:gd name="T15" fmla="*/ 2147483647 h 205"/>
                      <a:gd name="T16" fmla="*/ 2147483647 w 4219"/>
                      <a:gd name="T17" fmla="*/ 2147483647 h 205"/>
                      <a:gd name="T18" fmla="*/ 2147483647 w 4219"/>
                      <a:gd name="T19" fmla="*/ 2147483647 h 205"/>
                      <a:gd name="T20" fmla="*/ 2147483647 w 4219"/>
                      <a:gd name="T21" fmla="*/ 2147483647 h 205"/>
                      <a:gd name="T22" fmla="*/ 2147483647 w 4219"/>
                      <a:gd name="T23" fmla="*/ 2147483647 h 205"/>
                      <a:gd name="T24" fmla="*/ 2147483647 w 4219"/>
                      <a:gd name="T25" fmla="*/ 2147483647 h 205"/>
                      <a:gd name="T26" fmla="*/ 2147483647 w 4219"/>
                      <a:gd name="T27" fmla="*/ 2147483647 h 205"/>
                      <a:gd name="T28" fmla="*/ 2147483647 w 4219"/>
                      <a:gd name="T29" fmla="*/ 2147483647 h 205"/>
                      <a:gd name="T30" fmla="*/ 2147483647 w 4219"/>
                      <a:gd name="T31" fmla="*/ 2147483647 h 205"/>
                      <a:gd name="T32" fmla="*/ 2147483647 w 4219"/>
                      <a:gd name="T33" fmla="*/ 2147483647 h 205"/>
                      <a:gd name="T34" fmla="*/ 2147483647 w 4219"/>
                      <a:gd name="T35" fmla="*/ 2147483647 h 205"/>
                      <a:gd name="T36" fmla="*/ 2147483647 w 4219"/>
                      <a:gd name="T37" fmla="*/ 2147483647 h 205"/>
                      <a:gd name="T38" fmla="*/ 2147483647 w 4219"/>
                      <a:gd name="T39" fmla="*/ 2147483647 h 205"/>
                      <a:gd name="T40" fmla="*/ 2147483647 w 4219"/>
                      <a:gd name="T41" fmla="*/ 2147483647 h 205"/>
                      <a:gd name="T42" fmla="*/ 2147483647 w 4219"/>
                      <a:gd name="T43" fmla="*/ 2147483647 h 205"/>
                      <a:gd name="T44" fmla="*/ 2147483647 w 4219"/>
                      <a:gd name="T45" fmla="*/ 2147483647 h 205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w 4219"/>
                      <a:gd name="T70" fmla="*/ 0 h 205"/>
                      <a:gd name="T71" fmla="*/ 4219 w 4219"/>
                      <a:gd name="T72" fmla="*/ 205 h 205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T69" t="T70" r="T71" b="T72"/>
                    <a:pathLst>
                      <a:path w="4219" h="205">
                        <a:moveTo>
                          <a:pt x="0" y="205"/>
                        </a:moveTo>
                        <a:cubicBezTo>
                          <a:pt x="61" y="167"/>
                          <a:pt x="122" y="129"/>
                          <a:pt x="182" y="114"/>
                        </a:cubicBezTo>
                        <a:cubicBezTo>
                          <a:pt x="242" y="99"/>
                          <a:pt x="310" y="114"/>
                          <a:pt x="363" y="114"/>
                        </a:cubicBezTo>
                        <a:cubicBezTo>
                          <a:pt x="416" y="114"/>
                          <a:pt x="439" y="129"/>
                          <a:pt x="499" y="114"/>
                        </a:cubicBezTo>
                        <a:cubicBezTo>
                          <a:pt x="559" y="99"/>
                          <a:pt x="673" y="38"/>
                          <a:pt x="726" y="23"/>
                        </a:cubicBezTo>
                        <a:cubicBezTo>
                          <a:pt x="779" y="8"/>
                          <a:pt x="757" y="15"/>
                          <a:pt x="817" y="23"/>
                        </a:cubicBezTo>
                        <a:cubicBezTo>
                          <a:pt x="877" y="31"/>
                          <a:pt x="1014" y="61"/>
                          <a:pt x="1089" y="69"/>
                        </a:cubicBezTo>
                        <a:cubicBezTo>
                          <a:pt x="1164" y="77"/>
                          <a:pt x="1217" y="62"/>
                          <a:pt x="1270" y="69"/>
                        </a:cubicBezTo>
                        <a:cubicBezTo>
                          <a:pt x="1323" y="76"/>
                          <a:pt x="1376" y="99"/>
                          <a:pt x="1406" y="114"/>
                        </a:cubicBezTo>
                        <a:cubicBezTo>
                          <a:pt x="1436" y="129"/>
                          <a:pt x="1399" y="152"/>
                          <a:pt x="1452" y="160"/>
                        </a:cubicBezTo>
                        <a:cubicBezTo>
                          <a:pt x="1505" y="168"/>
                          <a:pt x="1648" y="183"/>
                          <a:pt x="1724" y="160"/>
                        </a:cubicBezTo>
                        <a:cubicBezTo>
                          <a:pt x="1800" y="137"/>
                          <a:pt x="1852" y="46"/>
                          <a:pt x="1905" y="23"/>
                        </a:cubicBezTo>
                        <a:cubicBezTo>
                          <a:pt x="1958" y="0"/>
                          <a:pt x="2003" y="8"/>
                          <a:pt x="2041" y="23"/>
                        </a:cubicBezTo>
                        <a:cubicBezTo>
                          <a:pt x="2079" y="38"/>
                          <a:pt x="2094" y="99"/>
                          <a:pt x="2132" y="114"/>
                        </a:cubicBezTo>
                        <a:cubicBezTo>
                          <a:pt x="2170" y="129"/>
                          <a:pt x="2215" y="121"/>
                          <a:pt x="2268" y="114"/>
                        </a:cubicBezTo>
                        <a:cubicBezTo>
                          <a:pt x="2321" y="107"/>
                          <a:pt x="2382" y="76"/>
                          <a:pt x="2450" y="69"/>
                        </a:cubicBezTo>
                        <a:cubicBezTo>
                          <a:pt x="2518" y="62"/>
                          <a:pt x="2617" y="54"/>
                          <a:pt x="2677" y="69"/>
                        </a:cubicBezTo>
                        <a:cubicBezTo>
                          <a:pt x="2737" y="84"/>
                          <a:pt x="2760" y="137"/>
                          <a:pt x="2813" y="160"/>
                        </a:cubicBezTo>
                        <a:cubicBezTo>
                          <a:pt x="2866" y="183"/>
                          <a:pt x="2911" y="205"/>
                          <a:pt x="2994" y="205"/>
                        </a:cubicBezTo>
                        <a:cubicBezTo>
                          <a:pt x="3077" y="205"/>
                          <a:pt x="3168" y="175"/>
                          <a:pt x="3312" y="160"/>
                        </a:cubicBezTo>
                        <a:cubicBezTo>
                          <a:pt x="3456" y="145"/>
                          <a:pt x="3735" y="129"/>
                          <a:pt x="3856" y="114"/>
                        </a:cubicBezTo>
                        <a:cubicBezTo>
                          <a:pt x="3977" y="99"/>
                          <a:pt x="3977" y="77"/>
                          <a:pt x="4037" y="69"/>
                        </a:cubicBezTo>
                        <a:cubicBezTo>
                          <a:pt x="4097" y="61"/>
                          <a:pt x="4189" y="77"/>
                          <a:pt x="4219" y="69"/>
                        </a:cubicBezTo>
                      </a:path>
                    </a:pathLst>
                  </a:custGeom>
                  <a:noFill/>
                  <a:ln w="38100" cmpd="sng">
                    <a:solidFill>
                      <a:srgbClr val="9C5238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</p:grpSp>
        </p:grpSp>
        <p:grpSp>
          <p:nvGrpSpPr>
            <p:cNvPr id="102" name="Group 101"/>
            <p:cNvGrpSpPr/>
            <p:nvPr/>
          </p:nvGrpSpPr>
          <p:grpSpPr>
            <a:xfrm>
              <a:off x="1023938" y="4021138"/>
              <a:ext cx="7364412" cy="560387"/>
              <a:chOff x="1023938" y="4021138"/>
              <a:chExt cx="7364412" cy="560387"/>
            </a:xfrm>
          </p:grpSpPr>
          <p:sp>
            <p:nvSpPr>
              <p:cNvPr id="116" name="Line 51"/>
              <p:cNvSpPr>
                <a:spLocks noChangeShapeType="1"/>
              </p:cNvSpPr>
              <p:nvPr/>
            </p:nvSpPr>
            <p:spPr bwMode="auto">
              <a:xfrm>
                <a:off x="1547813" y="4149725"/>
                <a:ext cx="0" cy="431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7" name="Line 52"/>
              <p:cNvSpPr>
                <a:spLocks noChangeShapeType="1"/>
              </p:cNvSpPr>
              <p:nvPr/>
            </p:nvSpPr>
            <p:spPr bwMode="auto">
              <a:xfrm>
                <a:off x="1547813" y="4581525"/>
                <a:ext cx="68405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8" name="Text Box 53"/>
              <p:cNvSpPr txBox="1">
                <a:spLocks noChangeArrowheads="1"/>
              </p:cNvSpPr>
              <p:nvPr/>
            </p:nvSpPr>
            <p:spPr bwMode="auto">
              <a:xfrm>
                <a:off x="1023938" y="4021138"/>
                <a:ext cx="558800" cy="549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GB"/>
                  <a:t>T</a:t>
                </a:r>
                <a:r>
                  <a:rPr lang="en-GB" baseline="-25000"/>
                  <a:t>4</a:t>
                </a:r>
                <a:endParaRPr lang="en-GB"/>
              </a:p>
            </p:txBody>
          </p:sp>
          <p:sp>
            <p:nvSpPr>
              <p:cNvPr id="119" name="Freeform 54"/>
              <p:cNvSpPr>
                <a:spLocks/>
              </p:cNvSpPr>
              <p:nvPr/>
            </p:nvSpPr>
            <p:spPr bwMode="auto">
              <a:xfrm>
                <a:off x="1527175" y="4256088"/>
                <a:ext cx="6697663" cy="325437"/>
              </a:xfrm>
              <a:custGeom>
                <a:avLst/>
                <a:gdLst>
                  <a:gd name="T0" fmla="*/ 0 w 4219"/>
                  <a:gd name="T1" fmla="*/ 2147483647 h 205"/>
                  <a:gd name="T2" fmla="*/ 2147483647 w 4219"/>
                  <a:gd name="T3" fmla="*/ 2147483647 h 205"/>
                  <a:gd name="T4" fmla="*/ 2147483647 w 4219"/>
                  <a:gd name="T5" fmla="*/ 2147483647 h 205"/>
                  <a:gd name="T6" fmla="*/ 2147483647 w 4219"/>
                  <a:gd name="T7" fmla="*/ 2147483647 h 205"/>
                  <a:gd name="T8" fmla="*/ 2147483647 w 4219"/>
                  <a:gd name="T9" fmla="*/ 2147483647 h 205"/>
                  <a:gd name="T10" fmla="*/ 2147483647 w 4219"/>
                  <a:gd name="T11" fmla="*/ 2147483647 h 205"/>
                  <a:gd name="T12" fmla="*/ 2147483647 w 4219"/>
                  <a:gd name="T13" fmla="*/ 2147483647 h 205"/>
                  <a:gd name="T14" fmla="*/ 2147483647 w 4219"/>
                  <a:gd name="T15" fmla="*/ 2147483647 h 205"/>
                  <a:gd name="T16" fmla="*/ 2147483647 w 4219"/>
                  <a:gd name="T17" fmla="*/ 2147483647 h 205"/>
                  <a:gd name="T18" fmla="*/ 2147483647 w 4219"/>
                  <a:gd name="T19" fmla="*/ 2147483647 h 205"/>
                  <a:gd name="T20" fmla="*/ 2147483647 w 4219"/>
                  <a:gd name="T21" fmla="*/ 2147483647 h 205"/>
                  <a:gd name="T22" fmla="*/ 2147483647 w 4219"/>
                  <a:gd name="T23" fmla="*/ 2147483647 h 205"/>
                  <a:gd name="T24" fmla="*/ 2147483647 w 4219"/>
                  <a:gd name="T25" fmla="*/ 2147483647 h 205"/>
                  <a:gd name="T26" fmla="*/ 2147483647 w 4219"/>
                  <a:gd name="T27" fmla="*/ 2147483647 h 205"/>
                  <a:gd name="T28" fmla="*/ 2147483647 w 4219"/>
                  <a:gd name="T29" fmla="*/ 2147483647 h 205"/>
                  <a:gd name="T30" fmla="*/ 2147483647 w 4219"/>
                  <a:gd name="T31" fmla="*/ 2147483647 h 205"/>
                  <a:gd name="T32" fmla="*/ 2147483647 w 4219"/>
                  <a:gd name="T33" fmla="*/ 2147483647 h 205"/>
                  <a:gd name="T34" fmla="*/ 2147483647 w 4219"/>
                  <a:gd name="T35" fmla="*/ 2147483647 h 205"/>
                  <a:gd name="T36" fmla="*/ 2147483647 w 4219"/>
                  <a:gd name="T37" fmla="*/ 2147483647 h 205"/>
                  <a:gd name="T38" fmla="*/ 2147483647 w 4219"/>
                  <a:gd name="T39" fmla="*/ 2147483647 h 205"/>
                  <a:gd name="T40" fmla="*/ 2147483647 w 4219"/>
                  <a:gd name="T41" fmla="*/ 2147483647 h 205"/>
                  <a:gd name="T42" fmla="*/ 2147483647 w 4219"/>
                  <a:gd name="T43" fmla="*/ 2147483647 h 205"/>
                  <a:gd name="T44" fmla="*/ 2147483647 w 4219"/>
                  <a:gd name="T45" fmla="*/ 2147483647 h 205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4219"/>
                  <a:gd name="T70" fmla="*/ 0 h 205"/>
                  <a:gd name="T71" fmla="*/ 4219 w 4219"/>
                  <a:gd name="T72" fmla="*/ 205 h 205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4219" h="205">
                    <a:moveTo>
                      <a:pt x="0" y="205"/>
                    </a:moveTo>
                    <a:cubicBezTo>
                      <a:pt x="61" y="167"/>
                      <a:pt x="122" y="129"/>
                      <a:pt x="182" y="114"/>
                    </a:cubicBezTo>
                    <a:cubicBezTo>
                      <a:pt x="242" y="99"/>
                      <a:pt x="310" y="114"/>
                      <a:pt x="363" y="114"/>
                    </a:cubicBezTo>
                    <a:cubicBezTo>
                      <a:pt x="416" y="114"/>
                      <a:pt x="439" y="129"/>
                      <a:pt x="499" y="114"/>
                    </a:cubicBezTo>
                    <a:cubicBezTo>
                      <a:pt x="559" y="99"/>
                      <a:pt x="673" y="38"/>
                      <a:pt x="726" y="23"/>
                    </a:cubicBezTo>
                    <a:cubicBezTo>
                      <a:pt x="779" y="8"/>
                      <a:pt x="757" y="15"/>
                      <a:pt x="817" y="23"/>
                    </a:cubicBezTo>
                    <a:cubicBezTo>
                      <a:pt x="877" y="31"/>
                      <a:pt x="1014" y="61"/>
                      <a:pt x="1089" y="69"/>
                    </a:cubicBezTo>
                    <a:cubicBezTo>
                      <a:pt x="1164" y="77"/>
                      <a:pt x="1217" y="62"/>
                      <a:pt x="1270" y="69"/>
                    </a:cubicBezTo>
                    <a:cubicBezTo>
                      <a:pt x="1323" y="76"/>
                      <a:pt x="1376" y="99"/>
                      <a:pt x="1406" y="114"/>
                    </a:cubicBezTo>
                    <a:cubicBezTo>
                      <a:pt x="1436" y="129"/>
                      <a:pt x="1399" y="152"/>
                      <a:pt x="1452" y="160"/>
                    </a:cubicBezTo>
                    <a:cubicBezTo>
                      <a:pt x="1505" y="168"/>
                      <a:pt x="1648" y="183"/>
                      <a:pt x="1724" y="160"/>
                    </a:cubicBezTo>
                    <a:cubicBezTo>
                      <a:pt x="1800" y="137"/>
                      <a:pt x="1852" y="46"/>
                      <a:pt x="1905" y="23"/>
                    </a:cubicBezTo>
                    <a:cubicBezTo>
                      <a:pt x="1958" y="0"/>
                      <a:pt x="2003" y="8"/>
                      <a:pt x="2041" y="23"/>
                    </a:cubicBezTo>
                    <a:cubicBezTo>
                      <a:pt x="2079" y="38"/>
                      <a:pt x="2094" y="99"/>
                      <a:pt x="2132" y="114"/>
                    </a:cubicBezTo>
                    <a:cubicBezTo>
                      <a:pt x="2170" y="129"/>
                      <a:pt x="2215" y="121"/>
                      <a:pt x="2268" y="114"/>
                    </a:cubicBezTo>
                    <a:cubicBezTo>
                      <a:pt x="2321" y="107"/>
                      <a:pt x="2382" y="76"/>
                      <a:pt x="2450" y="69"/>
                    </a:cubicBezTo>
                    <a:cubicBezTo>
                      <a:pt x="2518" y="62"/>
                      <a:pt x="2617" y="54"/>
                      <a:pt x="2677" y="69"/>
                    </a:cubicBezTo>
                    <a:cubicBezTo>
                      <a:pt x="2737" y="84"/>
                      <a:pt x="2760" y="137"/>
                      <a:pt x="2813" y="160"/>
                    </a:cubicBezTo>
                    <a:cubicBezTo>
                      <a:pt x="2866" y="183"/>
                      <a:pt x="2911" y="205"/>
                      <a:pt x="2994" y="205"/>
                    </a:cubicBezTo>
                    <a:cubicBezTo>
                      <a:pt x="3077" y="205"/>
                      <a:pt x="3168" y="175"/>
                      <a:pt x="3312" y="160"/>
                    </a:cubicBezTo>
                    <a:cubicBezTo>
                      <a:pt x="3456" y="145"/>
                      <a:pt x="3735" y="129"/>
                      <a:pt x="3856" y="114"/>
                    </a:cubicBezTo>
                    <a:cubicBezTo>
                      <a:pt x="3977" y="99"/>
                      <a:pt x="3977" y="77"/>
                      <a:pt x="4037" y="69"/>
                    </a:cubicBezTo>
                    <a:cubicBezTo>
                      <a:pt x="4097" y="61"/>
                      <a:pt x="4189" y="77"/>
                      <a:pt x="4219" y="69"/>
                    </a:cubicBezTo>
                  </a:path>
                </a:pathLst>
              </a:custGeom>
              <a:noFill/>
              <a:ln w="38100" cmpd="sng">
                <a:solidFill>
                  <a:srgbClr val="9C523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003300" y="3357563"/>
              <a:ext cx="7364413" cy="560387"/>
              <a:chOff x="1003300" y="3357563"/>
              <a:chExt cx="7364413" cy="560387"/>
            </a:xfrm>
          </p:grpSpPr>
          <p:sp>
            <p:nvSpPr>
              <p:cNvPr id="111" name="Line 48"/>
              <p:cNvSpPr>
                <a:spLocks noChangeShapeType="1"/>
              </p:cNvSpPr>
              <p:nvPr/>
            </p:nvSpPr>
            <p:spPr bwMode="auto">
              <a:xfrm>
                <a:off x="1527175" y="3486150"/>
                <a:ext cx="0" cy="431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112" name="Group 111"/>
              <p:cNvGrpSpPr/>
              <p:nvPr/>
            </p:nvGrpSpPr>
            <p:grpSpPr>
              <a:xfrm>
                <a:off x="1003300" y="3357563"/>
                <a:ext cx="7364413" cy="560387"/>
                <a:chOff x="1003300" y="3357563"/>
                <a:chExt cx="7364413" cy="560387"/>
              </a:xfrm>
            </p:grpSpPr>
            <p:sp>
              <p:nvSpPr>
                <p:cNvPr id="113" name="Line 49"/>
                <p:cNvSpPr>
                  <a:spLocks noChangeShapeType="1"/>
                </p:cNvSpPr>
                <p:nvPr/>
              </p:nvSpPr>
              <p:spPr bwMode="auto">
                <a:xfrm>
                  <a:off x="1527175" y="3917950"/>
                  <a:ext cx="684053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4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1003300" y="3357563"/>
                  <a:ext cx="558800" cy="5492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3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3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3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3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3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lang="en-GB"/>
                    <a:t>T</a:t>
                  </a:r>
                  <a:r>
                    <a:rPr lang="en-GB" baseline="-25000"/>
                    <a:t>3</a:t>
                  </a:r>
                  <a:endParaRPr lang="en-GB"/>
                </a:p>
              </p:txBody>
            </p:sp>
            <p:sp>
              <p:nvSpPr>
                <p:cNvPr id="115" name="Freeform 55"/>
                <p:cNvSpPr>
                  <a:spLocks/>
                </p:cNvSpPr>
                <p:nvPr/>
              </p:nvSpPr>
              <p:spPr bwMode="auto">
                <a:xfrm>
                  <a:off x="1506538" y="3549650"/>
                  <a:ext cx="6697662" cy="322263"/>
                </a:xfrm>
                <a:custGeom>
                  <a:avLst/>
                  <a:gdLst>
                    <a:gd name="T0" fmla="*/ 0 w 4219"/>
                    <a:gd name="T1" fmla="*/ 2147483647 h 203"/>
                    <a:gd name="T2" fmla="*/ 2147483647 w 4219"/>
                    <a:gd name="T3" fmla="*/ 2147483647 h 203"/>
                    <a:gd name="T4" fmla="*/ 2147483647 w 4219"/>
                    <a:gd name="T5" fmla="*/ 2147483647 h 203"/>
                    <a:gd name="T6" fmla="*/ 2147483647 w 4219"/>
                    <a:gd name="T7" fmla="*/ 2147483647 h 203"/>
                    <a:gd name="T8" fmla="*/ 2147483647 w 4219"/>
                    <a:gd name="T9" fmla="*/ 2147483647 h 203"/>
                    <a:gd name="T10" fmla="*/ 2147483647 w 4219"/>
                    <a:gd name="T11" fmla="*/ 2147483647 h 203"/>
                    <a:gd name="T12" fmla="*/ 2147483647 w 4219"/>
                    <a:gd name="T13" fmla="*/ 2147483647 h 203"/>
                    <a:gd name="T14" fmla="*/ 2147483647 w 4219"/>
                    <a:gd name="T15" fmla="*/ 2147483647 h 203"/>
                    <a:gd name="T16" fmla="*/ 2147483647 w 4219"/>
                    <a:gd name="T17" fmla="*/ 2147483647 h 203"/>
                    <a:gd name="T18" fmla="*/ 2147483647 w 4219"/>
                    <a:gd name="T19" fmla="*/ 2147483647 h 203"/>
                    <a:gd name="T20" fmla="*/ 2147483647 w 4219"/>
                    <a:gd name="T21" fmla="*/ 2147483647 h 203"/>
                    <a:gd name="T22" fmla="*/ 2147483647 w 4219"/>
                    <a:gd name="T23" fmla="*/ 2147483647 h 203"/>
                    <a:gd name="T24" fmla="*/ 2147483647 w 4219"/>
                    <a:gd name="T25" fmla="*/ 2147483647 h 203"/>
                    <a:gd name="T26" fmla="*/ 2147483647 w 4219"/>
                    <a:gd name="T27" fmla="*/ 2147483647 h 203"/>
                    <a:gd name="T28" fmla="*/ 2147483647 w 4219"/>
                    <a:gd name="T29" fmla="*/ 2147483647 h 203"/>
                    <a:gd name="T30" fmla="*/ 2147483647 w 4219"/>
                    <a:gd name="T31" fmla="*/ 2147483647 h 203"/>
                    <a:gd name="T32" fmla="*/ 2147483647 w 4219"/>
                    <a:gd name="T33" fmla="*/ 2147483647 h 203"/>
                    <a:gd name="T34" fmla="*/ 2147483647 w 4219"/>
                    <a:gd name="T35" fmla="*/ 2147483647 h 203"/>
                    <a:gd name="T36" fmla="*/ 2147483647 w 4219"/>
                    <a:gd name="T37" fmla="*/ 2147483647 h 203"/>
                    <a:gd name="T38" fmla="*/ 2147483647 w 4219"/>
                    <a:gd name="T39" fmla="*/ 2147483647 h 203"/>
                    <a:gd name="T40" fmla="*/ 2147483647 w 4219"/>
                    <a:gd name="T41" fmla="*/ 2147483647 h 203"/>
                    <a:gd name="T42" fmla="*/ 2147483647 w 4219"/>
                    <a:gd name="T43" fmla="*/ 2147483647 h 203"/>
                    <a:gd name="T44" fmla="*/ 2147483647 w 4219"/>
                    <a:gd name="T45" fmla="*/ 2147483647 h 203"/>
                    <a:gd name="T46" fmla="*/ 2147483647 w 4219"/>
                    <a:gd name="T47" fmla="*/ 2147483647 h 203"/>
                    <a:gd name="T48" fmla="*/ 2147483647 w 4219"/>
                    <a:gd name="T49" fmla="*/ 2147483647 h 203"/>
                    <a:gd name="T50" fmla="*/ 2147483647 w 4219"/>
                    <a:gd name="T51" fmla="*/ 2147483647 h 203"/>
                    <a:gd name="T52" fmla="*/ 2147483647 w 4219"/>
                    <a:gd name="T53" fmla="*/ 2147483647 h 203"/>
                    <a:gd name="T54" fmla="*/ 2147483647 w 4219"/>
                    <a:gd name="T55" fmla="*/ 2147483647 h 203"/>
                    <a:gd name="T56" fmla="*/ 2147483647 w 4219"/>
                    <a:gd name="T57" fmla="*/ 2147483647 h 203"/>
                    <a:gd name="T58" fmla="*/ 2147483647 w 4219"/>
                    <a:gd name="T59" fmla="*/ 2147483647 h 203"/>
                    <a:gd name="T60" fmla="*/ 2147483647 w 4219"/>
                    <a:gd name="T61" fmla="*/ 2147483647 h 203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4219"/>
                    <a:gd name="T94" fmla="*/ 0 h 203"/>
                    <a:gd name="T95" fmla="*/ 4219 w 4219"/>
                    <a:gd name="T96" fmla="*/ 203 h 203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4219" h="203">
                      <a:moveTo>
                        <a:pt x="0" y="196"/>
                      </a:moveTo>
                      <a:cubicBezTo>
                        <a:pt x="19" y="181"/>
                        <a:pt x="38" y="166"/>
                        <a:pt x="91" y="151"/>
                      </a:cubicBezTo>
                      <a:cubicBezTo>
                        <a:pt x="144" y="136"/>
                        <a:pt x="250" y="113"/>
                        <a:pt x="318" y="105"/>
                      </a:cubicBezTo>
                      <a:cubicBezTo>
                        <a:pt x="386" y="97"/>
                        <a:pt x="446" y="105"/>
                        <a:pt x="499" y="105"/>
                      </a:cubicBezTo>
                      <a:cubicBezTo>
                        <a:pt x="552" y="105"/>
                        <a:pt x="597" y="112"/>
                        <a:pt x="635" y="105"/>
                      </a:cubicBezTo>
                      <a:cubicBezTo>
                        <a:pt x="673" y="98"/>
                        <a:pt x="703" y="75"/>
                        <a:pt x="726" y="60"/>
                      </a:cubicBezTo>
                      <a:cubicBezTo>
                        <a:pt x="749" y="45"/>
                        <a:pt x="741" y="22"/>
                        <a:pt x="771" y="15"/>
                      </a:cubicBezTo>
                      <a:cubicBezTo>
                        <a:pt x="801" y="8"/>
                        <a:pt x="863" y="0"/>
                        <a:pt x="908" y="15"/>
                      </a:cubicBezTo>
                      <a:cubicBezTo>
                        <a:pt x="953" y="30"/>
                        <a:pt x="984" y="90"/>
                        <a:pt x="1044" y="105"/>
                      </a:cubicBezTo>
                      <a:cubicBezTo>
                        <a:pt x="1104" y="120"/>
                        <a:pt x="1210" y="105"/>
                        <a:pt x="1270" y="105"/>
                      </a:cubicBezTo>
                      <a:cubicBezTo>
                        <a:pt x="1330" y="105"/>
                        <a:pt x="1376" y="97"/>
                        <a:pt x="1406" y="105"/>
                      </a:cubicBezTo>
                      <a:cubicBezTo>
                        <a:pt x="1436" y="113"/>
                        <a:pt x="1407" y="143"/>
                        <a:pt x="1452" y="151"/>
                      </a:cubicBezTo>
                      <a:cubicBezTo>
                        <a:pt x="1497" y="159"/>
                        <a:pt x="1619" y="151"/>
                        <a:pt x="1679" y="151"/>
                      </a:cubicBezTo>
                      <a:cubicBezTo>
                        <a:pt x="1739" y="151"/>
                        <a:pt x="1777" y="151"/>
                        <a:pt x="1815" y="151"/>
                      </a:cubicBezTo>
                      <a:cubicBezTo>
                        <a:pt x="1853" y="151"/>
                        <a:pt x="1867" y="159"/>
                        <a:pt x="1905" y="151"/>
                      </a:cubicBezTo>
                      <a:cubicBezTo>
                        <a:pt x="1943" y="143"/>
                        <a:pt x="1981" y="120"/>
                        <a:pt x="2041" y="105"/>
                      </a:cubicBezTo>
                      <a:cubicBezTo>
                        <a:pt x="2101" y="90"/>
                        <a:pt x="2215" y="67"/>
                        <a:pt x="2268" y="60"/>
                      </a:cubicBezTo>
                      <a:cubicBezTo>
                        <a:pt x="2321" y="53"/>
                        <a:pt x="2314" y="53"/>
                        <a:pt x="2359" y="60"/>
                      </a:cubicBezTo>
                      <a:cubicBezTo>
                        <a:pt x="2404" y="67"/>
                        <a:pt x="2502" y="90"/>
                        <a:pt x="2540" y="105"/>
                      </a:cubicBezTo>
                      <a:cubicBezTo>
                        <a:pt x="2578" y="120"/>
                        <a:pt x="2556" y="143"/>
                        <a:pt x="2586" y="151"/>
                      </a:cubicBezTo>
                      <a:cubicBezTo>
                        <a:pt x="2616" y="159"/>
                        <a:pt x="2677" y="166"/>
                        <a:pt x="2722" y="151"/>
                      </a:cubicBezTo>
                      <a:cubicBezTo>
                        <a:pt x="2767" y="136"/>
                        <a:pt x="2820" y="75"/>
                        <a:pt x="2858" y="60"/>
                      </a:cubicBezTo>
                      <a:cubicBezTo>
                        <a:pt x="2896" y="45"/>
                        <a:pt x="2926" y="37"/>
                        <a:pt x="2949" y="60"/>
                      </a:cubicBezTo>
                      <a:cubicBezTo>
                        <a:pt x="2972" y="83"/>
                        <a:pt x="2949" y="189"/>
                        <a:pt x="2994" y="196"/>
                      </a:cubicBezTo>
                      <a:cubicBezTo>
                        <a:pt x="3039" y="203"/>
                        <a:pt x="3153" y="128"/>
                        <a:pt x="3221" y="105"/>
                      </a:cubicBezTo>
                      <a:cubicBezTo>
                        <a:pt x="3289" y="82"/>
                        <a:pt x="3334" y="68"/>
                        <a:pt x="3402" y="60"/>
                      </a:cubicBezTo>
                      <a:cubicBezTo>
                        <a:pt x="3470" y="52"/>
                        <a:pt x="3569" y="52"/>
                        <a:pt x="3629" y="60"/>
                      </a:cubicBezTo>
                      <a:cubicBezTo>
                        <a:pt x="3689" y="68"/>
                        <a:pt x="3712" y="90"/>
                        <a:pt x="3765" y="105"/>
                      </a:cubicBezTo>
                      <a:cubicBezTo>
                        <a:pt x="3818" y="120"/>
                        <a:pt x="3894" y="143"/>
                        <a:pt x="3947" y="151"/>
                      </a:cubicBezTo>
                      <a:cubicBezTo>
                        <a:pt x="4000" y="159"/>
                        <a:pt x="4038" y="159"/>
                        <a:pt x="4083" y="151"/>
                      </a:cubicBezTo>
                      <a:cubicBezTo>
                        <a:pt x="4128" y="143"/>
                        <a:pt x="4196" y="120"/>
                        <a:pt x="4219" y="105"/>
                      </a:cubicBezTo>
                    </a:path>
                  </a:pathLst>
                </a:custGeom>
                <a:noFill/>
                <a:ln w="38100" cmpd="sng">
                  <a:solidFill>
                    <a:srgbClr val="9C5238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grpSp>
          <p:nvGrpSpPr>
            <p:cNvPr id="104" name="Group 56"/>
            <p:cNvGrpSpPr>
              <a:grpSpLocks/>
            </p:cNvGrpSpPr>
            <p:nvPr/>
          </p:nvGrpSpPr>
          <p:grpSpPr bwMode="auto">
            <a:xfrm>
              <a:off x="1003300" y="4740275"/>
              <a:ext cx="7364413" cy="560388"/>
              <a:chOff x="191" y="1253"/>
              <a:chExt cx="4639" cy="353"/>
            </a:xfrm>
          </p:grpSpPr>
          <p:sp>
            <p:nvSpPr>
              <p:cNvPr id="107" name="Line 57"/>
              <p:cNvSpPr>
                <a:spLocks noChangeShapeType="1"/>
              </p:cNvSpPr>
              <p:nvPr/>
            </p:nvSpPr>
            <p:spPr bwMode="auto">
              <a:xfrm>
                <a:off x="521" y="1334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8" name="Line 58"/>
              <p:cNvSpPr>
                <a:spLocks noChangeShapeType="1"/>
              </p:cNvSpPr>
              <p:nvPr/>
            </p:nvSpPr>
            <p:spPr bwMode="auto">
              <a:xfrm>
                <a:off x="521" y="1606"/>
                <a:ext cx="430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9" name="Freeform 59"/>
              <p:cNvSpPr>
                <a:spLocks/>
              </p:cNvSpPr>
              <p:nvPr/>
            </p:nvSpPr>
            <p:spPr bwMode="auto">
              <a:xfrm>
                <a:off x="521" y="1326"/>
                <a:ext cx="4264" cy="280"/>
              </a:xfrm>
              <a:custGeom>
                <a:avLst/>
                <a:gdLst>
                  <a:gd name="T0" fmla="*/ 0 w 4264"/>
                  <a:gd name="T1" fmla="*/ 280 h 280"/>
                  <a:gd name="T2" fmla="*/ 182 w 4264"/>
                  <a:gd name="T3" fmla="*/ 99 h 280"/>
                  <a:gd name="T4" fmla="*/ 318 w 4264"/>
                  <a:gd name="T5" fmla="*/ 99 h 280"/>
                  <a:gd name="T6" fmla="*/ 454 w 4264"/>
                  <a:gd name="T7" fmla="*/ 99 h 280"/>
                  <a:gd name="T8" fmla="*/ 590 w 4264"/>
                  <a:gd name="T9" fmla="*/ 144 h 280"/>
                  <a:gd name="T10" fmla="*/ 681 w 4264"/>
                  <a:gd name="T11" fmla="*/ 144 h 280"/>
                  <a:gd name="T12" fmla="*/ 771 w 4264"/>
                  <a:gd name="T13" fmla="*/ 144 h 280"/>
                  <a:gd name="T14" fmla="*/ 1089 w 4264"/>
                  <a:gd name="T15" fmla="*/ 144 h 280"/>
                  <a:gd name="T16" fmla="*/ 1180 w 4264"/>
                  <a:gd name="T17" fmla="*/ 99 h 280"/>
                  <a:gd name="T18" fmla="*/ 1316 w 4264"/>
                  <a:gd name="T19" fmla="*/ 54 h 280"/>
                  <a:gd name="T20" fmla="*/ 1452 w 4264"/>
                  <a:gd name="T21" fmla="*/ 54 h 280"/>
                  <a:gd name="T22" fmla="*/ 1543 w 4264"/>
                  <a:gd name="T23" fmla="*/ 144 h 280"/>
                  <a:gd name="T24" fmla="*/ 1769 w 4264"/>
                  <a:gd name="T25" fmla="*/ 144 h 280"/>
                  <a:gd name="T26" fmla="*/ 1860 w 4264"/>
                  <a:gd name="T27" fmla="*/ 190 h 280"/>
                  <a:gd name="T28" fmla="*/ 1951 w 4264"/>
                  <a:gd name="T29" fmla="*/ 190 h 280"/>
                  <a:gd name="T30" fmla="*/ 2178 w 4264"/>
                  <a:gd name="T31" fmla="*/ 99 h 280"/>
                  <a:gd name="T32" fmla="*/ 2314 w 4264"/>
                  <a:gd name="T33" fmla="*/ 99 h 280"/>
                  <a:gd name="T34" fmla="*/ 2540 w 4264"/>
                  <a:gd name="T35" fmla="*/ 99 h 280"/>
                  <a:gd name="T36" fmla="*/ 2631 w 4264"/>
                  <a:gd name="T37" fmla="*/ 144 h 280"/>
                  <a:gd name="T38" fmla="*/ 2767 w 4264"/>
                  <a:gd name="T39" fmla="*/ 235 h 280"/>
                  <a:gd name="T40" fmla="*/ 2949 w 4264"/>
                  <a:gd name="T41" fmla="*/ 235 h 280"/>
                  <a:gd name="T42" fmla="*/ 3085 w 4264"/>
                  <a:gd name="T43" fmla="*/ 235 h 280"/>
                  <a:gd name="T44" fmla="*/ 3312 w 4264"/>
                  <a:gd name="T45" fmla="*/ 190 h 280"/>
                  <a:gd name="T46" fmla="*/ 3448 w 4264"/>
                  <a:gd name="T47" fmla="*/ 144 h 280"/>
                  <a:gd name="T48" fmla="*/ 3538 w 4264"/>
                  <a:gd name="T49" fmla="*/ 54 h 280"/>
                  <a:gd name="T50" fmla="*/ 3629 w 4264"/>
                  <a:gd name="T51" fmla="*/ 8 h 280"/>
                  <a:gd name="T52" fmla="*/ 3947 w 4264"/>
                  <a:gd name="T53" fmla="*/ 8 h 280"/>
                  <a:gd name="T54" fmla="*/ 4128 w 4264"/>
                  <a:gd name="T55" fmla="*/ 54 h 280"/>
                  <a:gd name="T56" fmla="*/ 4219 w 4264"/>
                  <a:gd name="T57" fmla="*/ 99 h 280"/>
                  <a:gd name="T58" fmla="*/ 4264 w 4264"/>
                  <a:gd name="T59" fmla="*/ 144 h 28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4264"/>
                  <a:gd name="T91" fmla="*/ 0 h 280"/>
                  <a:gd name="T92" fmla="*/ 4264 w 4264"/>
                  <a:gd name="T93" fmla="*/ 280 h 280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4264" h="280">
                    <a:moveTo>
                      <a:pt x="0" y="280"/>
                    </a:moveTo>
                    <a:cubicBezTo>
                      <a:pt x="64" y="204"/>
                      <a:pt x="129" y="129"/>
                      <a:pt x="182" y="99"/>
                    </a:cubicBezTo>
                    <a:cubicBezTo>
                      <a:pt x="235" y="69"/>
                      <a:pt x="273" y="99"/>
                      <a:pt x="318" y="99"/>
                    </a:cubicBezTo>
                    <a:cubicBezTo>
                      <a:pt x="363" y="99"/>
                      <a:pt x="409" y="92"/>
                      <a:pt x="454" y="99"/>
                    </a:cubicBezTo>
                    <a:cubicBezTo>
                      <a:pt x="499" y="106"/>
                      <a:pt x="552" y="137"/>
                      <a:pt x="590" y="144"/>
                    </a:cubicBezTo>
                    <a:cubicBezTo>
                      <a:pt x="628" y="151"/>
                      <a:pt x="651" y="144"/>
                      <a:pt x="681" y="144"/>
                    </a:cubicBezTo>
                    <a:cubicBezTo>
                      <a:pt x="711" y="144"/>
                      <a:pt x="703" y="144"/>
                      <a:pt x="771" y="144"/>
                    </a:cubicBezTo>
                    <a:cubicBezTo>
                      <a:pt x="839" y="144"/>
                      <a:pt x="1021" y="151"/>
                      <a:pt x="1089" y="144"/>
                    </a:cubicBezTo>
                    <a:cubicBezTo>
                      <a:pt x="1157" y="137"/>
                      <a:pt x="1142" y="114"/>
                      <a:pt x="1180" y="99"/>
                    </a:cubicBezTo>
                    <a:cubicBezTo>
                      <a:pt x="1218" y="84"/>
                      <a:pt x="1271" y="61"/>
                      <a:pt x="1316" y="54"/>
                    </a:cubicBezTo>
                    <a:cubicBezTo>
                      <a:pt x="1361" y="47"/>
                      <a:pt x="1414" y="39"/>
                      <a:pt x="1452" y="54"/>
                    </a:cubicBezTo>
                    <a:cubicBezTo>
                      <a:pt x="1490" y="69"/>
                      <a:pt x="1490" y="129"/>
                      <a:pt x="1543" y="144"/>
                    </a:cubicBezTo>
                    <a:cubicBezTo>
                      <a:pt x="1596" y="159"/>
                      <a:pt x="1716" y="136"/>
                      <a:pt x="1769" y="144"/>
                    </a:cubicBezTo>
                    <a:cubicBezTo>
                      <a:pt x="1822" y="152"/>
                      <a:pt x="1830" y="182"/>
                      <a:pt x="1860" y="190"/>
                    </a:cubicBezTo>
                    <a:cubicBezTo>
                      <a:pt x="1890" y="198"/>
                      <a:pt x="1898" y="205"/>
                      <a:pt x="1951" y="190"/>
                    </a:cubicBezTo>
                    <a:cubicBezTo>
                      <a:pt x="2004" y="175"/>
                      <a:pt x="2118" y="114"/>
                      <a:pt x="2178" y="99"/>
                    </a:cubicBezTo>
                    <a:cubicBezTo>
                      <a:pt x="2238" y="84"/>
                      <a:pt x="2254" y="99"/>
                      <a:pt x="2314" y="99"/>
                    </a:cubicBezTo>
                    <a:cubicBezTo>
                      <a:pt x="2374" y="99"/>
                      <a:pt x="2487" y="92"/>
                      <a:pt x="2540" y="99"/>
                    </a:cubicBezTo>
                    <a:cubicBezTo>
                      <a:pt x="2593" y="106"/>
                      <a:pt x="2593" y="121"/>
                      <a:pt x="2631" y="144"/>
                    </a:cubicBezTo>
                    <a:cubicBezTo>
                      <a:pt x="2669" y="167"/>
                      <a:pt x="2714" y="220"/>
                      <a:pt x="2767" y="235"/>
                    </a:cubicBezTo>
                    <a:cubicBezTo>
                      <a:pt x="2820" y="250"/>
                      <a:pt x="2896" y="235"/>
                      <a:pt x="2949" y="235"/>
                    </a:cubicBezTo>
                    <a:cubicBezTo>
                      <a:pt x="3002" y="235"/>
                      <a:pt x="3025" y="242"/>
                      <a:pt x="3085" y="235"/>
                    </a:cubicBezTo>
                    <a:cubicBezTo>
                      <a:pt x="3145" y="228"/>
                      <a:pt x="3252" y="205"/>
                      <a:pt x="3312" y="190"/>
                    </a:cubicBezTo>
                    <a:cubicBezTo>
                      <a:pt x="3372" y="175"/>
                      <a:pt x="3411" y="167"/>
                      <a:pt x="3448" y="144"/>
                    </a:cubicBezTo>
                    <a:cubicBezTo>
                      <a:pt x="3485" y="121"/>
                      <a:pt x="3508" y="77"/>
                      <a:pt x="3538" y="54"/>
                    </a:cubicBezTo>
                    <a:cubicBezTo>
                      <a:pt x="3568" y="31"/>
                      <a:pt x="3561" y="16"/>
                      <a:pt x="3629" y="8"/>
                    </a:cubicBezTo>
                    <a:cubicBezTo>
                      <a:pt x="3697" y="0"/>
                      <a:pt x="3864" y="0"/>
                      <a:pt x="3947" y="8"/>
                    </a:cubicBezTo>
                    <a:cubicBezTo>
                      <a:pt x="4030" y="16"/>
                      <a:pt x="4083" y="39"/>
                      <a:pt x="4128" y="54"/>
                    </a:cubicBezTo>
                    <a:cubicBezTo>
                      <a:pt x="4173" y="69"/>
                      <a:pt x="4196" y="84"/>
                      <a:pt x="4219" y="99"/>
                    </a:cubicBezTo>
                    <a:cubicBezTo>
                      <a:pt x="4242" y="114"/>
                      <a:pt x="4249" y="137"/>
                      <a:pt x="4264" y="144"/>
                    </a:cubicBezTo>
                  </a:path>
                </a:pathLst>
              </a:custGeom>
              <a:noFill/>
              <a:ln w="38100" cmpd="sng">
                <a:solidFill>
                  <a:srgbClr val="9C523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0" name="Text Box 60"/>
              <p:cNvSpPr txBox="1">
                <a:spLocks noChangeArrowheads="1"/>
              </p:cNvSpPr>
              <p:nvPr/>
            </p:nvSpPr>
            <p:spPr bwMode="auto">
              <a:xfrm>
                <a:off x="191" y="1253"/>
                <a:ext cx="352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GB" dirty="0"/>
                  <a:t>T</a:t>
                </a:r>
                <a:r>
                  <a:rPr lang="en-GB" baseline="-25000" dirty="0"/>
                  <a:t>5</a:t>
                </a:r>
                <a:endParaRPr lang="en-GB" dirty="0"/>
              </a:p>
            </p:txBody>
          </p:sp>
        </p:grpSp>
        <p:sp>
          <p:nvSpPr>
            <p:cNvPr id="105" name="Line 69"/>
            <p:cNvSpPr>
              <a:spLocks noChangeShapeType="1"/>
            </p:cNvSpPr>
            <p:nvPr/>
          </p:nvSpPr>
          <p:spPr bwMode="auto">
            <a:xfrm>
              <a:off x="684213" y="2924175"/>
              <a:ext cx="0" cy="2160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6" name="Text Box 70"/>
            <p:cNvSpPr txBox="1">
              <a:spLocks noChangeArrowheads="1"/>
            </p:cNvSpPr>
            <p:nvPr/>
          </p:nvSpPr>
          <p:spPr bwMode="auto">
            <a:xfrm rot="5400000">
              <a:off x="288926" y="3716337"/>
              <a:ext cx="11874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2000" dirty="0"/>
                <a:t>location </a:t>
              </a:r>
              <a:r>
                <a:rPr lang="en-GB" sz="2000" dirty="0" err="1"/>
                <a:t>i</a:t>
              </a:r>
              <a:endParaRPr lang="en-GB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34674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217613"/>
            <a:ext cx="8350250" cy="5260975"/>
          </a:xfrm>
        </p:spPr>
        <p:txBody>
          <a:bodyPr/>
          <a:lstStyle/>
          <a:p>
            <a:r>
              <a:rPr lang="en-GB" dirty="0" smtClean="0"/>
              <a:t> Modelling </a:t>
            </a:r>
            <a:r>
              <a:rPr lang="en-GB" i="1" dirty="0" smtClean="0"/>
              <a:t>N dependent</a:t>
            </a:r>
            <a:r>
              <a:rPr lang="en-GB" dirty="0" smtClean="0"/>
              <a:t> points through time: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96863"/>
            <a:ext cx="8350250" cy="719137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srgbClr val="008000"/>
                </a:solidFill>
              </a:rPr>
              <a:t>From Physics to Model</a:t>
            </a:r>
            <a:endParaRPr lang="en-GB" dirty="0">
              <a:solidFill>
                <a:srgbClr val="008000"/>
              </a:solidFill>
            </a:endParaRPr>
          </a:p>
        </p:txBody>
      </p:sp>
      <p:grpSp>
        <p:nvGrpSpPr>
          <p:cNvPr id="46" name="Group 94"/>
          <p:cNvGrpSpPr>
            <a:grpSpLocks/>
          </p:cNvGrpSpPr>
          <p:nvPr/>
        </p:nvGrpSpPr>
        <p:grpSpPr bwMode="auto">
          <a:xfrm>
            <a:off x="549814" y="2378597"/>
            <a:ext cx="7364412" cy="560387"/>
            <a:chOff x="191" y="1253"/>
            <a:chExt cx="4639" cy="353"/>
          </a:xfrm>
        </p:grpSpPr>
        <p:sp>
          <p:nvSpPr>
            <p:cNvPr id="47" name="Line 5"/>
            <p:cNvSpPr>
              <a:spLocks noChangeShapeType="1"/>
            </p:cNvSpPr>
            <p:nvPr/>
          </p:nvSpPr>
          <p:spPr bwMode="auto">
            <a:xfrm>
              <a:off x="521" y="133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8" name="Line 6"/>
            <p:cNvSpPr>
              <a:spLocks noChangeShapeType="1"/>
            </p:cNvSpPr>
            <p:nvPr/>
          </p:nvSpPr>
          <p:spPr bwMode="auto">
            <a:xfrm>
              <a:off x="521" y="1606"/>
              <a:ext cx="43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" name="Freeform 92"/>
            <p:cNvSpPr>
              <a:spLocks/>
            </p:cNvSpPr>
            <p:nvPr/>
          </p:nvSpPr>
          <p:spPr bwMode="auto">
            <a:xfrm>
              <a:off x="521" y="1326"/>
              <a:ext cx="4264" cy="280"/>
            </a:xfrm>
            <a:custGeom>
              <a:avLst/>
              <a:gdLst>
                <a:gd name="T0" fmla="*/ 0 w 4264"/>
                <a:gd name="T1" fmla="*/ 280 h 280"/>
                <a:gd name="T2" fmla="*/ 182 w 4264"/>
                <a:gd name="T3" fmla="*/ 99 h 280"/>
                <a:gd name="T4" fmla="*/ 318 w 4264"/>
                <a:gd name="T5" fmla="*/ 99 h 280"/>
                <a:gd name="T6" fmla="*/ 454 w 4264"/>
                <a:gd name="T7" fmla="*/ 99 h 280"/>
                <a:gd name="T8" fmla="*/ 590 w 4264"/>
                <a:gd name="T9" fmla="*/ 144 h 280"/>
                <a:gd name="T10" fmla="*/ 681 w 4264"/>
                <a:gd name="T11" fmla="*/ 144 h 280"/>
                <a:gd name="T12" fmla="*/ 771 w 4264"/>
                <a:gd name="T13" fmla="*/ 144 h 280"/>
                <a:gd name="T14" fmla="*/ 1089 w 4264"/>
                <a:gd name="T15" fmla="*/ 144 h 280"/>
                <a:gd name="T16" fmla="*/ 1180 w 4264"/>
                <a:gd name="T17" fmla="*/ 99 h 280"/>
                <a:gd name="T18" fmla="*/ 1316 w 4264"/>
                <a:gd name="T19" fmla="*/ 54 h 280"/>
                <a:gd name="T20" fmla="*/ 1452 w 4264"/>
                <a:gd name="T21" fmla="*/ 54 h 280"/>
                <a:gd name="T22" fmla="*/ 1543 w 4264"/>
                <a:gd name="T23" fmla="*/ 144 h 280"/>
                <a:gd name="T24" fmla="*/ 1769 w 4264"/>
                <a:gd name="T25" fmla="*/ 144 h 280"/>
                <a:gd name="T26" fmla="*/ 1860 w 4264"/>
                <a:gd name="T27" fmla="*/ 190 h 280"/>
                <a:gd name="T28" fmla="*/ 1951 w 4264"/>
                <a:gd name="T29" fmla="*/ 190 h 280"/>
                <a:gd name="T30" fmla="*/ 2178 w 4264"/>
                <a:gd name="T31" fmla="*/ 99 h 280"/>
                <a:gd name="T32" fmla="*/ 2314 w 4264"/>
                <a:gd name="T33" fmla="*/ 99 h 280"/>
                <a:gd name="T34" fmla="*/ 2540 w 4264"/>
                <a:gd name="T35" fmla="*/ 99 h 280"/>
                <a:gd name="T36" fmla="*/ 2631 w 4264"/>
                <a:gd name="T37" fmla="*/ 144 h 280"/>
                <a:gd name="T38" fmla="*/ 2767 w 4264"/>
                <a:gd name="T39" fmla="*/ 235 h 280"/>
                <a:gd name="T40" fmla="*/ 2949 w 4264"/>
                <a:gd name="T41" fmla="*/ 235 h 280"/>
                <a:gd name="T42" fmla="*/ 3085 w 4264"/>
                <a:gd name="T43" fmla="*/ 235 h 280"/>
                <a:gd name="T44" fmla="*/ 3312 w 4264"/>
                <a:gd name="T45" fmla="*/ 190 h 280"/>
                <a:gd name="T46" fmla="*/ 3448 w 4264"/>
                <a:gd name="T47" fmla="*/ 144 h 280"/>
                <a:gd name="T48" fmla="*/ 3538 w 4264"/>
                <a:gd name="T49" fmla="*/ 54 h 280"/>
                <a:gd name="T50" fmla="*/ 3629 w 4264"/>
                <a:gd name="T51" fmla="*/ 8 h 280"/>
                <a:gd name="T52" fmla="*/ 3947 w 4264"/>
                <a:gd name="T53" fmla="*/ 8 h 280"/>
                <a:gd name="T54" fmla="*/ 4128 w 4264"/>
                <a:gd name="T55" fmla="*/ 54 h 280"/>
                <a:gd name="T56" fmla="*/ 4219 w 4264"/>
                <a:gd name="T57" fmla="*/ 99 h 280"/>
                <a:gd name="T58" fmla="*/ 4264 w 4264"/>
                <a:gd name="T59" fmla="*/ 144 h 28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264"/>
                <a:gd name="T91" fmla="*/ 0 h 280"/>
                <a:gd name="T92" fmla="*/ 4264 w 4264"/>
                <a:gd name="T93" fmla="*/ 280 h 28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264" h="280">
                  <a:moveTo>
                    <a:pt x="0" y="280"/>
                  </a:moveTo>
                  <a:cubicBezTo>
                    <a:pt x="64" y="204"/>
                    <a:pt x="129" y="129"/>
                    <a:pt x="182" y="99"/>
                  </a:cubicBezTo>
                  <a:cubicBezTo>
                    <a:pt x="235" y="69"/>
                    <a:pt x="273" y="99"/>
                    <a:pt x="318" y="99"/>
                  </a:cubicBezTo>
                  <a:cubicBezTo>
                    <a:pt x="363" y="99"/>
                    <a:pt x="409" y="92"/>
                    <a:pt x="454" y="99"/>
                  </a:cubicBezTo>
                  <a:cubicBezTo>
                    <a:pt x="499" y="106"/>
                    <a:pt x="552" y="137"/>
                    <a:pt x="590" y="144"/>
                  </a:cubicBezTo>
                  <a:cubicBezTo>
                    <a:pt x="628" y="151"/>
                    <a:pt x="651" y="144"/>
                    <a:pt x="681" y="144"/>
                  </a:cubicBezTo>
                  <a:cubicBezTo>
                    <a:pt x="711" y="144"/>
                    <a:pt x="703" y="144"/>
                    <a:pt x="771" y="144"/>
                  </a:cubicBezTo>
                  <a:cubicBezTo>
                    <a:pt x="839" y="144"/>
                    <a:pt x="1021" y="151"/>
                    <a:pt x="1089" y="144"/>
                  </a:cubicBezTo>
                  <a:cubicBezTo>
                    <a:pt x="1157" y="137"/>
                    <a:pt x="1142" y="114"/>
                    <a:pt x="1180" y="99"/>
                  </a:cubicBezTo>
                  <a:cubicBezTo>
                    <a:pt x="1218" y="84"/>
                    <a:pt x="1271" y="61"/>
                    <a:pt x="1316" y="54"/>
                  </a:cubicBezTo>
                  <a:cubicBezTo>
                    <a:pt x="1361" y="47"/>
                    <a:pt x="1414" y="39"/>
                    <a:pt x="1452" y="54"/>
                  </a:cubicBezTo>
                  <a:cubicBezTo>
                    <a:pt x="1490" y="69"/>
                    <a:pt x="1490" y="129"/>
                    <a:pt x="1543" y="144"/>
                  </a:cubicBezTo>
                  <a:cubicBezTo>
                    <a:pt x="1596" y="159"/>
                    <a:pt x="1716" y="136"/>
                    <a:pt x="1769" y="144"/>
                  </a:cubicBezTo>
                  <a:cubicBezTo>
                    <a:pt x="1822" y="152"/>
                    <a:pt x="1830" y="182"/>
                    <a:pt x="1860" y="190"/>
                  </a:cubicBezTo>
                  <a:cubicBezTo>
                    <a:pt x="1890" y="198"/>
                    <a:pt x="1898" y="205"/>
                    <a:pt x="1951" y="190"/>
                  </a:cubicBezTo>
                  <a:cubicBezTo>
                    <a:pt x="2004" y="175"/>
                    <a:pt x="2118" y="114"/>
                    <a:pt x="2178" y="99"/>
                  </a:cubicBezTo>
                  <a:cubicBezTo>
                    <a:pt x="2238" y="84"/>
                    <a:pt x="2254" y="99"/>
                    <a:pt x="2314" y="99"/>
                  </a:cubicBezTo>
                  <a:cubicBezTo>
                    <a:pt x="2374" y="99"/>
                    <a:pt x="2487" y="92"/>
                    <a:pt x="2540" y="99"/>
                  </a:cubicBezTo>
                  <a:cubicBezTo>
                    <a:pt x="2593" y="106"/>
                    <a:pt x="2593" y="121"/>
                    <a:pt x="2631" y="144"/>
                  </a:cubicBezTo>
                  <a:cubicBezTo>
                    <a:pt x="2669" y="167"/>
                    <a:pt x="2714" y="220"/>
                    <a:pt x="2767" y="235"/>
                  </a:cubicBezTo>
                  <a:cubicBezTo>
                    <a:pt x="2820" y="250"/>
                    <a:pt x="2896" y="235"/>
                    <a:pt x="2949" y="235"/>
                  </a:cubicBezTo>
                  <a:cubicBezTo>
                    <a:pt x="3002" y="235"/>
                    <a:pt x="3025" y="242"/>
                    <a:pt x="3085" y="235"/>
                  </a:cubicBezTo>
                  <a:cubicBezTo>
                    <a:pt x="3145" y="228"/>
                    <a:pt x="3252" y="205"/>
                    <a:pt x="3312" y="190"/>
                  </a:cubicBezTo>
                  <a:cubicBezTo>
                    <a:pt x="3372" y="175"/>
                    <a:pt x="3411" y="167"/>
                    <a:pt x="3448" y="144"/>
                  </a:cubicBezTo>
                  <a:cubicBezTo>
                    <a:pt x="3485" y="121"/>
                    <a:pt x="3508" y="77"/>
                    <a:pt x="3538" y="54"/>
                  </a:cubicBezTo>
                  <a:cubicBezTo>
                    <a:pt x="3568" y="31"/>
                    <a:pt x="3561" y="16"/>
                    <a:pt x="3629" y="8"/>
                  </a:cubicBezTo>
                  <a:cubicBezTo>
                    <a:pt x="3697" y="0"/>
                    <a:pt x="3864" y="0"/>
                    <a:pt x="3947" y="8"/>
                  </a:cubicBezTo>
                  <a:cubicBezTo>
                    <a:pt x="4030" y="16"/>
                    <a:pt x="4083" y="39"/>
                    <a:pt x="4128" y="54"/>
                  </a:cubicBezTo>
                  <a:cubicBezTo>
                    <a:pt x="4173" y="69"/>
                    <a:pt x="4196" y="84"/>
                    <a:pt x="4219" y="99"/>
                  </a:cubicBezTo>
                  <a:cubicBezTo>
                    <a:pt x="4242" y="114"/>
                    <a:pt x="4249" y="137"/>
                    <a:pt x="4264" y="144"/>
                  </a:cubicBezTo>
                </a:path>
              </a:pathLst>
            </a:custGeom>
            <a:noFill/>
            <a:ln w="38100" cmpd="sng">
              <a:solidFill>
                <a:srgbClr val="9C523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" name="Text Box 93"/>
            <p:cNvSpPr txBox="1">
              <a:spLocks noChangeArrowheads="1"/>
            </p:cNvSpPr>
            <p:nvPr/>
          </p:nvSpPr>
          <p:spPr bwMode="auto">
            <a:xfrm>
              <a:off x="191" y="1253"/>
              <a:ext cx="354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dirty="0" smtClean="0"/>
                <a:t>T</a:t>
              </a:r>
              <a:r>
                <a:rPr lang="en-GB" baseline="-25000" dirty="0" smtClean="0"/>
                <a:t>1</a:t>
              </a:r>
              <a:endParaRPr lang="en-GB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910176" y="1644634"/>
            <a:ext cx="7387096" cy="725488"/>
            <a:chOff x="1384300" y="831850"/>
            <a:chExt cx="7387096" cy="725488"/>
          </a:xfrm>
        </p:grpSpPr>
        <p:sp>
          <p:nvSpPr>
            <p:cNvPr id="52" name="Line 9"/>
            <p:cNvSpPr>
              <a:spLocks noChangeShapeType="1"/>
            </p:cNvSpPr>
            <p:nvPr/>
          </p:nvSpPr>
          <p:spPr bwMode="auto">
            <a:xfrm flipV="1">
              <a:off x="1547813" y="1414463"/>
              <a:ext cx="0" cy="1428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1384300" y="831850"/>
              <a:ext cx="7387096" cy="723900"/>
              <a:chOff x="1384300" y="831850"/>
              <a:chExt cx="7387096" cy="723900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1547813" y="1412875"/>
                <a:ext cx="6985000" cy="142875"/>
                <a:chOff x="1547813" y="1412875"/>
                <a:chExt cx="6985000" cy="142875"/>
              </a:xfrm>
            </p:grpSpPr>
            <p:sp>
              <p:nvSpPr>
                <p:cNvPr id="59" name="Line 8"/>
                <p:cNvSpPr>
                  <a:spLocks noChangeShapeType="1"/>
                </p:cNvSpPr>
                <p:nvPr/>
              </p:nvSpPr>
              <p:spPr bwMode="auto">
                <a:xfrm>
                  <a:off x="1547813" y="1484313"/>
                  <a:ext cx="69850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1763713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979613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21971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24130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4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2627313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5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2843213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6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30607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7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32766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8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34925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9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37084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0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39258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1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41417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2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43561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3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45720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4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47894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5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50053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6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52197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7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54356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8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56530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9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58689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0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60833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1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62992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2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65166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3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67325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4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69484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5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71643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6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7381875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7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7597775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8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78120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9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80279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0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8245475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1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8461375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55" name="Line 57"/>
              <p:cNvSpPr>
                <a:spLocks noChangeShapeType="1"/>
              </p:cNvSpPr>
              <p:nvPr/>
            </p:nvSpPr>
            <p:spPr bwMode="auto">
              <a:xfrm>
                <a:off x="2771775" y="1196975"/>
                <a:ext cx="223202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6" name="Text Box 157"/>
              <p:cNvSpPr txBox="1">
                <a:spLocks noChangeArrowheads="1"/>
              </p:cNvSpPr>
              <p:nvPr/>
            </p:nvSpPr>
            <p:spPr bwMode="auto">
              <a:xfrm>
                <a:off x="3203575" y="831850"/>
                <a:ext cx="143914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GB" sz="2000" dirty="0"/>
                  <a:t>time step </a:t>
                </a:r>
                <a:r>
                  <a:rPr lang="en-GB" sz="2000" dirty="0" smtClean="0"/>
                  <a:t>n</a:t>
                </a:r>
                <a:endParaRPr lang="en-GB" sz="2000" dirty="0"/>
              </a:p>
            </p:txBody>
          </p:sp>
          <p:sp>
            <p:nvSpPr>
              <p:cNvPr id="57" name="Text Box 158"/>
              <p:cNvSpPr txBox="1">
                <a:spLocks noChangeArrowheads="1"/>
              </p:cNvSpPr>
              <p:nvPr/>
            </p:nvSpPr>
            <p:spPr bwMode="auto">
              <a:xfrm>
                <a:off x="1384300" y="927100"/>
                <a:ext cx="70674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GB" sz="2400" dirty="0" smtClean="0"/>
                  <a:t>n</a:t>
                </a:r>
                <a:r>
                  <a:rPr lang="en-GB" sz="2400" dirty="0" smtClean="0"/>
                  <a:t>=0</a:t>
                </a:r>
                <a:endParaRPr lang="en-GB" sz="2400" dirty="0"/>
              </a:p>
            </p:txBody>
          </p:sp>
          <p:sp>
            <p:nvSpPr>
              <p:cNvPr id="58" name="Text Box 159"/>
              <p:cNvSpPr txBox="1">
                <a:spLocks noChangeArrowheads="1"/>
              </p:cNvSpPr>
              <p:nvPr/>
            </p:nvSpPr>
            <p:spPr bwMode="auto">
              <a:xfrm>
                <a:off x="7956550" y="908050"/>
                <a:ext cx="81484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GB" sz="2400" dirty="0"/>
                  <a:t>n</a:t>
                </a:r>
                <a:r>
                  <a:rPr lang="en-GB" sz="2400" dirty="0" smtClean="0"/>
                  <a:t>=</a:t>
                </a:r>
                <a:r>
                  <a:rPr lang="en-GB" sz="2400" dirty="0" err="1" smtClean="0"/>
                  <a:t>N</a:t>
                </a:r>
                <a:r>
                  <a:rPr lang="en-GB" sz="2400" baseline="-25000" dirty="0" err="1" smtClean="0"/>
                  <a:t>t</a:t>
                </a:r>
                <a:endParaRPr lang="en-GB" sz="2400" baseline="-25000" dirty="0"/>
              </a:p>
            </p:txBody>
          </p:sp>
        </p:grpSp>
      </p:grpSp>
      <p:grpSp>
        <p:nvGrpSpPr>
          <p:cNvPr id="100" name="Group 99"/>
          <p:cNvGrpSpPr/>
          <p:nvPr/>
        </p:nvGrpSpPr>
        <p:grpSpPr>
          <a:xfrm>
            <a:off x="243955" y="2974440"/>
            <a:ext cx="7704137" cy="2647950"/>
            <a:chOff x="684213" y="2652713"/>
            <a:chExt cx="7704137" cy="2647950"/>
          </a:xfrm>
        </p:grpSpPr>
        <p:grpSp>
          <p:nvGrpSpPr>
            <p:cNvPr id="101" name="Group 100"/>
            <p:cNvGrpSpPr/>
            <p:nvPr/>
          </p:nvGrpSpPr>
          <p:grpSpPr>
            <a:xfrm>
              <a:off x="1003300" y="2652713"/>
              <a:ext cx="7364413" cy="560387"/>
              <a:chOff x="1003300" y="2652713"/>
              <a:chExt cx="7364413" cy="560387"/>
            </a:xfrm>
          </p:grpSpPr>
          <p:sp>
            <p:nvSpPr>
              <p:cNvPr id="120" name="Line 44"/>
              <p:cNvSpPr>
                <a:spLocks noChangeShapeType="1"/>
              </p:cNvSpPr>
              <p:nvPr/>
            </p:nvSpPr>
            <p:spPr bwMode="auto">
              <a:xfrm>
                <a:off x="1527175" y="2781300"/>
                <a:ext cx="0" cy="431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121" name="Group 120"/>
              <p:cNvGrpSpPr/>
              <p:nvPr/>
            </p:nvGrpSpPr>
            <p:grpSpPr>
              <a:xfrm>
                <a:off x="1003300" y="2652713"/>
                <a:ext cx="7364413" cy="560387"/>
                <a:chOff x="1003300" y="2652713"/>
                <a:chExt cx="7364413" cy="560387"/>
              </a:xfrm>
            </p:grpSpPr>
            <p:sp>
              <p:nvSpPr>
                <p:cNvPr id="122" name="Line 45"/>
                <p:cNvSpPr>
                  <a:spLocks noChangeShapeType="1"/>
                </p:cNvSpPr>
                <p:nvPr/>
              </p:nvSpPr>
              <p:spPr bwMode="auto">
                <a:xfrm>
                  <a:off x="1527175" y="3213100"/>
                  <a:ext cx="684053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grpSp>
              <p:nvGrpSpPr>
                <p:cNvPr id="123" name="Group 122"/>
                <p:cNvGrpSpPr/>
                <p:nvPr/>
              </p:nvGrpSpPr>
              <p:grpSpPr>
                <a:xfrm>
                  <a:off x="1003300" y="2652713"/>
                  <a:ext cx="7200900" cy="560387"/>
                  <a:chOff x="1003300" y="2652713"/>
                  <a:chExt cx="7200900" cy="560387"/>
                </a:xfrm>
              </p:grpSpPr>
              <p:sp>
                <p:nvSpPr>
                  <p:cNvPr id="124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03300" y="2652713"/>
                    <a:ext cx="558800" cy="5492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3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 eaLnBrk="0" hangingPunct="0">
                      <a:defRPr sz="3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 eaLnBrk="0" hangingPunct="0">
                      <a:defRPr sz="3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 eaLnBrk="0" hangingPunct="0">
                      <a:defRPr sz="3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 eaLnBrk="0" hangingPunct="0">
                      <a:defRPr sz="3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eaLnBrk="1" hangingPunct="1"/>
                    <a:r>
                      <a:rPr lang="en-GB"/>
                      <a:t>T</a:t>
                    </a:r>
                    <a:r>
                      <a:rPr lang="en-GB" baseline="-25000"/>
                      <a:t>2</a:t>
                    </a:r>
                    <a:endParaRPr lang="en-GB"/>
                  </a:p>
                </p:txBody>
              </p:sp>
              <p:sp>
                <p:nvSpPr>
                  <p:cNvPr id="125" name="Freeform 47"/>
                  <p:cNvSpPr>
                    <a:spLocks/>
                  </p:cNvSpPr>
                  <p:nvPr/>
                </p:nvSpPr>
                <p:spPr bwMode="auto">
                  <a:xfrm>
                    <a:off x="1506538" y="2887663"/>
                    <a:ext cx="6697662" cy="325437"/>
                  </a:xfrm>
                  <a:custGeom>
                    <a:avLst/>
                    <a:gdLst>
                      <a:gd name="T0" fmla="*/ 0 w 4219"/>
                      <a:gd name="T1" fmla="*/ 2147483647 h 205"/>
                      <a:gd name="T2" fmla="*/ 2147483647 w 4219"/>
                      <a:gd name="T3" fmla="*/ 2147483647 h 205"/>
                      <a:gd name="T4" fmla="*/ 2147483647 w 4219"/>
                      <a:gd name="T5" fmla="*/ 2147483647 h 205"/>
                      <a:gd name="T6" fmla="*/ 2147483647 w 4219"/>
                      <a:gd name="T7" fmla="*/ 2147483647 h 205"/>
                      <a:gd name="T8" fmla="*/ 2147483647 w 4219"/>
                      <a:gd name="T9" fmla="*/ 2147483647 h 205"/>
                      <a:gd name="T10" fmla="*/ 2147483647 w 4219"/>
                      <a:gd name="T11" fmla="*/ 2147483647 h 205"/>
                      <a:gd name="T12" fmla="*/ 2147483647 w 4219"/>
                      <a:gd name="T13" fmla="*/ 2147483647 h 205"/>
                      <a:gd name="T14" fmla="*/ 2147483647 w 4219"/>
                      <a:gd name="T15" fmla="*/ 2147483647 h 205"/>
                      <a:gd name="T16" fmla="*/ 2147483647 w 4219"/>
                      <a:gd name="T17" fmla="*/ 2147483647 h 205"/>
                      <a:gd name="T18" fmla="*/ 2147483647 w 4219"/>
                      <a:gd name="T19" fmla="*/ 2147483647 h 205"/>
                      <a:gd name="T20" fmla="*/ 2147483647 w 4219"/>
                      <a:gd name="T21" fmla="*/ 2147483647 h 205"/>
                      <a:gd name="T22" fmla="*/ 2147483647 w 4219"/>
                      <a:gd name="T23" fmla="*/ 2147483647 h 205"/>
                      <a:gd name="T24" fmla="*/ 2147483647 w 4219"/>
                      <a:gd name="T25" fmla="*/ 2147483647 h 205"/>
                      <a:gd name="T26" fmla="*/ 2147483647 w 4219"/>
                      <a:gd name="T27" fmla="*/ 2147483647 h 205"/>
                      <a:gd name="T28" fmla="*/ 2147483647 w 4219"/>
                      <a:gd name="T29" fmla="*/ 2147483647 h 205"/>
                      <a:gd name="T30" fmla="*/ 2147483647 w 4219"/>
                      <a:gd name="T31" fmla="*/ 2147483647 h 205"/>
                      <a:gd name="T32" fmla="*/ 2147483647 w 4219"/>
                      <a:gd name="T33" fmla="*/ 2147483647 h 205"/>
                      <a:gd name="T34" fmla="*/ 2147483647 w 4219"/>
                      <a:gd name="T35" fmla="*/ 2147483647 h 205"/>
                      <a:gd name="T36" fmla="*/ 2147483647 w 4219"/>
                      <a:gd name="T37" fmla="*/ 2147483647 h 205"/>
                      <a:gd name="T38" fmla="*/ 2147483647 w 4219"/>
                      <a:gd name="T39" fmla="*/ 2147483647 h 205"/>
                      <a:gd name="T40" fmla="*/ 2147483647 w 4219"/>
                      <a:gd name="T41" fmla="*/ 2147483647 h 205"/>
                      <a:gd name="T42" fmla="*/ 2147483647 w 4219"/>
                      <a:gd name="T43" fmla="*/ 2147483647 h 205"/>
                      <a:gd name="T44" fmla="*/ 2147483647 w 4219"/>
                      <a:gd name="T45" fmla="*/ 2147483647 h 205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w 4219"/>
                      <a:gd name="T70" fmla="*/ 0 h 205"/>
                      <a:gd name="T71" fmla="*/ 4219 w 4219"/>
                      <a:gd name="T72" fmla="*/ 205 h 205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T69" t="T70" r="T71" b="T72"/>
                    <a:pathLst>
                      <a:path w="4219" h="205">
                        <a:moveTo>
                          <a:pt x="0" y="205"/>
                        </a:moveTo>
                        <a:cubicBezTo>
                          <a:pt x="61" y="167"/>
                          <a:pt x="122" y="129"/>
                          <a:pt x="182" y="114"/>
                        </a:cubicBezTo>
                        <a:cubicBezTo>
                          <a:pt x="242" y="99"/>
                          <a:pt x="310" y="114"/>
                          <a:pt x="363" y="114"/>
                        </a:cubicBezTo>
                        <a:cubicBezTo>
                          <a:pt x="416" y="114"/>
                          <a:pt x="439" y="129"/>
                          <a:pt x="499" y="114"/>
                        </a:cubicBezTo>
                        <a:cubicBezTo>
                          <a:pt x="559" y="99"/>
                          <a:pt x="673" y="38"/>
                          <a:pt x="726" y="23"/>
                        </a:cubicBezTo>
                        <a:cubicBezTo>
                          <a:pt x="779" y="8"/>
                          <a:pt x="757" y="15"/>
                          <a:pt x="817" y="23"/>
                        </a:cubicBezTo>
                        <a:cubicBezTo>
                          <a:pt x="877" y="31"/>
                          <a:pt x="1014" y="61"/>
                          <a:pt x="1089" y="69"/>
                        </a:cubicBezTo>
                        <a:cubicBezTo>
                          <a:pt x="1164" y="77"/>
                          <a:pt x="1217" y="62"/>
                          <a:pt x="1270" y="69"/>
                        </a:cubicBezTo>
                        <a:cubicBezTo>
                          <a:pt x="1323" y="76"/>
                          <a:pt x="1376" y="99"/>
                          <a:pt x="1406" y="114"/>
                        </a:cubicBezTo>
                        <a:cubicBezTo>
                          <a:pt x="1436" y="129"/>
                          <a:pt x="1399" y="152"/>
                          <a:pt x="1452" y="160"/>
                        </a:cubicBezTo>
                        <a:cubicBezTo>
                          <a:pt x="1505" y="168"/>
                          <a:pt x="1648" y="183"/>
                          <a:pt x="1724" y="160"/>
                        </a:cubicBezTo>
                        <a:cubicBezTo>
                          <a:pt x="1800" y="137"/>
                          <a:pt x="1852" y="46"/>
                          <a:pt x="1905" y="23"/>
                        </a:cubicBezTo>
                        <a:cubicBezTo>
                          <a:pt x="1958" y="0"/>
                          <a:pt x="2003" y="8"/>
                          <a:pt x="2041" y="23"/>
                        </a:cubicBezTo>
                        <a:cubicBezTo>
                          <a:pt x="2079" y="38"/>
                          <a:pt x="2094" y="99"/>
                          <a:pt x="2132" y="114"/>
                        </a:cubicBezTo>
                        <a:cubicBezTo>
                          <a:pt x="2170" y="129"/>
                          <a:pt x="2215" y="121"/>
                          <a:pt x="2268" y="114"/>
                        </a:cubicBezTo>
                        <a:cubicBezTo>
                          <a:pt x="2321" y="107"/>
                          <a:pt x="2382" y="76"/>
                          <a:pt x="2450" y="69"/>
                        </a:cubicBezTo>
                        <a:cubicBezTo>
                          <a:pt x="2518" y="62"/>
                          <a:pt x="2617" y="54"/>
                          <a:pt x="2677" y="69"/>
                        </a:cubicBezTo>
                        <a:cubicBezTo>
                          <a:pt x="2737" y="84"/>
                          <a:pt x="2760" y="137"/>
                          <a:pt x="2813" y="160"/>
                        </a:cubicBezTo>
                        <a:cubicBezTo>
                          <a:pt x="2866" y="183"/>
                          <a:pt x="2911" y="205"/>
                          <a:pt x="2994" y="205"/>
                        </a:cubicBezTo>
                        <a:cubicBezTo>
                          <a:pt x="3077" y="205"/>
                          <a:pt x="3168" y="175"/>
                          <a:pt x="3312" y="160"/>
                        </a:cubicBezTo>
                        <a:cubicBezTo>
                          <a:pt x="3456" y="145"/>
                          <a:pt x="3735" y="129"/>
                          <a:pt x="3856" y="114"/>
                        </a:cubicBezTo>
                        <a:cubicBezTo>
                          <a:pt x="3977" y="99"/>
                          <a:pt x="3977" y="77"/>
                          <a:pt x="4037" y="69"/>
                        </a:cubicBezTo>
                        <a:cubicBezTo>
                          <a:pt x="4097" y="61"/>
                          <a:pt x="4189" y="77"/>
                          <a:pt x="4219" y="69"/>
                        </a:cubicBezTo>
                      </a:path>
                    </a:pathLst>
                  </a:custGeom>
                  <a:noFill/>
                  <a:ln w="38100" cmpd="sng">
                    <a:solidFill>
                      <a:srgbClr val="9C5238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</p:grpSp>
        </p:grpSp>
        <p:grpSp>
          <p:nvGrpSpPr>
            <p:cNvPr id="102" name="Group 101"/>
            <p:cNvGrpSpPr/>
            <p:nvPr/>
          </p:nvGrpSpPr>
          <p:grpSpPr>
            <a:xfrm>
              <a:off x="1023938" y="4021138"/>
              <a:ext cx="7364412" cy="560387"/>
              <a:chOff x="1023938" y="4021138"/>
              <a:chExt cx="7364412" cy="560387"/>
            </a:xfrm>
          </p:grpSpPr>
          <p:sp>
            <p:nvSpPr>
              <p:cNvPr id="116" name="Line 51"/>
              <p:cNvSpPr>
                <a:spLocks noChangeShapeType="1"/>
              </p:cNvSpPr>
              <p:nvPr/>
            </p:nvSpPr>
            <p:spPr bwMode="auto">
              <a:xfrm>
                <a:off x="1547813" y="4149725"/>
                <a:ext cx="0" cy="431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7" name="Line 52"/>
              <p:cNvSpPr>
                <a:spLocks noChangeShapeType="1"/>
              </p:cNvSpPr>
              <p:nvPr/>
            </p:nvSpPr>
            <p:spPr bwMode="auto">
              <a:xfrm>
                <a:off x="1547813" y="4581525"/>
                <a:ext cx="68405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8" name="Text Box 53"/>
              <p:cNvSpPr txBox="1">
                <a:spLocks noChangeArrowheads="1"/>
              </p:cNvSpPr>
              <p:nvPr/>
            </p:nvSpPr>
            <p:spPr bwMode="auto">
              <a:xfrm>
                <a:off x="1023938" y="4021138"/>
                <a:ext cx="558800" cy="549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GB"/>
                  <a:t>T</a:t>
                </a:r>
                <a:r>
                  <a:rPr lang="en-GB" baseline="-25000"/>
                  <a:t>4</a:t>
                </a:r>
                <a:endParaRPr lang="en-GB"/>
              </a:p>
            </p:txBody>
          </p:sp>
          <p:sp>
            <p:nvSpPr>
              <p:cNvPr id="119" name="Freeform 54"/>
              <p:cNvSpPr>
                <a:spLocks/>
              </p:cNvSpPr>
              <p:nvPr/>
            </p:nvSpPr>
            <p:spPr bwMode="auto">
              <a:xfrm>
                <a:off x="1527175" y="4256088"/>
                <a:ext cx="6697663" cy="325437"/>
              </a:xfrm>
              <a:custGeom>
                <a:avLst/>
                <a:gdLst>
                  <a:gd name="T0" fmla="*/ 0 w 4219"/>
                  <a:gd name="T1" fmla="*/ 2147483647 h 205"/>
                  <a:gd name="T2" fmla="*/ 2147483647 w 4219"/>
                  <a:gd name="T3" fmla="*/ 2147483647 h 205"/>
                  <a:gd name="T4" fmla="*/ 2147483647 w 4219"/>
                  <a:gd name="T5" fmla="*/ 2147483647 h 205"/>
                  <a:gd name="T6" fmla="*/ 2147483647 w 4219"/>
                  <a:gd name="T7" fmla="*/ 2147483647 h 205"/>
                  <a:gd name="T8" fmla="*/ 2147483647 w 4219"/>
                  <a:gd name="T9" fmla="*/ 2147483647 h 205"/>
                  <a:gd name="T10" fmla="*/ 2147483647 w 4219"/>
                  <a:gd name="T11" fmla="*/ 2147483647 h 205"/>
                  <a:gd name="T12" fmla="*/ 2147483647 w 4219"/>
                  <a:gd name="T13" fmla="*/ 2147483647 h 205"/>
                  <a:gd name="T14" fmla="*/ 2147483647 w 4219"/>
                  <a:gd name="T15" fmla="*/ 2147483647 h 205"/>
                  <a:gd name="T16" fmla="*/ 2147483647 w 4219"/>
                  <a:gd name="T17" fmla="*/ 2147483647 h 205"/>
                  <a:gd name="T18" fmla="*/ 2147483647 w 4219"/>
                  <a:gd name="T19" fmla="*/ 2147483647 h 205"/>
                  <a:gd name="T20" fmla="*/ 2147483647 w 4219"/>
                  <a:gd name="T21" fmla="*/ 2147483647 h 205"/>
                  <a:gd name="T22" fmla="*/ 2147483647 w 4219"/>
                  <a:gd name="T23" fmla="*/ 2147483647 h 205"/>
                  <a:gd name="T24" fmla="*/ 2147483647 w 4219"/>
                  <a:gd name="T25" fmla="*/ 2147483647 h 205"/>
                  <a:gd name="T26" fmla="*/ 2147483647 w 4219"/>
                  <a:gd name="T27" fmla="*/ 2147483647 h 205"/>
                  <a:gd name="T28" fmla="*/ 2147483647 w 4219"/>
                  <a:gd name="T29" fmla="*/ 2147483647 h 205"/>
                  <a:gd name="T30" fmla="*/ 2147483647 w 4219"/>
                  <a:gd name="T31" fmla="*/ 2147483647 h 205"/>
                  <a:gd name="T32" fmla="*/ 2147483647 w 4219"/>
                  <a:gd name="T33" fmla="*/ 2147483647 h 205"/>
                  <a:gd name="T34" fmla="*/ 2147483647 w 4219"/>
                  <a:gd name="T35" fmla="*/ 2147483647 h 205"/>
                  <a:gd name="T36" fmla="*/ 2147483647 w 4219"/>
                  <a:gd name="T37" fmla="*/ 2147483647 h 205"/>
                  <a:gd name="T38" fmla="*/ 2147483647 w 4219"/>
                  <a:gd name="T39" fmla="*/ 2147483647 h 205"/>
                  <a:gd name="T40" fmla="*/ 2147483647 w 4219"/>
                  <a:gd name="T41" fmla="*/ 2147483647 h 205"/>
                  <a:gd name="T42" fmla="*/ 2147483647 w 4219"/>
                  <a:gd name="T43" fmla="*/ 2147483647 h 205"/>
                  <a:gd name="T44" fmla="*/ 2147483647 w 4219"/>
                  <a:gd name="T45" fmla="*/ 2147483647 h 205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4219"/>
                  <a:gd name="T70" fmla="*/ 0 h 205"/>
                  <a:gd name="T71" fmla="*/ 4219 w 4219"/>
                  <a:gd name="T72" fmla="*/ 205 h 205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4219" h="205">
                    <a:moveTo>
                      <a:pt x="0" y="205"/>
                    </a:moveTo>
                    <a:cubicBezTo>
                      <a:pt x="61" y="167"/>
                      <a:pt x="122" y="129"/>
                      <a:pt x="182" y="114"/>
                    </a:cubicBezTo>
                    <a:cubicBezTo>
                      <a:pt x="242" y="99"/>
                      <a:pt x="310" y="114"/>
                      <a:pt x="363" y="114"/>
                    </a:cubicBezTo>
                    <a:cubicBezTo>
                      <a:pt x="416" y="114"/>
                      <a:pt x="439" y="129"/>
                      <a:pt x="499" y="114"/>
                    </a:cubicBezTo>
                    <a:cubicBezTo>
                      <a:pt x="559" y="99"/>
                      <a:pt x="673" y="38"/>
                      <a:pt x="726" y="23"/>
                    </a:cubicBezTo>
                    <a:cubicBezTo>
                      <a:pt x="779" y="8"/>
                      <a:pt x="757" y="15"/>
                      <a:pt x="817" y="23"/>
                    </a:cubicBezTo>
                    <a:cubicBezTo>
                      <a:pt x="877" y="31"/>
                      <a:pt x="1014" y="61"/>
                      <a:pt x="1089" y="69"/>
                    </a:cubicBezTo>
                    <a:cubicBezTo>
                      <a:pt x="1164" y="77"/>
                      <a:pt x="1217" y="62"/>
                      <a:pt x="1270" y="69"/>
                    </a:cubicBezTo>
                    <a:cubicBezTo>
                      <a:pt x="1323" y="76"/>
                      <a:pt x="1376" y="99"/>
                      <a:pt x="1406" y="114"/>
                    </a:cubicBezTo>
                    <a:cubicBezTo>
                      <a:pt x="1436" y="129"/>
                      <a:pt x="1399" y="152"/>
                      <a:pt x="1452" y="160"/>
                    </a:cubicBezTo>
                    <a:cubicBezTo>
                      <a:pt x="1505" y="168"/>
                      <a:pt x="1648" y="183"/>
                      <a:pt x="1724" y="160"/>
                    </a:cubicBezTo>
                    <a:cubicBezTo>
                      <a:pt x="1800" y="137"/>
                      <a:pt x="1852" y="46"/>
                      <a:pt x="1905" y="23"/>
                    </a:cubicBezTo>
                    <a:cubicBezTo>
                      <a:pt x="1958" y="0"/>
                      <a:pt x="2003" y="8"/>
                      <a:pt x="2041" y="23"/>
                    </a:cubicBezTo>
                    <a:cubicBezTo>
                      <a:pt x="2079" y="38"/>
                      <a:pt x="2094" y="99"/>
                      <a:pt x="2132" y="114"/>
                    </a:cubicBezTo>
                    <a:cubicBezTo>
                      <a:pt x="2170" y="129"/>
                      <a:pt x="2215" y="121"/>
                      <a:pt x="2268" y="114"/>
                    </a:cubicBezTo>
                    <a:cubicBezTo>
                      <a:pt x="2321" y="107"/>
                      <a:pt x="2382" y="76"/>
                      <a:pt x="2450" y="69"/>
                    </a:cubicBezTo>
                    <a:cubicBezTo>
                      <a:pt x="2518" y="62"/>
                      <a:pt x="2617" y="54"/>
                      <a:pt x="2677" y="69"/>
                    </a:cubicBezTo>
                    <a:cubicBezTo>
                      <a:pt x="2737" y="84"/>
                      <a:pt x="2760" y="137"/>
                      <a:pt x="2813" y="160"/>
                    </a:cubicBezTo>
                    <a:cubicBezTo>
                      <a:pt x="2866" y="183"/>
                      <a:pt x="2911" y="205"/>
                      <a:pt x="2994" y="205"/>
                    </a:cubicBezTo>
                    <a:cubicBezTo>
                      <a:pt x="3077" y="205"/>
                      <a:pt x="3168" y="175"/>
                      <a:pt x="3312" y="160"/>
                    </a:cubicBezTo>
                    <a:cubicBezTo>
                      <a:pt x="3456" y="145"/>
                      <a:pt x="3735" y="129"/>
                      <a:pt x="3856" y="114"/>
                    </a:cubicBezTo>
                    <a:cubicBezTo>
                      <a:pt x="3977" y="99"/>
                      <a:pt x="3977" y="77"/>
                      <a:pt x="4037" y="69"/>
                    </a:cubicBezTo>
                    <a:cubicBezTo>
                      <a:pt x="4097" y="61"/>
                      <a:pt x="4189" y="77"/>
                      <a:pt x="4219" y="69"/>
                    </a:cubicBezTo>
                  </a:path>
                </a:pathLst>
              </a:custGeom>
              <a:noFill/>
              <a:ln w="38100" cmpd="sng">
                <a:solidFill>
                  <a:srgbClr val="9C523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003300" y="3357563"/>
              <a:ext cx="7364413" cy="560387"/>
              <a:chOff x="1003300" y="3357563"/>
              <a:chExt cx="7364413" cy="560387"/>
            </a:xfrm>
          </p:grpSpPr>
          <p:sp>
            <p:nvSpPr>
              <p:cNvPr id="111" name="Line 48"/>
              <p:cNvSpPr>
                <a:spLocks noChangeShapeType="1"/>
              </p:cNvSpPr>
              <p:nvPr/>
            </p:nvSpPr>
            <p:spPr bwMode="auto">
              <a:xfrm>
                <a:off x="1527175" y="3486150"/>
                <a:ext cx="0" cy="431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112" name="Group 111"/>
              <p:cNvGrpSpPr/>
              <p:nvPr/>
            </p:nvGrpSpPr>
            <p:grpSpPr>
              <a:xfrm>
                <a:off x="1003300" y="3357563"/>
                <a:ext cx="7364413" cy="560387"/>
                <a:chOff x="1003300" y="3357563"/>
                <a:chExt cx="7364413" cy="560387"/>
              </a:xfrm>
            </p:grpSpPr>
            <p:sp>
              <p:nvSpPr>
                <p:cNvPr id="113" name="Line 49"/>
                <p:cNvSpPr>
                  <a:spLocks noChangeShapeType="1"/>
                </p:cNvSpPr>
                <p:nvPr/>
              </p:nvSpPr>
              <p:spPr bwMode="auto">
                <a:xfrm>
                  <a:off x="1527175" y="3917950"/>
                  <a:ext cx="684053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4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1003300" y="3357563"/>
                  <a:ext cx="558800" cy="5492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3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3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3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3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3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lang="en-GB"/>
                    <a:t>T</a:t>
                  </a:r>
                  <a:r>
                    <a:rPr lang="en-GB" baseline="-25000"/>
                    <a:t>3</a:t>
                  </a:r>
                  <a:endParaRPr lang="en-GB"/>
                </a:p>
              </p:txBody>
            </p:sp>
            <p:sp>
              <p:nvSpPr>
                <p:cNvPr id="115" name="Freeform 55"/>
                <p:cNvSpPr>
                  <a:spLocks/>
                </p:cNvSpPr>
                <p:nvPr/>
              </p:nvSpPr>
              <p:spPr bwMode="auto">
                <a:xfrm>
                  <a:off x="1506538" y="3549650"/>
                  <a:ext cx="6697662" cy="322263"/>
                </a:xfrm>
                <a:custGeom>
                  <a:avLst/>
                  <a:gdLst>
                    <a:gd name="T0" fmla="*/ 0 w 4219"/>
                    <a:gd name="T1" fmla="*/ 2147483647 h 203"/>
                    <a:gd name="T2" fmla="*/ 2147483647 w 4219"/>
                    <a:gd name="T3" fmla="*/ 2147483647 h 203"/>
                    <a:gd name="T4" fmla="*/ 2147483647 w 4219"/>
                    <a:gd name="T5" fmla="*/ 2147483647 h 203"/>
                    <a:gd name="T6" fmla="*/ 2147483647 w 4219"/>
                    <a:gd name="T7" fmla="*/ 2147483647 h 203"/>
                    <a:gd name="T8" fmla="*/ 2147483647 w 4219"/>
                    <a:gd name="T9" fmla="*/ 2147483647 h 203"/>
                    <a:gd name="T10" fmla="*/ 2147483647 w 4219"/>
                    <a:gd name="T11" fmla="*/ 2147483647 h 203"/>
                    <a:gd name="T12" fmla="*/ 2147483647 w 4219"/>
                    <a:gd name="T13" fmla="*/ 2147483647 h 203"/>
                    <a:gd name="T14" fmla="*/ 2147483647 w 4219"/>
                    <a:gd name="T15" fmla="*/ 2147483647 h 203"/>
                    <a:gd name="T16" fmla="*/ 2147483647 w 4219"/>
                    <a:gd name="T17" fmla="*/ 2147483647 h 203"/>
                    <a:gd name="T18" fmla="*/ 2147483647 w 4219"/>
                    <a:gd name="T19" fmla="*/ 2147483647 h 203"/>
                    <a:gd name="T20" fmla="*/ 2147483647 w 4219"/>
                    <a:gd name="T21" fmla="*/ 2147483647 h 203"/>
                    <a:gd name="T22" fmla="*/ 2147483647 w 4219"/>
                    <a:gd name="T23" fmla="*/ 2147483647 h 203"/>
                    <a:gd name="T24" fmla="*/ 2147483647 w 4219"/>
                    <a:gd name="T25" fmla="*/ 2147483647 h 203"/>
                    <a:gd name="T26" fmla="*/ 2147483647 w 4219"/>
                    <a:gd name="T27" fmla="*/ 2147483647 h 203"/>
                    <a:gd name="T28" fmla="*/ 2147483647 w 4219"/>
                    <a:gd name="T29" fmla="*/ 2147483647 h 203"/>
                    <a:gd name="T30" fmla="*/ 2147483647 w 4219"/>
                    <a:gd name="T31" fmla="*/ 2147483647 h 203"/>
                    <a:gd name="T32" fmla="*/ 2147483647 w 4219"/>
                    <a:gd name="T33" fmla="*/ 2147483647 h 203"/>
                    <a:gd name="T34" fmla="*/ 2147483647 w 4219"/>
                    <a:gd name="T35" fmla="*/ 2147483647 h 203"/>
                    <a:gd name="T36" fmla="*/ 2147483647 w 4219"/>
                    <a:gd name="T37" fmla="*/ 2147483647 h 203"/>
                    <a:gd name="T38" fmla="*/ 2147483647 w 4219"/>
                    <a:gd name="T39" fmla="*/ 2147483647 h 203"/>
                    <a:gd name="T40" fmla="*/ 2147483647 w 4219"/>
                    <a:gd name="T41" fmla="*/ 2147483647 h 203"/>
                    <a:gd name="T42" fmla="*/ 2147483647 w 4219"/>
                    <a:gd name="T43" fmla="*/ 2147483647 h 203"/>
                    <a:gd name="T44" fmla="*/ 2147483647 w 4219"/>
                    <a:gd name="T45" fmla="*/ 2147483647 h 203"/>
                    <a:gd name="T46" fmla="*/ 2147483647 w 4219"/>
                    <a:gd name="T47" fmla="*/ 2147483647 h 203"/>
                    <a:gd name="T48" fmla="*/ 2147483647 w 4219"/>
                    <a:gd name="T49" fmla="*/ 2147483647 h 203"/>
                    <a:gd name="T50" fmla="*/ 2147483647 w 4219"/>
                    <a:gd name="T51" fmla="*/ 2147483647 h 203"/>
                    <a:gd name="T52" fmla="*/ 2147483647 w 4219"/>
                    <a:gd name="T53" fmla="*/ 2147483647 h 203"/>
                    <a:gd name="T54" fmla="*/ 2147483647 w 4219"/>
                    <a:gd name="T55" fmla="*/ 2147483647 h 203"/>
                    <a:gd name="T56" fmla="*/ 2147483647 w 4219"/>
                    <a:gd name="T57" fmla="*/ 2147483647 h 203"/>
                    <a:gd name="T58" fmla="*/ 2147483647 w 4219"/>
                    <a:gd name="T59" fmla="*/ 2147483647 h 203"/>
                    <a:gd name="T60" fmla="*/ 2147483647 w 4219"/>
                    <a:gd name="T61" fmla="*/ 2147483647 h 203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4219"/>
                    <a:gd name="T94" fmla="*/ 0 h 203"/>
                    <a:gd name="T95" fmla="*/ 4219 w 4219"/>
                    <a:gd name="T96" fmla="*/ 203 h 203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4219" h="203">
                      <a:moveTo>
                        <a:pt x="0" y="196"/>
                      </a:moveTo>
                      <a:cubicBezTo>
                        <a:pt x="19" y="181"/>
                        <a:pt x="38" y="166"/>
                        <a:pt x="91" y="151"/>
                      </a:cubicBezTo>
                      <a:cubicBezTo>
                        <a:pt x="144" y="136"/>
                        <a:pt x="250" y="113"/>
                        <a:pt x="318" y="105"/>
                      </a:cubicBezTo>
                      <a:cubicBezTo>
                        <a:pt x="386" y="97"/>
                        <a:pt x="446" y="105"/>
                        <a:pt x="499" y="105"/>
                      </a:cubicBezTo>
                      <a:cubicBezTo>
                        <a:pt x="552" y="105"/>
                        <a:pt x="597" y="112"/>
                        <a:pt x="635" y="105"/>
                      </a:cubicBezTo>
                      <a:cubicBezTo>
                        <a:pt x="673" y="98"/>
                        <a:pt x="703" y="75"/>
                        <a:pt x="726" y="60"/>
                      </a:cubicBezTo>
                      <a:cubicBezTo>
                        <a:pt x="749" y="45"/>
                        <a:pt x="741" y="22"/>
                        <a:pt x="771" y="15"/>
                      </a:cubicBezTo>
                      <a:cubicBezTo>
                        <a:pt x="801" y="8"/>
                        <a:pt x="863" y="0"/>
                        <a:pt x="908" y="15"/>
                      </a:cubicBezTo>
                      <a:cubicBezTo>
                        <a:pt x="953" y="30"/>
                        <a:pt x="984" y="90"/>
                        <a:pt x="1044" y="105"/>
                      </a:cubicBezTo>
                      <a:cubicBezTo>
                        <a:pt x="1104" y="120"/>
                        <a:pt x="1210" y="105"/>
                        <a:pt x="1270" y="105"/>
                      </a:cubicBezTo>
                      <a:cubicBezTo>
                        <a:pt x="1330" y="105"/>
                        <a:pt x="1376" y="97"/>
                        <a:pt x="1406" y="105"/>
                      </a:cubicBezTo>
                      <a:cubicBezTo>
                        <a:pt x="1436" y="113"/>
                        <a:pt x="1407" y="143"/>
                        <a:pt x="1452" y="151"/>
                      </a:cubicBezTo>
                      <a:cubicBezTo>
                        <a:pt x="1497" y="159"/>
                        <a:pt x="1619" y="151"/>
                        <a:pt x="1679" y="151"/>
                      </a:cubicBezTo>
                      <a:cubicBezTo>
                        <a:pt x="1739" y="151"/>
                        <a:pt x="1777" y="151"/>
                        <a:pt x="1815" y="151"/>
                      </a:cubicBezTo>
                      <a:cubicBezTo>
                        <a:pt x="1853" y="151"/>
                        <a:pt x="1867" y="159"/>
                        <a:pt x="1905" y="151"/>
                      </a:cubicBezTo>
                      <a:cubicBezTo>
                        <a:pt x="1943" y="143"/>
                        <a:pt x="1981" y="120"/>
                        <a:pt x="2041" y="105"/>
                      </a:cubicBezTo>
                      <a:cubicBezTo>
                        <a:pt x="2101" y="90"/>
                        <a:pt x="2215" y="67"/>
                        <a:pt x="2268" y="60"/>
                      </a:cubicBezTo>
                      <a:cubicBezTo>
                        <a:pt x="2321" y="53"/>
                        <a:pt x="2314" y="53"/>
                        <a:pt x="2359" y="60"/>
                      </a:cubicBezTo>
                      <a:cubicBezTo>
                        <a:pt x="2404" y="67"/>
                        <a:pt x="2502" y="90"/>
                        <a:pt x="2540" y="105"/>
                      </a:cubicBezTo>
                      <a:cubicBezTo>
                        <a:pt x="2578" y="120"/>
                        <a:pt x="2556" y="143"/>
                        <a:pt x="2586" y="151"/>
                      </a:cubicBezTo>
                      <a:cubicBezTo>
                        <a:pt x="2616" y="159"/>
                        <a:pt x="2677" y="166"/>
                        <a:pt x="2722" y="151"/>
                      </a:cubicBezTo>
                      <a:cubicBezTo>
                        <a:pt x="2767" y="136"/>
                        <a:pt x="2820" y="75"/>
                        <a:pt x="2858" y="60"/>
                      </a:cubicBezTo>
                      <a:cubicBezTo>
                        <a:pt x="2896" y="45"/>
                        <a:pt x="2926" y="37"/>
                        <a:pt x="2949" y="60"/>
                      </a:cubicBezTo>
                      <a:cubicBezTo>
                        <a:pt x="2972" y="83"/>
                        <a:pt x="2949" y="189"/>
                        <a:pt x="2994" y="196"/>
                      </a:cubicBezTo>
                      <a:cubicBezTo>
                        <a:pt x="3039" y="203"/>
                        <a:pt x="3153" y="128"/>
                        <a:pt x="3221" y="105"/>
                      </a:cubicBezTo>
                      <a:cubicBezTo>
                        <a:pt x="3289" y="82"/>
                        <a:pt x="3334" y="68"/>
                        <a:pt x="3402" y="60"/>
                      </a:cubicBezTo>
                      <a:cubicBezTo>
                        <a:pt x="3470" y="52"/>
                        <a:pt x="3569" y="52"/>
                        <a:pt x="3629" y="60"/>
                      </a:cubicBezTo>
                      <a:cubicBezTo>
                        <a:pt x="3689" y="68"/>
                        <a:pt x="3712" y="90"/>
                        <a:pt x="3765" y="105"/>
                      </a:cubicBezTo>
                      <a:cubicBezTo>
                        <a:pt x="3818" y="120"/>
                        <a:pt x="3894" y="143"/>
                        <a:pt x="3947" y="151"/>
                      </a:cubicBezTo>
                      <a:cubicBezTo>
                        <a:pt x="4000" y="159"/>
                        <a:pt x="4038" y="159"/>
                        <a:pt x="4083" y="151"/>
                      </a:cubicBezTo>
                      <a:cubicBezTo>
                        <a:pt x="4128" y="143"/>
                        <a:pt x="4196" y="120"/>
                        <a:pt x="4219" y="105"/>
                      </a:cubicBezTo>
                    </a:path>
                  </a:pathLst>
                </a:custGeom>
                <a:noFill/>
                <a:ln w="38100" cmpd="sng">
                  <a:solidFill>
                    <a:srgbClr val="9C5238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grpSp>
          <p:nvGrpSpPr>
            <p:cNvPr id="104" name="Group 56"/>
            <p:cNvGrpSpPr>
              <a:grpSpLocks/>
            </p:cNvGrpSpPr>
            <p:nvPr/>
          </p:nvGrpSpPr>
          <p:grpSpPr bwMode="auto">
            <a:xfrm>
              <a:off x="1003300" y="4740275"/>
              <a:ext cx="7364413" cy="560388"/>
              <a:chOff x="191" y="1253"/>
              <a:chExt cx="4639" cy="353"/>
            </a:xfrm>
          </p:grpSpPr>
          <p:sp>
            <p:nvSpPr>
              <p:cNvPr id="107" name="Line 57"/>
              <p:cNvSpPr>
                <a:spLocks noChangeShapeType="1"/>
              </p:cNvSpPr>
              <p:nvPr/>
            </p:nvSpPr>
            <p:spPr bwMode="auto">
              <a:xfrm>
                <a:off x="521" y="1334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8" name="Line 58"/>
              <p:cNvSpPr>
                <a:spLocks noChangeShapeType="1"/>
              </p:cNvSpPr>
              <p:nvPr/>
            </p:nvSpPr>
            <p:spPr bwMode="auto">
              <a:xfrm>
                <a:off x="521" y="1606"/>
                <a:ext cx="430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9" name="Freeform 59"/>
              <p:cNvSpPr>
                <a:spLocks/>
              </p:cNvSpPr>
              <p:nvPr/>
            </p:nvSpPr>
            <p:spPr bwMode="auto">
              <a:xfrm>
                <a:off x="521" y="1326"/>
                <a:ext cx="4264" cy="280"/>
              </a:xfrm>
              <a:custGeom>
                <a:avLst/>
                <a:gdLst>
                  <a:gd name="T0" fmla="*/ 0 w 4264"/>
                  <a:gd name="T1" fmla="*/ 280 h 280"/>
                  <a:gd name="T2" fmla="*/ 182 w 4264"/>
                  <a:gd name="T3" fmla="*/ 99 h 280"/>
                  <a:gd name="T4" fmla="*/ 318 w 4264"/>
                  <a:gd name="T5" fmla="*/ 99 h 280"/>
                  <a:gd name="T6" fmla="*/ 454 w 4264"/>
                  <a:gd name="T7" fmla="*/ 99 h 280"/>
                  <a:gd name="T8" fmla="*/ 590 w 4264"/>
                  <a:gd name="T9" fmla="*/ 144 h 280"/>
                  <a:gd name="T10" fmla="*/ 681 w 4264"/>
                  <a:gd name="T11" fmla="*/ 144 h 280"/>
                  <a:gd name="T12" fmla="*/ 771 w 4264"/>
                  <a:gd name="T13" fmla="*/ 144 h 280"/>
                  <a:gd name="T14" fmla="*/ 1089 w 4264"/>
                  <a:gd name="T15" fmla="*/ 144 h 280"/>
                  <a:gd name="T16" fmla="*/ 1180 w 4264"/>
                  <a:gd name="T17" fmla="*/ 99 h 280"/>
                  <a:gd name="T18" fmla="*/ 1316 w 4264"/>
                  <a:gd name="T19" fmla="*/ 54 h 280"/>
                  <a:gd name="T20" fmla="*/ 1452 w 4264"/>
                  <a:gd name="T21" fmla="*/ 54 h 280"/>
                  <a:gd name="T22" fmla="*/ 1543 w 4264"/>
                  <a:gd name="T23" fmla="*/ 144 h 280"/>
                  <a:gd name="T24" fmla="*/ 1769 w 4264"/>
                  <a:gd name="T25" fmla="*/ 144 h 280"/>
                  <a:gd name="T26" fmla="*/ 1860 w 4264"/>
                  <a:gd name="T27" fmla="*/ 190 h 280"/>
                  <a:gd name="T28" fmla="*/ 1951 w 4264"/>
                  <a:gd name="T29" fmla="*/ 190 h 280"/>
                  <a:gd name="T30" fmla="*/ 2178 w 4264"/>
                  <a:gd name="T31" fmla="*/ 99 h 280"/>
                  <a:gd name="T32" fmla="*/ 2314 w 4264"/>
                  <a:gd name="T33" fmla="*/ 99 h 280"/>
                  <a:gd name="T34" fmla="*/ 2540 w 4264"/>
                  <a:gd name="T35" fmla="*/ 99 h 280"/>
                  <a:gd name="T36" fmla="*/ 2631 w 4264"/>
                  <a:gd name="T37" fmla="*/ 144 h 280"/>
                  <a:gd name="T38" fmla="*/ 2767 w 4264"/>
                  <a:gd name="T39" fmla="*/ 235 h 280"/>
                  <a:gd name="T40" fmla="*/ 2949 w 4264"/>
                  <a:gd name="T41" fmla="*/ 235 h 280"/>
                  <a:gd name="T42" fmla="*/ 3085 w 4264"/>
                  <a:gd name="T43" fmla="*/ 235 h 280"/>
                  <a:gd name="T44" fmla="*/ 3312 w 4264"/>
                  <a:gd name="T45" fmla="*/ 190 h 280"/>
                  <a:gd name="T46" fmla="*/ 3448 w 4264"/>
                  <a:gd name="T47" fmla="*/ 144 h 280"/>
                  <a:gd name="T48" fmla="*/ 3538 w 4264"/>
                  <a:gd name="T49" fmla="*/ 54 h 280"/>
                  <a:gd name="T50" fmla="*/ 3629 w 4264"/>
                  <a:gd name="T51" fmla="*/ 8 h 280"/>
                  <a:gd name="T52" fmla="*/ 3947 w 4264"/>
                  <a:gd name="T53" fmla="*/ 8 h 280"/>
                  <a:gd name="T54" fmla="*/ 4128 w 4264"/>
                  <a:gd name="T55" fmla="*/ 54 h 280"/>
                  <a:gd name="T56" fmla="*/ 4219 w 4264"/>
                  <a:gd name="T57" fmla="*/ 99 h 280"/>
                  <a:gd name="T58" fmla="*/ 4264 w 4264"/>
                  <a:gd name="T59" fmla="*/ 144 h 28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4264"/>
                  <a:gd name="T91" fmla="*/ 0 h 280"/>
                  <a:gd name="T92" fmla="*/ 4264 w 4264"/>
                  <a:gd name="T93" fmla="*/ 280 h 280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4264" h="280">
                    <a:moveTo>
                      <a:pt x="0" y="280"/>
                    </a:moveTo>
                    <a:cubicBezTo>
                      <a:pt x="64" y="204"/>
                      <a:pt x="129" y="129"/>
                      <a:pt x="182" y="99"/>
                    </a:cubicBezTo>
                    <a:cubicBezTo>
                      <a:pt x="235" y="69"/>
                      <a:pt x="273" y="99"/>
                      <a:pt x="318" y="99"/>
                    </a:cubicBezTo>
                    <a:cubicBezTo>
                      <a:pt x="363" y="99"/>
                      <a:pt x="409" y="92"/>
                      <a:pt x="454" y="99"/>
                    </a:cubicBezTo>
                    <a:cubicBezTo>
                      <a:pt x="499" y="106"/>
                      <a:pt x="552" y="137"/>
                      <a:pt x="590" y="144"/>
                    </a:cubicBezTo>
                    <a:cubicBezTo>
                      <a:pt x="628" y="151"/>
                      <a:pt x="651" y="144"/>
                      <a:pt x="681" y="144"/>
                    </a:cubicBezTo>
                    <a:cubicBezTo>
                      <a:pt x="711" y="144"/>
                      <a:pt x="703" y="144"/>
                      <a:pt x="771" y="144"/>
                    </a:cubicBezTo>
                    <a:cubicBezTo>
                      <a:pt x="839" y="144"/>
                      <a:pt x="1021" y="151"/>
                      <a:pt x="1089" y="144"/>
                    </a:cubicBezTo>
                    <a:cubicBezTo>
                      <a:pt x="1157" y="137"/>
                      <a:pt x="1142" y="114"/>
                      <a:pt x="1180" y="99"/>
                    </a:cubicBezTo>
                    <a:cubicBezTo>
                      <a:pt x="1218" y="84"/>
                      <a:pt x="1271" y="61"/>
                      <a:pt x="1316" y="54"/>
                    </a:cubicBezTo>
                    <a:cubicBezTo>
                      <a:pt x="1361" y="47"/>
                      <a:pt x="1414" y="39"/>
                      <a:pt x="1452" y="54"/>
                    </a:cubicBezTo>
                    <a:cubicBezTo>
                      <a:pt x="1490" y="69"/>
                      <a:pt x="1490" y="129"/>
                      <a:pt x="1543" y="144"/>
                    </a:cubicBezTo>
                    <a:cubicBezTo>
                      <a:pt x="1596" y="159"/>
                      <a:pt x="1716" y="136"/>
                      <a:pt x="1769" y="144"/>
                    </a:cubicBezTo>
                    <a:cubicBezTo>
                      <a:pt x="1822" y="152"/>
                      <a:pt x="1830" y="182"/>
                      <a:pt x="1860" y="190"/>
                    </a:cubicBezTo>
                    <a:cubicBezTo>
                      <a:pt x="1890" y="198"/>
                      <a:pt x="1898" y="205"/>
                      <a:pt x="1951" y="190"/>
                    </a:cubicBezTo>
                    <a:cubicBezTo>
                      <a:pt x="2004" y="175"/>
                      <a:pt x="2118" y="114"/>
                      <a:pt x="2178" y="99"/>
                    </a:cubicBezTo>
                    <a:cubicBezTo>
                      <a:pt x="2238" y="84"/>
                      <a:pt x="2254" y="99"/>
                      <a:pt x="2314" y="99"/>
                    </a:cubicBezTo>
                    <a:cubicBezTo>
                      <a:pt x="2374" y="99"/>
                      <a:pt x="2487" y="92"/>
                      <a:pt x="2540" y="99"/>
                    </a:cubicBezTo>
                    <a:cubicBezTo>
                      <a:pt x="2593" y="106"/>
                      <a:pt x="2593" y="121"/>
                      <a:pt x="2631" y="144"/>
                    </a:cubicBezTo>
                    <a:cubicBezTo>
                      <a:pt x="2669" y="167"/>
                      <a:pt x="2714" y="220"/>
                      <a:pt x="2767" y="235"/>
                    </a:cubicBezTo>
                    <a:cubicBezTo>
                      <a:pt x="2820" y="250"/>
                      <a:pt x="2896" y="235"/>
                      <a:pt x="2949" y="235"/>
                    </a:cubicBezTo>
                    <a:cubicBezTo>
                      <a:pt x="3002" y="235"/>
                      <a:pt x="3025" y="242"/>
                      <a:pt x="3085" y="235"/>
                    </a:cubicBezTo>
                    <a:cubicBezTo>
                      <a:pt x="3145" y="228"/>
                      <a:pt x="3252" y="205"/>
                      <a:pt x="3312" y="190"/>
                    </a:cubicBezTo>
                    <a:cubicBezTo>
                      <a:pt x="3372" y="175"/>
                      <a:pt x="3411" y="167"/>
                      <a:pt x="3448" y="144"/>
                    </a:cubicBezTo>
                    <a:cubicBezTo>
                      <a:pt x="3485" y="121"/>
                      <a:pt x="3508" y="77"/>
                      <a:pt x="3538" y="54"/>
                    </a:cubicBezTo>
                    <a:cubicBezTo>
                      <a:pt x="3568" y="31"/>
                      <a:pt x="3561" y="16"/>
                      <a:pt x="3629" y="8"/>
                    </a:cubicBezTo>
                    <a:cubicBezTo>
                      <a:pt x="3697" y="0"/>
                      <a:pt x="3864" y="0"/>
                      <a:pt x="3947" y="8"/>
                    </a:cubicBezTo>
                    <a:cubicBezTo>
                      <a:pt x="4030" y="16"/>
                      <a:pt x="4083" y="39"/>
                      <a:pt x="4128" y="54"/>
                    </a:cubicBezTo>
                    <a:cubicBezTo>
                      <a:pt x="4173" y="69"/>
                      <a:pt x="4196" y="84"/>
                      <a:pt x="4219" y="99"/>
                    </a:cubicBezTo>
                    <a:cubicBezTo>
                      <a:pt x="4242" y="114"/>
                      <a:pt x="4249" y="137"/>
                      <a:pt x="4264" y="144"/>
                    </a:cubicBezTo>
                  </a:path>
                </a:pathLst>
              </a:custGeom>
              <a:noFill/>
              <a:ln w="38100" cmpd="sng">
                <a:solidFill>
                  <a:srgbClr val="9C523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0" name="Text Box 60"/>
              <p:cNvSpPr txBox="1">
                <a:spLocks noChangeArrowheads="1"/>
              </p:cNvSpPr>
              <p:nvPr/>
            </p:nvSpPr>
            <p:spPr bwMode="auto">
              <a:xfrm>
                <a:off x="191" y="1253"/>
                <a:ext cx="352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GB" dirty="0"/>
                  <a:t>T</a:t>
                </a:r>
                <a:r>
                  <a:rPr lang="en-GB" baseline="-25000" dirty="0"/>
                  <a:t>5</a:t>
                </a:r>
                <a:endParaRPr lang="en-GB" dirty="0"/>
              </a:p>
            </p:txBody>
          </p:sp>
        </p:grpSp>
        <p:sp>
          <p:nvSpPr>
            <p:cNvPr id="105" name="Line 69"/>
            <p:cNvSpPr>
              <a:spLocks noChangeShapeType="1"/>
            </p:cNvSpPr>
            <p:nvPr/>
          </p:nvSpPr>
          <p:spPr bwMode="auto">
            <a:xfrm>
              <a:off x="684213" y="2924175"/>
              <a:ext cx="0" cy="2160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6" name="Text Box 70"/>
            <p:cNvSpPr txBox="1">
              <a:spLocks noChangeArrowheads="1"/>
            </p:cNvSpPr>
            <p:nvPr/>
          </p:nvSpPr>
          <p:spPr bwMode="auto">
            <a:xfrm rot="5400000">
              <a:off x="288926" y="3716337"/>
              <a:ext cx="11874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2000" dirty="0"/>
                <a:t>location </a:t>
              </a:r>
              <a:r>
                <a:rPr lang="en-GB" sz="2000" dirty="0" err="1"/>
                <a:t>i</a:t>
              </a:r>
              <a:endParaRPr lang="en-GB" sz="2000" dirty="0"/>
            </a:p>
          </p:txBody>
        </p:sp>
      </p:grpSp>
      <p:sp>
        <p:nvSpPr>
          <p:cNvPr id="92" name="Line 71"/>
          <p:cNvSpPr>
            <a:spLocks noChangeShapeType="1"/>
          </p:cNvSpPr>
          <p:nvPr/>
        </p:nvSpPr>
        <p:spPr bwMode="auto">
          <a:xfrm>
            <a:off x="1921414" y="2750603"/>
            <a:ext cx="0" cy="50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3" name="Line 71"/>
          <p:cNvSpPr>
            <a:spLocks noChangeShapeType="1"/>
          </p:cNvSpPr>
          <p:nvPr/>
        </p:nvSpPr>
        <p:spPr bwMode="auto">
          <a:xfrm>
            <a:off x="3847581" y="2851408"/>
            <a:ext cx="0" cy="50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4" name="Line 71"/>
          <p:cNvSpPr>
            <a:spLocks noChangeShapeType="1"/>
          </p:cNvSpPr>
          <p:nvPr/>
        </p:nvSpPr>
        <p:spPr bwMode="auto">
          <a:xfrm>
            <a:off x="6474364" y="2851408"/>
            <a:ext cx="0" cy="50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5" name="Line 71"/>
          <p:cNvSpPr>
            <a:spLocks noChangeShapeType="1"/>
          </p:cNvSpPr>
          <p:nvPr/>
        </p:nvSpPr>
        <p:spPr bwMode="auto">
          <a:xfrm>
            <a:off x="2802476" y="3427671"/>
            <a:ext cx="0" cy="50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6" name="Line 71"/>
          <p:cNvSpPr>
            <a:spLocks noChangeShapeType="1"/>
          </p:cNvSpPr>
          <p:nvPr/>
        </p:nvSpPr>
        <p:spPr bwMode="auto">
          <a:xfrm>
            <a:off x="5178964" y="3455453"/>
            <a:ext cx="0" cy="50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7" name="Line 71"/>
          <p:cNvSpPr>
            <a:spLocks noChangeShapeType="1"/>
          </p:cNvSpPr>
          <p:nvPr/>
        </p:nvSpPr>
        <p:spPr bwMode="auto">
          <a:xfrm>
            <a:off x="1505489" y="4146015"/>
            <a:ext cx="0" cy="50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8" name="Line 71"/>
          <p:cNvSpPr>
            <a:spLocks noChangeShapeType="1"/>
          </p:cNvSpPr>
          <p:nvPr/>
        </p:nvSpPr>
        <p:spPr bwMode="auto">
          <a:xfrm>
            <a:off x="3701002" y="4239677"/>
            <a:ext cx="0" cy="50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9" name="Line 71"/>
          <p:cNvSpPr>
            <a:spLocks noChangeShapeType="1"/>
          </p:cNvSpPr>
          <p:nvPr/>
        </p:nvSpPr>
        <p:spPr bwMode="auto">
          <a:xfrm>
            <a:off x="7156989" y="4230682"/>
            <a:ext cx="0" cy="50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6" name="Line 71"/>
          <p:cNvSpPr>
            <a:spLocks noChangeShapeType="1"/>
          </p:cNvSpPr>
          <p:nvPr/>
        </p:nvSpPr>
        <p:spPr bwMode="auto">
          <a:xfrm>
            <a:off x="2377440" y="4733919"/>
            <a:ext cx="0" cy="50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7" name="Line 71"/>
          <p:cNvSpPr>
            <a:spLocks noChangeShapeType="1"/>
          </p:cNvSpPr>
          <p:nvPr/>
        </p:nvSpPr>
        <p:spPr bwMode="auto">
          <a:xfrm>
            <a:off x="4961476" y="4733919"/>
            <a:ext cx="0" cy="50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473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217613"/>
            <a:ext cx="8350250" cy="5260975"/>
          </a:xfrm>
        </p:spPr>
        <p:txBody>
          <a:bodyPr/>
          <a:lstStyle/>
          <a:p>
            <a:r>
              <a:rPr lang="en-GB" dirty="0" smtClean="0"/>
              <a:t> Modelling </a:t>
            </a:r>
            <a:r>
              <a:rPr lang="en-GB" i="1" dirty="0" smtClean="0"/>
              <a:t>N dependent</a:t>
            </a:r>
            <a:r>
              <a:rPr lang="en-GB" dirty="0" smtClean="0"/>
              <a:t> points through time: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96863"/>
            <a:ext cx="8350250" cy="719137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srgbClr val="008000"/>
                </a:solidFill>
              </a:rPr>
              <a:t>From Physics to Model</a:t>
            </a:r>
            <a:endParaRPr lang="en-GB" dirty="0">
              <a:solidFill>
                <a:srgbClr val="008000"/>
              </a:solidFill>
            </a:endParaRPr>
          </a:p>
        </p:txBody>
      </p:sp>
      <p:grpSp>
        <p:nvGrpSpPr>
          <p:cNvPr id="46" name="Group 94"/>
          <p:cNvGrpSpPr>
            <a:grpSpLocks/>
          </p:cNvGrpSpPr>
          <p:nvPr/>
        </p:nvGrpSpPr>
        <p:grpSpPr bwMode="auto">
          <a:xfrm>
            <a:off x="549814" y="2378597"/>
            <a:ext cx="7364412" cy="560387"/>
            <a:chOff x="191" y="1253"/>
            <a:chExt cx="4639" cy="353"/>
          </a:xfrm>
        </p:grpSpPr>
        <p:sp>
          <p:nvSpPr>
            <p:cNvPr id="47" name="Line 5"/>
            <p:cNvSpPr>
              <a:spLocks noChangeShapeType="1"/>
            </p:cNvSpPr>
            <p:nvPr/>
          </p:nvSpPr>
          <p:spPr bwMode="auto">
            <a:xfrm>
              <a:off x="521" y="133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8" name="Line 6"/>
            <p:cNvSpPr>
              <a:spLocks noChangeShapeType="1"/>
            </p:cNvSpPr>
            <p:nvPr/>
          </p:nvSpPr>
          <p:spPr bwMode="auto">
            <a:xfrm>
              <a:off x="521" y="1606"/>
              <a:ext cx="43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" name="Freeform 92"/>
            <p:cNvSpPr>
              <a:spLocks/>
            </p:cNvSpPr>
            <p:nvPr/>
          </p:nvSpPr>
          <p:spPr bwMode="auto">
            <a:xfrm>
              <a:off x="521" y="1326"/>
              <a:ext cx="4264" cy="280"/>
            </a:xfrm>
            <a:custGeom>
              <a:avLst/>
              <a:gdLst>
                <a:gd name="T0" fmla="*/ 0 w 4264"/>
                <a:gd name="T1" fmla="*/ 280 h 280"/>
                <a:gd name="T2" fmla="*/ 182 w 4264"/>
                <a:gd name="T3" fmla="*/ 99 h 280"/>
                <a:gd name="T4" fmla="*/ 318 w 4264"/>
                <a:gd name="T5" fmla="*/ 99 h 280"/>
                <a:gd name="T6" fmla="*/ 454 w 4264"/>
                <a:gd name="T7" fmla="*/ 99 h 280"/>
                <a:gd name="T8" fmla="*/ 590 w 4264"/>
                <a:gd name="T9" fmla="*/ 144 h 280"/>
                <a:gd name="T10" fmla="*/ 681 w 4264"/>
                <a:gd name="T11" fmla="*/ 144 h 280"/>
                <a:gd name="T12" fmla="*/ 771 w 4264"/>
                <a:gd name="T13" fmla="*/ 144 h 280"/>
                <a:gd name="T14" fmla="*/ 1089 w 4264"/>
                <a:gd name="T15" fmla="*/ 144 h 280"/>
                <a:gd name="T16" fmla="*/ 1180 w 4264"/>
                <a:gd name="T17" fmla="*/ 99 h 280"/>
                <a:gd name="T18" fmla="*/ 1316 w 4264"/>
                <a:gd name="T19" fmla="*/ 54 h 280"/>
                <a:gd name="T20" fmla="*/ 1452 w 4264"/>
                <a:gd name="T21" fmla="*/ 54 h 280"/>
                <a:gd name="T22" fmla="*/ 1543 w 4264"/>
                <a:gd name="T23" fmla="*/ 144 h 280"/>
                <a:gd name="T24" fmla="*/ 1769 w 4264"/>
                <a:gd name="T25" fmla="*/ 144 h 280"/>
                <a:gd name="T26" fmla="*/ 1860 w 4264"/>
                <a:gd name="T27" fmla="*/ 190 h 280"/>
                <a:gd name="T28" fmla="*/ 1951 w 4264"/>
                <a:gd name="T29" fmla="*/ 190 h 280"/>
                <a:gd name="T30" fmla="*/ 2178 w 4264"/>
                <a:gd name="T31" fmla="*/ 99 h 280"/>
                <a:gd name="T32" fmla="*/ 2314 w 4264"/>
                <a:gd name="T33" fmla="*/ 99 h 280"/>
                <a:gd name="T34" fmla="*/ 2540 w 4264"/>
                <a:gd name="T35" fmla="*/ 99 h 280"/>
                <a:gd name="T36" fmla="*/ 2631 w 4264"/>
                <a:gd name="T37" fmla="*/ 144 h 280"/>
                <a:gd name="T38" fmla="*/ 2767 w 4264"/>
                <a:gd name="T39" fmla="*/ 235 h 280"/>
                <a:gd name="T40" fmla="*/ 2949 w 4264"/>
                <a:gd name="T41" fmla="*/ 235 h 280"/>
                <a:gd name="T42" fmla="*/ 3085 w 4264"/>
                <a:gd name="T43" fmla="*/ 235 h 280"/>
                <a:gd name="T44" fmla="*/ 3312 w 4264"/>
                <a:gd name="T45" fmla="*/ 190 h 280"/>
                <a:gd name="T46" fmla="*/ 3448 w 4264"/>
                <a:gd name="T47" fmla="*/ 144 h 280"/>
                <a:gd name="T48" fmla="*/ 3538 w 4264"/>
                <a:gd name="T49" fmla="*/ 54 h 280"/>
                <a:gd name="T50" fmla="*/ 3629 w 4264"/>
                <a:gd name="T51" fmla="*/ 8 h 280"/>
                <a:gd name="T52" fmla="*/ 3947 w 4264"/>
                <a:gd name="T53" fmla="*/ 8 h 280"/>
                <a:gd name="T54" fmla="*/ 4128 w 4264"/>
                <a:gd name="T55" fmla="*/ 54 h 280"/>
                <a:gd name="T56" fmla="*/ 4219 w 4264"/>
                <a:gd name="T57" fmla="*/ 99 h 280"/>
                <a:gd name="T58" fmla="*/ 4264 w 4264"/>
                <a:gd name="T59" fmla="*/ 144 h 28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264"/>
                <a:gd name="T91" fmla="*/ 0 h 280"/>
                <a:gd name="T92" fmla="*/ 4264 w 4264"/>
                <a:gd name="T93" fmla="*/ 280 h 28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264" h="280">
                  <a:moveTo>
                    <a:pt x="0" y="280"/>
                  </a:moveTo>
                  <a:cubicBezTo>
                    <a:pt x="64" y="204"/>
                    <a:pt x="129" y="129"/>
                    <a:pt x="182" y="99"/>
                  </a:cubicBezTo>
                  <a:cubicBezTo>
                    <a:pt x="235" y="69"/>
                    <a:pt x="273" y="99"/>
                    <a:pt x="318" y="99"/>
                  </a:cubicBezTo>
                  <a:cubicBezTo>
                    <a:pt x="363" y="99"/>
                    <a:pt x="409" y="92"/>
                    <a:pt x="454" y="99"/>
                  </a:cubicBezTo>
                  <a:cubicBezTo>
                    <a:pt x="499" y="106"/>
                    <a:pt x="552" y="137"/>
                    <a:pt x="590" y="144"/>
                  </a:cubicBezTo>
                  <a:cubicBezTo>
                    <a:pt x="628" y="151"/>
                    <a:pt x="651" y="144"/>
                    <a:pt x="681" y="144"/>
                  </a:cubicBezTo>
                  <a:cubicBezTo>
                    <a:pt x="711" y="144"/>
                    <a:pt x="703" y="144"/>
                    <a:pt x="771" y="144"/>
                  </a:cubicBezTo>
                  <a:cubicBezTo>
                    <a:pt x="839" y="144"/>
                    <a:pt x="1021" y="151"/>
                    <a:pt x="1089" y="144"/>
                  </a:cubicBezTo>
                  <a:cubicBezTo>
                    <a:pt x="1157" y="137"/>
                    <a:pt x="1142" y="114"/>
                    <a:pt x="1180" y="99"/>
                  </a:cubicBezTo>
                  <a:cubicBezTo>
                    <a:pt x="1218" y="84"/>
                    <a:pt x="1271" y="61"/>
                    <a:pt x="1316" y="54"/>
                  </a:cubicBezTo>
                  <a:cubicBezTo>
                    <a:pt x="1361" y="47"/>
                    <a:pt x="1414" y="39"/>
                    <a:pt x="1452" y="54"/>
                  </a:cubicBezTo>
                  <a:cubicBezTo>
                    <a:pt x="1490" y="69"/>
                    <a:pt x="1490" y="129"/>
                    <a:pt x="1543" y="144"/>
                  </a:cubicBezTo>
                  <a:cubicBezTo>
                    <a:pt x="1596" y="159"/>
                    <a:pt x="1716" y="136"/>
                    <a:pt x="1769" y="144"/>
                  </a:cubicBezTo>
                  <a:cubicBezTo>
                    <a:pt x="1822" y="152"/>
                    <a:pt x="1830" y="182"/>
                    <a:pt x="1860" y="190"/>
                  </a:cubicBezTo>
                  <a:cubicBezTo>
                    <a:pt x="1890" y="198"/>
                    <a:pt x="1898" y="205"/>
                    <a:pt x="1951" y="190"/>
                  </a:cubicBezTo>
                  <a:cubicBezTo>
                    <a:pt x="2004" y="175"/>
                    <a:pt x="2118" y="114"/>
                    <a:pt x="2178" y="99"/>
                  </a:cubicBezTo>
                  <a:cubicBezTo>
                    <a:pt x="2238" y="84"/>
                    <a:pt x="2254" y="99"/>
                    <a:pt x="2314" y="99"/>
                  </a:cubicBezTo>
                  <a:cubicBezTo>
                    <a:pt x="2374" y="99"/>
                    <a:pt x="2487" y="92"/>
                    <a:pt x="2540" y="99"/>
                  </a:cubicBezTo>
                  <a:cubicBezTo>
                    <a:pt x="2593" y="106"/>
                    <a:pt x="2593" y="121"/>
                    <a:pt x="2631" y="144"/>
                  </a:cubicBezTo>
                  <a:cubicBezTo>
                    <a:pt x="2669" y="167"/>
                    <a:pt x="2714" y="220"/>
                    <a:pt x="2767" y="235"/>
                  </a:cubicBezTo>
                  <a:cubicBezTo>
                    <a:pt x="2820" y="250"/>
                    <a:pt x="2896" y="235"/>
                    <a:pt x="2949" y="235"/>
                  </a:cubicBezTo>
                  <a:cubicBezTo>
                    <a:pt x="3002" y="235"/>
                    <a:pt x="3025" y="242"/>
                    <a:pt x="3085" y="235"/>
                  </a:cubicBezTo>
                  <a:cubicBezTo>
                    <a:pt x="3145" y="228"/>
                    <a:pt x="3252" y="205"/>
                    <a:pt x="3312" y="190"/>
                  </a:cubicBezTo>
                  <a:cubicBezTo>
                    <a:pt x="3372" y="175"/>
                    <a:pt x="3411" y="167"/>
                    <a:pt x="3448" y="144"/>
                  </a:cubicBezTo>
                  <a:cubicBezTo>
                    <a:pt x="3485" y="121"/>
                    <a:pt x="3508" y="77"/>
                    <a:pt x="3538" y="54"/>
                  </a:cubicBezTo>
                  <a:cubicBezTo>
                    <a:pt x="3568" y="31"/>
                    <a:pt x="3561" y="16"/>
                    <a:pt x="3629" y="8"/>
                  </a:cubicBezTo>
                  <a:cubicBezTo>
                    <a:pt x="3697" y="0"/>
                    <a:pt x="3864" y="0"/>
                    <a:pt x="3947" y="8"/>
                  </a:cubicBezTo>
                  <a:cubicBezTo>
                    <a:pt x="4030" y="16"/>
                    <a:pt x="4083" y="39"/>
                    <a:pt x="4128" y="54"/>
                  </a:cubicBezTo>
                  <a:cubicBezTo>
                    <a:pt x="4173" y="69"/>
                    <a:pt x="4196" y="84"/>
                    <a:pt x="4219" y="99"/>
                  </a:cubicBezTo>
                  <a:cubicBezTo>
                    <a:pt x="4242" y="114"/>
                    <a:pt x="4249" y="137"/>
                    <a:pt x="4264" y="144"/>
                  </a:cubicBezTo>
                </a:path>
              </a:pathLst>
            </a:custGeom>
            <a:noFill/>
            <a:ln w="38100" cmpd="sng">
              <a:solidFill>
                <a:srgbClr val="9C523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" name="Text Box 93"/>
            <p:cNvSpPr txBox="1">
              <a:spLocks noChangeArrowheads="1"/>
            </p:cNvSpPr>
            <p:nvPr/>
          </p:nvSpPr>
          <p:spPr bwMode="auto">
            <a:xfrm>
              <a:off x="191" y="1253"/>
              <a:ext cx="354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dirty="0" smtClean="0"/>
                <a:t>T</a:t>
              </a:r>
              <a:r>
                <a:rPr lang="en-GB" baseline="-25000" dirty="0" smtClean="0"/>
                <a:t>1</a:t>
              </a:r>
              <a:endParaRPr lang="en-GB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910176" y="1644634"/>
            <a:ext cx="7387096" cy="725488"/>
            <a:chOff x="1384300" y="831850"/>
            <a:chExt cx="7387096" cy="725488"/>
          </a:xfrm>
        </p:grpSpPr>
        <p:sp>
          <p:nvSpPr>
            <p:cNvPr id="52" name="Line 9"/>
            <p:cNvSpPr>
              <a:spLocks noChangeShapeType="1"/>
            </p:cNvSpPr>
            <p:nvPr/>
          </p:nvSpPr>
          <p:spPr bwMode="auto">
            <a:xfrm flipV="1">
              <a:off x="1547813" y="1414463"/>
              <a:ext cx="0" cy="1428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1384300" y="831850"/>
              <a:ext cx="7387096" cy="723900"/>
              <a:chOff x="1384300" y="831850"/>
              <a:chExt cx="7387096" cy="723900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1547813" y="1412875"/>
                <a:ext cx="6985000" cy="142875"/>
                <a:chOff x="1547813" y="1412875"/>
                <a:chExt cx="6985000" cy="142875"/>
              </a:xfrm>
            </p:grpSpPr>
            <p:sp>
              <p:nvSpPr>
                <p:cNvPr id="59" name="Line 8"/>
                <p:cNvSpPr>
                  <a:spLocks noChangeShapeType="1"/>
                </p:cNvSpPr>
                <p:nvPr/>
              </p:nvSpPr>
              <p:spPr bwMode="auto">
                <a:xfrm>
                  <a:off x="1547813" y="1484313"/>
                  <a:ext cx="69850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1763713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979613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21971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24130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4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2627313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5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2843213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6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30607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7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32766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8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34925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9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37084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0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39258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1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41417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2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43561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3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45720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4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47894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5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50053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6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52197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7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54356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8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56530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9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58689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0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60833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1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62992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2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65166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3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67325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4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69484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5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71643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6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7381875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7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7597775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8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78120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9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80279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0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8245475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1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8461375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55" name="Line 57"/>
              <p:cNvSpPr>
                <a:spLocks noChangeShapeType="1"/>
              </p:cNvSpPr>
              <p:nvPr/>
            </p:nvSpPr>
            <p:spPr bwMode="auto">
              <a:xfrm>
                <a:off x="2771775" y="1196975"/>
                <a:ext cx="223202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6" name="Text Box 157"/>
              <p:cNvSpPr txBox="1">
                <a:spLocks noChangeArrowheads="1"/>
              </p:cNvSpPr>
              <p:nvPr/>
            </p:nvSpPr>
            <p:spPr bwMode="auto">
              <a:xfrm>
                <a:off x="3203575" y="831850"/>
                <a:ext cx="143914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GB" sz="2000" dirty="0"/>
                  <a:t>time step </a:t>
                </a:r>
                <a:r>
                  <a:rPr lang="en-GB" sz="2000" dirty="0" smtClean="0"/>
                  <a:t>n</a:t>
                </a:r>
                <a:endParaRPr lang="en-GB" sz="2000" dirty="0"/>
              </a:p>
            </p:txBody>
          </p:sp>
          <p:sp>
            <p:nvSpPr>
              <p:cNvPr id="57" name="Text Box 158"/>
              <p:cNvSpPr txBox="1">
                <a:spLocks noChangeArrowheads="1"/>
              </p:cNvSpPr>
              <p:nvPr/>
            </p:nvSpPr>
            <p:spPr bwMode="auto">
              <a:xfrm>
                <a:off x="1384300" y="927100"/>
                <a:ext cx="70674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GB" sz="2400" dirty="0" smtClean="0"/>
                  <a:t>n</a:t>
                </a:r>
                <a:r>
                  <a:rPr lang="en-GB" sz="2400" dirty="0" smtClean="0"/>
                  <a:t>=0</a:t>
                </a:r>
                <a:endParaRPr lang="en-GB" sz="2400" dirty="0"/>
              </a:p>
            </p:txBody>
          </p:sp>
          <p:sp>
            <p:nvSpPr>
              <p:cNvPr id="58" name="Text Box 159"/>
              <p:cNvSpPr txBox="1">
                <a:spLocks noChangeArrowheads="1"/>
              </p:cNvSpPr>
              <p:nvPr/>
            </p:nvSpPr>
            <p:spPr bwMode="auto">
              <a:xfrm>
                <a:off x="7956550" y="908050"/>
                <a:ext cx="81484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GB" sz="2400" dirty="0"/>
                  <a:t>n</a:t>
                </a:r>
                <a:r>
                  <a:rPr lang="en-GB" sz="2400" dirty="0" smtClean="0"/>
                  <a:t>=</a:t>
                </a:r>
                <a:r>
                  <a:rPr lang="en-GB" sz="2400" dirty="0" err="1" smtClean="0"/>
                  <a:t>N</a:t>
                </a:r>
                <a:r>
                  <a:rPr lang="en-GB" sz="2400" baseline="-25000" dirty="0" err="1" smtClean="0"/>
                  <a:t>t</a:t>
                </a:r>
                <a:endParaRPr lang="en-GB" sz="2400" baseline="-25000" dirty="0"/>
              </a:p>
            </p:txBody>
          </p:sp>
        </p:grpSp>
      </p:grpSp>
      <p:grpSp>
        <p:nvGrpSpPr>
          <p:cNvPr id="100" name="Group 99"/>
          <p:cNvGrpSpPr/>
          <p:nvPr/>
        </p:nvGrpSpPr>
        <p:grpSpPr>
          <a:xfrm>
            <a:off x="243955" y="2974440"/>
            <a:ext cx="7704137" cy="2647950"/>
            <a:chOff x="684213" y="2652713"/>
            <a:chExt cx="7704137" cy="2647950"/>
          </a:xfrm>
        </p:grpSpPr>
        <p:grpSp>
          <p:nvGrpSpPr>
            <p:cNvPr id="101" name="Group 100"/>
            <p:cNvGrpSpPr/>
            <p:nvPr/>
          </p:nvGrpSpPr>
          <p:grpSpPr>
            <a:xfrm>
              <a:off x="1003300" y="2652713"/>
              <a:ext cx="7364413" cy="560387"/>
              <a:chOff x="1003300" y="2652713"/>
              <a:chExt cx="7364413" cy="560387"/>
            </a:xfrm>
          </p:grpSpPr>
          <p:sp>
            <p:nvSpPr>
              <p:cNvPr id="120" name="Line 44"/>
              <p:cNvSpPr>
                <a:spLocks noChangeShapeType="1"/>
              </p:cNvSpPr>
              <p:nvPr/>
            </p:nvSpPr>
            <p:spPr bwMode="auto">
              <a:xfrm>
                <a:off x="1527175" y="2781300"/>
                <a:ext cx="0" cy="431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121" name="Group 120"/>
              <p:cNvGrpSpPr/>
              <p:nvPr/>
            </p:nvGrpSpPr>
            <p:grpSpPr>
              <a:xfrm>
                <a:off x="1003300" y="2652713"/>
                <a:ext cx="7364413" cy="560387"/>
                <a:chOff x="1003300" y="2652713"/>
                <a:chExt cx="7364413" cy="560387"/>
              </a:xfrm>
            </p:grpSpPr>
            <p:sp>
              <p:nvSpPr>
                <p:cNvPr id="122" name="Line 45"/>
                <p:cNvSpPr>
                  <a:spLocks noChangeShapeType="1"/>
                </p:cNvSpPr>
                <p:nvPr/>
              </p:nvSpPr>
              <p:spPr bwMode="auto">
                <a:xfrm>
                  <a:off x="1527175" y="3213100"/>
                  <a:ext cx="684053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grpSp>
              <p:nvGrpSpPr>
                <p:cNvPr id="123" name="Group 122"/>
                <p:cNvGrpSpPr/>
                <p:nvPr/>
              </p:nvGrpSpPr>
              <p:grpSpPr>
                <a:xfrm>
                  <a:off x="1003300" y="2652713"/>
                  <a:ext cx="7200900" cy="560387"/>
                  <a:chOff x="1003300" y="2652713"/>
                  <a:chExt cx="7200900" cy="560387"/>
                </a:xfrm>
              </p:grpSpPr>
              <p:sp>
                <p:nvSpPr>
                  <p:cNvPr id="124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03300" y="2652713"/>
                    <a:ext cx="558800" cy="5492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3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 eaLnBrk="0" hangingPunct="0">
                      <a:defRPr sz="3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 eaLnBrk="0" hangingPunct="0">
                      <a:defRPr sz="3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 eaLnBrk="0" hangingPunct="0">
                      <a:defRPr sz="3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 eaLnBrk="0" hangingPunct="0">
                      <a:defRPr sz="3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eaLnBrk="1" hangingPunct="1"/>
                    <a:r>
                      <a:rPr lang="en-GB"/>
                      <a:t>T</a:t>
                    </a:r>
                    <a:r>
                      <a:rPr lang="en-GB" baseline="-25000"/>
                      <a:t>2</a:t>
                    </a:r>
                    <a:endParaRPr lang="en-GB"/>
                  </a:p>
                </p:txBody>
              </p:sp>
              <p:sp>
                <p:nvSpPr>
                  <p:cNvPr id="125" name="Freeform 47"/>
                  <p:cNvSpPr>
                    <a:spLocks/>
                  </p:cNvSpPr>
                  <p:nvPr/>
                </p:nvSpPr>
                <p:spPr bwMode="auto">
                  <a:xfrm>
                    <a:off x="1506538" y="2887663"/>
                    <a:ext cx="6697662" cy="325437"/>
                  </a:xfrm>
                  <a:custGeom>
                    <a:avLst/>
                    <a:gdLst>
                      <a:gd name="T0" fmla="*/ 0 w 4219"/>
                      <a:gd name="T1" fmla="*/ 2147483647 h 205"/>
                      <a:gd name="T2" fmla="*/ 2147483647 w 4219"/>
                      <a:gd name="T3" fmla="*/ 2147483647 h 205"/>
                      <a:gd name="T4" fmla="*/ 2147483647 w 4219"/>
                      <a:gd name="T5" fmla="*/ 2147483647 h 205"/>
                      <a:gd name="T6" fmla="*/ 2147483647 w 4219"/>
                      <a:gd name="T7" fmla="*/ 2147483647 h 205"/>
                      <a:gd name="T8" fmla="*/ 2147483647 w 4219"/>
                      <a:gd name="T9" fmla="*/ 2147483647 h 205"/>
                      <a:gd name="T10" fmla="*/ 2147483647 w 4219"/>
                      <a:gd name="T11" fmla="*/ 2147483647 h 205"/>
                      <a:gd name="T12" fmla="*/ 2147483647 w 4219"/>
                      <a:gd name="T13" fmla="*/ 2147483647 h 205"/>
                      <a:gd name="T14" fmla="*/ 2147483647 w 4219"/>
                      <a:gd name="T15" fmla="*/ 2147483647 h 205"/>
                      <a:gd name="T16" fmla="*/ 2147483647 w 4219"/>
                      <a:gd name="T17" fmla="*/ 2147483647 h 205"/>
                      <a:gd name="T18" fmla="*/ 2147483647 w 4219"/>
                      <a:gd name="T19" fmla="*/ 2147483647 h 205"/>
                      <a:gd name="T20" fmla="*/ 2147483647 w 4219"/>
                      <a:gd name="T21" fmla="*/ 2147483647 h 205"/>
                      <a:gd name="T22" fmla="*/ 2147483647 w 4219"/>
                      <a:gd name="T23" fmla="*/ 2147483647 h 205"/>
                      <a:gd name="T24" fmla="*/ 2147483647 w 4219"/>
                      <a:gd name="T25" fmla="*/ 2147483647 h 205"/>
                      <a:gd name="T26" fmla="*/ 2147483647 w 4219"/>
                      <a:gd name="T27" fmla="*/ 2147483647 h 205"/>
                      <a:gd name="T28" fmla="*/ 2147483647 w 4219"/>
                      <a:gd name="T29" fmla="*/ 2147483647 h 205"/>
                      <a:gd name="T30" fmla="*/ 2147483647 w 4219"/>
                      <a:gd name="T31" fmla="*/ 2147483647 h 205"/>
                      <a:gd name="T32" fmla="*/ 2147483647 w 4219"/>
                      <a:gd name="T33" fmla="*/ 2147483647 h 205"/>
                      <a:gd name="T34" fmla="*/ 2147483647 w 4219"/>
                      <a:gd name="T35" fmla="*/ 2147483647 h 205"/>
                      <a:gd name="T36" fmla="*/ 2147483647 w 4219"/>
                      <a:gd name="T37" fmla="*/ 2147483647 h 205"/>
                      <a:gd name="T38" fmla="*/ 2147483647 w 4219"/>
                      <a:gd name="T39" fmla="*/ 2147483647 h 205"/>
                      <a:gd name="T40" fmla="*/ 2147483647 w 4219"/>
                      <a:gd name="T41" fmla="*/ 2147483647 h 205"/>
                      <a:gd name="T42" fmla="*/ 2147483647 w 4219"/>
                      <a:gd name="T43" fmla="*/ 2147483647 h 205"/>
                      <a:gd name="T44" fmla="*/ 2147483647 w 4219"/>
                      <a:gd name="T45" fmla="*/ 2147483647 h 205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w 4219"/>
                      <a:gd name="T70" fmla="*/ 0 h 205"/>
                      <a:gd name="T71" fmla="*/ 4219 w 4219"/>
                      <a:gd name="T72" fmla="*/ 205 h 205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T69" t="T70" r="T71" b="T72"/>
                    <a:pathLst>
                      <a:path w="4219" h="205">
                        <a:moveTo>
                          <a:pt x="0" y="205"/>
                        </a:moveTo>
                        <a:cubicBezTo>
                          <a:pt x="61" y="167"/>
                          <a:pt x="122" y="129"/>
                          <a:pt x="182" y="114"/>
                        </a:cubicBezTo>
                        <a:cubicBezTo>
                          <a:pt x="242" y="99"/>
                          <a:pt x="310" y="114"/>
                          <a:pt x="363" y="114"/>
                        </a:cubicBezTo>
                        <a:cubicBezTo>
                          <a:pt x="416" y="114"/>
                          <a:pt x="439" y="129"/>
                          <a:pt x="499" y="114"/>
                        </a:cubicBezTo>
                        <a:cubicBezTo>
                          <a:pt x="559" y="99"/>
                          <a:pt x="673" y="38"/>
                          <a:pt x="726" y="23"/>
                        </a:cubicBezTo>
                        <a:cubicBezTo>
                          <a:pt x="779" y="8"/>
                          <a:pt x="757" y="15"/>
                          <a:pt x="817" y="23"/>
                        </a:cubicBezTo>
                        <a:cubicBezTo>
                          <a:pt x="877" y="31"/>
                          <a:pt x="1014" y="61"/>
                          <a:pt x="1089" y="69"/>
                        </a:cubicBezTo>
                        <a:cubicBezTo>
                          <a:pt x="1164" y="77"/>
                          <a:pt x="1217" y="62"/>
                          <a:pt x="1270" y="69"/>
                        </a:cubicBezTo>
                        <a:cubicBezTo>
                          <a:pt x="1323" y="76"/>
                          <a:pt x="1376" y="99"/>
                          <a:pt x="1406" y="114"/>
                        </a:cubicBezTo>
                        <a:cubicBezTo>
                          <a:pt x="1436" y="129"/>
                          <a:pt x="1399" y="152"/>
                          <a:pt x="1452" y="160"/>
                        </a:cubicBezTo>
                        <a:cubicBezTo>
                          <a:pt x="1505" y="168"/>
                          <a:pt x="1648" y="183"/>
                          <a:pt x="1724" y="160"/>
                        </a:cubicBezTo>
                        <a:cubicBezTo>
                          <a:pt x="1800" y="137"/>
                          <a:pt x="1852" y="46"/>
                          <a:pt x="1905" y="23"/>
                        </a:cubicBezTo>
                        <a:cubicBezTo>
                          <a:pt x="1958" y="0"/>
                          <a:pt x="2003" y="8"/>
                          <a:pt x="2041" y="23"/>
                        </a:cubicBezTo>
                        <a:cubicBezTo>
                          <a:pt x="2079" y="38"/>
                          <a:pt x="2094" y="99"/>
                          <a:pt x="2132" y="114"/>
                        </a:cubicBezTo>
                        <a:cubicBezTo>
                          <a:pt x="2170" y="129"/>
                          <a:pt x="2215" y="121"/>
                          <a:pt x="2268" y="114"/>
                        </a:cubicBezTo>
                        <a:cubicBezTo>
                          <a:pt x="2321" y="107"/>
                          <a:pt x="2382" y="76"/>
                          <a:pt x="2450" y="69"/>
                        </a:cubicBezTo>
                        <a:cubicBezTo>
                          <a:pt x="2518" y="62"/>
                          <a:pt x="2617" y="54"/>
                          <a:pt x="2677" y="69"/>
                        </a:cubicBezTo>
                        <a:cubicBezTo>
                          <a:pt x="2737" y="84"/>
                          <a:pt x="2760" y="137"/>
                          <a:pt x="2813" y="160"/>
                        </a:cubicBezTo>
                        <a:cubicBezTo>
                          <a:pt x="2866" y="183"/>
                          <a:pt x="2911" y="205"/>
                          <a:pt x="2994" y="205"/>
                        </a:cubicBezTo>
                        <a:cubicBezTo>
                          <a:pt x="3077" y="205"/>
                          <a:pt x="3168" y="175"/>
                          <a:pt x="3312" y="160"/>
                        </a:cubicBezTo>
                        <a:cubicBezTo>
                          <a:pt x="3456" y="145"/>
                          <a:pt x="3735" y="129"/>
                          <a:pt x="3856" y="114"/>
                        </a:cubicBezTo>
                        <a:cubicBezTo>
                          <a:pt x="3977" y="99"/>
                          <a:pt x="3977" y="77"/>
                          <a:pt x="4037" y="69"/>
                        </a:cubicBezTo>
                        <a:cubicBezTo>
                          <a:pt x="4097" y="61"/>
                          <a:pt x="4189" y="77"/>
                          <a:pt x="4219" y="69"/>
                        </a:cubicBezTo>
                      </a:path>
                    </a:pathLst>
                  </a:custGeom>
                  <a:noFill/>
                  <a:ln w="38100" cmpd="sng">
                    <a:solidFill>
                      <a:srgbClr val="9C5238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</p:grpSp>
        </p:grpSp>
        <p:grpSp>
          <p:nvGrpSpPr>
            <p:cNvPr id="102" name="Group 101"/>
            <p:cNvGrpSpPr/>
            <p:nvPr/>
          </p:nvGrpSpPr>
          <p:grpSpPr>
            <a:xfrm>
              <a:off x="1023938" y="4021138"/>
              <a:ext cx="7364412" cy="560387"/>
              <a:chOff x="1023938" y="4021138"/>
              <a:chExt cx="7364412" cy="560387"/>
            </a:xfrm>
          </p:grpSpPr>
          <p:sp>
            <p:nvSpPr>
              <p:cNvPr id="116" name="Line 51"/>
              <p:cNvSpPr>
                <a:spLocks noChangeShapeType="1"/>
              </p:cNvSpPr>
              <p:nvPr/>
            </p:nvSpPr>
            <p:spPr bwMode="auto">
              <a:xfrm>
                <a:off x="1547813" y="4149725"/>
                <a:ext cx="0" cy="431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7" name="Line 52"/>
              <p:cNvSpPr>
                <a:spLocks noChangeShapeType="1"/>
              </p:cNvSpPr>
              <p:nvPr/>
            </p:nvSpPr>
            <p:spPr bwMode="auto">
              <a:xfrm>
                <a:off x="1547813" y="4581525"/>
                <a:ext cx="68405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8" name="Text Box 53"/>
              <p:cNvSpPr txBox="1">
                <a:spLocks noChangeArrowheads="1"/>
              </p:cNvSpPr>
              <p:nvPr/>
            </p:nvSpPr>
            <p:spPr bwMode="auto">
              <a:xfrm>
                <a:off x="1023938" y="4021138"/>
                <a:ext cx="558800" cy="549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GB"/>
                  <a:t>T</a:t>
                </a:r>
                <a:r>
                  <a:rPr lang="en-GB" baseline="-25000"/>
                  <a:t>4</a:t>
                </a:r>
                <a:endParaRPr lang="en-GB"/>
              </a:p>
            </p:txBody>
          </p:sp>
          <p:sp>
            <p:nvSpPr>
              <p:cNvPr id="119" name="Freeform 54"/>
              <p:cNvSpPr>
                <a:spLocks/>
              </p:cNvSpPr>
              <p:nvPr/>
            </p:nvSpPr>
            <p:spPr bwMode="auto">
              <a:xfrm>
                <a:off x="1527175" y="4256088"/>
                <a:ext cx="6697663" cy="325437"/>
              </a:xfrm>
              <a:custGeom>
                <a:avLst/>
                <a:gdLst>
                  <a:gd name="T0" fmla="*/ 0 w 4219"/>
                  <a:gd name="T1" fmla="*/ 2147483647 h 205"/>
                  <a:gd name="T2" fmla="*/ 2147483647 w 4219"/>
                  <a:gd name="T3" fmla="*/ 2147483647 h 205"/>
                  <a:gd name="T4" fmla="*/ 2147483647 w 4219"/>
                  <a:gd name="T5" fmla="*/ 2147483647 h 205"/>
                  <a:gd name="T6" fmla="*/ 2147483647 w 4219"/>
                  <a:gd name="T7" fmla="*/ 2147483647 h 205"/>
                  <a:gd name="T8" fmla="*/ 2147483647 w 4219"/>
                  <a:gd name="T9" fmla="*/ 2147483647 h 205"/>
                  <a:gd name="T10" fmla="*/ 2147483647 w 4219"/>
                  <a:gd name="T11" fmla="*/ 2147483647 h 205"/>
                  <a:gd name="T12" fmla="*/ 2147483647 w 4219"/>
                  <a:gd name="T13" fmla="*/ 2147483647 h 205"/>
                  <a:gd name="T14" fmla="*/ 2147483647 w 4219"/>
                  <a:gd name="T15" fmla="*/ 2147483647 h 205"/>
                  <a:gd name="T16" fmla="*/ 2147483647 w 4219"/>
                  <a:gd name="T17" fmla="*/ 2147483647 h 205"/>
                  <a:gd name="T18" fmla="*/ 2147483647 w 4219"/>
                  <a:gd name="T19" fmla="*/ 2147483647 h 205"/>
                  <a:gd name="T20" fmla="*/ 2147483647 w 4219"/>
                  <a:gd name="T21" fmla="*/ 2147483647 h 205"/>
                  <a:gd name="T22" fmla="*/ 2147483647 w 4219"/>
                  <a:gd name="T23" fmla="*/ 2147483647 h 205"/>
                  <a:gd name="T24" fmla="*/ 2147483647 w 4219"/>
                  <a:gd name="T25" fmla="*/ 2147483647 h 205"/>
                  <a:gd name="T26" fmla="*/ 2147483647 w 4219"/>
                  <a:gd name="T27" fmla="*/ 2147483647 h 205"/>
                  <a:gd name="T28" fmla="*/ 2147483647 w 4219"/>
                  <a:gd name="T29" fmla="*/ 2147483647 h 205"/>
                  <a:gd name="T30" fmla="*/ 2147483647 w 4219"/>
                  <a:gd name="T31" fmla="*/ 2147483647 h 205"/>
                  <a:gd name="T32" fmla="*/ 2147483647 w 4219"/>
                  <a:gd name="T33" fmla="*/ 2147483647 h 205"/>
                  <a:gd name="T34" fmla="*/ 2147483647 w 4219"/>
                  <a:gd name="T35" fmla="*/ 2147483647 h 205"/>
                  <a:gd name="T36" fmla="*/ 2147483647 w 4219"/>
                  <a:gd name="T37" fmla="*/ 2147483647 h 205"/>
                  <a:gd name="T38" fmla="*/ 2147483647 w 4219"/>
                  <a:gd name="T39" fmla="*/ 2147483647 h 205"/>
                  <a:gd name="T40" fmla="*/ 2147483647 w 4219"/>
                  <a:gd name="T41" fmla="*/ 2147483647 h 205"/>
                  <a:gd name="T42" fmla="*/ 2147483647 w 4219"/>
                  <a:gd name="T43" fmla="*/ 2147483647 h 205"/>
                  <a:gd name="T44" fmla="*/ 2147483647 w 4219"/>
                  <a:gd name="T45" fmla="*/ 2147483647 h 205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4219"/>
                  <a:gd name="T70" fmla="*/ 0 h 205"/>
                  <a:gd name="T71" fmla="*/ 4219 w 4219"/>
                  <a:gd name="T72" fmla="*/ 205 h 205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4219" h="205">
                    <a:moveTo>
                      <a:pt x="0" y="205"/>
                    </a:moveTo>
                    <a:cubicBezTo>
                      <a:pt x="61" y="167"/>
                      <a:pt x="122" y="129"/>
                      <a:pt x="182" y="114"/>
                    </a:cubicBezTo>
                    <a:cubicBezTo>
                      <a:pt x="242" y="99"/>
                      <a:pt x="310" y="114"/>
                      <a:pt x="363" y="114"/>
                    </a:cubicBezTo>
                    <a:cubicBezTo>
                      <a:pt x="416" y="114"/>
                      <a:pt x="439" y="129"/>
                      <a:pt x="499" y="114"/>
                    </a:cubicBezTo>
                    <a:cubicBezTo>
                      <a:pt x="559" y="99"/>
                      <a:pt x="673" y="38"/>
                      <a:pt x="726" y="23"/>
                    </a:cubicBezTo>
                    <a:cubicBezTo>
                      <a:pt x="779" y="8"/>
                      <a:pt x="757" y="15"/>
                      <a:pt x="817" y="23"/>
                    </a:cubicBezTo>
                    <a:cubicBezTo>
                      <a:pt x="877" y="31"/>
                      <a:pt x="1014" y="61"/>
                      <a:pt x="1089" y="69"/>
                    </a:cubicBezTo>
                    <a:cubicBezTo>
                      <a:pt x="1164" y="77"/>
                      <a:pt x="1217" y="62"/>
                      <a:pt x="1270" y="69"/>
                    </a:cubicBezTo>
                    <a:cubicBezTo>
                      <a:pt x="1323" y="76"/>
                      <a:pt x="1376" y="99"/>
                      <a:pt x="1406" y="114"/>
                    </a:cubicBezTo>
                    <a:cubicBezTo>
                      <a:pt x="1436" y="129"/>
                      <a:pt x="1399" y="152"/>
                      <a:pt x="1452" y="160"/>
                    </a:cubicBezTo>
                    <a:cubicBezTo>
                      <a:pt x="1505" y="168"/>
                      <a:pt x="1648" y="183"/>
                      <a:pt x="1724" y="160"/>
                    </a:cubicBezTo>
                    <a:cubicBezTo>
                      <a:pt x="1800" y="137"/>
                      <a:pt x="1852" y="46"/>
                      <a:pt x="1905" y="23"/>
                    </a:cubicBezTo>
                    <a:cubicBezTo>
                      <a:pt x="1958" y="0"/>
                      <a:pt x="2003" y="8"/>
                      <a:pt x="2041" y="23"/>
                    </a:cubicBezTo>
                    <a:cubicBezTo>
                      <a:pt x="2079" y="38"/>
                      <a:pt x="2094" y="99"/>
                      <a:pt x="2132" y="114"/>
                    </a:cubicBezTo>
                    <a:cubicBezTo>
                      <a:pt x="2170" y="129"/>
                      <a:pt x="2215" y="121"/>
                      <a:pt x="2268" y="114"/>
                    </a:cubicBezTo>
                    <a:cubicBezTo>
                      <a:pt x="2321" y="107"/>
                      <a:pt x="2382" y="76"/>
                      <a:pt x="2450" y="69"/>
                    </a:cubicBezTo>
                    <a:cubicBezTo>
                      <a:pt x="2518" y="62"/>
                      <a:pt x="2617" y="54"/>
                      <a:pt x="2677" y="69"/>
                    </a:cubicBezTo>
                    <a:cubicBezTo>
                      <a:pt x="2737" y="84"/>
                      <a:pt x="2760" y="137"/>
                      <a:pt x="2813" y="160"/>
                    </a:cubicBezTo>
                    <a:cubicBezTo>
                      <a:pt x="2866" y="183"/>
                      <a:pt x="2911" y="205"/>
                      <a:pt x="2994" y="205"/>
                    </a:cubicBezTo>
                    <a:cubicBezTo>
                      <a:pt x="3077" y="205"/>
                      <a:pt x="3168" y="175"/>
                      <a:pt x="3312" y="160"/>
                    </a:cubicBezTo>
                    <a:cubicBezTo>
                      <a:pt x="3456" y="145"/>
                      <a:pt x="3735" y="129"/>
                      <a:pt x="3856" y="114"/>
                    </a:cubicBezTo>
                    <a:cubicBezTo>
                      <a:pt x="3977" y="99"/>
                      <a:pt x="3977" y="77"/>
                      <a:pt x="4037" y="69"/>
                    </a:cubicBezTo>
                    <a:cubicBezTo>
                      <a:pt x="4097" y="61"/>
                      <a:pt x="4189" y="77"/>
                      <a:pt x="4219" y="69"/>
                    </a:cubicBezTo>
                  </a:path>
                </a:pathLst>
              </a:custGeom>
              <a:noFill/>
              <a:ln w="38100" cmpd="sng">
                <a:solidFill>
                  <a:srgbClr val="9C523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003300" y="3357563"/>
              <a:ext cx="7364413" cy="560387"/>
              <a:chOff x="1003300" y="3357563"/>
              <a:chExt cx="7364413" cy="560387"/>
            </a:xfrm>
          </p:grpSpPr>
          <p:sp>
            <p:nvSpPr>
              <p:cNvPr id="111" name="Line 48"/>
              <p:cNvSpPr>
                <a:spLocks noChangeShapeType="1"/>
              </p:cNvSpPr>
              <p:nvPr/>
            </p:nvSpPr>
            <p:spPr bwMode="auto">
              <a:xfrm>
                <a:off x="1527175" y="3486150"/>
                <a:ext cx="0" cy="431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112" name="Group 111"/>
              <p:cNvGrpSpPr/>
              <p:nvPr/>
            </p:nvGrpSpPr>
            <p:grpSpPr>
              <a:xfrm>
                <a:off x="1003300" y="3357563"/>
                <a:ext cx="7364413" cy="560387"/>
                <a:chOff x="1003300" y="3357563"/>
                <a:chExt cx="7364413" cy="560387"/>
              </a:xfrm>
            </p:grpSpPr>
            <p:sp>
              <p:nvSpPr>
                <p:cNvPr id="113" name="Line 49"/>
                <p:cNvSpPr>
                  <a:spLocks noChangeShapeType="1"/>
                </p:cNvSpPr>
                <p:nvPr/>
              </p:nvSpPr>
              <p:spPr bwMode="auto">
                <a:xfrm>
                  <a:off x="1527175" y="3917950"/>
                  <a:ext cx="684053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4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1003300" y="3357563"/>
                  <a:ext cx="558800" cy="5492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3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3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3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3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3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lang="en-GB"/>
                    <a:t>T</a:t>
                  </a:r>
                  <a:r>
                    <a:rPr lang="en-GB" baseline="-25000"/>
                    <a:t>3</a:t>
                  </a:r>
                  <a:endParaRPr lang="en-GB"/>
                </a:p>
              </p:txBody>
            </p:sp>
            <p:sp>
              <p:nvSpPr>
                <p:cNvPr id="115" name="Freeform 55"/>
                <p:cNvSpPr>
                  <a:spLocks/>
                </p:cNvSpPr>
                <p:nvPr/>
              </p:nvSpPr>
              <p:spPr bwMode="auto">
                <a:xfrm>
                  <a:off x="1506538" y="3549650"/>
                  <a:ext cx="6697662" cy="322263"/>
                </a:xfrm>
                <a:custGeom>
                  <a:avLst/>
                  <a:gdLst>
                    <a:gd name="T0" fmla="*/ 0 w 4219"/>
                    <a:gd name="T1" fmla="*/ 2147483647 h 203"/>
                    <a:gd name="T2" fmla="*/ 2147483647 w 4219"/>
                    <a:gd name="T3" fmla="*/ 2147483647 h 203"/>
                    <a:gd name="T4" fmla="*/ 2147483647 w 4219"/>
                    <a:gd name="T5" fmla="*/ 2147483647 h 203"/>
                    <a:gd name="T6" fmla="*/ 2147483647 w 4219"/>
                    <a:gd name="T7" fmla="*/ 2147483647 h 203"/>
                    <a:gd name="T8" fmla="*/ 2147483647 w 4219"/>
                    <a:gd name="T9" fmla="*/ 2147483647 h 203"/>
                    <a:gd name="T10" fmla="*/ 2147483647 w 4219"/>
                    <a:gd name="T11" fmla="*/ 2147483647 h 203"/>
                    <a:gd name="T12" fmla="*/ 2147483647 w 4219"/>
                    <a:gd name="T13" fmla="*/ 2147483647 h 203"/>
                    <a:gd name="T14" fmla="*/ 2147483647 w 4219"/>
                    <a:gd name="T15" fmla="*/ 2147483647 h 203"/>
                    <a:gd name="T16" fmla="*/ 2147483647 w 4219"/>
                    <a:gd name="T17" fmla="*/ 2147483647 h 203"/>
                    <a:gd name="T18" fmla="*/ 2147483647 w 4219"/>
                    <a:gd name="T19" fmla="*/ 2147483647 h 203"/>
                    <a:gd name="T20" fmla="*/ 2147483647 w 4219"/>
                    <a:gd name="T21" fmla="*/ 2147483647 h 203"/>
                    <a:gd name="T22" fmla="*/ 2147483647 w 4219"/>
                    <a:gd name="T23" fmla="*/ 2147483647 h 203"/>
                    <a:gd name="T24" fmla="*/ 2147483647 w 4219"/>
                    <a:gd name="T25" fmla="*/ 2147483647 h 203"/>
                    <a:gd name="T26" fmla="*/ 2147483647 w 4219"/>
                    <a:gd name="T27" fmla="*/ 2147483647 h 203"/>
                    <a:gd name="T28" fmla="*/ 2147483647 w 4219"/>
                    <a:gd name="T29" fmla="*/ 2147483647 h 203"/>
                    <a:gd name="T30" fmla="*/ 2147483647 w 4219"/>
                    <a:gd name="T31" fmla="*/ 2147483647 h 203"/>
                    <a:gd name="T32" fmla="*/ 2147483647 w 4219"/>
                    <a:gd name="T33" fmla="*/ 2147483647 h 203"/>
                    <a:gd name="T34" fmla="*/ 2147483647 w 4219"/>
                    <a:gd name="T35" fmla="*/ 2147483647 h 203"/>
                    <a:gd name="T36" fmla="*/ 2147483647 w 4219"/>
                    <a:gd name="T37" fmla="*/ 2147483647 h 203"/>
                    <a:gd name="T38" fmla="*/ 2147483647 w 4219"/>
                    <a:gd name="T39" fmla="*/ 2147483647 h 203"/>
                    <a:gd name="T40" fmla="*/ 2147483647 w 4219"/>
                    <a:gd name="T41" fmla="*/ 2147483647 h 203"/>
                    <a:gd name="T42" fmla="*/ 2147483647 w 4219"/>
                    <a:gd name="T43" fmla="*/ 2147483647 h 203"/>
                    <a:gd name="T44" fmla="*/ 2147483647 w 4219"/>
                    <a:gd name="T45" fmla="*/ 2147483647 h 203"/>
                    <a:gd name="T46" fmla="*/ 2147483647 w 4219"/>
                    <a:gd name="T47" fmla="*/ 2147483647 h 203"/>
                    <a:gd name="T48" fmla="*/ 2147483647 w 4219"/>
                    <a:gd name="T49" fmla="*/ 2147483647 h 203"/>
                    <a:gd name="T50" fmla="*/ 2147483647 w 4219"/>
                    <a:gd name="T51" fmla="*/ 2147483647 h 203"/>
                    <a:gd name="T52" fmla="*/ 2147483647 w 4219"/>
                    <a:gd name="T53" fmla="*/ 2147483647 h 203"/>
                    <a:gd name="T54" fmla="*/ 2147483647 w 4219"/>
                    <a:gd name="T55" fmla="*/ 2147483647 h 203"/>
                    <a:gd name="T56" fmla="*/ 2147483647 w 4219"/>
                    <a:gd name="T57" fmla="*/ 2147483647 h 203"/>
                    <a:gd name="T58" fmla="*/ 2147483647 w 4219"/>
                    <a:gd name="T59" fmla="*/ 2147483647 h 203"/>
                    <a:gd name="T60" fmla="*/ 2147483647 w 4219"/>
                    <a:gd name="T61" fmla="*/ 2147483647 h 203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4219"/>
                    <a:gd name="T94" fmla="*/ 0 h 203"/>
                    <a:gd name="T95" fmla="*/ 4219 w 4219"/>
                    <a:gd name="T96" fmla="*/ 203 h 203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4219" h="203">
                      <a:moveTo>
                        <a:pt x="0" y="196"/>
                      </a:moveTo>
                      <a:cubicBezTo>
                        <a:pt x="19" y="181"/>
                        <a:pt x="38" y="166"/>
                        <a:pt x="91" y="151"/>
                      </a:cubicBezTo>
                      <a:cubicBezTo>
                        <a:pt x="144" y="136"/>
                        <a:pt x="250" y="113"/>
                        <a:pt x="318" y="105"/>
                      </a:cubicBezTo>
                      <a:cubicBezTo>
                        <a:pt x="386" y="97"/>
                        <a:pt x="446" y="105"/>
                        <a:pt x="499" y="105"/>
                      </a:cubicBezTo>
                      <a:cubicBezTo>
                        <a:pt x="552" y="105"/>
                        <a:pt x="597" y="112"/>
                        <a:pt x="635" y="105"/>
                      </a:cubicBezTo>
                      <a:cubicBezTo>
                        <a:pt x="673" y="98"/>
                        <a:pt x="703" y="75"/>
                        <a:pt x="726" y="60"/>
                      </a:cubicBezTo>
                      <a:cubicBezTo>
                        <a:pt x="749" y="45"/>
                        <a:pt x="741" y="22"/>
                        <a:pt x="771" y="15"/>
                      </a:cubicBezTo>
                      <a:cubicBezTo>
                        <a:pt x="801" y="8"/>
                        <a:pt x="863" y="0"/>
                        <a:pt x="908" y="15"/>
                      </a:cubicBezTo>
                      <a:cubicBezTo>
                        <a:pt x="953" y="30"/>
                        <a:pt x="984" y="90"/>
                        <a:pt x="1044" y="105"/>
                      </a:cubicBezTo>
                      <a:cubicBezTo>
                        <a:pt x="1104" y="120"/>
                        <a:pt x="1210" y="105"/>
                        <a:pt x="1270" y="105"/>
                      </a:cubicBezTo>
                      <a:cubicBezTo>
                        <a:pt x="1330" y="105"/>
                        <a:pt x="1376" y="97"/>
                        <a:pt x="1406" y="105"/>
                      </a:cubicBezTo>
                      <a:cubicBezTo>
                        <a:pt x="1436" y="113"/>
                        <a:pt x="1407" y="143"/>
                        <a:pt x="1452" y="151"/>
                      </a:cubicBezTo>
                      <a:cubicBezTo>
                        <a:pt x="1497" y="159"/>
                        <a:pt x="1619" y="151"/>
                        <a:pt x="1679" y="151"/>
                      </a:cubicBezTo>
                      <a:cubicBezTo>
                        <a:pt x="1739" y="151"/>
                        <a:pt x="1777" y="151"/>
                        <a:pt x="1815" y="151"/>
                      </a:cubicBezTo>
                      <a:cubicBezTo>
                        <a:pt x="1853" y="151"/>
                        <a:pt x="1867" y="159"/>
                        <a:pt x="1905" y="151"/>
                      </a:cubicBezTo>
                      <a:cubicBezTo>
                        <a:pt x="1943" y="143"/>
                        <a:pt x="1981" y="120"/>
                        <a:pt x="2041" y="105"/>
                      </a:cubicBezTo>
                      <a:cubicBezTo>
                        <a:pt x="2101" y="90"/>
                        <a:pt x="2215" y="67"/>
                        <a:pt x="2268" y="60"/>
                      </a:cubicBezTo>
                      <a:cubicBezTo>
                        <a:pt x="2321" y="53"/>
                        <a:pt x="2314" y="53"/>
                        <a:pt x="2359" y="60"/>
                      </a:cubicBezTo>
                      <a:cubicBezTo>
                        <a:pt x="2404" y="67"/>
                        <a:pt x="2502" y="90"/>
                        <a:pt x="2540" y="105"/>
                      </a:cubicBezTo>
                      <a:cubicBezTo>
                        <a:pt x="2578" y="120"/>
                        <a:pt x="2556" y="143"/>
                        <a:pt x="2586" y="151"/>
                      </a:cubicBezTo>
                      <a:cubicBezTo>
                        <a:pt x="2616" y="159"/>
                        <a:pt x="2677" y="166"/>
                        <a:pt x="2722" y="151"/>
                      </a:cubicBezTo>
                      <a:cubicBezTo>
                        <a:pt x="2767" y="136"/>
                        <a:pt x="2820" y="75"/>
                        <a:pt x="2858" y="60"/>
                      </a:cubicBezTo>
                      <a:cubicBezTo>
                        <a:pt x="2896" y="45"/>
                        <a:pt x="2926" y="37"/>
                        <a:pt x="2949" y="60"/>
                      </a:cubicBezTo>
                      <a:cubicBezTo>
                        <a:pt x="2972" y="83"/>
                        <a:pt x="2949" y="189"/>
                        <a:pt x="2994" y="196"/>
                      </a:cubicBezTo>
                      <a:cubicBezTo>
                        <a:pt x="3039" y="203"/>
                        <a:pt x="3153" y="128"/>
                        <a:pt x="3221" y="105"/>
                      </a:cubicBezTo>
                      <a:cubicBezTo>
                        <a:pt x="3289" y="82"/>
                        <a:pt x="3334" y="68"/>
                        <a:pt x="3402" y="60"/>
                      </a:cubicBezTo>
                      <a:cubicBezTo>
                        <a:pt x="3470" y="52"/>
                        <a:pt x="3569" y="52"/>
                        <a:pt x="3629" y="60"/>
                      </a:cubicBezTo>
                      <a:cubicBezTo>
                        <a:pt x="3689" y="68"/>
                        <a:pt x="3712" y="90"/>
                        <a:pt x="3765" y="105"/>
                      </a:cubicBezTo>
                      <a:cubicBezTo>
                        <a:pt x="3818" y="120"/>
                        <a:pt x="3894" y="143"/>
                        <a:pt x="3947" y="151"/>
                      </a:cubicBezTo>
                      <a:cubicBezTo>
                        <a:pt x="4000" y="159"/>
                        <a:pt x="4038" y="159"/>
                        <a:pt x="4083" y="151"/>
                      </a:cubicBezTo>
                      <a:cubicBezTo>
                        <a:pt x="4128" y="143"/>
                        <a:pt x="4196" y="120"/>
                        <a:pt x="4219" y="105"/>
                      </a:cubicBezTo>
                    </a:path>
                  </a:pathLst>
                </a:custGeom>
                <a:noFill/>
                <a:ln w="38100" cmpd="sng">
                  <a:solidFill>
                    <a:srgbClr val="9C5238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grpSp>
          <p:nvGrpSpPr>
            <p:cNvPr id="104" name="Group 56"/>
            <p:cNvGrpSpPr>
              <a:grpSpLocks/>
            </p:cNvGrpSpPr>
            <p:nvPr/>
          </p:nvGrpSpPr>
          <p:grpSpPr bwMode="auto">
            <a:xfrm>
              <a:off x="1003300" y="4740275"/>
              <a:ext cx="7364413" cy="560388"/>
              <a:chOff x="191" y="1253"/>
              <a:chExt cx="4639" cy="353"/>
            </a:xfrm>
          </p:grpSpPr>
          <p:sp>
            <p:nvSpPr>
              <p:cNvPr id="107" name="Line 57"/>
              <p:cNvSpPr>
                <a:spLocks noChangeShapeType="1"/>
              </p:cNvSpPr>
              <p:nvPr/>
            </p:nvSpPr>
            <p:spPr bwMode="auto">
              <a:xfrm>
                <a:off x="521" y="1334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8" name="Line 58"/>
              <p:cNvSpPr>
                <a:spLocks noChangeShapeType="1"/>
              </p:cNvSpPr>
              <p:nvPr/>
            </p:nvSpPr>
            <p:spPr bwMode="auto">
              <a:xfrm>
                <a:off x="521" y="1606"/>
                <a:ext cx="430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9" name="Freeform 59"/>
              <p:cNvSpPr>
                <a:spLocks/>
              </p:cNvSpPr>
              <p:nvPr/>
            </p:nvSpPr>
            <p:spPr bwMode="auto">
              <a:xfrm>
                <a:off x="521" y="1326"/>
                <a:ext cx="4264" cy="280"/>
              </a:xfrm>
              <a:custGeom>
                <a:avLst/>
                <a:gdLst>
                  <a:gd name="T0" fmla="*/ 0 w 4264"/>
                  <a:gd name="T1" fmla="*/ 280 h 280"/>
                  <a:gd name="T2" fmla="*/ 182 w 4264"/>
                  <a:gd name="T3" fmla="*/ 99 h 280"/>
                  <a:gd name="T4" fmla="*/ 318 w 4264"/>
                  <a:gd name="T5" fmla="*/ 99 h 280"/>
                  <a:gd name="T6" fmla="*/ 454 w 4264"/>
                  <a:gd name="T7" fmla="*/ 99 h 280"/>
                  <a:gd name="T8" fmla="*/ 590 w 4264"/>
                  <a:gd name="T9" fmla="*/ 144 h 280"/>
                  <a:gd name="T10" fmla="*/ 681 w 4264"/>
                  <a:gd name="T11" fmla="*/ 144 h 280"/>
                  <a:gd name="T12" fmla="*/ 771 w 4264"/>
                  <a:gd name="T13" fmla="*/ 144 h 280"/>
                  <a:gd name="T14" fmla="*/ 1089 w 4264"/>
                  <a:gd name="T15" fmla="*/ 144 h 280"/>
                  <a:gd name="T16" fmla="*/ 1180 w 4264"/>
                  <a:gd name="T17" fmla="*/ 99 h 280"/>
                  <a:gd name="T18" fmla="*/ 1316 w 4264"/>
                  <a:gd name="T19" fmla="*/ 54 h 280"/>
                  <a:gd name="T20" fmla="*/ 1452 w 4264"/>
                  <a:gd name="T21" fmla="*/ 54 h 280"/>
                  <a:gd name="T22" fmla="*/ 1543 w 4264"/>
                  <a:gd name="T23" fmla="*/ 144 h 280"/>
                  <a:gd name="T24" fmla="*/ 1769 w 4264"/>
                  <a:gd name="T25" fmla="*/ 144 h 280"/>
                  <a:gd name="T26" fmla="*/ 1860 w 4264"/>
                  <a:gd name="T27" fmla="*/ 190 h 280"/>
                  <a:gd name="T28" fmla="*/ 1951 w 4264"/>
                  <a:gd name="T29" fmla="*/ 190 h 280"/>
                  <a:gd name="T30" fmla="*/ 2178 w 4264"/>
                  <a:gd name="T31" fmla="*/ 99 h 280"/>
                  <a:gd name="T32" fmla="*/ 2314 w 4264"/>
                  <a:gd name="T33" fmla="*/ 99 h 280"/>
                  <a:gd name="T34" fmla="*/ 2540 w 4264"/>
                  <a:gd name="T35" fmla="*/ 99 h 280"/>
                  <a:gd name="T36" fmla="*/ 2631 w 4264"/>
                  <a:gd name="T37" fmla="*/ 144 h 280"/>
                  <a:gd name="T38" fmla="*/ 2767 w 4264"/>
                  <a:gd name="T39" fmla="*/ 235 h 280"/>
                  <a:gd name="T40" fmla="*/ 2949 w 4264"/>
                  <a:gd name="T41" fmla="*/ 235 h 280"/>
                  <a:gd name="T42" fmla="*/ 3085 w 4264"/>
                  <a:gd name="T43" fmla="*/ 235 h 280"/>
                  <a:gd name="T44" fmla="*/ 3312 w 4264"/>
                  <a:gd name="T45" fmla="*/ 190 h 280"/>
                  <a:gd name="T46" fmla="*/ 3448 w 4264"/>
                  <a:gd name="T47" fmla="*/ 144 h 280"/>
                  <a:gd name="T48" fmla="*/ 3538 w 4264"/>
                  <a:gd name="T49" fmla="*/ 54 h 280"/>
                  <a:gd name="T50" fmla="*/ 3629 w 4264"/>
                  <a:gd name="T51" fmla="*/ 8 h 280"/>
                  <a:gd name="T52" fmla="*/ 3947 w 4264"/>
                  <a:gd name="T53" fmla="*/ 8 h 280"/>
                  <a:gd name="T54" fmla="*/ 4128 w 4264"/>
                  <a:gd name="T55" fmla="*/ 54 h 280"/>
                  <a:gd name="T56" fmla="*/ 4219 w 4264"/>
                  <a:gd name="T57" fmla="*/ 99 h 280"/>
                  <a:gd name="T58" fmla="*/ 4264 w 4264"/>
                  <a:gd name="T59" fmla="*/ 144 h 28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4264"/>
                  <a:gd name="T91" fmla="*/ 0 h 280"/>
                  <a:gd name="T92" fmla="*/ 4264 w 4264"/>
                  <a:gd name="T93" fmla="*/ 280 h 280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4264" h="280">
                    <a:moveTo>
                      <a:pt x="0" y="280"/>
                    </a:moveTo>
                    <a:cubicBezTo>
                      <a:pt x="64" y="204"/>
                      <a:pt x="129" y="129"/>
                      <a:pt x="182" y="99"/>
                    </a:cubicBezTo>
                    <a:cubicBezTo>
                      <a:pt x="235" y="69"/>
                      <a:pt x="273" y="99"/>
                      <a:pt x="318" y="99"/>
                    </a:cubicBezTo>
                    <a:cubicBezTo>
                      <a:pt x="363" y="99"/>
                      <a:pt x="409" y="92"/>
                      <a:pt x="454" y="99"/>
                    </a:cubicBezTo>
                    <a:cubicBezTo>
                      <a:pt x="499" y="106"/>
                      <a:pt x="552" y="137"/>
                      <a:pt x="590" y="144"/>
                    </a:cubicBezTo>
                    <a:cubicBezTo>
                      <a:pt x="628" y="151"/>
                      <a:pt x="651" y="144"/>
                      <a:pt x="681" y="144"/>
                    </a:cubicBezTo>
                    <a:cubicBezTo>
                      <a:pt x="711" y="144"/>
                      <a:pt x="703" y="144"/>
                      <a:pt x="771" y="144"/>
                    </a:cubicBezTo>
                    <a:cubicBezTo>
                      <a:pt x="839" y="144"/>
                      <a:pt x="1021" y="151"/>
                      <a:pt x="1089" y="144"/>
                    </a:cubicBezTo>
                    <a:cubicBezTo>
                      <a:pt x="1157" y="137"/>
                      <a:pt x="1142" y="114"/>
                      <a:pt x="1180" y="99"/>
                    </a:cubicBezTo>
                    <a:cubicBezTo>
                      <a:pt x="1218" y="84"/>
                      <a:pt x="1271" y="61"/>
                      <a:pt x="1316" y="54"/>
                    </a:cubicBezTo>
                    <a:cubicBezTo>
                      <a:pt x="1361" y="47"/>
                      <a:pt x="1414" y="39"/>
                      <a:pt x="1452" y="54"/>
                    </a:cubicBezTo>
                    <a:cubicBezTo>
                      <a:pt x="1490" y="69"/>
                      <a:pt x="1490" y="129"/>
                      <a:pt x="1543" y="144"/>
                    </a:cubicBezTo>
                    <a:cubicBezTo>
                      <a:pt x="1596" y="159"/>
                      <a:pt x="1716" y="136"/>
                      <a:pt x="1769" y="144"/>
                    </a:cubicBezTo>
                    <a:cubicBezTo>
                      <a:pt x="1822" y="152"/>
                      <a:pt x="1830" y="182"/>
                      <a:pt x="1860" y="190"/>
                    </a:cubicBezTo>
                    <a:cubicBezTo>
                      <a:pt x="1890" y="198"/>
                      <a:pt x="1898" y="205"/>
                      <a:pt x="1951" y="190"/>
                    </a:cubicBezTo>
                    <a:cubicBezTo>
                      <a:pt x="2004" y="175"/>
                      <a:pt x="2118" y="114"/>
                      <a:pt x="2178" y="99"/>
                    </a:cubicBezTo>
                    <a:cubicBezTo>
                      <a:pt x="2238" y="84"/>
                      <a:pt x="2254" y="99"/>
                      <a:pt x="2314" y="99"/>
                    </a:cubicBezTo>
                    <a:cubicBezTo>
                      <a:pt x="2374" y="99"/>
                      <a:pt x="2487" y="92"/>
                      <a:pt x="2540" y="99"/>
                    </a:cubicBezTo>
                    <a:cubicBezTo>
                      <a:pt x="2593" y="106"/>
                      <a:pt x="2593" y="121"/>
                      <a:pt x="2631" y="144"/>
                    </a:cubicBezTo>
                    <a:cubicBezTo>
                      <a:pt x="2669" y="167"/>
                      <a:pt x="2714" y="220"/>
                      <a:pt x="2767" y="235"/>
                    </a:cubicBezTo>
                    <a:cubicBezTo>
                      <a:pt x="2820" y="250"/>
                      <a:pt x="2896" y="235"/>
                      <a:pt x="2949" y="235"/>
                    </a:cubicBezTo>
                    <a:cubicBezTo>
                      <a:pt x="3002" y="235"/>
                      <a:pt x="3025" y="242"/>
                      <a:pt x="3085" y="235"/>
                    </a:cubicBezTo>
                    <a:cubicBezTo>
                      <a:pt x="3145" y="228"/>
                      <a:pt x="3252" y="205"/>
                      <a:pt x="3312" y="190"/>
                    </a:cubicBezTo>
                    <a:cubicBezTo>
                      <a:pt x="3372" y="175"/>
                      <a:pt x="3411" y="167"/>
                      <a:pt x="3448" y="144"/>
                    </a:cubicBezTo>
                    <a:cubicBezTo>
                      <a:pt x="3485" y="121"/>
                      <a:pt x="3508" y="77"/>
                      <a:pt x="3538" y="54"/>
                    </a:cubicBezTo>
                    <a:cubicBezTo>
                      <a:pt x="3568" y="31"/>
                      <a:pt x="3561" y="16"/>
                      <a:pt x="3629" y="8"/>
                    </a:cubicBezTo>
                    <a:cubicBezTo>
                      <a:pt x="3697" y="0"/>
                      <a:pt x="3864" y="0"/>
                      <a:pt x="3947" y="8"/>
                    </a:cubicBezTo>
                    <a:cubicBezTo>
                      <a:pt x="4030" y="16"/>
                      <a:pt x="4083" y="39"/>
                      <a:pt x="4128" y="54"/>
                    </a:cubicBezTo>
                    <a:cubicBezTo>
                      <a:pt x="4173" y="69"/>
                      <a:pt x="4196" y="84"/>
                      <a:pt x="4219" y="99"/>
                    </a:cubicBezTo>
                    <a:cubicBezTo>
                      <a:pt x="4242" y="114"/>
                      <a:pt x="4249" y="137"/>
                      <a:pt x="4264" y="144"/>
                    </a:cubicBezTo>
                  </a:path>
                </a:pathLst>
              </a:custGeom>
              <a:noFill/>
              <a:ln w="38100" cmpd="sng">
                <a:solidFill>
                  <a:srgbClr val="9C523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0" name="Text Box 60"/>
              <p:cNvSpPr txBox="1">
                <a:spLocks noChangeArrowheads="1"/>
              </p:cNvSpPr>
              <p:nvPr/>
            </p:nvSpPr>
            <p:spPr bwMode="auto">
              <a:xfrm>
                <a:off x="191" y="1253"/>
                <a:ext cx="352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GB" dirty="0"/>
                  <a:t>T</a:t>
                </a:r>
                <a:r>
                  <a:rPr lang="en-GB" baseline="-25000" dirty="0"/>
                  <a:t>5</a:t>
                </a:r>
                <a:endParaRPr lang="en-GB" dirty="0"/>
              </a:p>
            </p:txBody>
          </p:sp>
        </p:grpSp>
        <p:sp>
          <p:nvSpPr>
            <p:cNvPr id="105" name="Line 69"/>
            <p:cNvSpPr>
              <a:spLocks noChangeShapeType="1"/>
            </p:cNvSpPr>
            <p:nvPr/>
          </p:nvSpPr>
          <p:spPr bwMode="auto">
            <a:xfrm>
              <a:off x="684213" y="2924175"/>
              <a:ext cx="0" cy="2160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6" name="Text Box 70"/>
            <p:cNvSpPr txBox="1">
              <a:spLocks noChangeArrowheads="1"/>
            </p:cNvSpPr>
            <p:nvPr/>
          </p:nvSpPr>
          <p:spPr bwMode="auto">
            <a:xfrm rot="5400000">
              <a:off x="288926" y="3716337"/>
              <a:ext cx="11874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2000" dirty="0"/>
                <a:t>location </a:t>
              </a:r>
              <a:r>
                <a:rPr lang="en-GB" sz="2000" dirty="0" err="1"/>
                <a:t>i</a:t>
              </a:r>
              <a:endParaRPr lang="en-GB" sz="20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03820" y="5825071"/>
            <a:ext cx="7548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Model an array of data at time </a:t>
            </a:r>
            <a:r>
              <a:rPr lang="en-GB" i="1" dirty="0" smtClean="0"/>
              <a:t>t</a:t>
            </a:r>
            <a:r>
              <a:rPr lang="en-GB" dirty="0" smtClean="0"/>
              <a:t>, rather than a bunch of independent points</a:t>
            </a:r>
            <a:endParaRPr lang="en-GB" dirty="0"/>
          </a:p>
        </p:txBody>
      </p:sp>
      <p:sp>
        <p:nvSpPr>
          <p:cNvPr id="98" name="Rectangle 62"/>
          <p:cNvSpPr>
            <a:spLocks noChangeArrowheads="1"/>
          </p:cNvSpPr>
          <p:nvPr/>
        </p:nvSpPr>
        <p:spPr bwMode="auto">
          <a:xfrm>
            <a:off x="1073700" y="2298931"/>
            <a:ext cx="222652" cy="3600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rgbClr val="3333CC"/>
              </a:solidFill>
            </a:endParaRPr>
          </a:p>
        </p:txBody>
      </p:sp>
      <p:sp>
        <p:nvSpPr>
          <p:cNvPr id="99" name="Rectangle 62"/>
          <p:cNvSpPr>
            <a:spLocks noChangeArrowheads="1"/>
          </p:cNvSpPr>
          <p:nvPr/>
        </p:nvSpPr>
        <p:spPr bwMode="auto">
          <a:xfrm>
            <a:off x="1289513" y="2298931"/>
            <a:ext cx="222652" cy="3600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rgbClr val="3333CC"/>
              </a:solidFill>
            </a:endParaRPr>
          </a:p>
        </p:txBody>
      </p:sp>
      <p:sp>
        <p:nvSpPr>
          <p:cNvPr id="126" name="Rectangle 62"/>
          <p:cNvSpPr>
            <a:spLocks noChangeArrowheads="1"/>
          </p:cNvSpPr>
          <p:nvPr/>
        </p:nvSpPr>
        <p:spPr bwMode="auto">
          <a:xfrm>
            <a:off x="1505325" y="2298931"/>
            <a:ext cx="222652" cy="3600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rgbClr val="3333CC"/>
              </a:solidFill>
            </a:endParaRPr>
          </a:p>
        </p:txBody>
      </p:sp>
      <p:sp>
        <p:nvSpPr>
          <p:cNvPr id="127" name="Rectangle 62"/>
          <p:cNvSpPr>
            <a:spLocks noChangeArrowheads="1"/>
          </p:cNvSpPr>
          <p:nvPr/>
        </p:nvSpPr>
        <p:spPr bwMode="auto">
          <a:xfrm>
            <a:off x="1721138" y="2298931"/>
            <a:ext cx="222652" cy="3600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66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  <p:bldP spid="99" grpId="1" animBg="1"/>
      <p:bldP spid="126" grpId="0" animBg="1"/>
      <p:bldP spid="126" grpId="1" animBg="1"/>
      <p:bldP spid="1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9</a:t>
            </a:fld>
            <a:endParaRPr lang="en-US"/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4675" y="1292416"/>
            <a:ext cx="8569325" cy="1655763"/>
          </a:xfrm>
        </p:spPr>
        <p:txBody>
          <a:bodyPr>
            <a:normAutofit lnSpcReduction="10000"/>
          </a:bodyPr>
          <a:lstStyle/>
          <a:p>
            <a:pPr>
              <a:spcBef>
                <a:spcPts val="1000"/>
              </a:spcBef>
            </a:pPr>
            <a:r>
              <a:rPr lang="en-GB" dirty="0" smtClean="0">
                <a:solidFill>
                  <a:srgbClr val="558140"/>
                </a:solidFill>
              </a:rPr>
              <a:t> </a:t>
            </a:r>
            <a:r>
              <a:rPr lang="en-GB" dirty="0" smtClean="0">
                <a:solidFill>
                  <a:srgbClr val="FF0000"/>
                </a:solidFill>
              </a:rPr>
              <a:t>Initial </a:t>
            </a:r>
            <a:r>
              <a:rPr lang="en-GB" dirty="0">
                <a:solidFill>
                  <a:srgbClr val="FF0000"/>
                </a:solidFill>
              </a:rPr>
              <a:t>conditions </a:t>
            </a:r>
            <a:r>
              <a:rPr lang="en-GB" dirty="0"/>
              <a:t>need to be provided for every grid point (only at </a:t>
            </a:r>
            <a:r>
              <a:rPr lang="en-GB" i="1" dirty="0"/>
              <a:t>t=0</a:t>
            </a:r>
            <a:r>
              <a:rPr lang="en-GB" dirty="0"/>
              <a:t>)</a:t>
            </a:r>
            <a:r>
              <a:rPr lang="en-GB" dirty="0" smtClean="0"/>
              <a:t>.</a:t>
            </a:r>
            <a:endParaRPr lang="en-GB" sz="2400" dirty="0" smtClean="0">
              <a:solidFill>
                <a:srgbClr val="A1894A"/>
              </a:solidFill>
            </a:endParaRPr>
          </a:p>
          <a:p>
            <a:pPr eaLnBrk="1" hangingPunct="1">
              <a:spcBef>
                <a:spcPts val="1000"/>
              </a:spcBef>
            </a:pPr>
            <a:r>
              <a:rPr lang="en-GB" sz="2400" dirty="0" smtClean="0">
                <a:solidFill>
                  <a:srgbClr val="A1894A"/>
                </a:solidFill>
              </a:rPr>
              <a:t> </a:t>
            </a:r>
            <a:r>
              <a:rPr lang="en-GB" sz="2400" dirty="0" smtClean="0">
                <a:solidFill>
                  <a:srgbClr val="0000FF"/>
                </a:solidFill>
              </a:rPr>
              <a:t>Boundary </a:t>
            </a:r>
            <a:r>
              <a:rPr lang="en-GB" sz="2400" dirty="0">
                <a:solidFill>
                  <a:srgbClr val="0000FF"/>
                </a:solidFill>
              </a:rPr>
              <a:t>conditions </a:t>
            </a:r>
            <a:r>
              <a:rPr lang="en-GB" sz="2400" dirty="0"/>
              <a:t>need to be provided for every time step (only at first and last grid point)</a:t>
            </a:r>
            <a:r>
              <a:rPr lang="en-GB" sz="2400" dirty="0" smtClean="0"/>
              <a:t>.</a:t>
            </a:r>
            <a:endParaRPr lang="en-GB" sz="2400" dirty="0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52629"/>
            <a:ext cx="8350250" cy="719137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GB" dirty="0">
                <a:solidFill>
                  <a:srgbClr val="008000"/>
                </a:solidFill>
              </a:rPr>
              <a:t>Initial and boundary conditions</a:t>
            </a:r>
          </a:p>
        </p:txBody>
      </p:sp>
      <p:sp>
        <p:nvSpPr>
          <p:cNvPr id="16391" name="Rectangle 4"/>
          <p:cNvSpPr>
            <a:spLocks noChangeArrowheads="1"/>
          </p:cNvSpPr>
          <p:nvPr/>
        </p:nvSpPr>
        <p:spPr bwMode="auto">
          <a:xfrm>
            <a:off x="3348038" y="3661987"/>
            <a:ext cx="4032250" cy="22304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rgbClr val="3333CC"/>
              </a:solidFill>
            </a:endParaRPr>
          </a:p>
        </p:txBody>
      </p:sp>
      <p:sp>
        <p:nvSpPr>
          <p:cNvPr id="16392" name="Text Box 5"/>
          <p:cNvSpPr txBox="1">
            <a:spLocks noChangeArrowheads="1"/>
          </p:cNvSpPr>
          <p:nvPr/>
        </p:nvSpPr>
        <p:spPr bwMode="auto">
          <a:xfrm>
            <a:off x="7454900" y="6032125"/>
            <a:ext cx="573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000"/>
              <a:t>t </a:t>
            </a:r>
            <a:r>
              <a:rPr lang="en-GB" sz="2000">
                <a:sym typeface="Wingdings" charset="0"/>
              </a:rPr>
              <a:t></a:t>
            </a:r>
            <a:endParaRPr lang="en-GB" sz="2000"/>
          </a:p>
        </p:txBody>
      </p:sp>
      <p:sp>
        <p:nvSpPr>
          <p:cNvPr id="16393" name="Text Box 6"/>
          <p:cNvSpPr txBox="1">
            <a:spLocks noChangeArrowheads="1"/>
          </p:cNvSpPr>
          <p:nvPr/>
        </p:nvSpPr>
        <p:spPr bwMode="auto">
          <a:xfrm>
            <a:off x="2555875" y="3800100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000" dirty="0" smtClean="0"/>
              <a:t>x</a:t>
            </a:r>
            <a:endParaRPr lang="en-GB" sz="2000" dirty="0"/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>
            <a:off x="3348038" y="3620712"/>
            <a:ext cx="0" cy="230505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 flipH="1">
            <a:off x="2282824" y="4270000"/>
            <a:ext cx="1065213" cy="2873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>
              <a:solidFill>
                <a:srgbClr val="FF0000"/>
              </a:solidFill>
            </a:endParaRP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303213" y="4408112"/>
            <a:ext cx="1979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000" dirty="0">
                <a:solidFill>
                  <a:srgbClr val="FF0000"/>
                </a:solidFill>
              </a:rPr>
              <a:t>initial conditions</a:t>
            </a:r>
          </a:p>
        </p:txBody>
      </p:sp>
      <p:sp>
        <p:nvSpPr>
          <p:cNvPr id="16397" name="Text Box 15"/>
          <p:cNvSpPr txBox="1">
            <a:spLocks noChangeArrowheads="1"/>
          </p:cNvSpPr>
          <p:nvPr/>
        </p:nvSpPr>
        <p:spPr bwMode="auto">
          <a:xfrm>
            <a:off x="250825" y="5276475"/>
            <a:ext cx="2457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000" dirty="0">
                <a:solidFill>
                  <a:srgbClr val="0000FF"/>
                </a:solidFill>
              </a:rPr>
              <a:t>boundary conditions</a:t>
            </a:r>
          </a:p>
        </p:txBody>
      </p:sp>
      <p:sp>
        <p:nvSpPr>
          <p:cNvPr id="16398" name="Line 16"/>
          <p:cNvSpPr>
            <a:spLocks noChangeShapeType="1"/>
          </p:cNvSpPr>
          <p:nvPr/>
        </p:nvSpPr>
        <p:spPr bwMode="auto">
          <a:xfrm>
            <a:off x="1653288" y="5673349"/>
            <a:ext cx="2055112" cy="1793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>
              <a:solidFill>
                <a:srgbClr val="0000FF"/>
              </a:solidFill>
            </a:endParaRPr>
          </a:p>
        </p:txBody>
      </p:sp>
      <p:sp>
        <p:nvSpPr>
          <p:cNvPr id="16399" name="Line 17"/>
          <p:cNvSpPr>
            <a:spLocks noChangeShapeType="1"/>
          </p:cNvSpPr>
          <p:nvPr/>
        </p:nvSpPr>
        <p:spPr bwMode="auto">
          <a:xfrm flipV="1">
            <a:off x="1653288" y="3636104"/>
            <a:ext cx="2091917" cy="178324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00" name="Line 19"/>
          <p:cNvSpPr>
            <a:spLocks noChangeShapeType="1"/>
          </p:cNvSpPr>
          <p:nvPr/>
        </p:nvSpPr>
        <p:spPr bwMode="auto">
          <a:xfrm>
            <a:off x="3348038" y="3908050"/>
            <a:ext cx="4032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01" name="Line 20"/>
          <p:cNvSpPr>
            <a:spLocks noChangeShapeType="1"/>
          </p:cNvSpPr>
          <p:nvPr/>
        </p:nvSpPr>
        <p:spPr bwMode="auto">
          <a:xfrm>
            <a:off x="3348038" y="4123950"/>
            <a:ext cx="4032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02" name="Line 21"/>
          <p:cNvSpPr>
            <a:spLocks noChangeShapeType="1"/>
          </p:cNvSpPr>
          <p:nvPr/>
        </p:nvSpPr>
        <p:spPr bwMode="auto">
          <a:xfrm>
            <a:off x="3348038" y="4339850"/>
            <a:ext cx="4032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03" name="Line 22"/>
          <p:cNvSpPr>
            <a:spLocks noChangeShapeType="1"/>
          </p:cNvSpPr>
          <p:nvPr/>
        </p:nvSpPr>
        <p:spPr bwMode="auto">
          <a:xfrm>
            <a:off x="3348038" y="4555750"/>
            <a:ext cx="4032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04" name="Line 23"/>
          <p:cNvSpPr>
            <a:spLocks noChangeShapeType="1"/>
          </p:cNvSpPr>
          <p:nvPr/>
        </p:nvSpPr>
        <p:spPr bwMode="auto">
          <a:xfrm>
            <a:off x="3348038" y="4771650"/>
            <a:ext cx="4032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05" name="Line 24"/>
          <p:cNvSpPr>
            <a:spLocks noChangeShapeType="1"/>
          </p:cNvSpPr>
          <p:nvPr/>
        </p:nvSpPr>
        <p:spPr bwMode="auto">
          <a:xfrm>
            <a:off x="3348038" y="4987550"/>
            <a:ext cx="4032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06" name="Line 25"/>
          <p:cNvSpPr>
            <a:spLocks noChangeShapeType="1"/>
          </p:cNvSpPr>
          <p:nvPr/>
        </p:nvSpPr>
        <p:spPr bwMode="auto">
          <a:xfrm>
            <a:off x="3348038" y="5203450"/>
            <a:ext cx="4032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07" name="Line 26"/>
          <p:cNvSpPr>
            <a:spLocks noChangeShapeType="1"/>
          </p:cNvSpPr>
          <p:nvPr/>
        </p:nvSpPr>
        <p:spPr bwMode="auto">
          <a:xfrm>
            <a:off x="3348038" y="5419350"/>
            <a:ext cx="4032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08" name="Line 27"/>
          <p:cNvSpPr>
            <a:spLocks noChangeShapeType="1"/>
          </p:cNvSpPr>
          <p:nvPr/>
        </p:nvSpPr>
        <p:spPr bwMode="auto">
          <a:xfrm>
            <a:off x="3348038" y="5635250"/>
            <a:ext cx="4032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09" name="Line 28"/>
          <p:cNvSpPr>
            <a:spLocks noChangeShapeType="1"/>
          </p:cNvSpPr>
          <p:nvPr/>
        </p:nvSpPr>
        <p:spPr bwMode="auto">
          <a:xfrm>
            <a:off x="3563938" y="3620712"/>
            <a:ext cx="0" cy="2305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10" name="Line 29"/>
          <p:cNvSpPr>
            <a:spLocks noChangeShapeType="1"/>
          </p:cNvSpPr>
          <p:nvPr/>
        </p:nvSpPr>
        <p:spPr bwMode="auto">
          <a:xfrm>
            <a:off x="3779838" y="3620712"/>
            <a:ext cx="0" cy="2305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11" name="Line 30"/>
          <p:cNvSpPr>
            <a:spLocks noChangeShapeType="1"/>
          </p:cNvSpPr>
          <p:nvPr/>
        </p:nvSpPr>
        <p:spPr bwMode="auto">
          <a:xfrm>
            <a:off x="3995738" y="3620712"/>
            <a:ext cx="0" cy="2305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12" name="Line 31"/>
          <p:cNvSpPr>
            <a:spLocks noChangeShapeType="1"/>
          </p:cNvSpPr>
          <p:nvPr/>
        </p:nvSpPr>
        <p:spPr bwMode="auto">
          <a:xfrm>
            <a:off x="4211638" y="3620712"/>
            <a:ext cx="0" cy="2305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13" name="Line 32"/>
          <p:cNvSpPr>
            <a:spLocks noChangeShapeType="1"/>
          </p:cNvSpPr>
          <p:nvPr/>
        </p:nvSpPr>
        <p:spPr bwMode="auto">
          <a:xfrm>
            <a:off x="4429125" y="3620712"/>
            <a:ext cx="0" cy="2305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14" name="Line 33"/>
          <p:cNvSpPr>
            <a:spLocks noChangeShapeType="1"/>
          </p:cNvSpPr>
          <p:nvPr/>
        </p:nvSpPr>
        <p:spPr bwMode="auto">
          <a:xfrm>
            <a:off x="4645025" y="3620712"/>
            <a:ext cx="0" cy="2305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15" name="Line 34"/>
          <p:cNvSpPr>
            <a:spLocks noChangeShapeType="1"/>
          </p:cNvSpPr>
          <p:nvPr/>
        </p:nvSpPr>
        <p:spPr bwMode="auto">
          <a:xfrm>
            <a:off x="4860925" y="3620712"/>
            <a:ext cx="0" cy="2305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16" name="Line 35"/>
          <p:cNvSpPr>
            <a:spLocks noChangeShapeType="1"/>
          </p:cNvSpPr>
          <p:nvPr/>
        </p:nvSpPr>
        <p:spPr bwMode="auto">
          <a:xfrm>
            <a:off x="5076825" y="3620712"/>
            <a:ext cx="0" cy="2305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17" name="Line 36"/>
          <p:cNvSpPr>
            <a:spLocks noChangeShapeType="1"/>
          </p:cNvSpPr>
          <p:nvPr/>
        </p:nvSpPr>
        <p:spPr bwMode="auto">
          <a:xfrm>
            <a:off x="5291138" y="3620712"/>
            <a:ext cx="0" cy="2305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18" name="Line 37"/>
          <p:cNvSpPr>
            <a:spLocks noChangeShapeType="1"/>
          </p:cNvSpPr>
          <p:nvPr/>
        </p:nvSpPr>
        <p:spPr bwMode="auto">
          <a:xfrm>
            <a:off x="5507038" y="3620712"/>
            <a:ext cx="0" cy="2305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19" name="Line 38"/>
          <p:cNvSpPr>
            <a:spLocks noChangeShapeType="1"/>
          </p:cNvSpPr>
          <p:nvPr/>
        </p:nvSpPr>
        <p:spPr bwMode="auto">
          <a:xfrm>
            <a:off x="5722938" y="3620712"/>
            <a:ext cx="0" cy="2305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20" name="Line 39"/>
          <p:cNvSpPr>
            <a:spLocks noChangeShapeType="1"/>
          </p:cNvSpPr>
          <p:nvPr/>
        </p:nvSpPr>
        <p:spPr bwMode="auto">
          <a:xfrm>
            <a:off x="5938838" y="3620712"/>
            <a:ext cx="0" cy="2305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21" name="Line 40"/>
          <p:cNvSpPr>
            <a:spLocks noChangeShapeType="1"/>
          </p:cNvSpPr>
          <p:nvPr/>
        </p:nvSpPr>
        <p:spPr bwMode="auto">
          <a:xfrm>
            <a:off x="6156325" y="3620712"/>
            <a:ext cx="0" cy="2305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22" name="Line 41"/>
          <p:cNvSpPr>
            <a:spLocks noChangeShapeType="1"/>
          </p:cNvSpPr>
          <p:nvPr/>
        </p:nvSpPr>
        <p:spPr bwMode="auto">
          <a:xfrm>
            <a:off x="6372225" y="3620712"/>
            <a:ext cx="0" cy="2305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23" name="Line 42"/>
          <p:cNvSpPr>
            <a:spLocks noChangeShapeType="1"/>
          </p:cNvSpPr>
          <p:nvPr/>
        </p:nvSpPr>
        <p:spPr bwMode="auto">
          <a:xfrm>
            <a:off x="6588125" y="3620712"/>
            <a:ext cx="0" cy="2305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24" name="Line 43"/>
          <p:cNvSpPr>
            <a:spLocks noChangeShapeType="1"/>
          </p:cNvSpPr>
          <p:nvPr/>
        </p:nvSpPr>
        <p:spPr bwMode="auto">
          <a:xfrm>
            <a:off x="6804025" y="3620712"/>
            <a:ext cx="0" cy="2305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25" name="Line 44"/>
          <p:cNvSpPr>
            <a:spLocks noChangeShapeType="1"/>
          </p:cNvSpPr>
          <p:nvPr/>
        </p:nvSpPr>
        <p:spPr bwMode="auto">
          <a:xfrm>
            <a:off x="7019925" y="3620712"/>
            <a:ext cx="0" cy="2305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26" name="Line 45"/>
          <p:cNvSpPr>
            <a:spLocks noChangeShapeType="1"/>
          </p:cNvSpPr>
          <p:nvPr/>
        </p:nvSpPr>
        <p:spPr bwMode="auto">
          <a:xfrm>
            <a:off x="7235825" y="3620712"/>
            <a:ext cx="0" cy="2305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27" name="Rectangle 7"/>
          <p:cNvSpPr>
            <a:spLocks noChangeArrowheads="1"/>
          </p:cNvSpPr>
          <p:nvPr/>
        </p:nvSpPr>
        <p:spPr bwMode="auto">
          <a:xfrm>
            <a:off x="3924300" y="3693737"/>
            <a:ext cx="71438" cy="2159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9C5238"/>
              </a:solidFill>
            </a:endParaRPr>
          </a:p>
        </p:txBody>
      </p:sp>
      <p:sp>
        <p:nvSpPr>
          <p:cNvPr id="16428" name="Line 8"/>
          <p:cNvSpPr>
            <a:spLocks noChangeShapeType="1"/>
          </p:cNvSpPr>
          <p:nvPr/>
        </p:nvSpPr>
        <p:spPr bwMode="auto">
          <a:xfrm>
            <a:off x="3924300" y="4700212"/>
            <a:ext cx="4318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>
              <a:solidFill>
                <a:srgbClr val="9C5238"/>
              </a:solidFill>
            </a:endParaRPr>
          </a:p>
        </p:txBody>
      </p:sp>
      <p:sp>
        <p:nvSpPr>
          <p:cNvPr id="16429" name="Line 13"/>
          <p:cNvSpPr>
            <a:spLocks noChangeShapeType="1"/>
          </p:cNvSpPr>
          <p:nvPr/>
        </p:nvSpPr>
        <p:spPr bwMode="auto">
          <a:xfrm flipV="1">
            <a:off x="3348038" y="3661987"/>
            <a:ext cx="4032250" cy="3175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>
              <a:solidFill>
                <a:srgbClr val="0000FF"/>
              </a:solidFill>
            </a:endParaRPr>
          </a:p>
        </p:txBody>
      </p:sp>
      <p:sp>
        <p:nvSpPr>
          <p:cNvPr id="16430" name="Line 14"/>
          <p:cNvSpPr>
            <a:spLocks noChangeShapeType="1"/>
          </p:cNvSpPr>
          <p:nvPr/>
        </p:nvSpPr>
        <p:spPr bwMode="auto">
          <a:xfrm>
            <a:off x="3348038" y="5897187"/>
            <a:ext cx="4032250" cy="17463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>
              <a:solidFill>
                <a:srgbClr val="0000FF"/>
              </a:solidFill>
            </a:endParaRPr>
          </a:p>
        </p:txBody>
      </p:sp>
      <p:sp>
        <p:nvSpPr>
          <p:cNvPr id="16431" name="Line 47"/>
          <p:cNvSpPr>
            <a:spLocks noChangeShapeType="1"/>
          </p:cNvSpPr>
          <p:nvPr/>
        </p:nvSpPr>
        <p:spPr bwMode="auto">
          <a:xfrm>
            <a:off x="7596188" y="4196975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32" name="Line 48"/>
          <p:cNvSpPr>
            <a:spLocks noChangeShapeType="1"/>
          </p:cNvSpPr>
          <p:nvPr/>
        </p:nvSpPr>
        <p:spPr bwMode="auto">
          <a:xfrm flipV="1">
            <a:off x="7596188" y="4773237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33" name="Text Box 49"/>
          <p:cNvSpPr txBox="1">
            <a:spLocks noChangeArrowheads="1"/>
          </p:cNvSpPr>
          <p:nvPr/>
        </p:nvSpPr>
        <p:spPr bwMode="auto">
          <a:xfrm>
            <a:off x="7561263" y="4447800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000">
                <a:latin typeface="Symbol" charset="0"/>
              </a:rPr>
              <a:t>D</a:t>
            </a:r>
            <a:r>
              <a:rPr lang="en-GB" sz="2000"/>
              <a:t>x</a:t>
            </a:r>
          </a:p>
        </p:txBody>
      </p:sp>
      <p:sp>
        <p:nvSpPr>
          <p:cNvPr id="16434" name="Line 50"/>
          <p:cNvSpPr>
            <a:spLocks noChangeShapeType="1"/>
          </p:cNvSpPr>
          <p:nvPr/>
        </p:nvSpPr>
        <p:spPr bwMode="auto">
          <a:xfrm rot="16200000">
            <a:off x="6407944" y="3296069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35" name="Line 51"/>
          <p:cNvSpPr>
            <a:spLocks noChangeShapeType="1"/>
          </p:cNvSpPr>
          <p:nvPr/>
        </p:nvSpPr>
        <p:spPr bwMode="auto">
          <a:xfrm rot="16200000" flipV="1">
            <a:off x="6984207" y="3296068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36" name="Text Box 52"/>
          <p:cNvSpPr txBox="1">
            <a:spLocks noChangeArrowheads="1"/>
          </p:cNvSpPr>
          <p:nvPr/>
        </p:nvSpPr>
        <p:spPr bwMode="auto">
          <a:xfrm>
            <a:off x="6481763" y="3115887"/>
            <a:ext cx="409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000">
                <a:latin typeface="Symbol" charset="0"/>
              </a:rPr>
              <a:t>D</a:t>
            </a:r>
            <a:r>
              <a:rPr lang="en-GB" sz="2000"/>
              <a:t>t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916238" y="3419100"/>
            <a:ext cx="0" cy="2663825"/>
          </a:xfrm>
          <a:prstGeom prst="line">
            <a:avLst/>
          </a:prstGeom>
          <a:ln w="28575"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927350" y="6105150"/>
            <a:ext cx="5100638" cy="0"/>
          </a:xfrm>
          <a:prstGeom prst="line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730500" y="3476250"/>
            <a:ext cx="11113" cy="377825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67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13440</TotalTime>
  <Words>2094</Words>
  <Application>Microsoft Macintosh PowerPoint</Application>
  <PresentationFormat>On-screen Show (4:3)</PresentationFormat>
  <Paragraphs>411</Paragraphs>
  <Slides>32</Slides>
  <Notes>28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Clarity</vt:lpstr>
      <vt:lpstr>Equation</vt:lpstr>
      <vt:lpstr>Microsoft Equation</vt:lpstr>
      <vt:lpstr>PowerPoint Presentation</vt:lpstr>
      <vt:lpstr>Heat diffusion: Fourier’s law</vt:lpstr>
      <vt:lpstr>Conservation of heat (energy)</vt:lpstr>
      <vt:lpstr>Heat conservation and Fourier’s law</vt:lpstr>
      <vt:lpstr>From Physics to Model</vt:lpstr>
      <vt:lpstr>From Physics to Model</vt:lpstr>
      <vt:lpstr>From Physics to Model</vt:lpstr>
      <vt:lpstr>From Physics to Model</vt:lpstr>
      <vt:lpstr>Initial and boundary conditions</vt:lpstr>
      <vt:lpstr>Time derivative  finite difference</vt:lpstr>
      <vt:lpstr>Spatial derivative  finite difference</vt:lpstr>
      <vt:lpstr>The second-order derivative</vt:lpstr>
      <vt:lpstr>PowerPoint Presentation</vt:lpstr>
      <vt:lpstr>PowerPoint Presentation</vt:lpstr>
      <vt:lpstr>PowerPoint Presentation</vt:lpstr>
      <vt:lpstr>The second-order derivative</vt:lpstr>
      <vt:lpstr>Practical 2, part 1:</vt:lpstr>
      <vt:lpstr>Stability criterion: exp. decay function</vt:lpstr>
      <vt:lpstr>Stability criterion for Euler forward</vt:lpstr>
      <vt:lpstr>Stability criterion</vt:lpstr>
      <vt:lpstr>Stability criterion for Euler backward</vt:lpstr>
      <vt:lpstr>Practical 2, Part 2</vt:lpstr>
      <vt:lpstr>Stability criterion for heat diffusion</vt:lpstr>
      <vt:lpstr>PowerPoint Presentation</vt:lpstr>
      <vt:lpstr>PowerPoint Presentation</vt:lpstr>
      <vt:lpstr>PowerPoint Presentation</vt:lpstr>
      <vt:lpstr>Example cooling oceanic plate</vt:lpstr>
      <vt:lpstr>Example cooling oceanic plate</vt:lpstr>
      <vt:lpstr>Boundary conditions</vt:lpstr>
      <vt:lpstr>Implementation of natural boundary conditions for the heat equation</vt:lpstr>
      <vt:lpstr>Implementation of natural boundary conditions for the heat equation</vt:lpstr>
      <vt:lpstr>Practical 2, Part 3</vt:lpstr>
    </vt:vector>
  </TitlesOfParts>
  <Company>University of Oxford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Lara Kalnins</dc:creator>
  <cp:lastModifiedBy>Jeroen van Hunen</cp:lastModifiedBy>
  <cp:revision>232</cp:revision>
  <cp:lastPrinted>2013-11-11T17:43:55Z</cp:lastPrinted>
  <dcterms:created xsi:type="dcterms:W3CDTF">2013-11-05T13:17:40Z</dcterms:created>
  <dcterms:modified xsi:type="dcterms:W3CDTF">2017-04-02T08:06:07Z</dcterms:modified>
</cp:coreProperties>
</file>