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5" r:id="rId1"/>
  </p:sldMasterIdLst>
  <p:notesMasterIdLst>
    <p:notesMasterId r:id="rId34"/>
  </p:notesMasterIdLst>
  <p:sldIdLst>
    <p:sldId id="256" r:id="rId2"/>
    <p:sldId id="257" r:id="rId3"/>
    <p:sldId id="258" r:id="rId4"/>
    <p:sldId id="274" r:id="rId5"/>
    <p:sldId id="269" r:id="rId6"/>
    <p:sldId id="273" r:id="rId7"/>
    <p:sldId id="259" r:id="rId8"/>
    <p:sldId id="275" r:id="rId9"/>
    <p:sldId id="277" r:id="rId10"/>
    <p:sldId id="278" r:id="rId11"/>
    <p:sldId id="279" r:id="rId12"/>
    <p:sldId id="280" r:id="rId13"/>
    <p:sldId id="288" r:id="rId14"/>
    <p:sldId id="286" r:id="rId15"/>
    <p:sldId id="260" r:id="rId16"/>
    <p:sldId id="282" r:id="rId17"/>
    <p:sldId id="285" r:id="rId18"/>
    <p:sldId id="289" r:id="rId19"/>
    <p:sldId id="287" r:id="rId20"/>
    <p:sldId id="283" r:id="rId21"/>
    <p:sldId id="291" r:id="rId22"/>
    <p:sldId id="284" r:id="rId23"/>
    <p:sldId id="261" r:id="rId24"/>
    <p:sldId id="281" r:id="rId25"/>
    <p:sldId id="262" r:id="rId26"/>
    <p:sldId id="263" r:id="rId27"/>
    <p:sldId id="276" r:id="rId28"/>
    <p:sldId id="290" r:id="rId29"/>
    <p:sldId id="264" r:id="rId30"/>
    <p:sldId id="265" r:id="rId31"/>
    <p:sldId id="292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7E22-5048-324C-9CE8-54709E5DDE97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09A7-2F82-8E47-9D50-80DA1929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 smtClean="0"/>
              <a:t> is an alternative Python i</a:t>
            </a:r>
            <a:r>
              <a:rPr lang="en-US" baseline="0" dirty="0" smtClean="0"/>
              <a:t>mplementation that’s usually much faster than </a:t>
            </a:r>
            <a:r>
              <a:rPr lang="en-US" baseline="0" dirty="0" err="1" smtClean="0"/>
              <a:t>CPython</a:t>
            </a:r>
            <a:r>
              <a:rPr lang="en-US" baseline="0" dirty="0" smtClean="0"/>
              <a:t> thanks to a JIT Compiler (Just-in-time compiler). Python 3 support is in alpha.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want the old map/filter behavior, consider using list comprehensions instead.</a:t>
            </a:r>
          </a:p>
          <a:p>
            <a:r>
              <a:rPr lang="en-US" baseline="0" dirty="0" smtClean="0"/>
              <a:t>The major advantage of returning iterators is that they provide the records one by one. If you, for instance, zip 2 huge lists, it’ll take up a big chuck of memory immediately. With an iterator it doesn’t construct the entire list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609A7-2F82-8E47-9D50-80DA19297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39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458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75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02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63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0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57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82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5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0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  <p:sldLayoutId id="2147484528" r:id="rId13"/>
    <p:sldLayoutId id="2147484529" r:id="rId14"/>
    <p:sldLayoutId id="2147484530" r:id="rId15"/>
    <p:sldLayoutId id="2147484531" r:id="rId16"/>
    <p:sldLayoutId id="21474845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0/reference/compound_stmts.html#class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0/library/functions.html#sup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docs.python.org/3.5/whatsnew/3.5.html#whatsnew-pep-44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2to3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vanlier/Python2to3Worksho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3wos.appspot.com/" TargetMode="External"/><Relationship Id="rId3" Type="http://schemas.openxmlformats.org/officeDocument/2006/relationships/hyperlink" Target="https://caniusepython3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park.apache.org/docs/1.4.0/programming-guid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2 </a:t>
            </a:r>
            <a:r>
              <a:rPr lang="en-US" dirty="0" smtClean="0">
                <a:sym typeface="Wingdings"/>
              </a:rPr>
              <a:t>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team Workshop</a:t>
            </a:r>
          </a:p>
          <a:p>
            <a:r>
              <a:rPr lang="en-US" dirty="0" smtClean="0"/>
              <a:t>Friday July 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Safer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 &lt; 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 &gt; None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None &lt; None</a:t>
            </a:r>
            <a:r>
              <a:rPr lang="en-US" dirty="0" smtClean="0"/>
              <a:t> etc. now raise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TypeError</a:t>
            </a:r>
            <a:r>
              <a:rPr lang="en-US" dirty="0" smtClean="0"/>
              <a:t> instead of returning a </a:t>
            </a:r>
            <a:r>
              <a:rPr lang="en-US" dirty="0" err="1" smtClean="0"/>
              <a:t>boolean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Effect on sorting: all items in whatever you’re sorting must be comparable to each other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80" y="3352426"/>
            <a:ext cx="5896909" cy="104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680" y="439502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2.7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5446" y="440449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ong</a:t>
            </a:r>
            <a:r>
              <a:rPr lang="en-US" dirty="0" smtClean="0"/>
              <a:t> is renamed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/>
              <a:t>. </a:t>
            </a:r>
            <a:r>
              <a:rPr lang="en-US" dirty="0" smtClean="0"/>
              <a:t>There is no longer a limit to the value of integers.</a:t>
            </a:r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1/2 </a:t>
            </a:r>
            <a:r>
              <a:rPr lang="en-US" dirty="0"/>
              <a:t>now returns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float. </a:t>
            </a:r>
            <a:r>
              <a:rPr lang="en-US" dirty="0"/>
              <a:t>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1//2 </a:t>
            </a:r>
            <a:r>
              <a:rPr lang="en-US" dirty="0"/>
              <a:t>to get the old truncating </a:t>
            </a:r>
            <a:r>
              <a:rPr lang="en-US" dirty="0" smtClean="0"/>
              <a:t>behavior.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Integer literals no longer support a trailing 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dirty="0"/>
              <a:t> or 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47" y="3443193"/>
            <a:ext cx="3012935" cy="103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5703" y="448286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2.7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153" y="448286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Text, Data,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1964" cy="3416300"/>
          </a:xfrm>
        </p:spPr>
        <p:txBody>
          <a:bodyPr/>
          <a:lstStyle/>
          <a:p>
            <a:r>
              <a:rPr lang="en-US" dirty="0" smtClean="0"/>
              <a:t>The type for text is now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/>
              <a:t>, in Python 2 this was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 </a:t>
            </a:r>
            <a:r>
              <a:rPr lang="en-US" dirty="0" smtClean="0"/>
              <a:t>type for (binary) data is now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lang="en-US" dirty="0" smtClean="0"/>
              <a:t>, in Python 2 this was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Mixing text and data in Python 3 raises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TypeError</a:t>
            </a:r>
            <a:r>
              <a:rPr lang="en-US" dirty="0" smtClean="0"/>
              <a:t>, in Python 2 this would work if you only had 7-bit (ASCII) bytes in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/>
              <a:t>, otherwise it would raise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UnicodeDecodeError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05" b="9936"/>
          <a:stretch/>
        </p:blipFill>
        <p:spPr>
          <a:xfrm>
            <a:off x="1867027" y="4034117"/>
            <a:ext cx="8617818" cy="2438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66007" y="5745479"/>
            <a:ext cx="3278393" cy="10013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There’s some </a:t>
            </a:r>
            <a:r>
              <a:rPr lang="en-US" dirty="0" err="1" smtClean="0"/>
              <a:t>gotchas</a:t>
            </a:r>
            <a:r>
              <a:rPr lang="en-US" dirty="0" smtClean="0"/>
              <a:t> and caveats, read up on this if you work with binary data.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8423" y="64186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2.7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773" y="642352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exception syntax 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now need to use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dirty="0" smtClean="0"/>
              <a:t>syntax (also works in Python 2.7), but note that the exception is now only known within the except block: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07" y="2343241"/>
            <a:ext cx="8202752" cy="1380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7" y="4529948"/>
            <a:ext cx="8552329" cy="2014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5043" y="648866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2.7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4093" y="65025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0" y="2603500"/>
            <a:ext cx="6437533" cy="38421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Removed</a:t>
            </a:r>
            <a:r>
              <a:rPr lang="en-US" dirty="0"/>
              <a:t> &lt;&gt; (use != instead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from module import *</a:t>
            </a:r>
            <a:r>
              <a:rPr lang="en-US" dirty="0"/>
              <a:t> syntax is only allowed at the module level, no longer inside </a:t>
            </a:r>
            <a:r>
              <a:rPr lang="en-US" dirty="0" smtClean="0"/>
              <a:t>functions.</a:t>
            </a:r>
          </a:p>
          <a:p>
            <a:pPr lvl="1"/>
            <a:r>
              <a:rPr lang="en-US" dirty="0" smtClean="0"/>
              <a:t>But import * is a bad smell, try to be explicit in your imports!</a:t>
            </a:r>
          </a:p>
          <a:p>
            <a:r>
              <a:rPr lang="en-US" dirty="0"/>
              <a:t>The only acceptable syntax for relative imports is 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from .[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 import 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/>
              <a:t>. All import forms not starting with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/>
              <a:t> are </a:t>
            </a:r>
            <a:r>
              <a:rPr lang="en-US" dirty="0"/>
              <a:t>interpreted as absolute imports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builtin</a:t>
            </a:r>
            <a:r>
              <a:rPr lang="en-US" dirty="0" smtClean="0"/>
              <a:t> modules are renamed.. E.g. </a:t>
            </a:r>
            <a:r>
              <a:rPr lang="en-US" dirty="0" err="1" smtClean="0"/>
              <a:t>ConfigParser</a:t>
            </a:r>
            <a:r>
              <a:rPr lang="en-US" dirty="0" smtClean="0"/>
              <a:t> to </a:t>
            </a:r>
            <a:r>
              <a:rPr lang="en-US" dirty="0" err="1" smtClean="0"/>
              <a:t>configparser</a:t>
            </a:r>
            <a:r>
              <a:rPr lang="en-US" dirty="0" smtClean="0"/>
              <a:t>, Queue to queue</a:t>
            </a:r>
            <a:endParaRPr lang="en-US" dirty="0"/>
          </a:p>
          <a:p>
            <a:r>
              <a:rPr lang="en-US" dirty="0" smtClean="0"/>
              <a:t>String </a:t>
            </a:r>
            <a:r>
              <a:rPr lang="en-US" dirty="0" smtClean="0"/>
              <a:t>printing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smtClean="0"/>
              <a:t> is deprecated and will be removed at some point in the future. Use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33" y="2603500"/>
            <a:ext cx="4308661" cy="2556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45623" y="6006353"/>
            <a:ext cx="5549154" cy="6364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not exhaustive, </a:t>
            </a:r>
            <a:r>
              <a:rPr lang="en-US" dirty="0"/>
              <a:t>please refer to </a:t>
            </a:r>
            <a:endParaRPr lang="en-US" dirty="0" smtClean="0"/>
          </a:p>
          <a:p>
            <a:pPr algn="ctr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docs.python.org</a:t>
            </a:r>
            <a:r>
              <a:rPr lang="en-US" dirty="0"/>
              <a:t>/3.0/</a:t>
            </a:r>
            <a:r>
              <a:rPr lang="en-US" dirty="0" err="1"/>
              <a:t>whatsnew</a:t>
            </a:r>
            <a:r>
              <a:rPr lang="en-US" dirty="0"/>
              <a:t>/3.0.html</a:t>
            </a:r>
          </a:p>
        </p:txBody>
      </p:sp>
    </p:spTree>
    <p:extLst>
      <p:ext uri="{BB962C8B-B14F-4D97-AF65-F5344CB8AC3E}">
        <p14:creationId xmlns:p14="http://schemas.microsoft.com/office/powerpoint/2010/main" val="983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Python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only arguments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parameters occurring after *</a:t>
            </a:r>
            <a:r>
              <a:rPr lang="en-US" dirty="0" err="1"/>
              <a:t>args</a:t>
            </a:r>
            <a:r>
              <a:rPr lang="en-US" dirty="0"/>
              <a:t> in the parameter list </a:t>
            </a:r>
            <a:r>
              <a:rPr lang="en-US" i="1" dirty="0"/>
              <a:t>must</a:t>
            </a:r>
            <a:r>
              <a:rPr lang="en-US" dirty="0"/>
              <a:t> be specified using keyword syntax in the call. You can also use a bare * in the parameter list to indicate that you don’t accept a variable-length argument list, but you do have keyword-only arguments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80" y="3972290"/>
            <a:ext cx="5072380" cy="2325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0050" y="62922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73165" cy="3416300"/>
          </a:xfrm>
        </p:spPr>
        <p:txBody>
          <a:bodyPr/>
          <a:lstStyle/>
          <a:p>
            <a:r>
              <a:rPr lang="en-US" dirty="0" smtClean="0"/>
              <a:t>You can now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dirty="0" smtClean="0"/>
              <a:t> to refer to arguments defined outside of an inner function or closure.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21" y="3011328"/>
            <a:ext cx="8174154" cy="3555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263" y="651237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2.7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11083" y="651237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now invoke </a:t>
            </a:r>
            <a:r>
              <a:rPr lang="en-US" dirty="0">
                <a:hlinkClick r:id="rId2" tooltip="super"/>
              </a:rPr>
              <a:t>super()</a:t>
            </a:r>
            <a:r>
              <a:rPr lang="en-US" dirty="0"/>
              <a:t> without arguments and (assuming this is in a regular instance method defined inside a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statement) the right class and instance will automatically be chosen. With arguments, the behavior of </a:t>
            </a:r>
            <a:r>
              <a:rPr lang="en-US" dirty="0">
                <a:hlinkClick r:id="rId2" tooltip="super"/>
              </a:rPr>
              <a:t>super()</a:t>
            </a:r>
            <a:r>
              <a:rPr lang="en-US" dirty="0"/>
              <a:t> is unchanged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901"/>
          <a:stretch/>
        </p:blipFill>
        <p:spPr>
          <a:xfrm>
            <a:off x="1822450" y="3996691"/>
            <a:ext cx="5988050" cy="2156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43900" y="4331970"/>
            <a:ext cx="3726181" cy="1821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get used to always typing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super().__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__()</a:t>
            </a:r>
            <a:r>
              <a:rPr lang="en-US" dirty="0" smtClean="0"/>
              <a:t>, instead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MyBaseClass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__()</a:t>
            </a:r>
            <a:r>
              <a:rPr lang="en-US" dirty="0">
                <a:ea typeface="Consolas" charset="0"/>
                <a:cs typeface="Consolas" charset="0"/>
              </a:rPr>
              <a:t>.</a:t>
            </a:r>
          </a:p>
          <a:p>
            <a:pPr algn="ctr"/>
            <a:r>
              <a:rPr lang="en-US" dirty="0" smtClean="0"/>
              <a:t>This is the only way to invoke Python’s MRO (Method Resolution Order).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5003" y="615315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2.7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2640" y="615315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iterable</a:t>
            </a:r>
            <a:r>
              <a:rPr lang="en-US" dirty="0" smtClean="0"/>
              <a:t> 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1967"/>
            <a:ext cx="8825659" cy="3416300"/>
          </a:xfrm>
        </p:spPr>
        <p:txBody>
          <a:bodyPr/>
          <a:lstStyle/>
          <a:p>
            <a:r>
              <a:rPr lang="en-US" dirty="0" smtClean="0"/>
              <a:t>You can now do something like: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8" y="3102536"/>
            <a:ext cx="2814544" cy="139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10" y="4804708"/>
            <a:ext cx="3403600" cy="158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4773" y="639220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80193" y="5814786"/>
            <a:ext cx="2646317" cy="7824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possibilities added in </a:t>
            </a:r>
            <a:r>
              <a:rPr lang="en-US" dirty="0" smtClean="0">
                <a:hlinkClick r:id="rId4"/>
              </a:rPr>
              <a:t>Python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											5 min</a:t>
            </a:r>
          </a:p>
          <a:p>
            <a:r>
              <a:rPr lang="en-US" dirty="0" smtClean="0"/>
              <a:t>What’s different in Python 3							15 min</a:t>
            </a:r>
          </a:p>
          <a:p>
            <a:r>
              <a:rPr lang="en-US" dirty="0" smtClean="0"/>
              <a:t>What’s new in Python 3								15 min</a:t>
            </a:r>
          </a:p>
          <a:p>
            <a:r>
              <a:rPr lang="en-US" dirty="0"/>
              <a:t>Creating forward-compatible Python 2 code			5 </a:t>
            </a:r>
            <a:r>
              <a:rPr lang="en-US" dirty="0" smtClean="0"/>
              <a:t>min</a:t>
            </a:r>
            <a:br>
              <a:rPr lang="en-US" dirty="0" smtClean="0"/>
            </a:br>
            <a:r>
              <a:rPr lang="en-US" dirty="0" smtClean="0"/>
              <a:t>			</a:t>
            </a:r>
            <a:br>
              <a:rPr lang="en-US" dirty="0" smtClean="0"/>
            </a:br>
            <a:r>
              <a:rPr lang="en-US" b="1" dirty="0" smtClean="0"/>
              <a:t>BREAK												10 min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Converting Python 2 code to Python 3 code			15 min</a:t>
            </a:r>
          </a:p>
          <a:p>
            <a:r>
              <a:rPr lang="en-US" dirty="0" smtClean="0"/>
              <a:t>Hands-on											30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hints</a:t>
            </a:r>
            <a:br>
              <a:rPr lang="en-US" dirty="0" smtClean="0"/>
            </a:br>
            <a:r>
              <a:rPr lang="en-US" sz="1800" dirty="0" smtClean="0"/>
              <a:t>Since Python 3.5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now indicate the expected type for arguments and return types.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are just “hints”, i.e. not enforced by the interpreter!</a:t>
            </a:r>
          </a:p>
          <a:p>
            <a:r>
              <a:rPr lang="en-US" dirty="0" smtClean="0"/>
              <a:t>IDEs such as </a:t>
            </a:r>
            <a:r>
              <a:rPr lang="en-US" dirty="0" err="1" smtClean="0"/>
              <a:t>PyCharm</a:t>
            </a:r>
            <a:r>
              <a:rPr lang="en-US" dirty="0" smtClean="0"/>
              <a:t> use this to warn you if you supply something else.</a:t>
            </a:r>
            <a:endParaRPr lang="en-US" dirty="0"/>
          </a:p>
          <a:p>
            <a:r>
              <a:rPr lang="en-US" dirty="0" smtClean="0"/>
              <a:t>Useful for large projects!</a:t>
            </a:r>
          </a:p>
          <a:p>
            <a:r>
              <a:rPr lang="en-US" dirty="0"/>
              <a:t>Provisional API (might be subject </a:t>
            </a:r>
            <a:r>
              <a:rPr lang="en-US" dirty="0" smtClean="0"/>
              <a:t>to backwards </a:t>
            </a:r>
            <a:r>
              <a:rPr lang="en-US" dirty="0"/>
              <a:t>incompatible </a:t>
            </a:r>
            <a:r>
              <a:rPr lang="en-US" dirty="0" smtClean="0"/>
              <a:t>changes in future releases, but is unlikely)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23" y="2979367"/>
            <a:ext cx="5540467" cy="8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br>
              <a:rPr lang="en-US" dirty="0" smtClean="0"/>
            </a:br>
            <a:r>
              <a:rPr lang="en-US" sz="1800" dirty="0" smtClean="0"/>
              <a:t>Since Python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@ operator for matrix multiplication.</a:t>
            </a:r>
          </a:p>
          <a:p>
            <a:r>
              <a:rPr lang="en-US" dirty="0" smtClean="0"/>
              <a:t>Makes for much more readable code.</a:t>
            </a:r>
          </a:p>
          <a:p>
            <a:r>
              <a:rPr lang="en-US" dirty="0" smtClean="0"/>
              <a:t>Supported by Numpy.</a:t>
            </a:r>
          </a:p>
          <a:p>
            <a:endParaRPr lang="en-US" dirty="0"/>
          </a:p>
          <a:p>
            <a:r>
              <a:rPr lang="en-US" dirty="0" smtClean="0"/>
              <a:t>Old: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014" y="4675624"/>
            <a:ext cx="103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(H, beta) - r).T, 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(H, V), H.T)), </a:t>
            </a:r>
            <a:r>
              <a:rPr lang="hr-HR" dirty="0" err="1">
                <a:latin typeface="Consolas" charset="0"/>
                <a:ea typeface="Consolas" charset="0"/>
                <a:cs typeface="Consolas" charset="0"/>
              </a:rPr>
              <a:t>dot</a:t>
            </a:r>
            <a:r>
              <a:rPr lang="hr-HR" dirty="0">
                <a:latin typeface="Consolas" charset="0"/>
                <a:ea typeface="Consolas" charset="0"/>
                <a:cs typeface="Consolas" charset="0"/>
              </a:rPr>
              <a:t>(H, beta) - r))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014" y="5901622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S = (H @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beta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).T @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(H @ V @ H.T) @ (H @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beta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72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string literals</a:t>
            </a:r>
            <a:br>
              <a:rPr lang="en-US" dirty="0" smtClean="0"/>
            </a:br>
            <a:r>
              <a:rPr lang="en-US" sz="1800" dirty="0"/>
              <a:t>S</a:t>
            </a:r>
            <a:r>
              <a:rPr lang="en-US" sz="1800" dirty="0" smtClean="0"/>
              <a:t>ince Python 3.6 (stable version not yet released)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use “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/>
              <a:t>” before a string, the variables are automatically taken from the local scope. Stuff between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dirty="0" smtClean="0"/>
              <a:t> is similar to format strings accepted by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83" y="4158706"/>
            <a:ext cx="6268720" cy="12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forward-compatible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2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If you’re stuck on Python 2 but want to make a future migration as painless as possible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imports: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from __future__ import division,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absolute_import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,\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unicode_literals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Start 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 smtClean="0"/>
              <a:t> for all </a:t>
            </a:r>
            <a:r>
              <a:rPr lang="en-US" dirty="0" err="1" smtClean="0"/>
              <a:t>unencoded</a:t>
            </a:r>
            <a:r>
              <a:rPr lang="en-US" dirty="0" smtClean="0"/>
              <a:t> text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/>
              <a:t> for binary or encoded data only (to let the 2to3 tool do most of the work for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Python 2 code to Python 3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tool for that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2to3</a:t>
            </a:r>
            <a:r>
              <a:rPr lang="en-US" dirty="0" smtClean="0"/>
              <a:t> tool. This automatically:</a:t>
            </a:r>
          </a:p>
          <a:p>
            <a:pPr lvl="1"/>
            <a:r>
              <a:rPr lang="en-US" dirty="0" smtClean="0"/>
              <a:t>Converts 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/>
              <a:t> statements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print()</a:t>
            </a:r>
            <a:r>
              <a:rPr lang="en-US" dirty="0" smtClean="0"/>
              <a:t> function calls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basestr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Converts dictionary methods (e.g.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dict.itertiems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Converts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 X, e </a:t>
            </a:r>
            <a:r>
              <a:rPr lang="en-US" dirty="0" smtClean="0"/>
              <a:t>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 X as 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Removes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from __future__ 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new_feature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ea typeface="Consolas" charset="0"/>
                <a:cs typeface="Consolas" charset="0"/>
              </a:rPr>
              <a:t>statements</a:t>
            </a:r>
          </a:p>
          <a:p>
            <a:pPr lvl="1"/>
            <a:r>
              <a:rPr lang="en-US" dirty="0" smtClean="0"/>
              <a:t>And much more. </a:t>
            </a:r>
            <a:r>
              <a:rPr lang="en-US" dirty="0"/>
              <a:t>Full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docs.python.org/2/library/2to3.html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9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Start with excellent test coverage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sure it runs fine on the latest Python 2.7.x version of Python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Run Python 2 with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-3</a:t>
            </a:r>
            <a:r>
              <a:rPr lang="en-US" dirty="0" smtClean="0"/>
              <a:t> command line switch. This enables </a:t>
            </a:r>
            <a:r>
              <a:rPr lang="en-US" dirty="0"/>
              <a:t>warnings about features that will be removed (or change) in 3 (e.g.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DeprecationWarning</a:t>
            </a:r>
            <a:r>
              <a:rPr lang="en-US" dirty="0" smtClean="0"/>
              <a:t> for integer division).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dirty="0"/>
              <a:t>your test suite again, and fix code that you get warnings about until there are no warnings left, and all your tests still pass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Run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2to3</a:t>
            </a:r>
            <a:r>
              <a:rPr lang="en-US" dirty="0" smtClean="0"/>
              <a:t> </a:t>
            </a:r>
            <a:r>
              <a:rPr lang="en-US" dirty="0"/>
              <a:t>source-to-source translator over your source code tree</a:t>
            </a:r>
            <a:r>
              <a:rPr lang="en-US" dirty="0" smtClean="0"/>
              <a:t>. </a:t>
            </a:r>
            <a:r>
              <a:rPr lang="en-US" dirty="0"/>
              <a:t>Run the result of the translation under Python </a:t>
            </a:r>
            <a:r>
              <a:rPr lang="en-US" dirty="0" smtClean="0"/>
              <a:t>3. </a:t>
            </a:r>
            <a:r>
              <a:rPr lang="en-US" dirty="0"/>
              <a:t>Manually fix up any remaining issues, fixing problems until all tests pass again.</a:t>
            </a:r>
          </a:p>
        </p:txBody>
      </p:sp>
    </p:spTree>
    <p:extLst>
      <p:ext uri="{BB962C8B-B14F-4D97-AF65-F5344CB8AC3E}">
        <p14:creationId xmlns:p14="http://schemas.microsoft.com/office/powerpoint/2010/main" val="10842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our feet wet!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Setup Anaconda with a Python 3 environment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create -n py3k python=3 anaconda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Clone this repo with Python 2 code: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github.com/jvanlier/Python2to3Workshop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Quest: </a:t>
            </a:r>
          </a:p>
          <a:p>
            <a:pPr lvl="1"/>
            <a:r>
              <a:rPr lang="en-US" dirty="0" smtClean="0"/>
              <a:t>make it run on Python 3! </a:t>
            </a:r>
            <a:r>
              <a:rPr lang="en-US" dirty="0" smtClean="0">
                <a:sym typeface="Wingdings"/>
              </a:rPr>
              <a:t> (see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  <a:sym typeface="Wingdings"/>
              </a:rPr>
              <a:t>README.md</a:t>
            </a:r>
            <a:r>
              <a:rPr lang="en-US" dirty="0" smtClean="0">
                <a:sym typeface="Wingdings"/>
              </a:rPr>
              <a:t> for the 4-step process)</a:t>
            </a:r>
          </a:p>
          <a:p>
            <a:pPr lvl="1"/>
            <a:r>
              <a:rPr lang="en-US" dirty="0" smtClean="0">
                <a:sym typeface="Wingdings"/>
              </a:rPr>
              <a:t>diff the Python 2 version with the Python 3 version to understand what’s changed</a:t>
            </a:r>
          </a:p>
          <a:p>
            <a:r>
              <a:rPr lang="en-US" dirty="0" smtClean="0">
                <a:sym typeface="Wingdings"/>
              </a:rPr>
              <a:t>Reward: Beer @ 17:00 in the bar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7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issues remaining after 2to3 tool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Bytes/Strings: need to convert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/>
              <a:t> first.</a:t>
            </a:r>
          </a:p>
          <a:p>
            <a:endParaRPr lang="en-US" dirty="0" smtClean="0"/>
          </a:p>
          <a:p>
            <a:r>
              <a:rPr lang="en-US" dirty="0" smtClean="0"/>
              <a:t>#2 Integer</a:t>
            </a:r>
            <a:br>
              <a:rPr lang="en-US" dirty="0" smtClean="0"/>
            </a:br>
            <a:r>
              <a:rPr lang="en-US" dirty="0" smtClean="0"/>
              <a:t>		Change </a:t>
            </a:r>
            <a:r>
              <a:rPr lang="en-US" dirty="0"/>
              <a:t>line 30 to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             or: </a:t>
            </a:r>
          </a:p>
          <a:p>
            <a:r>
              <a:rPr lang="en-US" dirty="0"/>
              <a:t>#3 </a:t>
            </a:r>
            <a:r>
              <a:rPr lang="en-US" dirty="0" smtClean="0"/>
              <a:t>Exceptions. Move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/>
              <a:t> to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83" y="3039533"/>
            <a:ext cx="4438650" cy="418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06" y="3699934"/>
            <a:ext cx="3556000" cy="25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06" y="3976769"/>
            <a:ext cx="45339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900" y="4810005"/>
            <a:ext cx="6599766" cy="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970" y="22105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</a:t>
            </a:r>
            <a:r>
              <a:rPr lang="en-US" dirty="0" err="1" smtClean="0"/>
              <a:t>devs</a:t>
            </a:r>
            <a:r>
              <a:rPr lang="en-US" dirty="0" smtClean="0"/>
              <a:t> (with BDFL Guido van Rossum) decided that they made a bunch of mistakes in the early days of developing Python.</a:t>
            </a:r>
          </a:p>
          <a:p>
            <a:r>
              <a:rPr lang="en-US" dirty="0" smtClean="0"/>
              <a:t>The only way to fix that, is by introducing backwards-incompatible changes</a:t>
            </a:r>
          </a:p>
          <a:p>
            <a:r>
              <a:rPr lang="en-US" dirty="0" smtClean="0"/>
              <a:t>Other languages, such as Java, usually avoid this at all costs, because there is a risk of fracturing the community.</a:t>
            </a:r>
          </a:p>
          <a:p>
            <a:r>
              <a:rPr lang="en-US" dirty="0" smtClean="0"/>
              <a:t>Not Python!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 will be end of life in 2020</a:t>
            </a:r>
          </a:p>
          <a:p>
            <a:r>
              <a:rPr lang="en-US" dirty="0" smtClean="0"/>
              <a:t>Lots of packages that we use are Python 3 compatible, so why not?</a:t>
            </a:r>
          </a:p>
          <a:p>
            <a:pPr lvl="1"/>
            <a:r>
              <a:rPr lang="en-US" dirty="0" smtClean="0"/>
              <a:t>See e.g. </a:t>
            </a:r>
            <a:r>
              <a:rPr lang="en-US" dirty="0"/>
              <a:t>the Python 3 Wall of Superpowers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python3wos.appspot.com)</a:t>
            </a:r>
            <a:r>
              <a:rPr lang="en-US" dirty="0" smtClean="0"/>
              <a:t> or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caniusepython3</a:t>
            </a:r>
            <a:r>
              <a:rPr lang="en-US" dirty="0" smtClean="0"/>
              <a:t> project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caniusepython3.com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b="1" dirty="0" smtClean="0"/>
              <a:t>Data science</a:t>
            </a:r>
            <a:r>
              <a:rPr lang="en-US" dirty="0" smtClean="0"/>
              <a:t>: matplotlib, scipy, numpy, pandas, scikit-learn</a:t>
            </a:r>
          </a:p>
          <a:p>
            <a:pPr lvl="1"/>
            <a:r>
              <a:rPr lang="en-US" b="1" dirty="0" smtClean="0"/>
              <a:t>Software engineering</a:t>
            </a:r>
            <a:r>
              <a:rPr lang="en-US" dirty="0" smtClean="0"/>
              <a:t>: celery, flask, </a:t>
            </a:r>
            <a:r>
              <a:rPr lang="en-US" dirty="0" err="1" smtClean="0"/>
              <a:t>pymongo</a:t>
            </a:r>
            <a:endParaRPr lang="en-US" dirty="0" smtClean="0"/>
          </a:p>
          <a:p>
            <a:r>
              <a:rPr lang="en-US" dirty="0" smtClean="0"/>
              <a:t>New useful features in Python 3</a:t>
            </a:r>
          </a:p>
          <a:p>
            <a:pPr lvl="1"/>
            <a:endParaRPr lang="en-US" dirty="0" smtClean="0"/>
          </a:p>
          <a:p>
            <a:pPr lvl="5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68928" y="5295899"/>
            <a:ext cx="8325091" cy="1447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Consider starting all new projects in Python 3.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Existing projects can usually be migrated without too much pain</a:t>
            </a: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Expect a migration plan from the AQAC group, starting after summer.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bother</a:t>
            </a:r>
            <a:br>
              <a:rPr lang="en-US" dirty="0" smtClean="0"/>
            </a:br>
            <a:r>
              <a:rPr lang="en-US" sz="2000" i="1" dirty="0" smtClean="0"/>
              <a:t>at this point in time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absolutely need a package that’s not yet converted (e.g. thrift)</a:t>
            </a:r>
          </a:p>
          <a:p>
            <a:r>
              <a:rPr lang="en-US" dirty="0" smtClean="0"/>
              <a:t>If you need interop with ROOT on a KAVE</a:t>
            </a:r>
          </a:p>
          <a:p>
            <a:pPr lvl="1"/>
            <a:r>
              <a:rPr lang="en-US" dirty="0" smtClean="0"/>
              <a:t>Apparently you need ROOT 6 to work with Python 3, for which you need CentOS 7, and thus the latest KAVE. You might have better luck on your own laptop. For more info, check with </a:t>
            </a:r>
            <a:r>
              <a:rPr lang="en-US" dirty="0" err="1" smtClean="0"/>
              <a:t>Lodewijk</a:t>
            </a:r>
            <a:r>
              <a:rPr lang="en-US" dirty="0" smtClean="0"/>
              <a:t>!</a:t>
            </a:r>
          </a:p>
          <a:p>
            <a:r>
              <a:rPr lang="en-US" dirty="0" smtClean="0"/>
              <a:t>Spark &lt; 1.5.0 apparently does NOT work with Python 3</a:t>
            </a:r>
          </a:p>
          <a:p>
            <a:pPr lvl="1"/>
            <a:r>
              <a:rPr lang="en-US" dirty="0" smtClean="0"/>
              <a:t>From: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spark.apache.org/docs/1.4.0/programming-guide.html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Spark 1.4.0 works with Python 2.6 or higher (but not Python 3). It uses the standard </a:t>
            </a:r>
            <a:r>
              <a:rPr lang="en-US" dirty="0" err="1"/>
              <a:t>CPython</a:t>
            </a:r>
            <a:r>
              <a:rPr lang="en-US" dirty="0"/>
              <a:t> interpreter, so C libraries like </a:t>
            </a:r>
            <a:r>
              <a:rPr lang="en-US" dirty="0" err="1"/>
              <a:t>NumPy</a:t>
            </a:r>
            <a:r>
              <a:rPr lang="en-US" dirty="0"/>
              <a:t> can be </a:t>
            </a:r>
            <a:r>
              <a:rPr lang="en-US" dirty="0" smtClean="0"/>
              <a:t>used.”</a:t>
            </a:r>
            <a:endParaRPr lang="en-US" dirty="0"/>
          </a:p>
          <a:p>
            <a:pPr lvl="1"/>
            <a:r>
              <a:rPr lang="en-US" dirty="0" smtClean="0"/>
              <a:t>1.5.0 seems OK: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Spark 1.5.0 works with Python 2.6+ or Python 3.4+. It can use the standard </a:t>
            </a:r>
            <a:r>
              <a:rPr lang="en-US" dirty="0" err="1"/>
              <a:t>CPython</a:t>
            </a:r>
            <a:r>
              <a:rPr lang="en-US" dirty="0"/>
              <a:t> interpreter, so C libraries like </a:t>
            </a:r>
            <a:r>
              <a:rPr lang="en-US" dirty="0" err="1"/>
              <a:t>NumPy</a:t>
            </a:r>
            <a:r>
              <a:rPr lang="en-US" dirty="0"/>
              <a:t> can be used. It also works with </a:t>
            </a:r>
            <a:r>
              <a:rPr lang="en-US" dirty="0" err="1"/>
              <a:t>PyPy</a:t>
            </a:r>
            <a:r>
              <a:rPr lang="en-US" dirty="0"/>
              <a:t> 2.3</a:t>
            </a:r>
            <a:r>
              <a:rPr lang="en-US" dirty="0" smtClean="0"/>
              <a:t>+.”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in Python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/>
              <a:t> is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17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1) it’s not special enough to be a statement instead of a function</a:t>
            </a:r>
          </a:p>
          <a:p>
            <a:pPr lvl="1"/>
            <a:r>
              <a:rPr lang="en-US" dirty="0" smtClean="0"/>
              <a:t>2) easier to replace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print()</a:t>
            </a:r>
            <a:r>
              <a:rPr lang="en-US" dirty="0" smtClean="0"/>
              <a:t> with logging if it’s already a function (without dealing with messy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</a:t>
            </a:r>
            <a:r>
              <a:rPr lang="en-US" dirty="0" smtClean="0"/>
              <a:t> syntax)</a:t>
            </a:r>
          </a:p>
          <a:p>
            <a:pPr lvl="1"/>
            <a:r>
              <a:rPr lang="is-IS" dirty="0" smtClean="0"/>
              <a:t>3) easier to replace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print()</a:t>
            </a:r>
            <a:r>
              <a:rPr lang="is-IS" dirty="0" smtClean="0"/>
              <a:t> on module level with a custom function by setting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__builtin__.print</a:t>
            </a:r>
          </a:p>
          <a:p>
            <a:pPr lvl="1"/>
            <a:r>
              <a:rPr lang="en-US" dirty="0" smtClean="0"/>
              <a:t>F</a:t>
            </a:r>
            <a:r>
              <a:rPr lang="is-IS" dirty="0" smtClean="0"/>
              <a:t>or more reasons and info see PEP-3105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21" y="2603499"/>
            <a:ext cx="5691468" cy="25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</a:t>
            </a:r>
            <a:r>
              <a:rPr lang="en-US" smtClean="0"/>
              <a:t>and iterators instead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493559" cy="415588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dict.keys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ea typeface="Consolas" charset="0"/>
                <a:cs typeface="Consolas" charset="0"/>
              </a:rPr>
              <a:t>and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ea typeface="Consolas" charset="0"/>
                <a:cs typeface="Consolas" charset="0"/>
              </a:rPr>
              <a:t>return “views” instead of lists: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dict.iterkeys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dict.iteritems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dict.itervalues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are no longer supported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ap()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filter()</a:t>
            </a:r>
            <a:r>
              <a:rPr lang="en-US" dirty="0" smtClean="0"/>
              <a:t> return iterators:</a:t>
            </a:r>
          </a:p>
          <a:p>
            <a:endParaRPr lang="en-US" dirty="0" smtClean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ange() </a:t>
            </a:r>
            <a:r>
              <a:rPr lang="en-US" dirty="0" smtClean="0"/>
              <a:t>now behaves like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xrange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, the latter is removed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zip()</a:t>
            </a:r>
            <a:r>
              <a:rPr lang="en-US" dirty="0" smtClean="0"/>
              <a:t> now returns an iterator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75" y="2533238"/>
            <a:ext cx="4480858" cy="986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988"/>
          <a:stretch/>
        </p:blipFill>
        <p:spPr>
          <a:xfrm>
            <a:off x="5739953" y="4776358"/>
            <a:ext cx="6054165" cy="1157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7363" y="350832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Python 2.7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17573" y="347013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7403" y="592291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2.7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05353" y="593572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556</TotalTime>
  <Words>1347</Words>
  <Application>Microsoft Macintosh PowerPoint</Application>
  <PresentationFormat>Widescreen</PresentationFormat>
  <Paragraphs>191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Century Gothic</vt:lpstr>
      <vt:lpstr>Consolas</vt:lpstr>
      <vt:lpstr>Wingdings</vt:lpstr>
      <vt:lpstr>Wingdings 3</vt:lpstr>
      <vt:lpstr>Arial</vt:lpstr>
      <vt:lpstr>Ion Boardroom</vt:lpstr>
      <vt:lpstr>Python 2  3</vt:lpstr>
      <vt:lpstr>Outline</vt:lpstr>
      <vt:lpstr>Why bother?</vt:lpstr>
      <vt:lpstr>Some history</vt:lpstr>
      <vt:lpstr>Why bother?</vt:lpstr>
      <vt:lpstr>When not to bother at this point in time</vt:lpstr>
      <vt:lpstr>What’s different in Python 3</vt:lpstr>
      <vt:lpstr>print is a function</vt:lpstr>
      <vt:lpstr>Views and iterators instead of lists</vt:lpstr>
      <vt:lpstr>Safer comparisons</vt:lpstr>
      <vt:lpstr>Integers</vt:lpstr>
      <vt:lpstr>Text, Data, Unicode</vt:lpstr>
      <vt:lpstr>Old exception syntax removed</vt:lpstr>
      <vt:lpstr>Other stuff</vt:lpstr>
      <vt:lpstr>What’s new in Python 3</vt:lpstr>
      <vt:lpstr>Keyword only arguments</vt:lpstr>
      <vt:lpstr>New nonlocal statement</vt:lpstr>
      <vt:lpstr>New super()</vt:lpstr>
      <vt:lpstr>Extended iterable unpacking</vt:lpstr>
      <vt:lpstr>Type hints Since Python 3.5</vt:lpstr>
      <vt:lpstr>Matrix multiplication Since Python 3.5</vt:lpstr>
      <vt:lpstr>Formatted string literals Since Python 3.6 (stable version not yet released)</vt:lpstr>
      <vt:lpstr>Creating forward-compatible  Python 2 code</vt:lpstr>
      <vt:lpstr>If you’re stuck on Python 2 but want to make a future migration as painless as possible…</vt:lpstr>
      <vt:lpstr>BREAK</vt:lpstr>
      <vt:lpstr>Converting Python 2 code to Python 3 code</vt:lpstr>
      <vt:lpstr>There’s a tool for that</vt:lpstr>
      <vt:lpstr>4-step process</vt:lpstr>
      <vt:lpstr>Hands-on </vt:lpstr>
      <vt:lpstr>Time to get our feet wet!</vt:lpstr>
      <vt:lpstr>Solutions of issues remaining after 2to3 tool conversion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2  3 !</dc:title>
  <dc:creator>chantal enkoroma</dc:creator>
  <cp:lastModifiedBy>chantal enkoroma</cp:lastModifiedBy>
  <cp:revision>176</cp:revision>
  <dcterms:created xsi:type="dcterms:W3CDTF">2016-06-27T14:34:36Z</dcterms:created>
  <dcterms:modified xsi:type="dcterms:W3CDTF">2016-07-01T14:01:47Z</dcterms:modified>
</cp:coreProperties>
</file>