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Default Extension="gif" ContentType="image/gif"/>
  <Default Extension="jpg" ContentType="image/jpeg"/>
  <Default Extension="jpeg" ContentType="image/jpeg"/>
  <Default Extension="png" ContentType="image/png"/>
  <Default Extension="xlsx" ContentType="application/vnd.openxmlformats-officedocument.spreadsheetml.sheet"/>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Lst>
  <p:sldSz cx="9906120" cy="6858000" type="A4"/>
  <p:notesSz cx="6858000" cy="9144000"/>
  <p:defaultTextStyle>
    <a:defPPr>
      <a:defRPr lang="fr-FR"/>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lastView="sldView">
  <p:slideViewPr>
    <p:cSldViewPr>
      <p:cViewPr>
        <p:scale>
          <a:sx d="100" n="100"/>
          <a:sy d="100" n="100"/>
        </p:scale>
        <p:origin x="0" y="0"/>
      </p:cViewPr>
    </p:cSldViewPr>
  </p:slideViewPr>
</p:viewPr>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theme" Target="theme/theme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presProps" Target="presProps.xml"/>
  <Relationship Id="rId9" Type="http://schemas.openxmlformats.org/officeDocument/2006/relationships/viewProps" Target="viewProps.xml"/>
  <Relationship Id="rId10" Type="http://schemas.openxmlformats.org/officeDocument/2006/relationships/tableStyles" Target="tableStyles.xml"/>
</Relationships>

</file>

<file path=ppt/slideLayouts/_rels/slideLayout1.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71413271" r:id="rId1"/>
  </p:sldLayoutIdLst>
  <p:txStyles>
    <p:titleStyle>
      <a:lvl1pPr algn="ctr">
        <a:defRPr sz="4400" kern="1200">
          <a:solidFill>
            <a:schemeClr val="lt1"/>
          </a:solidFill>
        </a:defRPr>
      </a:lvl1pPr>
      <a:extLst/>
    </p:titleStyle>
    <p:bodyStyle>
      <a:lvl1pPr algn="ctr" indent="-324900">
        <a:defRPr sz="3200" kern="1200">
          <a:solidFill>
            <a:schemeClr val="tx1"/>
          </a:solidFill>
        </a:defRPr>
      </a:lvl1pPr>
      <a:extLst/>
    </p:bodyStyle>
    <p:otherStyle>
      <a:defPPr algn="ctr">
        <a:defRPr kern="1200">
          <a:solidFill>
            <a:schemeClr val="tx1"/>
          </a:solidFill>
        </a:defRPr>
      </a:defPPr>
      <a:extLst/>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1" Type="http://schemas.openxmlformats.org/officeDocument/2006/relationships/image" Target="../media/placeholder1.png"/>
  <Relationship Id="rId2" Type="http://schemas.openxmlformats.org/officeDocument/2006/relationships/image" Target="../media/voorpaginaJeffreyVanOostrom2.jpg"/>
  <Relationship Id="rId3" Type="http://schemas.openxmlformats.org/officeDocument/2006/relationships/image" Target="../media/logostevin3.png"/>
  <Relationship Id="rId4" Type="http://schemas.openxmlformats.org/officeDocument/2006/relationships/image" Target="../media/background_0.jp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 Id="rId1" Type="http://schemas.openxmlformats.org/officeDocument/2006/relationships/image" Target="../media/placeholder4.png"/>
  <Relationship Id="rId2" Type="http://schemas.openxmlformats.org/officeDocument/2006/relationships/image" Target="../media/profielFotoJeffreyVanOostrom5.png"/>
  <Relationship Id="rId3" Type="http://schemas.openxmlformats.org/officeDocument/2006/relationships/image" Target="../media/logostevin9.png"/>
  <Relationship Id="rId4" Type="http://schemas.openxmlformats.org/officeDocument/2006/relationships/image" Target="../media/background_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1.xml"/>
  <Relationship Id="rId1" Type="http://schemas.openxmlformats.org/officeDocument/2006/relationships/image" Target="../media/placeholder10.png"/>
  <Relationship Id="rId2" Type="http://schemas.openxmlformats.org/officeDocument/2006/relationships/image" Target="../media/logostevin11.png"/>
  <Relationship Id="rId3" Type="http://schemas.openxmlformats.org/officeDocument/2006/relationships/image" Target="../media/background_2.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1.xml"/>
  <Relationship Id="rId1" Type="http://schemas.openxmlformats.org/officeDocument/2006/relationships/image" Target="../media/placeholder12.png"/>
  <Relationship Id="rId2" Type="http://schemas.openxmlformats.org/officeDocument/2006/relationships/image" Target="../media/background_3.jp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1.xml"/>
  <Relationship Id="rId1" Type="http://schemas.openxmlformats.org/officeDocument/2006/relationships/image" Target="../media/placeholder13.png"/>
  <Relationship Id="rId2" Type="http://schemas.openxmlformats.org/officeDocument/2006/relationships/image" Target="../media/background_4.jpg"/>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4"/>
          <a:stretch>
            <a:fillRect/>
          </a:stretch>
        </a:blipFill>
      </p:bgPr>
    </p:bg>
    <p:spTree>
      <p:nvGrpSpPr>
        <p:cNvPr id="1" name=""/>
        <p:cNvGrpSpPr/>
        <p:nvPr/>
      </p:nvGrpSpPr>
      <p:grpSpPr>
        <a:xfrm>
          <a:off x="0" y="0"/>
          <a:ext cx="9686925" cy="6762750"/>
          <a:chOff x="0" y="0"/>
          <a:chExt cx="9686925" cy="6762750"/>
        </a:xfrm>
      </p:grpSpPr>
      <p:pic>
        <p:nvPicPr>
          <p:cNvPr id="1" name="" descr=""/>
          <p:cNvPicPr>
            <a:picLocks noChangeAspect="1"/>
          </p:cNvPicPr>
          <p:nvPr/>
        </p:nvPicPr>
        <p:blipFill>
          <a:blip r:embed="rId1"/>
          <a:stretch>
            <a:fillRect/>
          </a:stretch>
        </p:blipFill>
        <p:spPr>
          <a:xfrm>
            <a:off x="0" y="0"/>
            <a:ext cx="0" cy="0"/>
          </a:xfrm>
          <a:prstGeom prst="rect">
            <a:avLst/>
          </a:prstGeom>
        </p:spPr>
      </p:pic>
      <p:pic>
        <p:nvPicPr>
          <p:cNvPr id="2" name="" descr=""/>
          <p:cNvPicPr>
            <a:picLocks noChangeAspect="1"/>
          </p:cNvPicPr>
          <p:nvPr/>
        </p:nvPicPr>
        <p:blipFill>
          <a:blip r:embed="rId2"/>
          <a:stretch>
            <a:fillRect/>
          </a:stretch>
        </p:blipFill>
        <p:spPr>
          <a:xfrm>
            <a:off x="1047750" y="1571625"/>
            <a:ext cx="2476500" cy="3714750"/>
          </a:xfrm>
          <a:prstGeom prst="rect">
            <a:avLst/>
          </a:prstGeom>
        </p:spPr>
      </p:pic>
      <p:pic>
        <p:nvPicPr>
          <p:cNvPr id="3" name="" descr=""/>
          <p:cNvPicPr>
            <a:picLocks noChangeAspect="1"/>
          </p:cNvPicPr>
          <p:nvPr/>
        </p:nvPicPr>
        <p:blipFill>
          <a:blip r:embed="rId3"/>
          <a:stretch>
            <a:fillRect/>
          </a:stretch>
        </p:blipFill>
        <p:spPr>
          <a:xfrm>
            <a:off x="8191500" y="95250"/>
            <a:ext cx="1495425" cy="857250"/>
          </a:xfrm>
          <a:prstGeom prst="rect">
            <a:avLst/>
          </a:prstGeom>
        </p:spPr>
      </p:pic>
      <p:sp>
        <p:nvSpPr>
          <p:cNvPr id="4" name=""/>
          <p:cNvSpPr txBox="1"/>
          <p:nvPr/>
        </p:nvSpPr>
        <p:spPr>
          <a:xfrm>
            <a:off x="4286250" y="1047750"/>
            <a:ext cx="5095875" cy="333375"/>
          </a:xfrm>
          <a:prstGeom prst="rect"/>
        </p:spPr>
        <p:txBody>
          <a:bodyPr rtlCol="0" bIns="45720" lIns="91440" rIns="91440" tIns="45720">
            <a:spAutoFit/>
          </a:bodyPr>
          <a:lstStyle/>
          <a:p>
            <a:pPr algn="l" fontAlgn="base" marL="0" marR="0" indent="0" lvl="0">
              <a:lnSpc>
                <a:spcPct val="100000"/>
              </a:lnSpc>
            </a:pPr>
            <a:r>
              <a:rPr lang="en-US" b="1" sz="1600" spc="300" u="none">
                <a:solidFill>
                  <a:srgbClr val="264756">
                    <a:alpha val="100000"/>
                  </a:srgbClr>
                </a:solidFill>
                <a:latin typeface="Open Sans SemiBold"/>
              </a:rPr>
              <a:t><![CDATA[ALBERT-JAN EGMOND]]></a:t>
            </a:r>
          </a:p>
        </p:txBody>
      </p:sp>
      <p:sp>
        <p:nvSpPr>
          <p:cNvPr id="5" name=""/>
          <p:cNvSpPr txBox="1"/>
          <p:nvPr/>
        </p:nvSpPr>
        <p:spPr>
          <a:xfrm>
            <a:off x="4286250" y="1333500"/>
            <a:ext cx="4286250" cy="333375"/>
          </a:xfrm>
          <a:prstGeom prst="rect"/>
        </p:spPr>
        <p:txBody>
          <a:bodyPr rtlCol="0" bIns="45720" lIns="91440" rIns="91440" tIns="45720">
            <a:spAutoFit/>
          </a:bodyPr>
          <a:lstStyle/>
          <a:p>
            <a:pPr algn="l" fontAlgn="base" marL="0" marR="0" indent="0" lvl="0">
              <a:lnSpc>
                <a:spcPct val="100000"/>
              </a:lnSpc>
            </a:pPr>
            <a:r>
              <a:rPr lang="en-US" b="1" i="1" sz="1100" spc="200" u="none">
                <a:solidFill>
                  <a:srgbClr val="8D9499">
                    <a:alpha val="100000"/>
                  </a:srgbClr>
                </a:solidFill>
                <a:latin typeface="Open Sans SemiBold"/>
              </a:rPr>
              <a:t><![CDATA[SEEK FIRST TO UNDERSTAND, THEN TO BE UNDERSTOOD]]></a:t>
            </a:r>
          </a:p>
        </p:txBody>
      </p:sp>
      <p:sp>
        <p:nvSpPr>
          <p:cNvPr id="6" name=""/>
          <p:cNvSpPr txBox="1"/>
          <p:nvPr/>
        </p:nvSpPr>
        <p:spPr>
          <a:xfrm>
            <a:off x="4286250" y="2000250"/>
            <a:ext cx="4286250" cy="4762500"/>
          </a:xfrm>
          <a:prstGeom prst="rect"/>
        </p:spPr>
        <p:txBody>
          <a:bodyPr rtlCol="0" bIns="45720" lIns="91440" rIns="91440" tIns="45720">
            <a:spAutoFit/>
          </a:bodyPr>
          <a:lstStyle/>
          <a:p>
            <a:pPr algn="l" fontAlgn="base" marL="0" marR="0" indent="0" lvl="0">
              <a:lnSpc>
                <a:spcPct val="100000"/>
              </a:lnSpc>
            </a:pPr>
            <a:r>
              <a:rPr lang="en-US" sz="800" spc="50" u="none">
                <a:solidFill>
                  <a:srgbClr val="264756">
                    <a:alpha val="100000"/>
                  </a:srgbClr>
                </a:solidFill>
                <a:latin typeface="Open Sans"/>
              </a:rPr>
              <a:t><![CDATA[Ontwikkeling staat bij mij centraal. Niet alleen persoonlijke ontwikkeling, maar ook die van anderen. Door deze blik ben ik erg leergierig. Ik zorg dat ik de benodigde kennis heb, dan wel in huis haal.
Tijdens mijn studie Aerospace Engineering heb ik een breed scala aan technische kennis en kunde opgebouwd. In verschillende projecten heb ik laten zien in staat te zijn om in groepen te werken en mijn kennis snel en effectief toe te passen. Niet alleen vliegtuigkennis, maar ook programmeren, systems engineering en het ontwikkelen van analytische vaardigheden waren onderdeel van het curriculum.
Ik heb bij KPN de problematiek rondom assetmanagement van het mobiele netwerk mij eigen gemaakt. Door goed te luisteren en de juiste mensen met elkaar te verbinden heb ik een verbeterslag kunnen maken in de processen en systemen, om zo een onderhoudbaar en toekomstbestendig mobiel netwerk te realiseren.
Bij Ordina heb ik een team van engineers begeleid in het Agile werken, door gezamenlijk een innovatieve continuous delivery pipeline te ontwikkelen, waarbij gebruik gemaakt wordt van de nieuwste technieken en tools.
Ik heb technische kennis en communicatieve vaardigheden, een goede combinatie om elk probleem aan te pakk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4"/>
          <a:stretch>
            <a:fillRect/>
          </a:stretch>
        </a:blipFill>
      </p:bgPr>
    </p:bg>
    <p:spTree>
      <p:nvGrpSpPr>
        <p:cNvPr id="1" name=""/>
        <p:cNvGrpSpPr/>
        <p:nvPr/>
      </p:nvGrpSpPr>
      <p:grpSpPr>
        <a:xfrm>
          <a:off x="0" y="0"/>
          <a:ext cx="5524500" cy="6810375"/>
          <a:chOff x="0" y="0"/>
          <a:chExt cx="5524500" cy="6810375"/>
        </a:xfrm>
      </p:grpSpPr>
      <p:pic>
        <p:nvPicPr>
          <p:cNvPr id="1" name="" descr=""/>
          <p:cNvPicPr>
            <a:picLocks noChangeAspect="1"/>
          </p:cNvPicPr>
          <p:nvPr/>
        </p:nvPicPr>
        <p:blipFill>
          <a:blip r:embed="rId1"/>
          <a:stretch>
            <a:fillRect/>
          </a:stretch>
        </p:blipFill>
        <p:spPr>
          <a:xfrm>
            <a:off x="0" y="0"/>
            <a:ext cx="0" cy="0"/>
          </a:xfrm>
          <a:prstGeom prst="rect">
            <a:avLst/>
          </a:prstGeom>
        </p:spPr>
      </p:pic>
      <p:pic>
        <p:nvPicPr>
          <p:cNvPr id="2" name="" descr=""/>
          <p:cNvPicPr>
            <a:picLocks noChangeAspect="1"/>
          </p:cNvPicPr>
          <p:nvPr/>
        </p:nvPicPr>
        <p:blipFill>
          <a:blip r:embed="rId2"/>
          <a:stretch>
            <a:fillRect/>
          </a:stretch>
        </p:blipFill>
        <p:spPr>
          <a:xfrm>
            <a:off x="619125" y="476250"/>
            <a:ext cx="904875" cy="904875"/>
          </a:xfrm>
          <a:prstGeom prst="rect">
            <a:avLst/>
          </a:prstGeom>
        </p:spPr>
      </p:pic>
      <p:graphicFrame>
        <p:nvGraphicFramePr>
          <p:cNvPr id="3" name="" descr=""/>
          <p:cNvGraphicFramePr>
            <a:graphicFrameLocks noGrp="1"/>
          </p:cNvGraphicFramePr>
          <p:nvPr/>
        </p:nvGraphicFramePr>
        <p:xfrm>
          <a:off x="1714500" y="523875"/>
          <a:ext cx="3810000" cy="523875"/>
        </p:xfrm>
        <a:graphic>
          <a:graphicData uri="http://schemas.openxmlformats.org/drawingml/2006/table">
            <a:tbl>
              <a:tblPr firstRow="1" bandRow="1"/>
              <a:tblGrid>
                <a:gridCol w="952500"/>
                <a:gridCol w="1905000"/>
              </a:tblGrid>
              <a:tr h="152400">
                <a:tc gridSpan="2">
                  <a:txBody>
                    <a:bodyPr wrap="square" rtlCol="0">
                      <a:spAutoFit/>
                    </a:bodyPr>
                    <a:lstStyle/>
                    <a:p>
                      <a:pPr algn="l" fontAlgn="base" marL="0" marR="0" indent="0" lvl="0">
                        <a:lnSpc>
                          <a:spcPct val="100000"/>
                        </a:lnSpc>
                      </a:pPr>
                      <a:r>
                        <a:rPr lang="en-US" sz="1400" spc="150" u="none">
                          <a:solidFill>
                            <a:srgbClr val="264756">
                              <a:alpha val="100000"/>
                            </a:srgbClr>
                          </a:solidFill>
                          <a:latin typeface="Open Sans SemiBold"/>
                        </a:rPr>
                        <a:t><![CDATA[Jeffrey van Oostrom]]></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c hMerge="1">
                  <a:txBody>
                    <a:bodyPr wrap="square" rtlCol="0">
                      <a:spAutoFit/>
                    </a:bodyPr>
                    <a:lstStyle/>
                    <a:p>
                      <a:pPr algn="l" fontAlgn="base" marL="0" marR="0" indent="0" lvl="0">
                        <a:lnSpc>
                          <a:spcPct val="100000"/>
                        </a:lnSpc>
                      </a:pP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r>
              <a:tr h="95250">
                <a:tc>
                  <a:txBody>
                    <a:bodyPr wrap="square" rtlCol="0">
                      <a:spAutoFit/>
                    </a:bodyPr>
                    <a:lstStyle/>
                    <a:p>
                      <a:pPr algn="l" fontAlgn="base" marL="0" marR="0" indent="0" lvl="0">
                        <a:lnSpc>
                          <a:spcPct val="100000"/>
                        </a:lnSpc>
                      </a:pPr>
                      <a:r>
                        <a:rPr lang="en-US" sz="900" spc="50" u="none">
                          <a:solidFill>
                            <a:srgbClr val="264756">
                              <a:alpha val="100000"/>
                            </a:srgbClr>
                          </a:solidFill>
                          <a:latin typeface="Open Sans"/>
                        </a:rPr>
                        <a:t><![CDATA[Geboortejaar:]]></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c>
                  <a:txBody>
                    <a:bodyPr wrap="square" rtlCol="0">
                      <a:spAutoFit/>
                    </a:bodyPr>
                    <a:lstStyle/>
                    <a:p>
                      <a:pPr algn="l" fontAlgn="base" marL="0" marR="0" indent="0" lvl="0">
                        <a:lnSpc>
                          <a:spcPct val="100000"/>
                        </a:lnSpc>
                      </a:pPr>
                      <a:r>
                        <a:rPr lang="en-US" sz="900" spc="50" u="none">
                          <a:solidFill>
                            <a:srgbClr val="264756">
                              <a:alpha val="100000"/>
                            </a:srgbClr>
                          </a:solidFill>
                          <a:latin typeface="Open Sans"/>
                        </a:rPr>
                        <a:t><![CDATA[1990]]></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r>
              <a:tr h="95250">
                <a:tc>
                  <a:txBody>
                    <a:bodyPr wrap="square" rtlCol="0">
                      <a:spAutoFit/>
                    </a:bodyPr>
                    <a:lstStyle/>
                    <a:p>
                      <a:pPr algn="l" fontAlgn="base" marL="0" marR="0" indent="0" lvl="0">
                        <a:lnSpc>
                          <a:spcPct val="100000"/>
                        </a:lnSpc>
                      </a:pPr>
                      <a:r>
                        <a:rPr lang="en-US" sz="900" spc="50" u="none">
                          <a:solidFill>
                            <a:srgbClr val="264756">
                              <a:alpha val="100000"/>
                            </a:srgbClr>
                          </a:solidFill>
                          <a:latin typeface="Open Sans"/>
                        </a:rPr>
                        <a:t><![CDATA[Woonplaats:]]></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c>
                  <a:txBody>
                    <a:bodyPr wrap="square" rtlCol="0">
                      <a:spAutoFit/>
                    </a:bodyPr>
                    <a:lstStyle/>
                    <a:p>
                      <a:pPr algn="l" fontAlgn="base" marL="0" marR="0" indent="0" lvl="0">
                        <a:lnSpc>
                          <a:spcPct val="100000"/>
                        </a:lnSpc>
                      </a:pPr>
                      <a:r>
                        <a:rPr lang="en-US" sz="900" spc="50" u="none">
                          <a:solidFill>
                            <a:srgbClr val="264756">
                              <a:alpha val="100000"/>
                            </a:srgbClr>
                          </a:solidFill>
                          <a:latin typeface="Open Sans"/>
                        </a:rPr>
                        <a:t><![CDATA[Voorburg]]></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r>
            </a:tbl>
          </a:graphicData>
        </a:graphic>
      </p:graphicFrame>
      <p:graphicFrame>
        <p:nvGraphicFramePr>
          <p:cNvPr id="4" name="" descr=""/>
          <p:cNvGraphicFramePr>
            <a:graphicFrameLocks noGrp="1"/>
          </p:cNvGraphicFramePr>
          <p:nvPr/>
        </p:nvGraphicFramePr>
        <p:xfrm>
          <a:off x="523875" y="1428750"/>
          <a:ext cx="4095750" cy="2857500"/>
        </p:xfrm>
        <a:graphic>
          <a:graphicData uri="http://schemas.openxmlformats.org/drawingml/2006/table">
            <a:tbl>
              <a:tblPr firstRow="1" bandRow="1"/>
              <a:tblGrid>
                <a:gridCol w="3286125"/>
                <a:gridCol w="809625"/>
              </a:tblGrid>
              <a:tr h="47625">
                <a:tc>
                  <a:txBody>
                    <a:bodyPr wrap="square" rtlCol="0">
                      <a:spAutoFit/>
                    </a:bodyPr>
                    <a:lstStyle/>
                    <a:p>
                      <a:pPr algn="l" fontAlgn="base" marL="0" marR="0" indent="0" lvl="0">
                        <a:lnSpc>
                          <a:spcPct val="100000"/>
                        </a:lnSpc>
                      </a:pPr>
                      <a:r>
                        <a:rPr lang="en-US" sz="1000" spc="50" u="none">
                          <a:solidFill>
                            <a:srgbClr val="CC3333">
                              <a:alpha val="100000"/>
                            </a:srgbClr>
                          </a:solidFill>
                          <a:latin typeface="Open Sans SemiBold"/>
                        </a:rPr>
                        <a:t><![CDATA[
OPLEIDING]]></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c>
                  <a:txBody>
                    <a:bodyPr wrap="square" rtlCol="0">
                      <a:spAutoFit/>
                    </a:bodyPr>
                    <a:lstStyle/>
                    <a:p>
                      <a:pPr algn="l" fontAlgn="base" marL="0" marR="0" indent="0" lvl="0">
                        <a:lnSpc>
                          <a:spcPct val="100000"/>
                        </a:lnSpc>
                      </a:pP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r>
              <a:tr h="952500">
                <a:tc>
                  <a:txBody>
                    <a:bodyPr wrap="square" rtlCol="0">
                      <a:spAutoFit/>
                    </a:bodyPr>
                    <a:lstStyle/>
                    <a:p>
                      <a:pPr algn="l" fontAlgn="base" marL="0" marR="0" indent="0" lvl="0">
                        <a:lnSpc>
                          <a:spcPct val="120000"/>
                        </a:lnSpc>
                      </a:pPr>
                      <a:r>
                        <a:rPr lang="en-US" sz="1000" spc="0" u="none">
                          <a:solidFill>
                            <a:srgbClr val="264756">
                              <a:alpha val="100000"/>
                            </a:srgbClr>
                          </a:solidFill>
                          <a:latin typeface="Open Sans"/>
                        </a:rPr>
                        <a:t><![CDATA[Master Aerospace Engineering,
specialisatie Aerodynamics and Wind Energy
Technische Universiteit Delft]]></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c>
                  <a:txBody>
                    <a:bodyPr wrap="square" rtlCol="0">
                      <a:spAutoFit/>
                    </a:bodyPr>
                    <a:lstStyle/>
                    <a:p>
                      <a:pPr algn="l" fontAlgn="base" marL="0" marR="0" indent="0" lvl="0">
                        <a:lnSpc>
                          <a:spcPct val="100000"/>
                        </a:lnSpc>
                      </a:pPr>
                      <a:r>
                        <a:rPr lang="en-US" sz="1000" spc="0" u="none">
                          <a:solidFill>
                            <a:srgbClr val="264756">
                              <a:alpha val="100000"/>
                            </a:srgbClr>
                          </a:solidFill>
                          <a:latin typeface="Open Sans"/>
                        </a:rPr>
                        <a:t><![CDATA[2011-2014]]></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r>
              <a:tr h="952500">
                <a:tc>
                  <a:txBody>
                    <a:bodyPr wrap="square" rtlCol="0">
                      <a:spAutoFit/>
                    </a:bodyPr>
                    <a:lstStyle/>
                    <a:p>
                      <a:pPr algn="l" fontAlgn="base" marL="0" marR="0" indent="0" lvl="0">
                        <a:lnSpc>
                          <a:spcPct val="120000"/>
                        </a:lnSpc>
                      </a:pPr>
                      <a:r>
                        <a:rPr lang="en-US" sz="1000" spc="0" u="none">
                          <a:solidFill>
                            <a:srgbClr val="264756">
                              <a:alpha val="100000"/>
                            </a:srgbClr>
                          </a:solidFill>
                          <a:latin typeface="Open Sans"/>
                        </a:rPr>
                        <a:t><![CDATA[Bachelor Aerospace Engineering,
Minor Educatie Wiskunde
Technische Universiteit Delft]]></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c>
                  <a:txBody>
                    <a:bodyPr wrap="square" rtlCol="0">
                      <a:spAutoFit/>
                    </a:bodyPr>
                    <a:lstStyle/>
                    <a:p>
                      <a:pPr algn="l" fontAlgn="base" marL="0" marR="0" indent="0" lvl="0">
                        <a:lnSpc>
                          <a:spcPct val="100000"/>
                        </a:lnSpc>
                      </a:pPr>
                      <a:r>
                        <a:rPr lang="en-US" sz="1000" spc="0" u="none">
                          <a:solidFill>
                            <a:srgbClr val="264756">
                              <a:alpha val="100000"/>
                            </a:srgbClr>
                          </a:solidFill>
                          <a:latin typeface="Open Sans"/>
                        </a:rPr>
                        <a:t><![CDATA[2008-2011]]></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r>
              <a:tr h="952500">
                <a:tc>
                  <a:txBody>
                    <a:bodyPr wrap="square" rtlCol="0">
                      <a:spAutoFit/>
                    </a:bodyPr>
                    <a:lstStyle/>
                    <a:p>
                      <a:pPr algn="l" fontAlgn="base" marL="0" marR="0" indent="0" lvl="0">
                        <a:lnSpc>
                          <a:spcPct val="120000"/>
                        </a:lnSpc>
                      </a:pPr>
                      <a:r>
                        <a:rPr lang="en-US" sz="1000" spc="0" u="none">
                          <a:solidFill>
                            <a:srgbClr val="264756">
                              <a:alpha val="100000"/>
                            </a:srgbClr>
                          </a:solidFill>
                          <a:latin typeface="Open Sans"/>
                        </a:rPr>
                        <a:t><![CDATA[VWO, Natuur & Techniek met muziek
Mgr. Frencken College Oosterhout]]></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c>
                  <a:txBody>
                    <a:bodyPr wrap="square" rtlCol="0">
                      <a:spAutoFit/>
                    </a:bodyPr>
                    <a:lstStyle/>
                    <a:p>
                      <a:pPr algn="l" fontAlgn="base" marL="0" marR="0" indent="0" lvl="0">
                        <a:lnSpc>
                          <a:spcPct val="100000"/>
                        </a:lnSpc>
                      </a:pPr>
                      <a:r>
                        <a:rPr lang="en-US" sz="1000" spc="0" u="none">
                          <a:solidFill>
                            <a:srgbClr val="264756">
                              <a:alpha val="100000"/>
                            </a:srgbClr>
                          </a:solidFill>
                          <a:latin typeface="Open Sans"/>
                        </a:rPr>
                        <a:t><![CDATA[2012-2008]]></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r>
            </a:tbl>
          </a:graphicData>
        </a:graphic>
      </p:graphicFrame>
      <p:graphicFrame>
        <p:nvGraphicFramePr>
          <p:cNvPr id="5" name="" descr=""/>
          <p:cNvGraphicFramePr>
            <a:graphicFrameLocks noGrp="1"/>
          </p:cNvGraphicFramePr>
          <p:nvPr/>
        </p:nvGraphicFramePr>
        <p:xfrm>
          <a:off x="523875" y="4762500"/>
          <a:ext cx="4095750" cy="1905000"/>
        </p:xfrm>
        <a:graphic>
          <a:graphicData uri="http://schemas.openxmlformats.org/drawingml/2006/table">
            <a:tbl>
              <a:tblPr firstRow="1" bandRow="1"/>
              <a:tblGrid>
                <a:gridCol w="3286125"/>
                <a:gridCol w="809625"/>
              </a:tblGrid>
              <a:tr h="114300">
                <a:tc>
                  <a:txBody>
                    <a:bodyPr wrap="square" rtlCol="0">
                      <a:spAutoFit/>
                    </a:bodyPr>
                    <a:lstStyle/>
                    <a:p>
                      <a:pPr algn="l" fontAlgn="base" marL="0" marR="0" indent="0" lvl="0">
                        <a:lnSpc>
                          <a:spcPct val="100000"/>
                        </a:lnSpc>
                      </a:pPr>
                      <a:r>
                        <a:rPr lang="en-US" sz="1000" spc="0" u="none">
                          <a:solidFill>
                            <a:srgbClr val="CC3333">
                              <a:alpha val="100000"/>
                            </a:srgbClr>
                          </a:solidFill>
                          <a:latin typeface="Open Sans SemiBold"/>
                        </a:rPr>
                        <a:t><![CDATA[
NEVENACTIVITEITEN]]></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c>
                  <a:txBody>
                    <a:bodyPr wrap="square" rtlCol="0">
                      <a:spAutoFit/>
                    </a:bodyPr>
                    <a:lstStyle/>
                    <a:p>
                      <a:pPr algn="l" fontAlgn="base" marL="0" marR="0" indent="0" lvl="0">
                        <a:lnSpc>
                          <a:spcPct val="100000"/>
                        </a:lnSpc>
                      </a:pP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r>
              <a:tr h="95250">
                <a:tc>
                  <a:txBody>
                    <a:bodyPr wrap="square" rtlCol="0">
                      <a:spAutoFit/>
                    </a:bodyPr>
                    <a:lstStyle/>
                    <a:p>
                      <a:pPr algn="l" fontAlgn="base" marL="0" marR="0" indent="0" lvl="0">
                        <a:lnSpc>
                          <a:spcPct val="100000"/>
                        </a:lnSpc>
                      </a:pPr>
                      <a:r>
                        <a:rPr lang="en-US" sz="1000" spc="0" u="none">
                          <a:solidFill>
                            <a:srgbClr val="264756">
                              <a:alpha val="100000"/>
                            </a:srgbClr>
                          </a:solidFill>
                          <a:latin typeface="Open Sans"/>
                        </a:rPr>
                        <a:t><![CDATA[Stagiair Technische Analyse DAF Trucks N.V.]]></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c>
                  <a:txBody>
                    <a:bodyPr wrap="square" rtlCol="0">
                      <a:spAutoFit/>
                    </a:bodyPr>
                    <a:lstStyle/>
                    <a:p>
                      <a:pPr algn="l" fontAlgn="base" marL="0" marR="0" indent="0" lvl="0">
                        <a:lnSpc>
                          <a:spcPct val="100000"/>
                        </a:lnSpc>
                      </a:pPr>
                      <a:r>
                        <a:rPr lang="en-US" sz="1000" spc="0" u="none">
                          <a:solidFill>
                            <a:srgbClr val="264756">
                              <a:alpha val="100000"/>
                            </a:srgbClr>
                          </a:solidFill>
                          <a:latin typeface="Open Sans"/>
                        </a:rPr>
                        <a:t><![CDATA[2013]]></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r>
              <a:tr h="95250">
                <a:tc>
                  <a:txBody>
                    <a:bodyPr wrap="square" rtlCol="0">
                      <a:spAutoFit/>
                    </a:bodyPr>
                    <a:lstStyle/>
                    <a:p>
                      <a:pPr algn="l" fontAlgn="base" marL="0" marR="0" indent="0" lvl="0">
                        <a:lnSpc>
                          <a:spcPct val="100000"/>
                        </a:lnSpc>
                      </a:pPr>
                      <a:r>
                        <a:rPr lang="en-US" sz="1000" spc="0" u="none">
                          <a:solidFill>
                            <a:srgbClr val="264756">
                              <a:alpha val="100000"/>
                            </a:srgbClr>
                          </a:solidFill>
                          <a:latin typeface="Open Sans"/>
                        </a:rPr>
                        <a:t><![CDATA[Onderwijsassistent TU Delft (80 studenten)]]></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c>
                  <a:txBody>
                    <a:bodyPr wrap="square" rtlCol="0">
                      <a:spAutoFit/>
                    </a:bodyPr>
                    <a:lstStyle/>
                    <a:p>
                      <a:pPr algn="l" fontAlgn="base" marL="0" marR="0" indent="0" lvl="0">
                        <a:lnSpc>
                          <a:spcPct val="100000"/>
                        </a:lnSpc>
                      </a:pPr>
                      <a:r>
                        <a:rPr lang="en-US" sz="1000" spc="0" u="none">
                          <a:solidFill>
                            <a:srgbClr val="264756">
                              <a:alpha val="100000"/>
                            </a:srgbClr>
                          </a:solidFill>
                          <a:latin typeface="Open Sans"/>
                        </a:rPr>
                        <a:t><![CDATA[2012-2013]]></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r>
              <a:tr h="95250">
                <a:tc>
                  <a:txBody>
                    <a:bodyPr wrap="square" rtlCol="0">
                      <a:spAutoFit/>
                    </a:bodyPr>
                    <a:lstStyle/>
                    <a:p>
                      <a:pPr algn="l" fontAlgn="base" marL="0" marR="0" indent="0" lvl="0">
                        <a:lnSpc>
                          <a:spcPct val="100000"/>
                        </a:lnSpc>
                      </a:pPr>
                      <a:r>
                        <a:rPr lang="en-US" sz="1000" spc="0" u="none">
                          <a:solidFill>
                            <a:srgbClr val="264756">
                              <a:alpha val="100000"/>
                            </a:srgbClr>
                          </a:solidFill>
                          <a:latin typeface="Open Sans"/>
                        </a:rPr>
                        <a:t><![CDATA[2e-graads bevoegdheid docent Wiskunde]]></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c>
                  <a:txBody>
                    <a:bodyPr wrap="square" rtlCol="0">
                      <a:spAutoFit/>
                    </a:bodyPr>
                    <a:lstStyle/>
                    <a:p>
                      <a:pPr algn="l" fontAlgn="base" marL="0" marR="0" indent="0" lvl="0">
                        <a:lnSpc>
                          <a:spcPct val="100000"/>
                        </a:lnSpc>
                      </a:pPr>
                      <a:r>
                        <a:rPr lang="en-US" sz="1000" spc="0" u="none">
                          <a:solidFill>
                            <a:srgbClr val="264756">
                              <a:alpha val="100000"/>
                            </a:srgbClr>
                          </a:solidFill>
                          <a:latin typeface="Open Sans"/>
                        </a:rPr>
                        <a:t><![CDATA[2010-2011]]></a:t>
                      </a:r>
                    </a:p>
                  </a:txBody>
                  <a:tcP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0" cap="flat" cmpd="sng" algn="ctr">
                      <a:noFill/>
                      <a:prstDash val="solid"/>
                      <a:round/>
                      <a:headEnd type="none" w="med" len="med"/>
                      <a:tailEnd type="none" w="med" len="med"/>
                    </a:lnTlToBr>
                    <a:lnBlToTr w="0" cap="flat" cmpd="sng" algn="ctr">
                      <a:noFill/>
                      <a:prstDash val="solid"/>
                      <a:round/>
                      <a:headEnd type="none" w="med" len="med"/>
                      <a:tailEnd type="none" w="med" len="med"/>
                    </a:lnBlToTr>
                  </a:tcPr>
                </a:tc>
              </a:tr>
            </a:tbl>
          </a:graphicData>
        </a:graphic>
      </p:graphicFrame>
      <p:pic>
        <p:nvPicPr>
          <p:cNvPr id="6" name="" descr=""/>
          <p:cNvPicPr>
            <a:picLocks noChangeAspect="1"/>
          </p:cNvPicPr>
          <p:nvPr/>
        </p:nvPicPr>
        <p:blipFill>
          <a:blip r:embed="rId3"/>
          <a:stretch>
            <a:fillRect/>
          </a:stretch>
        </p:blipFill>
        <p:spPr>
          <a:xfrm>
            <a:off x="333375" y="6143625"/>
            <a:ext cx="1162050" cy="6667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p:bgPr>
    </p:bg>
    <p:spTree>
      <p:nvGrpSpPr>
        <p:cNvPr id="1" name=""/>
        <p:cNvGrpSpPr/>
        <p:nvPr/>
      </p:nvGrpSpPr>
      <p:grpSpPr>
        <a:xfrm>
          <a:off x="0" y="0"/>
          <a:ext cx="9572625" cy="6810375"/>
          <a:chOff x="0" y="0"/>
          <a:chExt cx="9572625" cy="6810375"/>
        </a:xfrm>
      </p:grpSpPr>
      <p:pic>
        <p:nvPicPr>
          <p:cNvPr id="1" name="" descr=""/>
          <p:cNvPicPr>
            <a:picLocks noChangeAspect="1"/>
          </p:cNvPicPr>
          <p:nvPr/>
        </p:nvPicPr>
        <p:blipFill>
          <a:blip r:embed="rId1"/>
          <a:stretch>
            <a:fillRect/>
          </a:stretch>
        </p:blipFill>
        <p:spPr>
          <a:xfrm>
            <a:off x="0" y="0"/>
            <a:ext cx="0" cy="0"/>
          </a:xfrm>
          <a:prstGeom prst="rect">
            <a:avLst/>
          </a:prstGeom>
        </p:spPr>
      </p:pic>
      <p:pic>
        <p:nvPicPr>
          <p:cNvPr id="2" name="" descr=""/>
          <p:cNvPicPr>
            <a:picLocks noChangeAspect="1"/>
          </p:cNvPicPr>
          <p:nvPr/>
        </p:nvPicPr>
        <p:blipFill>
          <a:blip r:embed="rId2"/>
          <a:stretch>
            <a:fillRect/>
          </a:stretch>
        </p:blipFill>
        <p:spPr>
          <a:xfrm>
            <a:off x="333375" y="6143625"/>
            <a:ext cx="1162050" cy="666750"/>
          </a:xfrm>
          <a:prstGeom prst="rect">
            <a:avLst/>
          </a:prstGeom>
        </p:spPr>
      </p:pic>
      <p:sp>
        <p:nvSpPr>
          <p:cNvPr id="3" name=""/>
          <p:cNvSpPr txBox="1"/>
          <p:nvPr/>
        </p:nvSpPr>
        <p:spPr>
          <a:xfrm>
            <a:off x="619125" y="428625"/>
            <a:ext cx="1190625" cy="333375"/>
          </a:xfrm>
          <a:prstGeom prst="rect"/>
          <a:solidFill>
            <a:srgbClr val="CC3333">
              <a:alpha val="100000"/>
            </a:srgbClr>
          </a:solidFill>
        </p:spPr>
        <p:txBody>
          <a:bodyPr anchor="ctr" rtlCol="0" bIns="45720" lIns="91440" rIns="91440" tIns="45720">
            <a:spAutoFit/>
          </a:bodyPr>
          <a:lstStyle/>
          <a:p>
            <a:pPr algn="l" fontAlgn="ctr" marL="0" marR="0" indent="0" lvl="0">
              <a:lnSpc>
                <a:spcPct val="100000"/>
              </a:lnSpc>
            </a:pPr>
            <a:r>
              <a:rPr lang="en-US" b="1" sz="1000" spc="0" u="none">
                <a:solidFill>
                  <a:srgbClr val="FFFFFF">
                    <a:alpha val="100000"/>
                  </a:srgbClr>
                </a:solidFill>
                <a:latin typeface="Open Sans SemiBold"/>
              </a:rPr>
              <a:t><![CDATA[Aug 16 - Nov 16]]></a:t>
            </a:r>
          </a:p>
        </p:txBody>
      </p:sp>
      <p:sp>
        <p:nvSpPr>
          <p:cNvPr id="4" name=""/>
          <p:cNvSpPr txBox="1"/>
          <p:nvPr/>
        </p:nvSpPr>
        <p:spPr>
          <a:xfrm>
            <a:off x="523875" y="952500"/>
            <a:ext cx="4286250" cy="142875"/>
          </a:xfrm>
          <a:prstGeom prst="rect"/>
        </p:spPr>
        <p:txBody>
          <a:bodyPr rtlCol="0" bIns="45720" lIns="91440" rIns="91440" tIns="45720">
            <a:spAutoFit/>
          </a:bodyPr>
          <a:lstStyle/>
          <a:p>
            <a:pPr algn="l" fontAlgn="base" marL="0" marR="0" indent="0" lvl="0">
              <a:lnSpc>
                <a:spcPct val="100000"/>
              </a:lnSpc>
            </a:pPr>
            <a:r>
              <a:rPr lang="en-US" b="1" sz="1000" spc="50" u="none">
                <a:solidFill>
                  <a:srgbClr val="264756">
                    <a:alpha val="100000"/>
                  </a:srgbClr>
                </a:solidFill>
                <a:latin typeface="Open Sans SemiBold"/>
              </a:rPr>
              <a:t><![CDATA[PROJECTLEIDER IMPLEMENTATIE]]></a:t>
            </a:r>
          </a:p>
        </p:txBody>
      </p:sp>
      <p:sp>
        <p:nvSpPr>
          <p:cNvPr id="5" name=""/>
          <p:cNvSpPr txBox="1"/>
          <p:nvPr/>
        </p:nvSpPr>
        <p:spPr>
          <a:xfrm>
            <a:off x="523875" y="1190625"/>
            <a:ext cx="4286250" cy="142875"/>
          </a:xfrm>
          <a:prstGeom prst="rect"/>
        </p:spPr>
        <p:txBody>
          <a:bodyPr rtlCol="0" bIns="45720" lIns="91440" rIns="91440" tIns="45720">
            <a:spAutoFit/>
          </a:bodyPr>
          <a:lstStyle/>
          <a:p>
            <a:pPr algn="l" fontAlgn="base" marL="0" marR="0" indent="0" lvl="0">
              <a:lnSpc>
                <a:spcPct val="100000"/>
              </a:lnSpc>
            </a:pPr>
            <a:r>
              <a:rPr lang="en-US" sz="800" spc="0" u="none">
                <a:solidFill>
                  <a:srgbClr val="8D9499">
                    <a:alpha val="100000"/>
                  </a:srgbClr>
                </a:solidFill>
                <a:latin typeface="Open Sans"/>
              </a:rPr>
              <a:t><![CDATA[Ordina N.V.]]></a:t>
            </a:r>
          </a:p>
        </p:txBody>
      </p:sp>
      <p:sp>
        <p:nvSpPr>
          <p:cNvPr id="6" name=""/>
          <p:cNvSpPr txBox="1"/>
          <p:nvPr/>
        </p:nvSpPr>
        <p:spPr>
          <a:xfrm>
            <a:off x="523875" y="1381125"/>
            <a:ext cx="4286250" cy="142875"/>
          </a:xfrm>
          <a:prstGeom prst="rect"/>
        </p:spPr>
        <p:txBody>
          <a:bodyPr rtlCol="0" bIns="45720" lIns="91440" rIns="91440" tIns="45720">
            <a:spAutoFit/>
          </a:bodyPr>
          <a:lstStyle/>
          <a:p>
            <a:pPr algn="l" fontAlgn="base" marL="0" marR="0" indent="0" lvl="0">
              <a:lnSpc>
                <a:spcPct val="100000"/>
              </a:lnSpc>
            </a:pPr>
            <a:r>
              <a:rPr lang="en-US" sz="1000" spc="50" u="none">
                <a:solidFill>
                  <a:srgbClr val="CC3333">
                    <a:alpha val="100000"/>
                  </a:srgbClr>
                </a:solidFill>
                <a:latin typeface="Open Sans SemiBold"/>
              </a:rPr>
              <a:t><![CDATA[OPDRACHTGEVER]]></a:t>
            </a:r>
          </a:p>
        </p:txBody>
      </p:sp>
      <p:sp>
        <p:nvSpPr>
          <p:cNvPr id="7" name=""/>
          <p:cNvSpPr txBox="1"/>
          <p:nvPr/>
        </p:nvSpPr>
        <p:spPr>
          <a:xfrm>
            <a:off x="523875" y="1571625"/>
            <a:ext cx="4286250" cy="857250"/>
          </a:xfrm>
          <a:prstGeom prst="rect"/>
        </p:spPr>
        <p:txBody>
          <a:bodyPr rtlCol="0" bIns="45720" lIns="91440" rIns="91440" tIns="45720">
            <a:spAutoFit/>
          </a:bodyPr>
          <a:lstStyle/>
          <a:p>
            <a:pPr algn="l" fontAlgn="base" marL="0" marR="0" indent="0" lvl="0">
              <a:lnSpc>
                <a:spcPct val="120000"/>
              </a:lnSpc>
            </a:pPr>
            <a:r>
              <a:rPr lang="en-US" sz="900" spc="50" u="none">
                <a:solidFill>
                  <a:srgbClr val="264756">
                    <a:alpha val="100000"/>
                  </a:srgbClr>
                </a:solidFill>
                <a:latin typeface="Open Sans SemiBold"/>
              </a:rPr>
              <a:t><![CDATA[Ordina is de grootste, onafhankelijke ICT-dienstverlener in de Benelux die streeft naar ICT die mensen echt verder helpt door samen met klanten duurzaam te innoveren.]]></a:t>
            </a:r>
          </a:p>
        </p:txBody>
      </p:sp>
      <p:sp>
        <p:nvSpPr>
          <p:cNvPr id="8" name=""/>
          <p:cNvSpPr txBox="1"/>
          <p:nvPr/>
        </p:nvSpPr>
        <p:spPr>
          <a:xfrm>
            <a:off x="523875" y="2428875"/>
            <a:ext cx="4286250" cy="142875"/>
          </a:xfrm>
          <a:prstGeom prst="rect"/>
        </p:spPr>
        <p:txBody>
          <a:bodyPr rtlCol="0" bIns="45720" lIns="91440" rIns="91440" tIns="45720">
            <a:spAutoFit/>
          </a:bodyPr>
          <a:lstStyle/>
          <a:p>
            <a:pPr algn="l" fontAlgn="base" marL="0" marR="0" indent="0" lvl="0">
              <a:lnSpc>
                <a:spcPct val="100000"/>
              </a:lnSpc>
            </a:pPr>
            <a:r>
              <a:rPr lang="en-US" sz="1000" spc="50" u="none">
                <a:solidFill>
                  <a:srgbClr val="CC3333">
                    <a:alpha val="100000"/>
                  </a:srgbClr>
                </a:solidFill>
                <a:latin typeface="Open Sans SemiBold"/>
              </a:rPr>
              <a:t><![CDATA[WERKZAAMHEDEN]]></a:t>
            </a:r>
          </a:p>
        </p:txBody>
      </p:sp>
      <p:sp>
        <p:nvSpPr>
          <p:cNvPr id="9" name=""/>
          <p:cNvSpPr txBox="1"/>
          <p:nvPr/>
        </p:nvSpPr>
        <p:spPr>
          <a:xfrm>
            <a:off x="523875" y="2619375"/>
            <a:ext cx="4286250" cy="1428750"/>
          </a:xfrm>
          <a:prstGeom prst="rect"/>
        </p:spPr>
        <p:txBody>
          <a:bodyPr rtlCol="0" bIns="45720" lIns="91440" rIns="91440" tIns="45720">
            <a:spAutoFit/>
          </a:bodyPr>
          <a:lstStyle/>
          <a:p>
            <a:pPr algn="l" fontAlgn="base" marL="0" marR="0" indent="0" lvl="0">
              <a:lnSpc>
                <a:spcPct val="120000"/>
              </a:lnSpc>
            </a:pPr>
            <a:r>
              <a:rPr lang="en-US" sz="900" spc="50" u="none">
                <a:solidFill>
                  <a:srgbClr val="264756">
                    <a:alpha val="100000"/>
                  </a:srgbClr>
                </a:solidFill>
                <a:latin typeface="Open Sans SemiBold"/>
              </a:rPr>
              <a:t><![CDATA[Bij de implementatie van een servicemanagementtool was ik projectleider testen en implementatie. Mijn taken waren het organiseren en faciliteren van (gebruikersacceptatie)testen, het registreren van bevindingen en het uitzetten van rework bij interne en externe leveranciers. In overleg met key users heb ik beslissingen genomen over het al dan niet live gaan met de geleverde functionaliteit.]]></a:t>
            </a:r>
          </a:p>
        </p:txBody>
      </p:sp>
      <p:sp>
        <p:nvSpPr>
          <p:cNvPr id="10" name=""/>
          <p:cNvSpPr txBox="1"/>
          <p:nvPr/>
        </p:nvSpPr>
        <p:spPr>
          <a:xfrm>
            <a:off x="523875" y="4048125"/>
            <a:ext cx="4286250" cy="142875"/>
          </a:xfrm>
          <a:prstGeom prst="rect"/>
        </p:spPr>
        <p:txBody>
          <a:bodyPr rtlCol="0" bIns="45720" lIns="91440" rIns="91440" tIns="45720">
            <a:spAutoFit/>
          </a:bodyPr>
          <a:lstStyle/>
          <a:p>
            <a:pPr algn="l" fontAlgn="base" marL="0" marR="0" indent="0" lvl="0">
              <a:lnSpc>
                <a:spcPct val="100000"/>
              </a:lnSpc>
            </a:pPr>
            <a:r>
              <a:rPr lang="en-US" sz="1000" spc="50" u="none">
                <a:solidFill>
                  <a:srgbClr val="CC3333">
                    <a:alpha val="100000"/>
                  </a:srgbClr>
                </a:solidFill>
                <a:latin typeface="Open Sans SemiBold"/>
              </a:rPr>
              <a:t><![CDATA[RESULTAAT]]></a:t>
            </a:r>
          </a:p>
        </p:txBody>
      </p:sp>
      <p:sp>
        <p:nvSpPr>
          <p:cNvPr id="11" name=""/>
          <p:cNvSpPr txBox="1"/>
          <p:nvPr/>
        </p:nvSpPr>
        <p:spPr>
          <a:xfrm>
            <a:off x="523875" y="4238625"/>
            <a:ext cx="4286250" cy="1428750"/>
          </a:xfrm>
          <a:prstGeom prst="rect"/>
        </p:spPr>
        <p:txBody>
          <a:bodyPr rtlCol="0" bIns="45720" lIns="91440" rIns="91440" tIns="45720">
            <a:spAutoFit/>
          </a:bodyPr>
          <a:lstStyle/>
          <a:p>
            <a:pPr algn="l" fontAlgn="base" marL="0" marR="0" indent="0" lvl="0">
              <a:lnSpc>
                <a:spcPct val="120000"/>
              </a:lnSpc>
            </a:pPr>
            <a:r>
              <a:rPr lang="en-US" sz="900" spc="50" u="none">
                <a:solidFill>
                  <a:srgbClr val="264756">
                    <a:alpha val="100000"/>
                  </a:srgbClr>
                </a:solidFill>
                <a:latin typeface="Open Sans SemiBold"/>
              </a:rPr>
              <a:t><![CDATA[De (gebruikersacceptatie)testen zijn volledig doorlopen voor de verschillende onderdelen binnen het pakket en er was een duidelijk overzicht van de bevindingen richting de key users, stuurgroep en leveranciers. Rework naar aanleiding van bevindingen is correct en tijdig uitgevoerd. Er is een kwalitatief hoogstaande servicemanagement-tool gerealiseerd die organisatiebreed is uitgerold. Verzoeken als toegang, leaseaanvragen of autorisatie worden nu via de servicemanagementtool afgehandeld in plaats van via telefoon of e-mail. Hiermee is sturing op onderhanden werk, doorlooptijden en kwaliteit mogelijk gemaakt.]]></a:t>
            </a:r>
          </a:p>
        </p:txBody>
      </p:sp>
      <p:sp>
        <p:nvSpPr>
          <p:cNvPr id="12" name=""/>
          <p:cNvSpPr txBox="1"/>
          <p:nvPr/>
        </p:nvSpPr>
        <p:spPr>
          <a:xfrm>
            <a:off x="5381625" y="428625"/>
            <a:ext cx="1190625" cy="333375"/>
          </a:xfrm>
          <a:prstGeom prst="rect"/>
          <a:solidFill>
            <a:srgbClr val="CC3333">
              <a:alpha val="100000"/>
            </a:srgbClr>
          </a:solidFill>
        </p:spPr>
        <p:txBody>
          <a:bodyPr anchor="ctr" rtlCol="0" bIns="45720" lIns="91440" rIns="91440" tIns="45720">
            <a:spAutoFit/>
          </a:bodyPr>
          <a:lstStyle/>
          <a:p>
            <a:pPr algn="l" fontAlgn="ctr" marL="0" marR="0" indent="0" lvl="0">
              <a:lnSpc>
                <a:spcPct val="100000"/>
              </a:lnSpc>
            </a:pPr>
            <a:r>
              <a:rPr lang="en-US" b="1" sz="1000" spc="0" u="none">
                <a:solidFill>
                  <a:srgbClr val="FFFFFF">
                    <a:alpha val="100000"/>
                  </a:srgbClr>
                </a:solidFill>
                <a:latin typeface="Open Sans SemiBold"/>
              </a:rPr>
              <a:t><![CDATA[Aug 16 - Nov 16]]></a:t>
            </a:r>
          </a:p>
        </p:txBody>
      </p:sp>
      <p:sp>
        <p:nvSpPr>
          <p:cNvPr id="13" name=""/>
          <p:cNvSpPr txBox="1"/>
          <p:nvPr/>
        </p:nvSpPr>
        <p:spPr>
          <a:xfrm>
            <a:off x="5286375" y="952500"/>
            <a:ext cx="4286250" cy="142875"/>
          </a:xfrm>
          <a:prstGeom prst="rect"/>
        </p:spPr>
        <p:txBody>
          <a:bodyPr rtlCol="0" bIns="45720" lIns="91440" rIns="91440" tIns="45720">
            <a:spAutoFit/>
          </a:bodyPr>
          <a:lstStyle/>
          <a:p>
            <a:pPr algn="l" fontAlgn="base" marL="0" marR="0" indent="0" lvl="0">
              <a:lnSpc>
                <a:spcPct val="100000"/>
              </a:lnSpc>
            </a:pPr>
            <a:r>
              <a:rPr lang="en-US" b="1" sz="1000" spc="50" u="none">
                <a:solidFill>
                  <a:srgbClr val="264756">
                    <a:alpha val="100000"/>
                  </a:srgbClr>
                </a:solidFill>
                <a:latin typeface="Open Sans SemiBold"/>
              </a:rPr>
              <a:t><![CDATA[PROJECTLEIDER IMPLEMENTATIE]]></a:t>
            </a:r>
          </a:p>
        </p:txBody>
      </p:sp>
      <p:sp>
        <p:nvSpPr>
          <p:cNvPr id="14" name=""/>
          <p:cNvSpPr txBox="1"/>
          <p:nvPr/>
        </p:nvSpPr>
        <p:spPr>
          <a:xfrm>
            <a:off x="5286375" y="1190625"/>
            <a:ext cx="4286250" cy="142875"/>
          </a:xfrm>
          <a:prstGeom prst="rect"/>
        </p:spPr>
        <p:txBody>
          <a:bodyPr rtlCol="0" bIns="45720" lIns="91440" rIns="91440" tIns="45720">
            <a:spAutoFit/>
          </a:bodyPr>
          <a:lstStyle/>
          <a:p>
            <a:pPr algn="l" fontAlgn="base" marL="0" marR="0" indent="0" lvl="0">
              <a:lnSpc>
                <a:spcPct val="100000"/>
              </a:lnSpc>
            </a:pPr>
            <a:r>
              <a:rPr lang="en-US" sz="800" spc="0" u="none">
                <a:solidFill>
                  <a:srgbClr val="8D9499">
                    <a:alpha val="100000"/>
                  </a:srgbClr>
                </a:solidFill>
                <a:latin typeface="Open Sans"/>
              </a:rPr>
              <a:t><![CDATA[Ordina N.V.]]></a:t>
            </a:r>
          </a:p>
        </p:txBody>
      </p:sp>
      <p:sp>
        <p:nvSpPr>
          <p:cNvPr id="15" name=""/>
          <p:cNvSpPr txBox="1"/>
          <p:nvPr/>
        </p:nvSpPr>
        <p:spPr>
          <a:xfrm>
            <a:off x="5286375" y="1381125"/>
            <a:ext cx="4286250" cy="142875"/>
          </a:xfrm>
          <a:prstGeom prst="rect"/>
        </p:spPr>
        <p:txBody>
          <a:bodyPr rtlCol="0" bIns="45720" lIns="91440" rIns="91440" tIns="45720">
            <a:spAutoFit/>
          </a:bodyPr>
          <a:lstStyle/>
          <a:p>
            <a:pPr algn="l" fontAlgn="base" marL="0" marR="0" indent="0" lvl="0">
              <a:lnSpc>
                <a:spcPct val="100000"/>
              </a:lnSpc>
            </a:pPr>
            <a:r>
              <a:rPr lang="en-US" sz="1000" spc="50" u="none">
                <a:solidFill>
                  <a:srgbClr val="CC3333">
                    <a:alpha val="100000"/>
                  </a:srgbClr>
                </a:solidFill>
                <a:latin typeface="Open Sans SemiBold"/>
              </a:rPr>
              <a:t><![CDATA[OPDRACHTGEVER]]></a:t>
            </a:r>
          </a:p>
        </p:txBody>
      </p:sp>
      <p:sp>
        <p:nvSpPr>
          <p:cNvPr id="16" name=""/>
          <p:cNvSpPr txBox="1"/>
          <p:nvPr/>
        </p:nvSpPr>
        <p:spPr>
          <a:xfrm>
            <a:off x="5286375" y="1571625"/>
            <a:ext cx="4286250" cy="857250"/>
          </a:xfrm>
          <a:prstGeom prst="rect"/>
        </p:spPr>
        <p:txBody>
          <a:bodyPr rtlCol="0" bIns="45720" lIns="91440" rIns="91440" tIns="45720">
            <a:spAutoFit/>
          </a:bodyPr>
          <a:lstStyle/>
          <a:p>
            <a:pPr algn="l" fontAlgn="base" marL="0" marR="0" indent="0" lvl="0">
              <a:lnSpc>
                <a:spcPct val="120000"/>
              </a:lnSpc>
            </a:pPr>
            <a:r>
              <a:rPr lang="en-US" sz="900" spc="50" u="none">
                <a:solidFill>
                  <a:srgbClr val="264756">
                    <a:alpha val="100000"/>
                  </a:srgbClr>
                </a:solidFill>
                <a:latin typeface="Open Sans SemiBold"/>
              </a:rPr>
              <a:t><![CDATA[Ordina is de grootste, onafhankelijke ICT-dienstverlener in de Benelux die streeft naar ICT die mensen echt verder helpt door samen met klanten duurzaam te innoveren.]]></a:t>
            </a:r>
          </a:p>
        </p:txBody>
      </p:sp>
      <p:sp>
        <p:nvSpPr>
          <p:cNvPr id="17" name=""/>
          <p:cNvSpPr txBox="1"/>
          <p:nvPr/>
        </p:nvSpPr>
        <p:spPr>
          <a:xfrm>
            <a:off x="5286375" y="2428875"/>
            <a:ext cx="4286250" cy="142875"/>
          </a:xfrm>
          <a:prstGeom prst="rect"/>
        </p:spPr>
        <p:txBody>
          <a:bodyPr rtlCol="0" bIns="45720" lIns="91440" rIns="91440" tIns="45720">
            <a:spAutoFit/>
          </a:bodyPr>
          <a:lstStyle/>
          <a:p>
            <a:pPr algn="l" fontAlgn="base" marL="0" marR="0" indent="0" lvl="0">
              <a:lnSpc>
                <a:spcPct val="100000"/>
              </a:lnSpc>
            </a:pPr>
            <a:r>
              <a:rPr lang="en-US" sz="1000" spc="50" u="none">
                <a:solidFill>
                  <a:srgbClr val="CC3333">
                    <a:alpha val="100000"/>
                  </a:srgbClr>
                </a:solidFill>
                <a:latin typeface="Open Sans SemiBold"/>
              </a:rPr>
              <a:t><![CDATA[WERKZAAMHEDEN]]></a:t>
            </a:r>
          </a:p>
        </p:txBody>
      </p:sp>
      <p:sp>
        <p:nvSpPr>
          <p:cNvPr id="18" name=""/>
          <p:cNvSpPr txBox="1"/>
          <p:nvPr/>
        </p:nvSpPr>
        <p:spPr>
          <a:xfrm>
            <a:off x="5286375" y="2619375"/>
            <a:ext cx="4286250" cy="1428750"/>
          </a:xfrm>
          <a:prstGeom prst="rect"/>
        </p:spPr>
        <p:txBody>
          <a:bodyPr rtlCol="0" bIns="45720" lIns="91440" rIns="91440" tIns="45720">
            <a:spAutoFit/>
          </a:bodyPr>
          <a:lstStyle/>
          <a:p>
            <a:pPr algn="l" fontAlgn="base" marL="0" marR="0" indent="0" lvl="0">
              <a:lnSpc>
                <a:spcPct val="120000"/>
              </a:lnSpc>
            </a:pPr>
            <a:r>
              <a:rPr lang="en-US" sz="900" spc="50" u="none">
                <a:solidFill>
                  <a:srgbClr val="264756">
                    <a:alpha val="100000"/>
                  </a:srgbClr>
                </a:solidFill>
                <a:latin typeface="Open Sans SemiBold"/>
              </a:rPr>
              <a:t><![CDATA[Bij de implementatie van een servicemanagementtool was ik projectleider testen en implementatie. Mijn taken waren het organiseren en faciliteren van (gebruikersacceptatie)testen, het registreren van bevindingen en het uitzetten van rework bij interne en externe leveranciers. In overleg met key users heb ik beslissingen genomen over het al dan niet live gaan met de geleverde functionaliteit.]]></a:t>
            </a:r>
          </a:p>
        </p:txBody>
      </p:sp>
      <p:sp>
        <p:nvSpPr>
          <p:cNvPr id="19" name=""/>
          <p:cNvSpPr txBox="1"/>
          <p:nvPr/>
        </p:nvSpPr>
        <p:spPr>
          <a:xfrm>
            <a:off x="5286375" y="4048125"/>
            <a:ext cx="4286250" cy="142875"/>
          </a:xfrm>
          <a:prstGeom prst="rect"/>
        </p:spPr>
        <p:txBody>
          <a:bodyPr rtlCol="0" bIns="45720" lIns="91440" rIns="91440" tIns="45720">
            <a:spAutoFit/>
          </a:bodyPr>
          <a:lstStyle/>
          <a:p>
            <a:pPr algn="l" fontAlgn="base" marL="0" marR="0" indent="0" lvl="0">
              <a:lnSpc>
                <a:spcPct val="100000"/>
              </a:lnSpc>
            </a:pPr>
            <a:r>
              <a:rPr lang="en-US" sz="1000" spc="50" u="none">
                <a:solidFill>
                  <a:srgbClr val="CC3333">
                    <a:alpha val="100000"/>
                  </a:srgbClr>
                </a:solidFill>
                <a:latin typeface="Open Sans SemiBold"/>
              </a:rPr>
              <a:t><![CDATA[RESULTAAT]]></a:t>
            </a:r>
          </a:p>
        </p:txBody>
      </p:sp>
      <p:sp>
        <p:nvSpPr>
          <p:cNvPr id="20" name=""/>
          <p:cNvSpPr txBox="1"/>
          <p:nvPr/>
        </p:nvSpPr>
        <p:spPr>
          <a:xfrm>
            <a:off x="5286375" y="4238625"/>
            <a:ext cx="4286250" cy="1428750"/>
          </a:xfrm>
          <a:prstGeom prst="rect"/>
        </p:spPr>
        <p:txBody>
          <a:bodyPr rtlCol="0" bIns="45720" lIns="91440" rIns="91440" tIns="45720">
            <a:spAutoFit/>
          </a:bodyPr>
          <a:lstStyle/>
          <a:p>
            <a:pPr algn="l" fontAlgn="base" marL="0" marR="0" indent="0" lvl="0">
              <a:lnSpc>
                <a:spcPct val="120000"/>
              </a:lnSpc>
            </a:pPr>
            <a:r>
              <a:rPr lang="en-US" sz="900" spc="50" u="none">
                <a:solidFill>
                  <a:srgbClr val="264756">
                    <a:alpha val="100000"/>
                  </a:srgbClr>
                </a:solidFill>
                <a:latin typeface="Open Sans SemiBold"/>
              </a:rPr>
              <a:t><![CDATA[De (gebruikersacceptatie)testen zijn volledig doorlopen voor de verschillende onderdelen binnen het pakket en er was een duidelijk overzicht van de bevindingen richting de key users, stuurgroep en leveranciers. Rework naar aanleiding van bevindingen is correct en tijdig uitgevoerd. Er is een kwalitatief hoogstaande servicemanagement-tool gerealiseerd die organisatiebreed is uitgerold. Verzoeken als toegang, leaseaanvragen of autorisatie worden nu via de servicemanagementtool afgehandeld in plaats van via telefoon of e-mail. Hiermee is sturing op onderhanden werk, doorlooptijden en kwaliteit mogelijk gemaak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p:bgPr>
    </p:bg>
    <p:spTree>
      <p:nvGrpSpPr>
        <p:cNvPr id="1" name=""/>
        <p:cNvGrpSpPr/>
        <p:nvPr/>
      </p:nvGrpSpPr>
      <p:grpSpPr>
        <a:xfrm>
          <a:off x="0" y="0"/>
          <a:ext cx="0" cy="0"/>
          <a:chOff x="0" y="0"/>
          <a:chExt cx="0" cy="0"/>
        </a:xfrm>
      </p:grpSpPr>
      <p:pic>
        <p:nvPicPr>
          <p:cNvPr id="1" name="" descr=""/>
          <p:cNvPicPr>
            <a:picLocks noChangeAspect="1"/>
          </p:cNvPicPr>
          <p:nvPr/>
        </p:nvPicPr>
        <p:blipFill>
          <a:blip r:embed="rId1"/>
          <a:stretch>
            <a:fillRect/>
          </a:stretch>
        </p:blipFill>
        <p:spPr>
          <a:xfrm>
            <a:off x="0" y="0"/>
            <a:ext cx="0" cy="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p:bgPr>
    </p:bg>
    <p:spTree>
      <p:nvGrpSpPr>
        <p:cNvPr id="1" name=""/>
        <p:cNvGrpSpPr/>
        <p:nvPr/>
      </p:nvGrpSpPr>
      <p:grpSpPr>
        <a:xfrm>
          <a:off x="0" y="0"/>
          <a:ext cx="0" cy="0"/>
          <a:chOff x="0" y="0"/>
          <a:chExt cx="0" cy="0"/>
        </a:xfrm>
      </p:grpSpPr>
      <p:pic>
        <p:nvPicPr>
          <p:cNvPr id="1" name="" descr=""/>
          <p:cNvPicPr>
            <a:picLocks noChangeAspect="1"/>
          </p:cNvPicPr>
          <p:nvPr/>
        </p:nvPicPr>
        <p:blipFill>
          <a:blip r:embed="rId1"/>
          <a:stretch>
            <a:fillRect/>
          </a:stretch>
        </p:blipFill>
        <p:spPr>
          <a:xfrm>
            <a:off x="0" y="0"/>
            <a:ext cx="0" cy="0"/>
          </a:xfrm>
          <a:prstGeom prst="rect">
            <a:avLst/>
          </a:prstGeom>
        </p:spPr>
      </p:pic>
    </p:spTree>
  </p:cSld>
  <p:clrMapOvr>
    <a:masterClrMapping/>
  </p:clrMapOvr>
</p:sld>
</file>

<file path=ppt/theme/theme1.xml><?xml version="1.0" encoding="utf-8"?>
<a:theme xmlns:a="http://schemas.openxmlformats.org/drawingml/2006/main" name="Theme40">
  <a:themeElements>
    <a:clrScheme name="Theme4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4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4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Slides>5</Slides>
  <ScaleCrop>false</ScaleCrop>
  <HeadingPairs>
    <vt:vector size="4" baseType="variant">
      <vt:variant>
        <vt:lpstr>Theme</vt:lpstr>
      </vt:variant>
      <vt:variant>
        <vt:i4>1</vt:i4>
      </vt:variant>
      <vt:variant>
        <vt:lpstr>Slide Titles</vt:lpstr>
      </vt:variant>
      <vt:variant>
        <vt:i4>1</vt:i4>
      </vt:variant>
    </vt:vector>
  </HeadingPairs>
  <TitlesOfParts>
    <vt:vector size="1" baseType="lpstr">
      <vt:lpstr>Office Theme</vt:lpstr>
    </vt:vector>
  </TitlesOfParts>
  <Company>Stevin Technology Consultants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Jeffrey van Oostrom</dc:creator>
  <cp:lastModifiedBy>Jeffrey van Oostrom</cp:lastModifiedBy>
  <dcterms:created xsi:type="dcterms:W3CDTF">2016-12-22T08:56:38Z</dcterms:created>
  <dcterms:modified xsi:type="dcterms:W3CDTF">2016-12-22T08:56:38Z</dcterms:modified>
  <dc:title>CV Jeffrey van Oostrom</dc:title>
  <dc:description>Curriculum Vitae</dc:description>
  <dc:subject/>
  <cp:keywords>cv, jeffrey, van, oostrom</cp:keywords>
  <cp:category/>
</cp:coreProperties>
</file>

<file path=docProps/custom.xml><?xml version="1.0" encoding="utf-8"?>
<Properties xmlns="http://schemas.openxmlformats.org/officeDocument/2006/custom-properties" xmlns:vt="http://schemas.openxmlformats.org/officeDocument/2006/docPropsVTypes"/>
</file>