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84" d="100"/>
          <a:sy n="84" d="100"/>
        </p:scale>
        <p:origin x="1278"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6" Type="http://schemas.openxmlformats.org/officeDocument/2006/relationships/viewProps" Target="viewProps.xml" /><Relationship Id="rId5" Type="http://schemas.openxmlformats.org/officeDocument/2006/relationships/presProps" Target="presProps.xml" /><Relationship Id="rId1" Type="http://schemas.openxmlformats.org/officeDocument/2006/relationships/slideMaster" Target="slideMasters/slideMaster1.xml" /><Relationship Id="rId8" Type="http://schemas.openxmlformats.org/officeDocument/2006/relationships/tableStyles" Target="tableStyles.xml" /><Relationship Id="rId7"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Chi</a:t>
            </a:r>
            <a:r>
              <a:rPr/>
              <a:t> </a:t>
            </a:r>
            <a:r>
              <a:rPr/>
              <a:t>Square</a:t>
            </a:r>
          </a:p>
        </p:txBody>
      </p:sp>
      <p:sp>
        <p:nvSpPr>
          <p:cNvPr id="3" name="Subtitle 2"/>
          <p:cNvSpPr>
            <a:spLocks noGrp="1"/>
          </p:cNvSpPr>
          <p:nvPr>
            <p:ph type="subTitle" idx="1"/>
          </p:nvPr>
        </p:nvSpPr>
        <p:spPr>
          <a:xfrm>
            <a:off x="1371600" y="3886200"/>
            <a:ext cx="6400800" cy="1752600"/>
          </a:xfrm>
        </p:spPr>
        <p:txBody>
          <a:bodyPr/>
          <a:lstStyle/>
          <a:p>
            <a:pPr lvl="0" marL="0" indent="0">
              <a:buNone/>
            </a:pPr>
            <a:br/>
            <a:br/>
            <a:r>
              <a:rPr/>
              <a:t>James</a:t>
            </a:r>
            <a:r>
              <a:rPr/>
              <a:t> </a:t>
            </a:r>
            <a:r>
              <a:rPr/>
              <a:t>Van</a:t>
            </a:r>
            <a:r>
              <a:rPr/>
              <a:t> </a:t>
            </a:r>
            <a:r>
              <a:rPr/>
              <a:t>Slyke</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Not</a:t>
            </a:r>
            <a:r>
              <a:rPr/>
              <a:t> </a:t>
            </a:r>
            <a:r>
              <a:rPr/>
              <a:t>all</a:t>
            </a:r>
            <a:r>
              <a:rPr/>
              <a:t> </a:t>
            </a:r>
            <a:r>
              <a:rPr/>
              <a:t>data</a:t>
            </a:r>
            <a:r>
              <a:rPr/>
              <a:t> </a:t>
            </a:r>
            <a:r>
              <a:rPr/>
              <a:t>that</a:t>
            </a:r>
            <a:r>
              <a:rPr/>
              <a:t> </a:t>
            </a:r>
            <a:r>
              <a:rPr/>
              <a:t>is</a:t>
            </a:r>
            <a:r>
              <a:rPr/>
              <a:t> </a:t>
            </a:r>
            <a:r>
              <a:rPr/>
              <a:t>collected</a:t>
            </a:r>
            <a:r>
              <a:rPr/>
              <a:t> </a:t>
            </a:r>
            <a:r>
              <a:rPr/>
              <a:t>meets</a:t>
            </a:r>
            <a:r>
              <a:rPr/>
              <a:t> </a:t>
            </a:r>
            <a:r>
              <a:rPr/>
              <a:t>the</a:t>
            </a:r>
            <a:r>
              <a:rPr/>
              <a:t> </a:t>
            </a:r>
            <a:r>
              <a:rPr/>
              <a:t>standards</a:t>
            </a:r>
            <a:r>
              <a:rPr/>
              <a:t> </a:t>
            </a:r>
            <a:r>
              <a:rPr/>
              <a:t>for</a:t>
            </a:r>
            <a:r>
              <a:rPr/>
              <a:t> </a:t>
            </a:r>
            <a:r>
              <a:rPr/>
              <a:t>being</a:t>
            </a:r>
            <a:r>
              <a:rPr/>
              <a:t> </a:t>
            </a:r>
            <a:r>
              <a:rPr/>
              <a:t>parametric</a:t>
            </a:r>
            <a:r>
              <a:rPr/>
              <a:t> </a:t>
            </a:r>
            <a:r>
              <a:rPr/>
              <a:t>or</a:t>
            </a:r>
            <a:r>
              <a:rPr/>
              <a:t> </a:t>
            </a:r>
            <a:r>
              <a:rPr/>
              <a:t>based</a:t>
            </a:r>
            <a:r>
              <a:rPr/>
              <a:t> </a:t>
            </a:r>
            <a:r>
              <a:rPr/>
              <a:t>on</a:t>
            </a:r>
            <a:r>
              <a:rPr/>
              <a:t> </a:t>
            </a:r>
            <a:r>
              <a:rPr/>
              <a:t>populations.</a:t>
            </a:r>
            <a:r>
              <a:rPr/>
              <a:t> </a:t>
            </a:r>
            <a:r>
              <a:rPr/>
              <a:t>Some</a:t>
            </a:r>
            <a:r>
              <a:rPr/>
              <a:t> </a:t>
            </a:r>
            <a:r>
              <a:rPr/>
              <a:t>data</a:t>
            </a:r>
            <a:r>
              <a:rPr/>
              <a:t> </a:t>
            </a:r>
            <a:r>
              <a:rPr/>
              <a:t>that</a:t>
            </a:r>
            <a:r>
              <a:rPr/>
              <a:t> </a:t>
            </a:r>
            <a:r>
              <a:rPr/>
              <a:t>is</a:t>
            </a:r>
            <a:r>
              <a:rPr/>
              <a:t> </a:t>
            </a:r>
            <a:r>
              <a:rPr/>
              <a:t>collected</a:t>
            </a:r>
            <a:r>
              <a:rPr/>
              <a:t> </a:t>
            </a:r>
            <a:r>
              <a:rPr/>
              <a:t>is</a:t>
            </a:r>
            <a:r>
              <a:rPr/>
              <a:t> </a:t>
            </a:r>
            <a:r>
              <a:rPr/>
              <a:t>based</a:t>
            </a:r>
            <a:r>
              <a:rPr/>
              <a:t> </a:t>
            </a:r>
            <a:r>
              <a:rPr/>
              <a:t>on</a:t>
            </a:r>
            <a:r>
              <a:rPr/>
              <a:t> </a:t>
            </a:r>
            <a:r>
              <a:rPr/>
              <a:t>frequencies.</a:t>
            </a:r>
            <a:r>
              <a:rPr/>
              <a:t> </a:t>
            </a:r>
            <a:r>
              <a:rPr/>
              <a:t>Polling</a:t>
            </a:r>
            <a:r>
              <a:rPr/>
              <a:t> </a:t>
            </a:r>
            <a:r>
              <a:rPr/>
              <a:t>data</a:t>
            </a:r>
            <a:r>
              <a:rPr/>
              <a:t> </a:t>
            </a:r>
            <a:r>
              <a:rPr/>
              <a:t>is</a:t>
            </a:r>
            <a:r>
              <a:rPr/>
              <a:t> </a:t>
            </a:r>
            <a:r>
              <a:rPr/>
              <a:t>often</a:t>
            </a:r>
            <a:r>
              <a:rPr/>
              <a:t> </a:t>
            </a:r>
            <a:r>
              <a:rPr/>
              <a:t>of</a:t>
            </a:r>
            <a:r>
              <a:rPr/>
              <a:t> </a:t>
            </a:r>
            <a:r>
              <a:rPr/>
              <a:t>this</a:t>
            </a:r>
            <a:r>
              <a:rPr/>
              <a:t> </a:t>
            </a:r>
            <a:r>
              <a:rPr/>
              <a:t>type.</a:t>
            </a:r>
            <a:r>
              <a:rPr/>
              <a:t> </a:t>
            </a:r>
            <a:r>
              <a:rPr/>
              <a:t>If</a:t>
            </a:r>
            <a:r>
              <a:rPr/>
              <a:t> </a:t>
            </a:r>
            <a:r>
              <a:rPr/>
              <a:t>a</a:t>
            </a:r>
            <a:r>
              <a:rPr/>
              <a:t> </a:t>
            </a:r>
            <a:r>
              <a:rPr/>
              <a:t>person</a:t>
            </a:r>
            <a:r>
              <a:rPr/>
              <a:t> </a:t>
            </a:r>
            <a:r>
              <a:rPr/>
              <a:t>is</a:t>
            </a:r>
            <a:r>
              <a:rPr/>
              <a:t> </a:t>
            </a:r>
            <a:r>
              <a:rPr/>
              <a:t>interested</a:t>
            </a:r>
            <a:r>
              <a:rPr/>
              <a:t> </a:t>
            </a:r>
            <a:r>
              <a:rPr/>
              <a:t>in</a:t>
            </a:r>
            <a:r>
              <a:rPr/>
              <a:t> </a:t>
            </a:r>
            <a:r>
              <a:rPr/>
              <a:t>who</a:t>
            </a:r>
            <a:r>
              <a:rPr/>
              <a:t> </a:t>
            </a:r>
            <a:r>
              <a:rPr/>
              <a:t>might</a:t>
            </a:r>
            <a:r>
              <a:rPr/>
              <a:t> </a:t>
            </a:r>
            <a:r>
              <a:rPr/>
              <a:t>win</a:t>
            </a:r>
            <a:r>
              <a:rPr/>
              <a:t> </a:t>
            </a:r>
            <a:r>
              <a:rPr/>
              <a:t>the</a:t>
            </a:r>
            <a:r>
              <a:rPr/>
              <a:t> </a:t>
            </a:r>
            <a:r>
              <a:rPr/>
              <a:t>next</a:t>
            </a:r>
            <a:r>
              <a:rPr/>
              <a:t> </a:t>
            </a:r>
            <a:r>
              <a:rPr/>
              <a:t>election,</a:t>
            </a:r>
            <a:r>
              <a:rPr/>
              <a:t> </a:t>
            </a:r>
            <a:r>
              <a:rPr/>
              <a:t>they</a:t>
            </a:r>
            <a:r>
              <a:rPr/>
              <a:t> </a:t>
            </a:r>
            <a:r>
              <a:rPr/>
              <a:t>may</a:t>
            </a:r>
            <a:r>
              <a:rPr/>
              <a:t> </a:t>
            </a:r>
            <a:r>
              <a:rPr/>
              <a:t>run</a:t>
            </a:r>
            <a:r>
              <a:rPr/>
              <a:t> </a:t>
            </a:r>
            <a:r>
              <a:rPr/>
              <a:t>a</a:t>
            </a:r>
            <a:r>
              <a:rPr/>
              <a:t> </a:t>
            </a:r>
            <a:r>
              <a:rPr/>
              <a:t>poll</a:t>
            </a:r>
            <a:r>
              <a:rPr/>
              <a:t> </a:t>
            </a:r>
            <a:r>
              <a:rPr/>
              <a:t>like</a:t>
            </a:r>
            <a:r>
              <a:rPr/>
              <a:t> </a:t>
            </a:r>
            <a:r>
              <a:rPr/>
              <a:t>many</a:t>
            </a:r>
            <a:r>
              <a:rPr/>
              <a:t> </a:t>
            </a:r>
            <a:r>
              <a:rPr/>
              <a:t>did</a:t>
            </a:r>
            <a:r>
              <a:rPr/>
              <a:t> </a:t>
            </a:r>
            <a:r>
              <a:rPr/>
              <a:t>in</a:t>
            </a:r>
            <a:r>
              <a:rPr/>
              <a:t> </a:t>
            </a:r>
            <a:r>
              <a:rPr/>
              <a:t>the</a:t>
            </a:r>
            <a:r>
              <a:rPr/>
              <a:t> </a:t>
            </a:r>
            <a:r>
              <a:rPr/>
              <a:t>most</a:t>
            </a:r>
            <a:r>
              <a:rPr/>
              <a:t> </a:t>
            </a:r>
            <a:r>
              <a:rPr/>
              <a:t>recent</a:t>
            </a:r>
            <a:r>
              <a:rPr/>
              <a:t> </a:t>
            </a:r>
            <a:r>
              <a:rPr/>
              <a:t>presidential</a:t>
            </a:r>
            <a:r>
              <a:rPr/>
              <a:t> </a:t>
            </a:r>
            <a:r>
              <a:rPr/>
              <a:t>election</a:t>
            </a:r>
            <a:r>
              <a:rPr/>
              <a:t> </a:t>
            </a:r>
            <a:r>
              <a:rPr/>
              <a:t>between</a:t>
            </a:r>
            <a:r>
              <a:rPr/>
              <a:t> </a:t>
            </a:r>
            <a:r>
              <a:rPr/>
              <a:t>Biden</a:t>
            </a:r>
            <a:r>
              <a:rPr/>
              <a:t> </a:t>
            </a:r>
            <a:r>
              <a:rPr/>
              <a:t>and</a:t>
            </a:r>
            <a:r>
              <a:rPr/>
              <a:t> </a:t>
            </a:r>
            <a:r>
              <a:rPr/>
              <a:t>Trump.</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What</a:t>
            </a:r>
            <a:r>
              <a:rPr/>
              <a:t> </a:t>
            </a:r>
            <a:r>
              <a:rPr/>
              <a:t>makes</a:t>
            </a:r>
            <a:r>
              <a:rPr/>
              <a:t> </a:t>
            </a:r>
            <a:r>
              <a:rPr/>
              <a:t>data</a:t>
            </a:r>
            <a:r>
              <a:rPr/>
              <a:t> </a:t>
            </a:r>
            <a:r>
              <a:rPr/>
              <a:t>based</a:t>
            </a:r>
            <a:r>
              <a:rPr/>
              <a:t> </a:t>
            </a:r>
            <a:r>
              <a:rPr/>
              <a:t>on</a:t>
            </a:r>
            <a:r>
              <a:rPr/>
              <a:t> </a:t>
            </a:r>
            <a:r>
              <a:rPr/>
              <a:t>frequencies</a:t>
            </a:r>
            <a:r>
              <a:rPr/>
              <a:t> </a:t>
            </a:r>
            <a:r>
              <a:rPr/>
              <a:t>different</a:t>
            </a:r>
            <a:r>
              <a:rPr/>
              <a:t> </a:t>
            </a:r>
            <a:r>
              <a:rPr/>
              <a:t>is</a:t>
            </a:r>
            <a:r>
              <a:rPr/>
              <a:t> </a:t>
            </a:r>
            <a:r>
              <a:rPr/>
              <a:t>that</a:t>
            </a:r>
            <a:r>
              <a:rPr/>
              <a:t> </a:t>
            </a:r>
            <a:r>
              <a:rPr/>
              <a:t>the</a:t>
            </a:r>
            <a:r>
              <a:rPr/>
              <a:t> </a:t>
            </a:r>
            <a:r>
              <a:rPr/>
              <a:t>mean</a:t>
            </a:r>
            <a:r>
              <a:rPr/>
              <a:t> </a:t>
            </a:r>
            <a:r>
              <a:rPr/>
              <a:t>cannot</a:t>
            </a:r>
            <a:r>
              <a:rPr/>
              <a:t> </a:t>
            </a:r>
            <a:r>
              <a:rPr/>
              <a:t>be</a:t>
            </a:r>
            <a:r>
              <a:rPr/>
              <a:t> </a:t>
            </a:r>
            <a:r>
              <a:rPr/>
              <a:t>used</a:t>
            </a:r>
            <a:r>
              <a:rPr/>
              <a:t> </a:t>
            </a:r>
            <a:r>
              <a:rPr/>
              <a:t>for</a:t>
            </a:r>
            <a:r>
              <a:rPr/>
              <a:t> </a:t>
            </a:r>
            <a:r>
              <a:rPr/>
              <a:t>analysis.</a:t>
            </a:r>
            <a:r>
              <a:rPr/>
              <a:t> </a:t>
            </a:r>
            <a:r>
              <a:rPr/>
              <a:t>Fequency</a:t>
            </a:r>
            <a:r>
              <a:rPr/>
              <a:t> </a:t>
            </a:r>
            <a:r>
              <a:rPr/>
              <a:t>data</a:t>
            </a:r>
            <a:r>
              <a:rPr/>
              <a:t> </a:t>
            </a:r>
            <a:r>
              <a:rPr/>
              <a:t>is</a:t>
            </a:r>
            <a:r>
              <a:rPr/>
              <a:t> </a:t>
            </a:r>
            <a:r>
              <a:rPr/>
              <a:t>often</a:t>
            </a:r>
            <a:r>
              <a:rPr/>
              <a:t> </a:t>
            </a:r>
            <a:r>
              <a:rPr/>
              <a:t>based</a:t>
            </a:r>
            <a:r>
              <a:rPr/>
              <a:t> </a:t>
            </a:r>
            <a:r>
              <a:rPr/>
              <a:t>on</a:t>
            </a:r>
            <a:r>
              <a:rPr/>
              <a:t> </a:t>
            </a:r>
            <a:r>
              <a:rPr/>
              <a:t>categories</a:t>
            </a:r>
            <a:r>
              <a:rPr/>
              <a:t> </a:t>
            </a:r>
            <a:r>
              <a:rPr/>
              <a:t>or</a:t>
            </a:r>
            <a:r>
              <a:rPr/>
              <a:t> </a:t>
            </a:r>
            <a:r>
              <a:rPr/>
              <a:t>nomimal</a:t>
            </a:r>
            <a:r>
              <a:rPr/>
              <a:t> </a:t>
            </a:r>
            <a:r>
              <a:rPr/>
              <a:t>data,</a:t>
            </a:r>
            <a:r>
              <a:rPr/>
              <a:t> </a:t>
            </a:r>
            <a:r>
              <a:rPr/>
              <a:t>thus</a:t>
            </a:r>
            <a:r>
              <a:rPr/>
              <a:t> </a:t>
            </a:r>
            <a:r>
              <a:rPr/>
              <a:t>it</a:t>
            </a:r>
            <a:r>
              <a:rPr/>
              <a:t> </a:t>
            </a:r>
            <a:r>
              <a:rPr/>
              <a:t>doesn’t</a:t>
            </a:r>
            <a:r>
              <a:rPr/>
              <a:t> </a:t>
            </a:r>
            <a:r>
              <a:rPr/>
              <a:t>make</a:t>
            </a:r>
            <a:r>
              <a:rPr/>
              <a:t> </a:t>
            </a:r>
            <a:r>
              <a:rPr/>
              <a:t>sense</a:t>
            </a:r>
            <a:r>
              <a:rPr/>
              <a:t> </a:t>
            </a:r>
            <a:r>
              <a:rPr/>
              <a:t>to</a:t>
            </a:r>
            <a:r>
              <a:rPr/>
              <a:t> </a:t>
            </a:r>
            <a:r>
              <a:rPr/>
              <a:t>compare</a:t>
            </a:r>
            <a:r>
              <a:rPr/>
              <a:t> </a:t>
            </a:r>
            <a:r>
              <a:rPr/>
              <a:t>these</a:t>
            </a:r>
            <a:r>
              <a:rPr/>
              <a:t> </a:t>
            </a:r>
            <a:r>
              <a:rPr/>
              <a:t>variables</a:t>
            </a:r>
            <a:r>
              <a:rPr/>
              <a:t> </a:t>
            </a:r>
            <a:r>
              <a:rPr/>
              <a:t>based</a:t>
            </a:r>
            <a:r>
              <a:rPr/>
              <a:t> </a:t>
            </a:r>
            <a:r>
              <a:rPr/>
              <a:t>on</a:t>
            </a:r>
            <a:r>
              <a:rPr/>
              <a:t> </a:t>
            </a:r>
            <a:r>
              <a:rPr/>
              <a:t>the</a:t>
            </a:r>
            <a:r>
              <a:rPr/>
              <a:t> </a:t>
            </a:r>
            <a:r>
              <a:rPr/>
              <a:t>types</a:t>
            </a:r>
            <a:r>
              <a:rPr/>
              <a:t> </a:t>
            </a:r>
            <a:r>
              <a:rPr/>
              <a:t>of</a:t>
            </a:r>
            <a:r>
              <a:rPr/>
              <a:t> </a:t>
            </a:r>
            <a:r>
              <a:rPr/>
              <a:t>statistical</a:t>
            </a:r>
            <a:r>
              <a:rPr/>
              <a:t> </a:t>
            </a:r>
            <a:r>
              <a:rPr/>
              <a:t>analysis</a:t>
            </a:r>
            <a:r>
              <a:rPr/>
              <a:t> </a:t>
            </a:r>
            <a:r>
              <a:rPr/>
              <a:t>we’ve</a:t>
            </a:r>
            <a:r>
              <a:rPr/>
              <a:t> </a:t>
            </a:r>
            <a:r>
              <a:rPr/>
              <a:t>done</a:t>
            </a:r>
            <a:r>
              <a:rPr/>
              <a:t> </a:t>
            </a:r>
            <a:r>
              <a:rPr/>
              <a:t>so</a:t>
            </a:r>
            <a:r>
              <a:rPr/>
              <a:t> </a:t>
            </a:r>
            <a:r>
              <a:rPr/>
              <a:t>far.</a:t>
            </a:r>
            <a:r>
              <a:rPr/>
              <a:t> </a:t>
            </a:r>
            <a:r>
              <a:rPr/>
              <a:t>Instead,</a:t>
            </a:r>
            <a:r>
              <a:rPr/>
              <a:t> </a:t>
            </a:r>
            <a:r>
              <a:rPr/>
              <a:t>we’ll</a:t>
            </a:r>
            <a:r>
              <a:rPr/>
              <a:t> </a:t>
            </a:r>
            <a:r>
              <a:rPr/>
              <a:t>use</a:t>
            </a:r>
            <a:r>
              <a:rPr/>
              <a:t> </a:t>
            </a:r>
            <a:r>
              <a:rPr/>
              <a:t>what</a:t>
            </a:r>
            <a:r>
              <a:rPr/>
              <a:t> </a:t>
            </a:r>
            <a:r>
              <a:rPr/>
              <a:t>is</a:t>
            </a:r>
            <a:r>
              <a:rPr/>
              <a:t> </a:t>
            </a:r>
            <a:r>
              <a:rPr/>
              <a:t>known</a:t>
            </a:r>
            <a:r>
              <a:rPr/>
              <a:t> </a:t>
            </a:r>
            <a:r>
              <a:rPr/>
              <a:t>as</a:t>
            </a:r>
            <a:r>
              <a:rPr/>
              <a:t> </a:t>
            </a:r>
            <a:r>
              <a:rPr/>
              <a:t>a</a:t>
            </a:r>
            <a:r>
              <a:rPr/>
              <a:t> </a:t>
            </a:r>
            <a:r>
              <a:rPr/>
              <a:t>Chi-Square</a:t>
            </a:r>
            <a:r>
              <a:rPr/>
              <a:t> </a:t>
            </a:r>
            <a:r>
              <a:rPr/>
              <a:t>test.</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14:m>
                  <m:oMathPara xmlns:m="http://schemas.openxmlformats.org/officeDocument/2006/math">
                    <m:oMathParaPr>
                      <m:jc m:val="center"/>
                    </m:oMathParaPr>
                    <m:oMath>
                      <m:r>
                        <m:t>C</m:t>
                      </m:r>
                      <m:r>
                        <m:t>h</m:t>
                      </m:r>
                      <m:r>
                        <m:t>i</m:t>
                      </m:r>
                      <m:r>
                        <m:t> </m:t>
                      </m:r>
                      <m:r>
                        <m:t>S</m:t>
                      </m:r>
                      <m:r>
                        <m:t>q</m:t>
                      </m:r>
                      <m:r>
                        <m:t>u</m:t>
                      </m:r>
                      <m:r>
                        <m:t>a</m:t>
                      </m:r>
                      <m:r>
                        <m:t>r</m:t>
                      </m:r>
                      <m:r>
                        <m:t>e</m:t>
                      </m:r>
                      <m:r>
                        <m:t> </m:t>
                      </m:r>
                      <m:r>
                        <m:t>T</m:t>
                      </m:r>
                      <m:r>
                        <m:t>e</m:t>
                      </m:r>
                      <m:r>
                        <m:t>s</m:t>
                      </m:r>
                      <m:r>
                        <m:t>t</m:t>
                      </m:r>
                      <m:r>
                        <m:rPr>
                          <m:sty m:val="p"/>
                        </m:rPr>
                        <m:t>=</m:t>
                      </m:r>
                      <m:sSup>
                        <m:e>
                          <m:r>
                            <m:t>χ</m:t>
                          </m:r>
                        </m:e>
                        <m:sup>
                          <m:r>
                            <m:t>2</m:t>
                          </m:r>
                        </m:sup>
                      </m:sSup>
                    </m:oMath>
                  </m:oMathPara>
                </a14:m>
              </a:p>
              <a:p>
                <a:pPr lvl="0" marL="0" indent="0">
                  <a:buNone/>
                </a:pPr>
                <a:r>
                  <a:rPr/>
                  <a:t>Let’s start with a very simple example. Perhaps, you are trying to decide whether a certain proposition will pass in the county and you want to decide if there is a preference. You collect data from 200 participants about whether they are in favor of the proposition or against the proposition on a simple yes vs. no question.</a:t>
                </a:r>
              </a:p>
              <a:p>
                <a:pPr lvl="0" marL="0" indent="0">
                  <a:buNone/>
                </a:pPr>
                <a:r>
                  <a:rPr/>
                  <a:t>If there is no preference in the county, what would you expect the outcome of your survey to be? Well, if about the same amount of people were for the proposition as were against it, the outcome would be 50% yes and 50% no or half the participants would be against it, half for it. This is called the expected frequency or the expected frequency if the null hypothesis is correct, which in this case would be no particular preference in the sample for the proposition. Here’s the formula.</a:t>
                </a:r>
              </a:p>
              <a:p>
                <a:pPr lvl="0" marL="0" indent="0">
                  <a:buNone/>
                </a:pPr>
                <a14:m>
                  <m:oMathPara xmlns:m="http://schemas.openxmlformats.org/officeDocument/2006/math">
                    <m:oMathParaPr>
                      <m:jc m:val="center"/>
                    </m:oMathParaPr>
                    <m:oMath>
                      <m:sSub>
                        <m:e>
                          <m:r>
                            <m:t>f</m:t>
                          </m:r>
                        </m:e>
                        <m:sub>
                          <m:r>
                            <m:t>e</m:t>
                          </m:r>
                        </m:sub>
                      </m:sSub>
                      <m:r>
                        <m:rPr>
                          <m:sty m:val="p"/>
                        </m:rPr>
                        <m:t>=</m:t>
                      </m:r>
                      <m:f>
                        <m:fPr>
                          <m:type m:val="bar"/>
                        </m:fPr>
                        <m:num>
                          <m:r>
                            <m:t>t</m:t>
                          </m:r>
                          <m:r>
                            <m:t>o</m:t>
                          </m:r>
                          <m:r>
                            <m:t>t</m:t>
                          </m:r>
                          <m:r>
                            <m:t>a</m:t>
                          </m:r>
                          <m:r>
                            <m:t>l</m:t>
                          </m:r>
                          <m:r>
                            <m:t> </m:t>
                          </m:r>
                          <m:r>
                            <m:t>i</m:t>
                          </m:r>
                          <m:r>
                            <m:t>n</m:t>
                          </m:r>
                          <m:r>
                            <m:t> </m:t>
                          </m:r>
                          <m:r>
                            <m:t>s</m:t>
                          </m:r>
                          <m:r>
                            <m:t>u</m:t>
                          </m:r>
                          <m:r>
                            <m:t>r</m:t>
                          </m:r>
                          <m:r>
                            <m:t>v</m:t>
                          </m:r>
                          <m:r>
                            <m:t>e</m:t>
                          </m:r>
                          <m:r>
                            <m:t>y</m:t>
                          </m:r>
                        </m:num>
                        <m:den>
                          <m:r>
                            <m:t>n</m:t>
                          </m:r>
                          <m:r>
                            <m:t>u</m:t>
                          </m:r>
                          <m:r>
                            <m:t>m</m:t>
                          </m:r>
                          <m:r>
                            <m:t>b</m:t>
                          </m:r>
                          <m:r>
                            <m:t>e</m:t>
                          </m:r>
                          <m:r>
                            <m:t>r</m:t>
                          </m:r>
                          <m:r>
                            <m:t> </m:t>
                          </m:r>
                          <m:r>
                            <m:t>o</m:t>
                          </m:r>
                          <m:r>
                            <m:t>f</m:t>
                          </m:r>
                          <m:r>
                            <m:t> </m:t>
                          </m:r>
                          <m:r>
                            <m:t>c</m:t>
                          </m:r>
                          <m:r>
                            <m:t>a</m:t>
                          </m:r>
                          <m:r>
                            <m:t>t</m:t>
                          </m:r>
                          <m:r>
                            <m:t>e</m:t>
                          </m:r>
                          <m:r>
                            <m:t>g</m:t>
                          </m:r>
                          <m:r>
                            <m:t>o</m:t>
                          </m:r>
                          <m:r>
                            <m:t>r</m:t>
                          </m:r>
                          <m:r>
                            <m:t>i</m:t>
                          </m:r>
                          <m:r>
                            <m:t>e</m:t>
                          </m:r>
                          <m:r>
                            <m:t>s</m:t>
                          </m:r>
                        </m:den>
                      </m:f>
                      <m:r>
                        <m:rPr>
                          <m:sty m:val="p"/>
                        </m:rPr>
                        <m:t>=</m:t>
                      </m:r>
                      <m:f>
                        <m:fPr>
                          <m:type m:val="bar"/>
                        </m:fPr>
                        <m:num>
                          <m:r>
                            <m:t>200</m:t>
                          </m:r>
                        </m:num>
                        <m:den>
                          <m:r>
                            <m:t>2</m:t>
                          </m:r>
                        </m:den>
                      </m:f>
                    </m:oMath>
                  </m:oMathPara>
                </a14:m>
              </a:p>
              <a:p>
                <a:pPr lvl="0" marL="0" indent="0">
                  <a:buNone/>
                </a:pPr>
                <a:r>
                  <a:rPr/>
                  <a:t>So in this case the expected frequency would be 100. So if there was no preference for a particular county proposition we would expect 100 persons to be for it and 100 persons to be against it. So Let’s say here is what the actual data looked like. 150 were for it and 50 were against it. This is called the observed frequency.</a:t>
                </a:r>
              </a:p>
              <a:p>
                <a:pPr lvl="0" marL="0" indent="0">
                  <a:buNone/>
                </a:pPr>
                <a14:m>
                  <m:oMathPara xmlns:m="http://schemas.openxmlformats.org/officeDocument/2006/math">
                    <m:oMathParaPr>
                      <m:jc m:val="center"/>
                    </m:oMathParaPr>
                    <m:oMath>
                      <m:r>
                        <m:t>o</m:t>
                      </m:r>
                      <m:r>
                        <m:t>b</m:t>
                      </m:r>
                      <m:r>
                        <m:t>s</m:t>
                      </m:r>
                      <m:r>
                        <m:t>e</m:t>
                      </m:r>
                      <m:r>
                        <m:t>r</m:t>
                      </m:r>
                      <m:r>
                        <m:t>v</m:t>
                      </m:r>
                      <m:r>
                        <m:t>e</m:t>
                      </m:r>
                      <m:r>
                        <m:t>d</m:t>
                      </m:r>
                      <m:r>
                        <m:t> </m:t>
                      </m:r>
                      <m:r>
                        <m:t>f</m:t>
                      </m:r>
                      <m:r>
                        <m:t>r</m:t>
                      </m:r>
                      <m:r>
                        <m:t>e</m:t>
                      </m:r>
                      <m:r>
                        <m:t>q</m:t>
                      </m:r>
                      <m:r>
                        <m:t>u</m:t>
                      </m:r>
                      <m:r>
                        <m:t>e</m:t>
                      </m:r>
                      <m:r>
                        <m:t>n</m:t>
                      </m:r>
                      <m:r>
                        <m:t>c</m:t>
                      </m:r>
                      <m:r>
                        <m:t>y</m:t>
                      </m:r>
                      <m:r>
                        <m:rPr>
                          <m:sty m:val="p"/>
                        </m:rPr>
                        <m:t>=</m:t>
                      </m:r>
                      <m:sSub>
                        <m:e>
                          <m:r>
                            <m:t>f</m:t>
                          </m:r>
                        </m:e>
                        <m:sub>
                          <m:r>
                            <m:t>o</m:t>
                          </m:r>
                        </m:sub>
                      </m:sSub>
                    </m:oMath>
                  </m:oMathPara>
                </a14:m>
              </a:p>
              <a:p>
                <a:pPr lvl="0" marL="0" indent="0">
                  <a:buNone/>
                </a:pPr>
                <a:r>
                  <a:rPr/>
                  <a:t>The chi square test is a combination of these two numbers. Basically the larger the difference between the observed and expected frequencies, the more likely there is a real prefernce either for or against the proposition. Here is the formula.</a:t>
                </a:r>
              </a:p>
              <a:p>
                <a:pPr lvl="0" marL="0" indent="0">
                  <a:buNone/>
                </a:pPr>
                <a14:m>
                  <m:oMathPara xmlns:m="http://schemas.openxmlformats.org/officeDocument/2006/math">
                    <m:oMathParaPr>
                      <m:jc m:val="center"/>
                    </m:oMathParaPr>
                    <m:oMath>
                      <m:sSup>
                        <m:e>
                          <m:r>
                            <m:t>X</m:t>
                          </m:r>
                        </m:e>
                        <m:sup>
                          <m:r>
                            <m:t>2</m:t>
                          </m:r>
                        </m:sup>
                      </m:sSup>
                      <m:r>
                        <m:rPr>
                          <m:sty m:val="p"/>
                        </m:rPr>
                        <m:t>=</m:t>
                      </m:r>
                      <m:r>
                        <m:t>Σ</m:t>
                      </m:r>
                      <m:f>
                        <m:fPr>
                          <m:type m:val="bar"/>
                        </m:fPr>
                        <m:num>
                          <m:r>
                            <m:rPr>
                              <m:sty m:val="p"/>
                            </m:rPr>
                            <m:t>(</m:t>
                          </m:r>
                          <m:sSub>
                            <m:e>
                              <m:r>
                                <m:t>f</m:t>
                              </m:r>
                            </m:e>
                            <m:sub>
                              <m:r>
                                <m:t>o</m:t>
                              </m:r>
                            </m:sub>
                          </m:sSub>
                          <m:r>
                            <m:rPr>
                              <m:sty m:val="p"/>
                            </m:rPr>
                            <m:t>−</m:t>
                          </m:r>
                          <m:sSub>
                            <m:e>
                              <m:r>
                                <m:t>f</m:t>
                              </m:r>
                            </m:e>
                            <m:sub>
                              <m:r>
                                <m:t>e</m:t>
                              </m:r>
                            </m:sub>
                          </m:sSub>
                          <m:sSup>
                            <m:e>
                              <m:r>
                                <m:rPr>
                                  <m:sty m:val="p"/>
                                </m:rPr>
                                <m:t>)</m:t>
                              </m:r>
                            </m:e>
                            <m:sup>
                              <m:r>
                                <m:t>2</m:t>
                              </m:r>
                            </m:sup>
                          </m:sSup>
                        </m:num>
                        <m:den>
                          <m:sSub>
                            <m:e>
                              <m:r>
                                <m:t>f</m:t>
                              </m:r>
                            </m:e>
                            <m:sub>
                              <m:r>
                                <m:t>e</m:t>
                              </m:r>
                            </m:sub>
                          </m:sSub>
                        </m:den>
                      </m:f>
                    </m:oMath>
                  </m:oMathPara>
                </a14:m>
              </a:p>
              <a:p>
                <a:pPr lvl="0" marL="0" indent="0">
                  <a:buNone/>
                </a:pPr>
                <a:r>
                  <a:rPr/>
                  <a:t>So the chi square test is the sum of the observed minus expected frequencies squared divided by the expected frequencies for each cell. In this case we have 2 cells one for those who answered yes in favor of the propsosition (150) and those who answered no against the proposition (50). So the computation would look like this</a:t>
                </a:r>
              </a:p>
              <a:p>
                <a:pPr lvl="0" marL="0" indent="0">
                  <a:buNone/>
                </a:pPr>
                <a14:m>
                  <m:oMathPara xmlns:m="http://schemas.openxmlformats.org/officeDocument/2006/math">
                    <m:oMathParaPr>
                      <m:jc m:val="center"/>
                    </m:oMathParaPr>
                    <m:oMath>
                      <m:f>
                        <m:fPr>
                          <m:type m:val="bar"/>
                        </m:fPr>
                        <m:num>
                          <m:r>
                            <m:rPr>
                              <m:sty m:val="p"/>
                            </m:rPr>
                            <m:t>(</m:t>
                          </m:r>
                          <m:r>
                            <m:t>150</m:t>
                          </m:r>
                          <m:r>
                            <m:rPr>
                              <m:sty m:val="p"/>
                            </m:rPr>
                            <m:t>−</m:t>
                          </m:r>
                          <m:r>
                            <m:t>100</m:t>
                          </m:r>
                          <m:sSup>
                            <m:e>
                              <m:r>
                                <m:rPr>
                                  <m:sty m:val="p"/>
                                </m:rPr>
                                <m:t>)</m:t>
                              </m:r>
                            </m:e>
                            <m:sup>
                              <m:r>
                                <m:t>2</m:t>
                              </m:r>
                            </m:sup>
                          </m:sSup>
                        </m:num>
                        <m:den>
                          <m:r>
                            <m:t>100</m:t>
                          </m:r>
                        </m:den>
                      </m:f>
                      <m:r>
                        <m:rPr>
                          <m:sty m:val="p"/>
                        </m:rPr>
                        <m:t>+</m:t>
                      </m:r>
                      <m:f>
                        <m:fPr>
                          <m:type m:val="bar"/>
                        </m:fPr>
                        <m:num>
                          <m:r>
                            <m:rPr>
                              <m:sty m:val="p"/>
                            </m:rPr>
                            <m:t>(</m:t>
                          </m:r>
                          <m:r>
                            <m:t>50</m:t>
                          </m:r>
                          <m:r>
                            <m:rPr>
                              <m:sty m:val="p"/>
                            </m:rPr>
                            <m:t>−</m:t>
                          </m:r>
                          <m:r>
                            <m:t>100</m:t>
                          </m:r>
                          <m:sSup>
                            <m:e>
                              <m:r>
                                <m:rPr>
                                  <m:sty m:val="p"/>
                                </m:rPr>
                                <m:t>)</m:t>
                              </m:r>
                            </m:e>
                            <m:sup>
                              <m:r>
                                <m:t>2</m:t>
                              </m:r>
                            </m:sup>
                          </m:sSup>
                        </m:num>
                        <m:den>
                          <m:r>
                            <m:t>100</m:t>
                          </m:r>
                        </m:den>
                      </m:f>
                    </m:oMath>
                  </m:oMathPara>
                </a14:m>
              </a:p>
              <a:p>
                <a:pPr lvl="0" marL="0" indent="0">
                  <a:buNone/>
                </a:pPr>
                <a:r>
                  <a:rPr/>
                  <a:t>So in this case our answer turns out to be a Chi Square value of 50, which definitley reaches statistical significance (p &lt; .001). Thus there does seem to be a preference in favor for the proposition in the county.</a:t>
                </a:r>
              </a:p>
              <a:p>
                <a:pPr lvl="0" marL="0" indent="0">
                  <a:buNone/>
                </a:pPr>
                <a:r>
                  <a:rPr/>
                  <a:t>R allows for the same types of statistical analysis without having to calculate the entire formula.</a:t>
                </a:r>
              </a:p>
              <a:p>
                <a:pPr lvl="0" marL="0" indent="0">
                  <a:buNone/>
                </a:pPr>
                <a:r>
                  <a:rPr/>
                  <a:t>The chi square test just calculated is called a single variable chi square because we are just looking at a single variable. It can also be calculated using R.</a:t>
                </a:r>
              </a:p>
              <a:p>
                <a:pPr lvl="0" marL="0" indent="0">
                  <a:buNone/>
                </a:pPr>
                <a:r>
                  <a:rPr/>
                  <a:t>First we need to create a contingency table, which is simply a table of contingent frequencies based on the data we’ve collected. Here I’ll use a tibble to create the dataset.</a:t>
                </a:r>
              </a:p>
              <a:p>
                <a:pPr lvl="0" indent="0">
                  <a:buNone/>
                </a:pPr>
                <a:r>
                  <a:rPr>
                    <a:latin typeface="Courier"/>
                  </a:rPr>
                  <a:t>Proposition_Data </a:t>
                </a:r>
                <a:r>
                  <a:rPr>
                    <a:solidFill>
                      <a:srgbClr val="007020"/>
                    </a:solidFill>
                    <a:latin typeface="Courier"/>
                  </a:rPr>
                  <a:t>&lt;-</a:t>
                </a:r>
                <a:r>
                  <a:rPr>
                    <a:latin typeface="Courier"/>
                  </a:rPr>
                  <a:t> </a:t>
                </a:r>
                <a:r>
                  <a:rPr>
                    <a:solidFill>
                      <a:srgbClr val="06287E"/>
                    </a:solidFill>
                    <a:latin typeface="Courier"/>
                  </a:rPr>
                  <a:t>tribble</a:t>
                </a:r>
                <a:r>
                  <a:rPr>
                    <a:latin typeface="Courier"/>
                  </a:rPr>
                  <a:t>(</a:t>
                </a:r>
                <a:br/>
                <a:r>
                  <a:rPr>
                    <a:latin typeface="Courier"/>
                  </a:rPr>
                  <a:t>                  </a:t>
                </a:r>
                <a:r>
                  <a:rPr>
                    <a:solidFill>
                      <a:srgbClr val="4070A0"/>
                    </a:solidFill>
                    <a:latin typeface="Courier"/>
                  </a:rPr>
                  <a:t>~</a:t>
                </a:r>
                <a:r>
                  <a:rPr>
                    <a:latin typeface="Courier"/>
                  </a:rPr>
                  <a:t>Yes, </a:t>
                </a:r>
                <a:r>
                  <a:rPr>
                    <a:solidFill>
                      <a:srgbClr val="4070A0"/>
                    </a:solidFill>
                    <a:latin typeface="Courier"/>
                  </a:rPr>
                  <a:t>~</a:t>
                </a:r>
                <a:r>
                  <a:rPr>
                    <a:latin typeface="Courier"/>
                  </a:rPr>
                  <a:t>No,</a:t>
                </a:r>
                <a:br/>
                <a:r>
                  <a:rPr>
                    <a:latin typeface="Courier"/>
                  </a:rPr>
                  <a:t>                  </a:t>
                </a:r>
                <a:r>
                  <a:rPr>
                    <a:solidFill>
                      <a:srgbClr val="40A070"/>
                    </a:solidFill>
                    <a:latin typeface="Courier"/>
                  </a:rPr>
                  <a:t>150</a:t>
                </a:r>
                <a:r>
                  <a:rPr>
                    <a:latin typeface="Courier"/>
                  </a:rPr>
                  <a:t>, </a:t>
                </a:r>
                <a:r>
                  <a:rPr>
                    <a:solidFill>
                      <a:srgbClr val="40A070"/>
                    </a:solidFill>
                    <a:latin typeface="Courier"/>
                  </a:rPr>
                  <a:t>50</a:t>
                </a:r>
                <a:r>
                  <a:rPr>
                    <a:latin typeface="Courier"/>
                  </a:rPr>
                  <a:t>)</a:t>
                </a:r>
              </a:p>
              <a:p>
                <a:pPr lvl="0" marL="0" indent="0">
                  <a:buNone/>
                </a:pPr>
                <a:r>
                  <a:rPr/>
                  <a:t>Then we just simply run the chi square test</a:t>
                </a:r>
              </a:p>
              <a:p>
                <a:pPr lvl="0" indent="0">
                  <a:buNone/>
                </a:pPr>
                <a:r>
                  <a:rPr>
                    <a:solidFill>
                      <a:srgbClr val="06287E"/>
                    </a:solidFill>
                    <a:latin typeface="Courier"/>
                  </a:rPr>
                  <a:t>chisq.test</a:t>
                </a:r>
                <a:r>
                  <a:rPr>
                    <a:latin typeface="Courier"/>
                  </a:rPr>
                  <a:t>(Proposition_Data)</a:t>
                </a:r>
              </a:p>
              <a:p>
                <a:pPr lvl="0" marL="0" indent="0">
                  <a:buNone/>
                </a:pPr>
                <a:r>
                  <a:rPr/>
                  <a:t>Another way that the chi square test is used is the testing of relationships between variables. Thus, are the variables related to each other or independent of each other.</a:t>
                </a:r>
              </a:p>
              <a:p>
                <a:pPr lvl="0" marL="0" indent="0">
                  <a:buNone/>
                </a:pPr>
                <a:r>
                  <a:rPr/>
                  <a:t>For example, Look at dataset ch19ds2.</a:t>
                </a:r>
              </a:p>
              <a:p>
                <a:pPr lvl="0" indent="0">
                  <a:buNone/>
                </a:pPr>
                <a:r>
                  <a:rPr>
                    <a:latin typeface="Courier"/>
                  </a:rPr>
                  <a:t>ch19ds2</a:t>
                </a:r>
              </a:p>
              <a:p>
                <a:pPr lvl="0" marL="0" indent="0">
                  <a:buNone/>
                </a:pPr>
                <a:r>
                  <a:rPr/>
                  <a:t>There are two variables, gender (labeled here sex) and Vote, which was whether they voted yes or no on a recent ballot measure. First let’s look at a contingency table to get an overview of the data.</a:t>
                </a:r>
              </a:p>
              <a:p>
                <a:pPr lvl="0" indent="0">
                  <a:buNone/>
                </a:pPr>
                <a:r>
                  <a:rPr>
                    <a:latin typeface="Courier"/>
                  </a:rPr>
                  <a:t>Chi_table </a:t>
                </a:r>
                <a:r>
                  <a:rPr>
                    <a:solidFill>
                      <a:srgbClr val="007020"/>
                    </a:solidFill>
                    <a:latin typeface="Courier"/>
                  </a:rPr>
                  <a:t>&lt;-</a:t>
                </a:r>
                <a:r>
                  <a:rPr>
                    <a:latin typeface="Courier"/>
                  </a:rPr>
                  <a:t> </a:t>
                </a:r>
                <a:r>
                  <a:rPr>
                    <a:solidFill>
                      <a:srgbClr val="06287E"/>
                    </a:solidFill>
                    <a:latin typeface="Courier"/>
                  </a:rPr>
                  <a:t>table</a:t>
                </a:r>
                <a:r>
                  <a:rPr>
                    <a:latin typeface="Courier"/>
                  </a:rPr>
                  <a:t>(ch19ds2)</a:t>
                </a:r>
              </a:p>
              <a:p>
                <a:pPr lvl="0" marL="0" indent="0">
                  <a:buNone/>
                </a:pPr>
                <a:r>
                  <a:rPr/>
                  <a:t>So we want to see whether there was a relationship between gender and how persons voted on a particular measure. Here again, the Null hypothesis would assume that these variables are independent of each other. The frequency of No and Yes would be roughly proportional for both males and females. The alternative hypothesis assumes these are frequencies are different based on whether you are a male or female. Performing the test is fairly straight forward. However, we do need to use the table verion of the data, so that chi square can use the frequency data.</a:t>
                </a:r>
              </a:p>
              <a:p>
                <a:pPr lvl="0" indent="0">
                  <a:buNone/>
                </a:pPr>
                <a:r>
                  <a:rPr>
                    <a:solidFill>
                      <a:srgbClr val="06287E"/>
                    </a:solidFill>
                    <a:latin typeface="Courier"/>
                  </a:rPr>
                  <a:t>chisq.test</a:t>
                </a:r>
                <a:r>
                  <a:rPr>
                    <a:latin typeface="Courier"/>
                  </a:rPr>
                  <a:t>(Chi_table, </a:t>
                </a:r>
                <a:r>
                  <a:rPr>
                    <a:solidFill>
                      <a:srgbClr val="7D9029"/>
                    </a:solidFill>
                    <a:latin typeface="Courier"/>
                  </a:rPr>
                  <a:t>correct =</a:t>
                </a:r>
                <a:r>
                  <a:rPr>
                    <a:latin typeface="Courier"/>
                  </a:rPr>
                  <a:t> </a:t>
                </a:r>
                <a:r>
                  <a:rPr>
                    <a:solidFill>
                      <a:srgbClr val="880000"/>
                    </a:solidFill>
                    <a:latin typeface="Courier"/>
                  </a:rPr>
                  <a:t>FALSE</a:t>
                </a:r>
                <a:r>
                  <a:rPr>
                    <a:latin typeface="Courier"/>
                  </a:rPr>
                  <a:t>)</a:t>
                </a:r>
              </a:p>
              <a:p>
                <a:pPr lvl="0" marL="0" indent="0">
                  <a:buNone/>
                </a:pPr>
                <a:r>
                  <a:rPr/>
                  <a:t>The chi square value is very low and the p value is well above .05, so there is not a relationship between these two variables.</a:t>
                </a:r>
              </a:p>
              <a:p>
                <a:pPr lvl="0" marL="0" indent="0">
                  <a:buNone/>
                </a:pPr>
                <a:r>
                  <a:rPr/>
                  <a:t>#Effect size for chi square</a:t>
                </a:r>
              </a:p>
              <a:p>
                <a:pPr lvl="0" marL="0" indent="0">
                  <a:buNone/>
                </a:pPr>
                <a:r>
                  <a:rPr/>
                  <a:t>For an effect size, we use the odds ratio, which looks at the odds of the outcome we obtained. Obviously the higher the odds ratio the stronger the relationship. To find the odds ratio, first let’s look at the ratio for yes vs. no based on gender. For no it was 31 females to 20 males.</a:t>
                </a:r>
              </a:p>
              <a:p>
                <a:pPr lvl="0" indent="0">
                  <a:buNone/>
                </a:pPr>
                <a:r>
                  <a:rPr>
                    <a:solidFill>
                      <a:srgbClr val="40A070"/>
                    </a:solidFill>
                    <a:latin typeface="Courier"/>
                  </a:rPr>
                  <a:t>31</a:t>
                </a:r>
                <a:r>
                  <a:rPr>
                    <a:solidFill>
                      <a:srgbClr val="4070A0"/>
                    </a:solidFill>
                    <a:latin typeface="Courier"/>
                  </a:rPr>
                  <a:t>/</a:t>
                </a:r>
                <a:r>
                  <a:rPr>
                    <a:solidFill>
                      <a:srgbClr val="40A070"/>
                    </a:solidFill>
                    <a:latin typeface="Courier"/>
                  </a:rPr>
                  <a:t>20</a:t>
                </a:r>
              </a:p>
              <a:p>
                <a:pPr lvl="0" indent="0">
                  <a:buNone/>
                </a:pPr>
                <a:r>
                  <a:rPr>
                    <a:latin typeface="Courier"/>
                  </a:rPr>
                  <a:t>## [1] 1.55</a:t>
                </a:r>
              </a:p>
              <a:p>
                <a:pPr lvl="0" marL="0" indent="0">
                  <a:buNone/>
                </a:pPr>
                <a:r>
                  <a:rPr/>
                  <a:t>So this was 1.55 and we’ll also look at yes.</a:t>
                </a:r>
              </a:p>
              <a:p>
                <a:pPr lvl="0" indent="0">
                  <a:buNone/>
                </a:pPr>
                <a:r>
                  <a:rPr>
                    <a:solidFill>
                      <a:srgbClr val="40A070"/>
                    </a:solidFill>
                    <a:latin typeface="Courier"/>
                  </a:rPr>
                  <a:t>32</a:t>
                </a:r>
                <a:r>
                  <a:rPr>
                    <a:solidFill>
                      <a:srgbClr val="4070A0"/>
                    </a:solidFill>
                    <a:latin typeface="Courier"/>
                  </a:rPr>
                  <a:t>/</a:t>
                </a:r>
                <a:r>
                  <a:rPr>
                    <a:solidFill>
                      <a:srgbClr val="40A070"/>
                    </a:solidFill>
                    <a:latin typeface="Courier"/>
                  </a:rPr>
                  <a:t>37</a:t>
                </a:r>
              </a:p>
              <a:p>
                <a:pPr lvl="0" indent="0">
                  <a:buNone/>
                </a:pPr>
                <a:r>
                  <a:rPr>
                    <a:latin typeface="Courier"/>
                  </a:rPr>
                  <a:t>## [1] 0.8648649</a:t>
                </a:r>
              </a:p>
              <a:p>
                <a:pPr lvl="0" marL="0" indent="0">
                  <a:buNone/>
                </a:pPr>
                <a:r>
                  <a:rPr/>
                  <a:t>So the odds of their being a difference between males and females on yes vs. no. would be dividing these two numbers.</a:t>
                </a:r>
              </a:p>
              <a:p>
                <a:pPr lvl="0" indent="0">
                  <a:buNone/>
                </a:pPr>
                <a:r>
                  <a:rPr>
                    <a:latin typeface="Courier"/>
                  </a:rPr>
                  <a:t>(</a:t>
                </a:r>
                <a:r>
                  <a:rPr>
                    <a:solidFill>
                      <a:srgbClr val="40A070"/>
                    </a:solidFill>
                    <a:latin typeface="Courier"/>
                  </a:rPr>
                  <a:t>31</a:t>
                </a:r>
                <a:r>
                  <a:rPr>
                    <a:solidFill>
                      <a:srgbClr val="4070A0"/>
                    </a:solidFill>
                    <a:latin typeface="Courier"/>
                  </a:rPr>
                  <a:t>/</a:t>
                </a:r>
                <a:r>
                  <a:rPr>
                    <a:solidFill>
                      <a:srgbClr val="40A070"/>
                    </a:solidFill>
                    <a:latin typeface="Courier"/>
                  </a:rPr>
                  <a:t>20</a:t>
                </a:r>
                <a:r>
                  <a:rPr>
                    <a:latin typeface="Courier"/>
                  </a:rPr>
                  <a:t>)</a:t>
                </a:r>
                <a:r>
                  <a:rPr>
                    <a:solidFill>
                      <a:srgbClr val="4070A0"/>
                    </a:solidFill>
                    <a:latin typeface="Courier"/>
                  </a:rPr>
                  <a:t>/</a:t>
                </a:r>
                <a:r>
                  <a:rPr>
                    <a:latin typeface="Courier"/>
                  </a:rPr>
                  <a:t>(</a:t>
                </a:r>
                <a:r>
                  <a:rPr>
                    <a:solidFill>
                      <a:srgbClr val="40A070"/>
                    </a:solidFill>
                    <a:latin typeface="Courier"/>
                  </a:rPr>
                  <a:t>32</a:t>
                </a:r>
                <a:r>
                  <a:rPr>
                    <a:solidFill>
                      <a:srgbClr val="4070A0"/>
                    </a:solidFill>
                    <a:latin typeface="Courier"/>
                  </a:rPr>
                  <a:t>/</a:t>
                </a:r>
                <a:r>
                  <a:rPr>
                    <a:solidFill>
                      <a:srgbClr val="40A070"/>
                    </a:solidFill>
                    <a:latin typeface="Courier"/>
                  </a:rPr>
                  <a:t>37</a:t>
                </a:r>
                <a:r>
                  <a:rPr>
                    <a:latin typeface="Courier"/>
                  </a:rPr>
                  <a:t>)</a:t>
                </a:r>
              </a:p>
              <a:p>
                <a:pPr lvl="0" indent="0">
                  <a:buNone/>
                </a:pPr>
                <a:r>
                  <a:rPr>
                    <a:latin typeface="Courier"/>
                  </a:rPr>
                  <a:t>## [1] 1.792188</a:t>
                </a:r>
              </a:p>
              <a:p>
                <a:pPr lvl="0" marL="0" indent="0">
                  <a:buNone/>
                </a:pPr>
                <a:r>
                  <a:rPr/>
                  <a:t>So females were 1.79 times more likely to answer no then yes on the survey, which is very small, indicating that there is no real difference here.</a:t>
                </a:r>
              </a:p>
              <a:p>
                <a:pPr lvl="0" marL="0" indent="0">
                  <a:buNone/>
                </a:pPr>
                <a:r>
                  <a:rPr/>
                  <a:t>Here is how you report the results: There was a not a significant association between gender and their voting preference (yes vs. no),</a:t>
                </a:r>
              </a:p>
              <a:p>
                <a:pPr lvl="0" marL="0" indent="0">
                  <a:buNone/>
                </a:pPr>
                <a14:m>
                  <m:oMathPara xmlns:m="http://schemas.openxmlformats.org/officeDocument/2006/math">
                    <m:oMathParaPr>
                      <m:jc m:val="center"/>
                    </m:oMathParaPr>
                    <m:oMath>
                      <m:r>
                        <m:t>C</m:t>
                      </m:r>
                      <m:r>
                        <m:t>h</m:t>
                      </m:r>
                      <m:sSup>
                        <m:e>
                          <m:r>
                            <m:t>i</m:t>
                          </m:r>
                        </m:e>
                        <m:sup>
                          <m:r>
                            <m:t>2</m:t>
                          </m:r>
                        </m:sup>
                      </m:sSup>
                      <m:r>
                        <m:rPr>
                          <m:sty m:val="p"/>
                        </m:rPr>
                        <m:t>(</m:t>
                      </m:r>
                      <m:r>
                        <m:t>1</m:t>
                      </m:r>
                      <m:r>
                        <m:rPr>
                          <m:sty m:val="p"/>
                        </m:rPr>
                        <m:t>)</m:t>
                      </m:r>
                      <m:r>
                        <m:rPr>
                          <m:sty m:val="p"/>
                        </m:rPr>
                        <m:t>=</m:t>
                      </m:r>
                      <m:r>
                        <m:t>2.441</m:t>
                      </m:r>
                      <m:r>
                        <m:rPr>
                          <m:sty m:val="p"/>
                        </m:rPr>
                        <m:t>;</m:t>
                      </m:r>
                      <m:r>
                        <m:t>p</m:t>
                      </m:r>
                      <m:r>
                        <m:rPr>
                          <m:sty m:val="p"/>
                        </m:rPr>
                        <m:t>=</m:t>
                      </m:r>
                      <m:r>
                        <m:t>0.12</m:t>
                      </m:r>
                    </m:oMath>
                  </m:oMathPara>
                </a14:m>
              </a:p>
              <a:p>
                <a:pPr lvl="0" marL="0" indent="0">
                  <a:buNone/>
                </a:pPr>
                <a:r>
                  <a:rPr/>
                  <a:t>. Based on the odds ratio, females were 1.8 times more likely to vote no than males.</a:t>
                </a:r>
              </a:p>
            </p:txBody>
          </p:sp>
        </mc:Choice>
      </mc:AlternateContent>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Chi Square</dc:title>
  <dc:creator>James Van Slyke</dc:creator>
  <cp:keywords/>
  <dcterms:created xsi:type="dcterms:W3CDTF">2021-08-23T20:49:19Z</dcterms:created>
  <dcterms:modified xsi:type="dcterms:W3CDTF">2021-08-23T20:49:19Z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utput">
    <vt:lpwstr>powerpoint_presentation</vt:lpwstr>
  </property>
</Properties>
</file>