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69" r:id="rId3"/>
    <p:sldId id="267" r:id="rId4"/>
    <p:sldId id="271" r:id="rId5"/>
    <p:sldId id="272" r:id="rId6"/>
    <p:sldId id="280" r:id="rId7"/>
    <p:sldId id="274" r:id="rId8"/>
    <p:sldId id="275" r:id="rId9"/>
    <p:sldId id="270" r:id="rId10"/>
    <p:sldId id="276" r:id="rId11"/>
    <p:sldId id="277" r:id="rId12"/>
    <p:sldId id="278" r:id="rId13"/>
    <p:sldId id="281" r:id="rId14"/>
    <p:sldId id="282" r:id="rId15"/>
    <p:sldId id="283" r:id="rId16"/>
    <p:sldId id="284" r:id="rId17"/>
    <p:sldId id="285" r:id="rId18"/>
    <p:sldId id="286" r:id="rId19"/>
    <p:sldId id="287" r:id="rId20"/>
    <p:sldId id="28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575"/>
    <p:restoredTop sz="94712"/>
  </p:normalViewPr>
  <p:slideViewPr>
    <p:cSldViewPr snapToGrid="0" snapToObjects="1">
      <p:cViewPr varScale="1">
        <p:scale>
          <a:sx n="82" d="100"/>
          <a:sy n="82" d="100"/>
        </p:scale>
        <p:origin x="200" y="360"/>
      </p:cViewPr>
      <p:guideLst/>
    </p:cSldViewPr>
  </p:slideViewPr>
  <p:outlineViewPr>
    <p:cViewPr>
      <p:scale>
        <a:sx n="33" d="100"/>
        <a:sy n="33" d="100"/>
      </p:scale>
      <p:origin x="0" y="0"/>
    </p:cViewPr>
    <p:sldLst>
      <p:sld r:id="rId1" collapse="1"/>
    </p:sldLst>
  </p:outlineViewPr>
  <p:notesTextViewPr>
    <p:cViewPr>
      <p:scale>
        <a:sx n="1" d="1"/>
        <a:sy n="1" d="1"/>
      </p:scale>
      <p:origin x="0" y="0"/>
    </p:cViewPr>
  </p:notesTextViewPr>
  <p:notesViewPr>
    <p:cSldViewPr snapToGrid="0" snapToObjects="1">
      <p:cViewPr varScale="1">
        <p:scale>
          <a:sx n="116" d="100"/>
          <a:sy n="116" d="100"/>
        </p:scale>
        <p:origin x="382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205BE4-5B5D-7D4B-8190-BC7B2CF7CC51}" type="datetimeFigureOut">
              <a:rPr lang="en-US" smtClean="0"/>
              <a:t>3/25/20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C91CDD-A3A5-564E-A5C2-B4B4CECF9A40}" type="slidenum">
              <a:rPr lang="en-US" smtClean="0"/>
              <a:t>‹#›</a:t>
            </a:fld>
            <a:endParaRPr lang="en-US"/>
          </a:p>
        </p:txBody>
      </p:sp>
    </p:spTree>
    <p:extLst>
      <p:ext uri="{BB962C8B-B14F-4D97-AF65-F5344CB8AC3E}">
        <p14:creationId xmlns:p14="http://schemas.microsoft.com/office/powerpoint/2010/main" val="1309787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C91CDD-A3A5-564E-A5C2-B4B4CECF9A40}" type="slidenum">
              <a:rPr lang="en-US" smtClean="0"/>
              <a:t>2</a:t>
            </a:fld>
            <a:endParaRPr lang="en-US"/>
          </a:p>
        </p:txBody>
      </p:sp>
    </p:spTree>
    <p:extLst>
      <p:ext uri="{BB962C8B-B14F-4D97-AF65-F5344CB8AC3E}">
        <p14:creationId xmlns:p14="http://schemas.microsoft.com/office/powerpoint/2010/main" val="1768393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705DD57-20DA-2B4B-83D6-252C25CFFE37}" type="datetimeFigureOut">
              <a:rPr lang="en-US" smtClean="0"/>
              <a:t>3/25/20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1F5DD-6CB9-BE42-96F4-1FC8F33402DA}" type="slidenum">
              <a:rPr lang="en-US" smtClean="0"/>
              <a:t>‹#›</a:t>
            </a:fld>
            <a:endParaRPr lang="en-US"/>
          </a:p>
        </p:txBody>
      </p:sp>
    </p:spTree>
    <p:extLst>
      <p:ext uri="{BB962C8B-B14F-4D97-AF65-F5344CB8AC3E}">
        <p14:creationId xmlns:p14="http://schemas.microsoft.com/office/powerpoint/2010/main" val="46727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05DD57-20DA-2B4B-83D6-252C25CFFE37}" type="datetimeFigureOut">
              <a:rPr lang="en-US" smtClean="0"/>
              <a:t>3/25/20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1F5DD-6CB9-BE42-96F4-1FC8F33402DA}" type="slidenum">
              <a:rPr lang="en-US" smtClean="0"/>
              <a:t>‹#›</a:t>
            </a:fld>
            <a:endParaRPr lang="en-US"/>
          </a:p>
        </p:txBody>
      </p:sp>
    </p:spTree>
    <p:extLst>
      <p:ext uri="{BB962C8B-B14F-4D97-AF65-F5344CB8AC3E}">
        <p14:creationId xmlns:p14="http://schemas.microsoft.com/office/powerpoint/2010/main" val="1109344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05DD57-20DA-2B4B-83D6-252C25CFFE37}" type="datetimeFigureOut">
              <a:rPr lang="en-US" smtClean="0"/>
              <a:t>3/25/20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1F5DD-6CB9-BE42-96F4-1FC8F33402DA}" type="slidenum">
              <a:rPr lang="en-US" smtClean="0"/>
              <a:t>‹#›</a:t>
            </a:fld>
            <a:endParaRPr lang="en-US"/>
          </a:p>
        </p:txBody>
      </p:sp>
    </p:spTree>
    <p:extLst>
      <p:ext uri="{BB962C8B-B14F-4D97-AF65-F5344CB8AC3E}">
        <p14:creationId xmlns:p14="http://schemas.microsoft.com/office/powerpoint/2010/main" val="297332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05DD57-20DA-2B4B-83D6-252C25CFFE37}" type="datetimeFigureOut">
              <a:rPr lang="en-US" smtClean="0"/>
              <a:t>3/25/20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1F5DD-6CB9-BE42-96F4-1FC8F33402DA}" type="slidenum">
              <a:rPr lang="en-US" smtClean="0"/>
              <a:t>‹#›</a:t>
            </a:fld>
            <a:endParaRPr lang="en-US"/>
          </a:p>
        </p:txBody>
      </p:sp>
    </p:spTree>
    <p:extLst>
      <p:ext uri="{BB962C8B-B14F-4D97-AF65-F5344CB8AC3E}">
        <p14:creationId xmlns:p14="http://schemas.microsoft.com/office/powerpoint/2010/main" val="21395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05DD57-20DA-2B4B-83D6-252C25CFFE37}" type="datetimeFigureOut">
              <a:rPr lang="en-US" smtClean="0"/>
              <a:t>3/25/20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1F5DD-6CB9-BE42-96F4-1FC8F33402DA}" type="slidenum">
              <a:rPr lang="en-US" smtClean="0"/>
              <a:t>‹#›</a:t>
            </a:fld>
            <a:endParaRPr lang="en-US"/>
          </a:p>
        </p:txBody>
      </p:sp>
    </p:spTree>
    <p:extLst>
      <p:ext uri="{BB962C8B-B14F-4D97-AF65-F5344CB8AC3E}">
        <p14:creationId xmlns:p14="http://schemas.microsoft.com/office/powerpoint/2010/main" val="999890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705DD57-20DA-2B4B-83D6-252C25CFFE37}" type="datetimeFigureOut">
              <a:rPr lang="en-US" smtClean="0"/>
              <a:t>3/25/20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1F5DD-6CB9-BE42-96F4-1FC8F33402DA}" type="slidenum">
              <a:rPr lang="en-US" smtClean="0"/>
              <a:t>‹#›</a:t>
            </a:fld>
            <a:endParaRPr lang="en-US"/>
          </a:p>
        </p:txBody>
      </p:sp>
    </p:spTree>
    <p:extLst>
      <p:ext uri="{BB962C8B-B14F-4D97-AF65-F5344CB8AC3E}">
        <p14:creationId xmlns:p14="http://schemas.microsoft.com/office/powerpoint/2010/main" val="110784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705DD57-20DA-2B4B-83D6-252C25CFFE37}" type="datetimeFigureOut">
              <a:rPr lang="en-US" smtClean="0"/>
              <a:t>3/25/20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21F5DD-6CB9-BE42-96F4-1FC8F33402DA}" type="slidenum">
              <a:rPr lang="en-US" smtClean="0"/>
              <a:t>‹#›</a:t>
            </a:fld>
            <a:endParaRPr lang="en-US"/>
          </a:p>
        </p:txBody>
      </p:sp>
    </p:spTree>
    <p:extLst>
      <p:ext uri="{BB962C8B-B14F-4D97-AF65-F5344CB8AC3E}">
        <p14:creationId xmlns:p14="http://schemas.microsoft.com/office/powerpoint/2010/main" val="84672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05DD57-20DA-2B4B-83D6-252C25CFFE37}" type="datetimeFigureOut">
              <a:rPr lang="en-US" smtClean="0"/>
              <a:t>3/25/20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21F5DD-6CB9-BE42-96F4-1FC8F33402DA}" type="slidenum">
              <a:rPr lang="en-US" smtClean="0"/>
              <a:t>‹#›</a:t>
            </a:fld>
            <a:endParaRPr lang="en-US"/>
          </a:p>
        </p:txBody>
      </p:sp>
    </p:spTree>
    <p:extLst>
      <p:ext uri="{BB962C8B-B14F-4D97-AF65-F5344CB8AC3E}">
        <p14:creationId xmlns:p14="http://schemas.microsoft.com/office/powerpoint/2010/main" val="1602680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05DD57-20DA-2B4B-83D6-252C25CFFE37}" type="datetimeFigureOut">
              <a:rPr lang="en-US" smtClean="0"/>
              <a:t>3/25/20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21F5DD-6CB9-BE42-96F4-1FC8F33402DA}" type="slidenum">
              <a:rPr lang="en-US" smtClean="0"/>
              <a:t>‹#›</a:t>
            </a:fld>
            <a:endParaRPr lang="en-US"/>
          </a:p>
        </p:txBody>
      </p:sp>
    </p:spTree>
    <p:extLst>
      <p:ext uri="{BB962C8B-B14F-4D97-AF65-F5344CB8AC3E}">
        <p14:creationId xmlns:p14="http://schemas.microsoft.com/office/powerpoint/2010/main" val="368754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05DD57-20DA-2B4B-83D6-252C25CFFE37}" type="datetimeFigureOut">
              <a:rPr lang="en-US" smtClean="0"/>
              <a:t>3/25/20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1F5DD-6CB9-BE42-96F4-1FC8F33402DA}" type="slidenum">
              <a:rPr lang="en-US" smtClean="0"/>
              <a:t>‹#›</a:t>
            </a:fld>
            <a:endParaRPr lang="en-US"/>
          </a:p>
        </p:txBody>
      </p:sp>
    </p:spTree>
    <p:extLst>
      <p:ext uri="{BB962C8B-B14F-4D97-AF65-F5344CB8AC3E}">
        <p14:creationId xmlns:p14="http://schemas.microsoft.com/office/powerpoint/2010/main" val="11529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05DD57-20DA-2B4B-83D6-252C25CFFE37}" type="datetimeFigureOut">
              <a:rPr lang="en-US" smtClean="0"/>
              <a:t>3/25/20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1F5DD-6CB9-BE42-96F4-1FC8F33402DA}" type="slidenum">
              <a:rPr lang="en-US" smtClean="0"/>
              <a:t>‹#›</a:t>
            </a:fld>
            <a:endParaRPr lang="en-US"/>
          </a:p>
        </p:txBody>
      </p:sp>
    </p:spTree>
    <p:extLst>
      <p:ext uri="{BB962C8B-B14F-4D97-AF65-F5344CB8AC3E}">
        <p14:creationId xmlns:p14="http://schemas.microsoft.com/office/powerpoint/2010/main" val="509753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05DD57-20DA-2B4B-83D6-252C25CFFE37}" type="datetimeFigureOut">
              <a:rPr lang="en-US" smtClean="0"/>
              <a:t>3/25/20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21F5DD-6CB9-BE42-96F4-1FC8F33402DA}" type="slidenum">
              <a:rPr lang="en-US" smtClean="0"/>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9400" y="853374"/>
            <a:ext cx="5853138" cy="2842326"/>
          </a:xfrm>
        </p:spPr>
        <p:txBody>
          <a:bodyPr/>
          <a:lstStyle/>
          <a:p>
            <a:r>
              <a:rPr lang="en-US" dirty="0" err="1"/>
              <a:t>Purgatorio</a:t>
            </a:r>
            <a:r>
              <a:rPr lang="en-US" dirty="0"/>
              <a:t>: </a:t>
            </a:r>
            <a:br>
              <a:rPr lang="en-US" dirty="0"/>
            </a:br>
            <a:r>
              <a:rPr lang="en-US" dirty="0"/>
              <a:t>I-II, IX, XVI</a:t>
            </a:r>
          </a:p>
        </p:txBody>
      </p:sp>
      <p:sp>
        <p:nvSpPr>
          <p:cNvPr id="3" name="Subtitle 2"/>
          <p:cNvSpPr>
            <a:spLocks noGrp="1"/>
          </p:cNvSpPr>
          <p:nvPr>
            <p:ph type="subTitle" idx="1"/>
          </p:nvPr>
        </p:nvSpPr>
        <p:spPr>
          <a:xfrm>
            <a:off x="-1366031" y="3721193"/>
            <a:ext cx="9144000" cy="1655762"/>
          </a:xfrm>
        </p:spPr>
        <p:txBody>
          <a:bodyPr/>
          <a:lstStyle/>
          <a:p>
            <a:r>
              <a:rPr lang="en-US" dirty="0"/>
              <a:t>23 March 2020</a:t>
            </a:r>
          </a:p>
        </p:txBody>
      </p:sp>
      <p:pic>
        <p:nvPicPr>
          <p:cNvPr id="4098" name="Picture 2" descr="orÃ©, Heave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2538" y="0"/>
            <a:ext cx="562131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14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Pilgrim’s Journey </a:t>
            </a:r>
            <a:br>
              <a:rPr lang="en-US" dirty="0"/>
            </a:br>
            <a:r>
              <a:rPr lang="en-US" dirty="0"/>
              <a:t>Cantos 1-16</a:t>
            </a:r>
          </a:p>
        </p:txBody>
      </p:sp>
      <p:sp>
        <p:nvSpPr>
          <p:cNvPr id="3" name="Content Placeholder 2"/>
          <p:cNvSpPr>
            <a:spLocks noGrp="1"/>
          </p:cNvSpPr>
          <p:nvPr>
            <p:ph idx="1"/>
          </p:nvPr>
        </p:nvSpPr>
        <p:spPr>
          <a:xfrm>
            <a:off x="203200" y="1825625"/>
            <a:ext cx="6248400" cy="4351338"/>
          </a:xfrm>
        </p:spPr>
        <p:txBody>
          <a:bodyPr/>
          <a:lstStyle/>
          <a:p>
            <a:r>
              <a:rPr lang="en-US" dirty="0"/>
              <a:t>Cantos 1-8</a:t>
            </a:r>
          </a:p>
          <a:p>
            <a:r>
              <a:rPr lang="en-US" dirty="0"/>
              <a:t>Ante-</a:t>
            </a:r>
            <a:r>
              <a:rPr lang="en-US" dirty="0" err="1"/>
              <a:t>Purgatorio</a:t>
            </a:r>
            <a:endParaRPr lang="en-US" dirty="0"/>
          </a:p>
          <a:p>
            <a:pPr lvl="1"/>
            <a:r>
              <a:rPr lang="en-US" dirty="0"/>
              <a:t>Cato</a:t>
            </a:r>
          </a:p>
          <a:p>
            <a:pPr lvl="2"/>
            <a:r>
              <a:rPr lang="en-US" dirty="0"/>
              <a:t>The excommunicated, the negligent, the violently killed and late repentant</a:t>
            </a:r>
          </a:p>
        </p:txBody>
      </p:sp>
      <p:pic>
        <p:nvPicPr>
          <p:cNvPr id="1026" name="Picture 2" descr="orÃ©, Cat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7597" y="0"/>
            <a:ext cx="554440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rÃ©, Arrival of sou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1355" y="0"/>
            <a:ext cx="5530645" cy="69686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rÃ©, Late peniten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8174" y="0"/>
            <a:ext cx="553064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227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Pilgrim’s Journey </a:t>
            </a:r>
            <a:br>
              <a:rPr lang="en-US" dirty="0"/>
            </a:br>
            <a:r>
              <a:rPr lang="en-US" dirty="0"/>
              <a:t>Cantos 1-16</a:t>
            </a:r>
          </a:p>
        </p:txBody>
      </p:sp>
      <p:sp>
        <p:nvSpPr>
          <p:cNvPr id="3" name="Content Placeholder 2"/>
          <p:cNvSpPr>
            <a:spLocks noGrp="1"/>
          </p:cNvSpPr>
          <p:nvPr>
            <p:ph idx="1"/>
          </p:nvPr>
        </p:nvSpPr>
        <p:spPr>
          <a:xfrm>
            <a:off x="203200" y="1825625"/>
            <a:ext cx="6248400" cy="4351338"/>
          </a:xfrm>
        </p:spPr>
        <p:txBody>
          <a:bodyPr/>
          <a:lstStyle/>
          <a:p>
            <a:r>
              <a:rPr lang="en-US" dirty="0"/>
              <a:t>Cantos 9-12</a:t>
            </a:r>
          </a:p>
          <a:p>
            <a:r>
              <a:rPr lang="en-US" dirty="0"/>
              <a:t>Canto 9: </a:t>
            </a:r>
          </a:p>
          <a:p>
            <a:pPr lvl="1"/>
            <a:r>
              <a:rPr lang="en-US" dirty="0"/>
              <a:t>Dante gets carried to the gate</a:t>
            </a:r>
          </a:p>
          <a:p>
            <a:pPr lvl="1"/>
            <a:r>
              <a:rPr lang="en-US" dirty="0"/>
              <a:t>The Gate to Purgatory</a:t>
            </a:r>
          </a:p>
          <a:p>
            <a:r>
              <a:rPr lang="en-US" dirty="0"/>
              <a:t>Cantos 10-12: First Terrace</a:t>
            </a:r>
          </a:p>
          <a:p>
            <a:pPr lvl="1"/>
            <a:r>
              <a:rPr lang="en-US" dirty="0"/>
              <a:t>Pride</a:t>
            </a:r>
          </a:p>
          <a:p>
            <a:pPr lvl="1"/>
            <a:r>
              <a:rPr lang="en-US" dirty="0"/>
              <a:t>Carved examples of humility</a:t>
            </a:r>
          </a:p>
          <a:p>
            <a:pPr lvl="1"/>
            <a:r>
              <a:rPr lang="en-US" dirty="0"/>
              <a:t>Souls carry heavy stones</a:t>
            </a:r>
          </a:p>
          <a:p>
            <a:pPr lvl="1"/>
            <a:r>
              <a:rPr lang="en-US" dirty="0"/>
              <a:t>Angel erases a P</a:t>
            </a:r>
          </a:p>
        </p:txBody>
      </p:sp>
      <p:pic>
        <p:nvPicPr>
          <p:cNvPr id="2050" name="Picture 2" descr="orÃ©, Door of Purgat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1"/>
            <a:ext cx="5416550" cy="687485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orÃ©, Prou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9962" y="16853"/>
            <a:ext cx="548302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31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Pilgrim’s Journey </a:t>
            </a:r>
            <a:br>
              <a:rPr lang="en-US" dirty="0"/>
            </a:br>
            <a:r>
              <a:rPr lang="en-US" dirty="0"/>
              <a:t>Cantos 1-16</a:t>
            </a:r>
          </a:p>
        </p:txBody>
      </p:sp>
      <p:sp>
        <p:nvSpPr>
          <p:cNvPr id="3" name="Content Placeholder 2"/>
          <p:cNvSpPr>
            <a:spLocks noGrp="1"/>
          </p:cNvSpPr>
          <p:nvPr>
            <p:ph idx="1"/>
          </p:nvPr>
        </p:nvSpPr>
        <p:spPr>
          <a:xfrm>
            <a:off x="203200" y="1825625"/>
            <a:ext cx="6248400" cy="4351338"/>
          </a:xfrm>
        </p:spPr>
        <p:txBody>
          <a:bodyPr/>
          <a:lstStyle/>
          <a:p>
            <a:r>
              <a:rPr lang="en-US" dirty="0"/>
              <a:t>Cantos 13-14: Second Terrace</a:t>
            </a:r>
          </a:p>
          <a:p>
            <a:pPr lvl="1"/>
            <a:r>
              <a:rPr lang="en-US" dirty="0"/>
              <a:t>Envy</a:t>
            </a:r>
          </a:p>
          <a:p>
            <a:pPr lvl="1"/>
            <a:r>
              <a:rPr lang="en-US" dirty="0"/>
              <a:t>Carved examples of compassion</a:t>
            </a:r>
          </a:p>
          <a:p>
            <a:pPr lvl="1"/>
            <a:r>
              <a:rPr lang="en-US" dirty="0"/>
              <a:t>Souls’ eyes are sown shut</a:t>
            </a:r>
          </a:p>
          <a:p>
            <a:pPr lvl="1"/>
            <a:r>
              <a:rPr lang="en-US" dirty="0"/>
              <a:t>Angel erases a P</a:t>
            </a:r>
          </a:p>
          <a:p>
            <a:r>
              <a:rPr lang="en-US" dirty="0"/>
              <a:t>Canto 15: Arrival at Third Terrace	</a:t>
            </a:r>
          </a:p>
          <a:p>
            <a:pPr lvl="1"/>
            <a:r>
              <a:rPr lang="en-US" dirty="0"/>
              <a:t>Anger / Wrath</a:t>
            </a:r>
          </a:p>
          <a:p>
            <a:pPr lvl="1"/>
            <a:r>
              <a:rPr lang="en-US" dirty="0"/>
              <a:t>Carved examples of forbearance</a:t>
            </a:r>
          </a:p>
          <a:p>
            <a:pPr lvl="1"/>
            <a:r>
              <a:rPr lang="en-US" dirty="0"/>
              <a:t>Souls’ wander through cloud of smoke</a:t>
            </a:r>
          </a:p>
        </p:txBody>
      </p:sp>
      <p:pic>
        <p:nvPicPr>
          <p:cNvPr id="3076" name="Picture 4" descr="orÃ©, Terrace of Wrathfu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6920" y="0"/>
            <a:ext cx="555822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568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Purgatorio</a:t>
            </a:r>
            <a:r>
              <a:rPr lang="en-US" dirty="0"/>
              <a:t> I: ll. 1-10</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“To run through better waters the little ship of</a:t>
            </a:r>
          </a:p>
          <a:p>
            <a:pPr marL="0" indent="0">
              <a:buNone/>
            </a:pPr>
            <a:r>
              <a:rPr lang="en-US" dirty="0"/>
              <a:t>My wit now hoists it sails, leaving behind it a sea</a:t>
            </a:r>
          </a:p>
          <a:p>
            <a:pPr marL="0" indent="0">
              <a:buNone/>
            </a:pPr>
            <a:r>
              <a:rPr lang="en-US" dirty="0"/>
              <a:t>So cruel,</a:t>
            </a:r>
          </a:p>
          <a:p>
            <a:pPr marL="0" indent="0">
              <a:buNone/>
            </a:pPr>
            <a:r>
              <a:rPr lang="en-US" dirty="0"/>
              <a:t>And I will sing of that second realm where the </a:t>
            </a:r>
          </a:p>
          <a:p>
            <a:pPr marL="0" indent="0">
              <a:buNone/>
            </a:pPr>
            <a:r>
              <a:rPr lang="en-US" dirty="0"/>
              <a:t>human spirit purges itself and becomes worthy to </a:t>
            </a:r>
          </a:p>
          <a:p>
            <a:pPr marL="0" indent="0">
              <a:buNone/>
            </a:pPr>
            <a:r>
              <a:rPr lang="en-US" dirty="0"/>
              <a:t>Ascend to Heaven.</a:t>
            </a:r>
          </a:p>
          <a:p>
            <a:pPr marL="0" indent="0">
              <a:buNone/>
            </a:pPr>
            <a:r>
              <a:rPr lang="en-US" dirty="0"/>
              <a:t>But here let dead poetry rise up again, O holy </a:t>
            </a:r>
          </a:p>
          <a:p>
            <a:pPr marL="0" indent="0">
              <a:buNone/>
            </a:pPr>
            <a:r>
              <a:rPr lang="en-US" dirty="0"/>
              <a:t>Muses, since I am yours, and here let Calliope arise</a:t>
            </a:r>
          </a:p>
          <a:p>
            <a:pPr marL="0" indent="0">
              <a:buNone/>
            </a:pPr>
            <a:r>
              <a:rPr lang="en-US" dirty="0"/>
              <a:t>Somewhat,</a:t>
            </a:r>
          </a:p>
          <a:p>
            <a:pPr marL="0" indent="0">
              <a:buNone/>
            </a:pPr>
            <a:r>
              <a:rPr lang="en-US" dirty="0"/>
              <a:t>Accompanying my song.”</a:t>
            </a:r>
          </a:p>
        </p:txBody>
      </p:sp>
    </p:spTree>
    <p:extLst>
      <p:ext uri="{BB962C8B-B14F-4D97-AF65-F5344CB8AC3E}">
        <p14:creationId xmlns:p14="http://schemas.microsoft.com/office/powerpoint/2010/main" val="519651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dirty="0"/>
              <a:t>Canto 1, ll. 40-69</a:t>
            </a:r>
          </a:p>
          <a:p>
            <a:pPr lvl="1"/>
            <a:r>
              <a:rPr lang="en-US" dirty="0"/>
              <a:t>What is happening in this section of Canto 1? What is its larger function?</a:t>
            </a:r>
          </a:p>
          <a:p>
            <a:pPr lvl="1"/>
            <a:r>
              <a:rPr lang="en-US" dirty="0"/>
              <a:t>What do you notice that we have seen before and/or that is new?</a:t>
            </a:r>
          </a:p>
          <a:p>
            <a:r>
              <a:rPr lang="en-US" dirty="0"/>
              <a:t>Canto 1, ll. 70-98</a:t>
            </a:r>
          </a:p>
          <a:p>
            <a:pPr lvl="1"/>
            <a:r>
              <a:rPr lang="en-US" dirty="0"/>
              <a:t>What is happening in this section of Canto 1? What is its larger function?</a:t>
            </a:r>
          </a:p>
          <a:p>
            <a:pPr lvl="1"/>
            <a:r>
              <a:rPr lang="en-US" dirty="0"/>
              <a:t>What do you notice that we have seen before and/or that is new?</a:t>
            </a:r>
          </a:p>
        </p:txBody>
      </p:sp>
    </p:spTree>
    <p:extLst>
      <p:ext uri="{BB962C8B-B14F-4D97-AF65-F5344CB8AC3E}">
        <p14:creationId xmlns:p14="http://schemas.microsoft.com/office/powerpoint/2010/main" val="2032767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dirty="0"/>
              <a:t>Canto 9</a:t>
            </a:r>
          </a:p>
          <a:p>
            <a:r>
              <a:rPr lang="en-US" dirty="0"/>
              <a:t>How does the pilgrim arrive at the Gates of Purgatory?</a:t>
            </a:r>
          </a:p>
          <a:p>
            <a:r>
              <a:rPr lang="en-US" dirty="0"/>
              <a:t>How is the gate described? How is it opened?</a:t>
            </a:r>
          </a:p>
          <a:p>
            <a:endParaRPr lang="en-US" dirty="0"/>
          </a:p>
          <a:p>
            <a:r>
              <a:rPr lang="en-US" dirty="0"/>
              <a:t>Compare the scene of the pilgrim’s arrival and the gate itself to descriptions in Inferno. </a:t>
            </a:r>
          </a:p>
        </p:txBody>
      </p:sp>
      <p:sp>
        <p:nvSpPr>
          <p:cNvPr id="4" name="TextBox 3"/>
          <p:cNvSpPr txBox="1"/>
          <p:nvPr/>
        </p:nvSpPr>
        <p:spPr>
          <a:xfrm rot="552312">
            <a:off x="6503038" y="909142"/>
            <a:ext cx="5651500" cy="923330"/>
          </a:xfrm>
          <a:prstGeom prst="rect">
            <a:avLst/>
          </a:prstGeom>
          <a:noFill/>
        </p:spPr>
        <p:txBody>
          <a:bodyPr wrap="square" rtlCol="0">
            <a:spAutoFit/>
          </a:bodyPr>
          <a:lstStyle/>
          <a:p>
            <a:r>
              <a:rPr lang="en-US" dirty="0"/>
              <a:t>“Reader, you see how I am elevating my</a:t>
            </a:r>
          </a:p>
          <a:p>
            <a:r>
              <a:rPr lang="en-US" dirty="0"/>
              <a:t>Matter, and therefore do not marvel if with more</a:t>
            </a:r>
          </a:p>
          <a:p>
            <a:r>
              <a:rPr lang="en-US" dirty="0"/>
              <a:t>Art I bolster it.”</a:t>
            </a:r>
          </a:p>
        </p:txBody>
      </p:sp>
    </p:spTree>
    <p:extLst>
      <p:ext uri="{BB962C8B-B14F-4D97-AF65-F5344CB8AC3E}">
        <p14:creationId xmlns:p14="http://schemas.microsoft.com/office/powerpoint/2010/main" val="1764436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Canto XVI</a:t>
            </a:r>
          </a:p>
        </p:txBody>
      </p:sp>
      <p:sp>
        <p:nvSpPr>
          <p:cNvPr id="3" name="Content Placeholder 2"/>
          <p:cNvSpPr>
            <a:spLocks noGrp="1"/>
          </p:cNvSpPr>
          <p:nvPr>
            <p:ph idx="1"/>
          </p:nvPr>
        </p:nvSpPr>
        <p:spPr>
          <a:xfrm>
            <a:off x="838200" y="1825625"/>
            <a:ext cx="5448300" cy="4351338"/>
          </a:xfrm>
        </p:spPr>
        <p:txBody>
          <a:bodyPr/>
          <a:lstStyle/>
          <a:p>
            <a:r>
              <a:rPr lang="en-US" dirty="0"/>
              <a:t>This canto is very important. It develops many central themes. </a:t>
            </a:r>
          </a:p>
          <a:p>
            <a:r>
              <a:rPr lang="en-US" dirty="0"/>
              <a:t>Why does Dante-Author choose this canto, specifically, for such a crucial speech by Marco Lombardo?</a:t>
            </a:r>
          </a:p>
        </p:txBody>
      </p:sp>
      <p:pic>
        <p:nvPicPr>
          <p:cNvPr id="5122" name="Picture 2" descr="orÃ©, Marco Lombard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0626" y="0"/>
            <a:ext cx="567137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792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Canto XVI (Canto L)</a:t>
            </a:r>
          </a:p>
        </p:txBody>
      </p:sp>
      <p:sp>
        <p:nvSpPr>
          <p:cNvPr id="3" name="Content Placeholder 2"/>
          <p:cNvSpPr>
            <a:spLocks noGrp="1"/>
          </p:cNvSpPr>
          <p:nvPr>
            <p:ph idx="1"/>
          </p:nvPr>
        </p:nvSpPr>
        <p:spPr/>
        <p:txBody>
          <a:bodyPr/>
          <a:lstStyle/>
          <a:p>
            <a:r>
              <a:rPr lang="en-US" dirty="0"/>
              <a:t>Discussion of:</a:t>
            </a:r>
          </a:p>
          <a:p>
            <a:pPr lvl="1"/>
            <a:r>
              <a:rPr lang="en-US" dirty="0"/>
              <a:t>The power of the stars (free will)</a:t>
            </a:r>
          </a:p>
          <a:p>
            <a:pPr lvl="1"/>
            <a:r>
              <a:rPr lang="en-US" dirty="0"/>
              <a:t>The causes of earthly disorder</a:t>
            </a:r>
          </a:p>
          <a:p>
            <a:pPr lvl="1"/>
            <a:r>
              <a:rPr lang="en-US" dirty="0"/>
              <a:t>The corruption of the papacy</a:t>
            </a:r>
          </a:p>
          <a:p>
            <a:pPr lvl="1"/>
            <a:r>
              <a:rPr lang="en-US" dirty="0"/>
              <a:t>The decadence of Dante’s time</a:t>
            </a:r>
          </a:p>
          <a:p>
            <a:pPr lvl="1"/>
            <a:r>
              <a:rPr lang="en-US" dirty="0"/>
              <a:t>The value of earlier examples of civic virtue</a:t>
            </a:r>
          </a:p>
          <a:p>
            <a:pPr lvl="1"/>
            <a:r>
              <a:rPr lang="en-US" dirty="0"/>
              <a:t>The role of rulers</a:t>
            </a:r>
          </a:p>
        </p:txBody>
      </p:sp>
    </p:spTree>
    <p:extLst>
      <p:ext uri="{BB962C8B-B14F-4D97-AF65-F5344CB8AC3E}">
        <p14:creationId xmlns:p14="http://schemas.microsoft.com/office/powerpoint/2010/main" val="991631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Canto XVI (Canto L)</a:t>
            </a:r>
          </a:p>
        </p:txBody>
      </p:sp>
      <p:sp>
        <p:nvSpPr>
          <p:cNvPr id="3" name="Content Placeholder 2"/>
          <p:cNvSpPr>
            <a:spLocks noGrp="1"/>
          </p:cNvSpPr>
          <p:nvPr>
            <p:ph idx="1"/>
          </p:nvPr>
        </p:nvSpPr>
        <p:spPr/>
        <p:txBody>
          <a:bodyPr/>
          <a:lstStyle/>
          <a:p>
            <a:r>
              <a:rPr lang="en-US" dirty="0"/>
              <a:t>What is the </a:t>
            </a:r>
            <a:r>
              <a:rPr lang="en-US" dirty="0" err="1"/>
              <a:t>contrapasso</a:t>
            </a:r>
            <a:r>
              <a:rPr lang="en-US" dirty="0"/>
              <a:t> of the terrace? Why might this be symbolically important to the discussion in the canto?</a:t>
            </a:r>
          </a:p>
          <a:p>
            <a:r>
              <a:rPr lang="en-US" dirty="0"/>
              <a:t>Dante asks Marco Lombardo (ll. 58-62): “What is the cause of the malice on Earth? Is its origin in heaven or earth?”</a:t>
            </a:r>
          </a:p>
          <a:p>
            <a:pPr lvl="1"/>
            <a:endParaRPr lang="en-US" dirty="0"/>
          </a:p>
          <a:p>
            <a:r>
              <a:rPr lang="en-US" dirty="0"/>
              <a:t>How does Marco Lombardo respond?</a:t>
            </a:r>
          </a:p>
        </p:txBody>
      </p:sp>
    </p:spTree>
    <p:extLst>
      <p:ext uri="{BB962C8B-B14F-4D97-AF65-F5344CB8AC3E}">
        <p14:creationId xmlns:p14="http://schemas.microsoft.com/office/powerpoint/2010/main" val="2118243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Canto XVI (Canto L)</a:t>
            </a:r>
          </a:p>
        </p:txBody>
      </p:sp>
      <p:sp>
        <p:nvSpPr>
          <p:cNvPr id="3" name="Content Placeholder 2"/>
          <p:cNvSpPr>
            <a:spLocks noGrp="1"/>
          </p:cNvSpPr>
          <p:nvPr>
            <p:ph idx="1"/>
          </p:nvPr>
        </p:nvSpPr>
        <p:spPr>
          <a:xfrm>
            <a:off x="838200" y="1690688"/>
            <a:ext cx="10515600" cy="5167311"/>
          </a:xfrm>
        </p:spPr>
        <p:txBody>
          <a:bodyPr>
            <a:normAutofit/>
          </a:bodyPr>
          <a:lstStyle/>
          <a:p>
            <a:r>
              <a:rPr lang="en-US" dirty="0"/>
              <a:t>What is the </a:t>
            </a:r>
            <a:r>
              <a:rPr lang="en-US" b="1" u="sng" dirty="0" err="1"/>
              <a:t>contrapasso</a:t>
            </a:r>
            <a:r>
              <a:rPr lang="en-US" b="1" u="sng" dirty="0"/>
              <a:t> </a:t>
            </a:r>
            <a:r>
              <a:rPr lang="en-US" dirty="0"/>
              <a:t>of the terrace? Why might this be symbolically important to the discussion in the canto?</a:t>
            </a:r>
          </a:p>
          <a:p>
            <a:r>
              <a:rPr lang="en-US" dirty="0"/>
              <a:t>Dante asks Marco Lombardo (ll. 58-62): “What is the cause of the malice on Earth? Is its origin in heaven or earth?”</a:t>
            </a:r>
          </a:p>
          <a:p>
            <a:pPr lvl="1"/>
            <a:endParaRPr lang="en-US" dirty="0"/>
          </a:p>
          <a:p>
            <a:r>
              <a:rPr lang="en-US" dirty="0"/>
              <a:t>How does Marco Lombardo respond?</a:t>
            </a:r>
          </a:p>
          <a:p>
            <a:r>
              <a:rPr lang="en-US" dirty="0"/>
              <a:t>“Brother, your world is </a:t>
            </a:r>
            <a:r>
              <a:rPr lang="en-US" b="1" u="sng" dirty="0"/>
              <a:t>blind</a:t>
            </a:r>
            <a:r>
              <a:rPr lang="en-US" dirty="0"/>
              <a:t>, and surely you come from there.”</a:t>
            </a:r>
          </a:p>
        </p:txBody>
      </p:sp>
    </p:spTree>
    <p:extLst>
      <p:ext uri="{BB962C8B-B14F-4D97-AF65-F5344CB8AC3E}">
        <p14:creationId xmlns:p14="http://schemas.microsoft.com/office/powerpoint/2010/main" val="948165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PATTERNS: From the end of Inferno</a:t>
            </a:r>
          </a:p>
        </p:txBody>
      </p:sp>
      <p:sp>
        <p:nvSpPr>
          <p:cNvPr id="3" name="Content Placeholder 2"/>
          <p:cNvSpPr>
            <a:spLocks noGrp="1"/>
          </p:cNvSpPr>
          <p:nvPr>
            <p:ph idx="1"/>
          </p:nvPr>
        </p:nvSpPr>
        <p:spPr>
          <a:xfrm>
            <a:off x="838199" y="1825624"/>
            <a:ext cx="11037125" cy="4848307"/>
          </a:xfrm>
        </p:spPr>
        <p:txBody>
          <a:bodyPr>
            <a:normAutofit fontScale="62500" lnSpcReduction="20000"/>
          </a:bodyPr>
          <a:lstStyle/>
          <a:p>
            <a:r>
              <a:rPr lang="en-US" dirty="0"/>
              <a:t>Apostrophes</a:t>
            </a:r>
          </a:p>
          <a:p>
            <a:pPr lvl="1"/>
            <a:r>
              <a:rPr lang="en-US" dirty="0"/>
              <a:t>“How then I became frozen and feeble, do not ask, / reader, for I do not write it, and all speech would be / insufficient. I did not die and I did not remain alive: think / now for yourself, if you have wit at all, what I / became, deprived of both.” XXXIV 22-24</a:t>
            </a:r>
          </a:p>
          <a:p>
            <a:r>
              <a:rPr lang="en-US" dirty="0"/>
              <a:t>Tropes of incommunicability</a:t>
            </a:r>
          </a:p>
          <a:p>
            <a:pPr lvl="1"/>
            <a:r>
              <a:rPr lang="en-US" dirty="0"/>
              <a:t>“How then I became frozen and feeble, do not ask, / reader, for I do not write it, and all speech would be / insufficient.” XXXIV 22-24</a:t>
            </a:r>
          </a:p>
          <a:p>
            <a:r>
              <a:rPr lang="en-US" dirty="0"/>
              <a:t>Body metaphors</a:t>
            </a:r>
          </a:p>
          <a:p>
            <a:pPr lvl="1"/>
            <a:r>
              <a:rPr lang="en-US" dirty="0"/>
              <a:t>Mouths, chewing, devouring</a:t>
            </a:r>
          </a:p>
          <a:p>
            <a:pPr lvl="1"/>
            <a:r>
              <a:rPr lang="en-US" dirty="0"/>
              <a:t>The center of the universe is at Lucifer’s anus, Dante thus ‘exits’ through the anus in a body metaphor that to a large degree progresses from the head down through the body.</a:t>
            </a:r>
          </a:p>
          <a:p>
            <a:r>
              <a:rPr lang="en-US" dirty="0"/>
              <a:t>City metaphors</a:t>
            </a:r>
          </a:p>
          <a:p>
            <a:pPr lvl="1"/>
            <a:r>
              <a:rPr lang="en-US" dirty="0"/>
              <a:t>The giants are like the towers of medieval towns where clans built their own towers for warfare and espionage</a:t>
            </a:r>
          </a:p>
          <a:p>
            <a:pPr lvl="1"/>
            <a:r>
              <a:rPr lang="en-US" dirty="0"/>
              <a:t>This is called ‘Dis’ again XXXIV 20</a:t>
            </a:r>
          </a:p>
          <a:p>
            <a:pPr lvl="1"/>
            <a:r>
              <a:rPr lang="en-US" dirty="0"/>
              <a:t>Dante names and criticizes many Tuscan cities in these cantos. </a:t>
            </a:r>
          </a:p>
          <a:p>
            <a:pPr lvl="1"/>
            <a:r>
              <a:rPr lang="en-US" dirty="0" err="1"/>
              <a:t>Montereggione</a:t>
            </a:r>
            <a:r>
              <a:rPr lang="en-US" dirty="0"/>
              <a:t>, above all Pisa and Genoa</a:t>
            </a:r>
          </a:p>
          <a:p>
            <a:r>
              <a:rPr lang="en-US" dirty="0"/>
              <a:t>The bridging of the Classical and the Biblical</a:t>
            </a:r>
          </a:p>
          <a:p>
            <a:pPr lvl="1"/>
            <a:r>
              <a:rPr lang="en-US" dirty="0"/>
              <a:t>We see the giants come from both traditions, Nimrod from the Old Testament, </a:t>
            </a:r>
            <a:r>
              <a:rPr lang="en-US" dirty="0" err="1"/>
              <a:t>Ephialtes</a:t>
            </a:r>
            <a:r>
              <a:rPr lang="en-US" dirty="0"/>
              <a:t> is the son of Neptune, </a:t>
            </a:r>
            <a:r>
              <a:rPr lang="en-US" dirty="0" err="1"/>
              <a:t>Antaeus</a:t>
            </a:r>
            <a:r>
              <a:rPr lang="en-US" dirty="0"/>
              <a:t> is from </a:t>
            </a:r>
            <a:r>
              <a:rPr lang="en-US" i="1" dirty="0" err="1"/>
              <a:t>Pharsalia</a:t>
            </a:r>
            <a:endParaRPr lang="en-US" i="1" dirty="0"/>
          </a:p>
          <a:p>
            <a:pPr lvl="1"/>
            <a:r>
              <a:rPr lang="en-US" dirty="0"/>
              <a:t>We see that the three greatest sinners are a bridge. Judas, the worst, was a traitor to Jesus. Brutus and Cassius to Julius Caesar</a:t>
            </a:r>
          </a:p>
        </p:txBody>
      </p:sp>
    </p:spTree>
    <p:extLst>
      <p:ext uri="{BB962C8B-B14F-4D97-AF65-F5344CB8AC3E}">
        <p14:creationId xmlns:p14="http://schemas.microsoft.com/office/powerpoint/2010/main" val="42091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 y="254000"/>
            <a:ext cx="6731000" cy="6464300"/>
          </a:xfrm>
        </p:spPr>
        <p:txBody>
          <a:bodyPr>
            <a:normAutofit fontScale="85000" lnSpcReduction="20000"/>
          </a:bodyPr>
          <a:lstStyle/>
          <a:p>
            <a:pPr marL="0" indent="0">
              <a:buNone/>
            </a:pPr>
            <a:r>
              <a:rPr lang="en-US" dirty="0"/>
              <a:t>“Brother, your world is </a:t>
            </a:r>
            <a:r>
              <a:rPr lang="en-US" b="1" u="sng" dirty="0"/>
              <a:t>blind</a:t>
            </a:r>
            <a:r>
              <a:rPr lang="en-US" dirty="0"/>
              <a:t>, and surely you come from there.”</a:t>
            </a:r>
          </a:p>
          <a:p>
            <a:pPr marL="514350" indent="-514350">
              <a:buFont typeface="+mj-lt"/>
              <a:buAutoNum type="arabicPeriod"/>
            </a:pPr>
            <a:endParaRPr lang="en-US" dirty="0"/>
          </a:p>
          <a:p>
            <a:pPr marL="914400" lvl="1" indent="-457200">
              <a:buFont typeface="+mj-lt"/>
              <a:buAutoNum type="arabicPeriod"/>
            </a:pPr>
            <a:r>
              <a:rPr lang="en-US" dirty="0"/>
              <a:t>If heaven were the cause of human action “free choice would be destroyed” (70)</a:t>
            </a:r>
          </a:p>
          <a:p>
            <a:pPr marL="914400" lvl="1" indent="-457200">
              <a:buFont typeface="+mj-lt"/>
              <a:buAutoNum type="arabicPeriod"/>
            </a:pPr>
            <a:r>
              <a:rPr lang="en-US" dirty="0"/>
              <a:t>“The heavens begin your motions [</a:t>
            </a:r>
            <a:r>
              <a:rPr lang="is-IS" dirty="0"/>
              <a:t>…] a light is given you to know good and evil, and free will. [...] Thus if the present world has gone astray, in you is the cause.” (73-83)</a:t>
            </a:r>
          </a:p>
          <a:p>
            <a:pPr marL="914400" lvl="1" indent="-457200">
              <a:buFont typeface="+mj-lt"/>
              <a:buAutoNum type="arabicPeriod"/>
            </a:pPr>
            <a:r>
              <a:rPr lang="is-IS" dirty="0"/>
              <a:t>“Of some lesser good [the soul] first tastes the flavor; there it is deceived and runs after it, if a guide or rein does not turn away its love.” (91-93)</a:t>
            </a:r>
          </a:p>
          <a:p>
            <a:pPr marL="914400" lvl="1" indent="-457200">
              <a:buFont typeface="+mj-lt"/>
              <a:buAutoNum type="arabicPeriod"/>
            </a:pPr>
            <a:r>
              <a:rPr lang="is-IS" dirty="0"/>
              <a:t>“You can clearly see that bad government is the cause that has made the world wicked.” (103-104)</a:t>
            </a:r>
          </a:p>
          <a:p>
            <a:pPr marL="914400" lvl="1" indent="-457200">
              <a:buFont typeface="+mj-lt"/>
              <a:buAutoNum type="arabicPeriod"/>
            </a:pPr>
            <a:r>
              <a:rPr lang="is-IS" dirty="0"/>
              <a:t>“It is necessary [...] to have a king who would  discern the tower at least of the true city.” (94-96)</a:t>
            </a:r>
          </a:p>
          <a:p>
            <a:pPr marL="914400" lvl="1" indent="-457200">
              <a:buFont typeface="+mj-lt"/>
              <a:buAutoNum type="arabicPeriod"/>
            </a:pPr>
            <a:r>
              <a:rPr lang="is-IS" dirty="0"/>
              <a:t>“The people [today] see their guide striking at the thing that they themselves are greedy for, [and thus] feed there and seek no further.” (100-102)</a:t>
            </a:r>
          </a:p>
          <a:p>
            <a:pPr marL="914400" lvl="1" indent="-457200">
              <a:buFont typeface="+mj-lt"/>
              <a:buAutoNum type="arabicPeriod"/>
            </a:pPr>
            <a:r>
              <a:rPr lang="is-IS" dirty="0"/>
              <a:t>“Rome, which made the good world, used to have two suns that made visible the two paths, of the world and of God. One sun has extinguished the other, and the sword is joined to the shepherd’s staff, and it is ill for those two to be violently joined together.” (106-111)</a:t>
            </a:r>
          </a:p>
          <a:p>
            <a:pPr marL="514350" indent="-514350">
              <a:buFont typeface="+mj-lt"/>
              <a:buAutoNum type="arabicPeriod"/>
            </a:pPr>
            <a:endParaRPr lang="en-US" dirty="0"/>
          </a:p>
        </p:txBody>
      </p:sp>
      <p:sp>
        <p:nvSpPr>
          <p:cNvPr id="5" name="Rectangle 4"/>
          <p:cNvSpPr/>
          <p:nvPr/>
        </p:nvSpPr>
        <p:spPr>
          <a:xfrm>
            <a:off x="6921500" y="1180236"/>
            <a:ext cx="4762500" cy="3139321"/>
          </a:xfrm>
          <a:prstGeom prst="rect">
            <a:avLst/>
          </a:prstGeom>
        </p:spPr>
        <p:txBody>
          <a:bodyPr wrap="square">
            <a:spAutoFit/>
          </a:bodyPr>
          <a:lstStyle/>
          <a:p>
            <a:pPr lvl="1"/>
            <a:r>
              <a:rPr lang="en-US" dirty="0"/>
              <a:t>The power of the stars</a:t>
            </a:r>
          </a:p>
          <a:p>
            <a:pPr lvl="1"/>
            <a:endParaRPr lang="en-US" dirty="0"/>
          </a:p>
          <a:p>
            <a:pPr lvl="1"/>
            <a:r>
              <a:rPr lang="en-US" dirty="0"/>
              <a:t>The causes of earthly disorder</a:t>
            </a:r>
          </a:p>
          <a:p>
            <a:pPr lvl="1"/>
            <a:endParaRPr lang="en-US" dirty="0"/>
          </a:p>
          <a:p>
            <a:pPr lvl="1"/>
            <a:r>
              <a:rPr lang="en-US" dirty="0"/>
              <a:t>The corruption of the papacy</a:t>
            </a:r>
          </a:p>
          <a:p>
            <a:pPr lvl="1"/>
            <a:endParaRPr lang="en-US" dirty="0"/>
          </a:p>
          <a:p>
            <a:pPr lvl="1"/>
            <a:r>
              <a:rPr lang="en-US" dirty="0"/>
              <a:t>The decadence of Dante’s time</a:t>
            </a:r>
          </a:p>
          <a:p>
            <a:pPr lvl="1"/>
            <a:endParaRPr lang="en-US" dirty="0"/>
          </a:p>
          <a:p>
            <a:pPr lvl="1"/>
            <a:r>
              <a:rPr lang="en-US" dirty="0"/>
              <a:t>The value of earlier examples of civic virtue</a:t>
            </a:r>
          </a:p>
          <a:p>
            <a:pPr lvl="1"/>
            <a:endParaRPr lang="en-US" dirty="0"/>
          </a:p>
          <a:p>
            <a:pPr lvl="1"/>
            <a:r>
              <a:rPr lang="en-US" dirty="0"/>
              <a:t>The role of rulers</a:t>
            </a:r>
          </a:p>
        </p:txBody>
      </p:sp>
    </p:spTree>
    <p:extLst>
      <p:ext uri="{BB962C8B-B14F-4D97-AF65-F5344CB8AC3E}">
        <p14:creationId xmlns:p14="http://schemas.microsoft.com/office/powerpoint/2010/main" val="619945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orÃ©, Sta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9384" y="0"/>
            <a:ext cx="5600126"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37506" y="225631"/>
            <a:ext cx="4916385" cy="369332"/>
          </a:xfrm>
          <a:prstGeom prst="rect">
            <a:avLst/>
          </a:prstGeom>
          <a:noFill/>
        </p:spPr>
        <p:txBody>
          <a:bodyPr wrap="square" rtlCol="0">
            <a:spAutoFit/>
          </a:bodyPr>
          <a:lstStyle/>
          <a:p>
            <a:r>
              <a:rPr lang="en-US" dirty="0"/>
              <a:t>“E </a:t>
            </a:r>
            <a:r>
              <a:rPr lang="en-US" dirty="0" err="1"/>
              <a:t>quindi</a:t>
            </a:r>
            <a:r>
              <a:rPr lang="en-US" dirty="0"/>
              <a:t> </a:t>
            </a:r>
            <a:r>
              <a:rPr lang="en-US" dirty="0" err="1"/>
              <a:t>uscimmo</a:t>
            </a:r>
            <a:r>
              <a:rPr lang="en-US" dirty="0"/>
              <a:t> a </a:t>
            </a:r>
            <a:r>
              <a:rPr lang="en-US" dirty="0" err="1"/>
              <a:t>riveder</a:t>
            </a:r>
            <a:r>
              <a:rPr lang="en-US" dirty="0"/>
              <a:t> le </a:t>
            </a:r>
            <a:r>
              <a:rPr lang="en-US" dirty="0" err="1"/>
              <a:t>stelle</a:t>
            </a:r>
            <a:r>
              <a:rPr lang="en-US" dirty="0"/>
              <a:t>.”</a:t>
            </a:r>
          </a:p>
        </p:txBody>
      </p:sp>
    </p:spTree>
    <p:extLst>
      <p:ext uri="{BB962C8B-B14F-4D97-AF65-F5344CB8AC3E}">
        <p14:creationId xmlns:p14="http://schemas.microsoft.com/office/powerpoint/2010/main" val="879776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Purgation in the Afterlife	</a:t>
            </a:r>
          </a:p>
        </p:txBody>
      </p:sp>
      <p:sp>
        <p:nvSpPr>
          <p:cNvPr id="3" name="Content Placeholder 2"/>
          <p:cNvSpPr>
            <a:spLocks noGrp="1"/>
          </p:cNvSpPr>
          <p:nvPr>
            <p:ph idx="1"/>
          </p:nvPr>
        </p:nvSpPr>
        <p:spPr>
          <a:xfrm>
            <a:off x="279400" y="1470454"/>
            <a:ext cx="11620500" cy="5128053"/>
          </a:xfrm>
        </p:spPr>
        <p:txBody>
          <a:bodyPr>
            <a:normAutofit fontScale="70000" lnSpcReduction="20000"/>
          </a:bodyPr>
          <a:lstStyle/>
          <a:p>
            <a:r>
              <a:rPr lang="en-US" dirty="0"/>
              <a:t>Plato and Pythagoras believed in reincarnation with periods of 1,000 years as punishment in intervals between lives</a:t>
            </a:r>
          </a:p>
          <a:p>
            <a:r>
              <a:rPr lang="en-US" dirty="0" err="1"/>
              <a:t>Virgel’s</a:t>
            </a:r>
            <a:r>
              <a:rPr lang="en-US" dirty="0"/>
              <a:t> </a:t>
            </a:r>
            <a:r>
              <a:rPr lang="en-US" i="1" dirty="0"/>
              <a:t>Aeneid </a:t>
            </a:r>
            <a:r>
              <a:rPr lang="en-US" dirty="0"/>
              <a:t> circulated some of these ancient doctrines during the years that the literature itself was lost to the West</a:t>
            </a:r>
          </a:p>
          <a:p>
            <a:r>
              <a:rPr lang="en-US" dirty="0"/>
              <a:t>The Bible does not specifically mention a Purgatory, but there are numerous implications of purgation after death</a:t>
            </a:r>
          </a:p>
          <a:p>
            <a:r>
              <a:rPr lang="en-US" dirty="0"/>
              <a:t>The term was only coined in 1170, afterwards it started being more fully conceived of</a:t>
            </a:r>
          </a:p>
          <a:p>
            <a:r>
              <a:rPr lang="en-US" dirty="0"/>
              <a:t>One passage in Matthew uses a </a:t>
            </a:r>
            <a:r>
              <a:rPr lang="en-US" u="sng" dirty="0"/>
              <a:t>monetary metaphor</a:t>
            </a:r>
            <a:r>
              <a:rPr lang="en-US" dirty="0"/>
              <a:t>, which led to the custom of ‘indulgences’, which led to a practice of ‘accountancy’ of sins and allowed believers to literally ‘pay back’ their sins through ‘good deeds'</a:t>
            </a:r>
          </a:p>
          <a:p>
            <a:pPr lvl="1"/>
            <a:r>
              <a:rPr lang="en-US" dirty="0"/>
              <a:t>INDULGENCE: "a way to reduce the amount of punishment one has to undergo for sins". It may reduce the "temporal punishment for sin" after death in the state or process of purification called Purgatory.</a:t>
            </a:r>
          </a:p>
          <a:p>
            <a:r>
              <a:rPr lang="en-US" dirty="0"/>
              <a:t>Indulgences were rife with abuse by the late Middle Ages, especially as one ‘good deed’ was considered to be ‘donation to the Church’, which became in a sense a way to bribe one’s way to Heaven</a:t>
            </a:r>
          </a:p>
          <a:p>
            <a:r>
              <a:rPr lang="en-US" dirty="0"/>
              <a:t>One of the central tenets of the Protestant Reformation was the rejection of the doctrine of Purgatory (and thus the efficacy of indulgences), specifically due to the ‘selling of indulgences’ which had become particularly problematic in the late Middle Ages </a:t>
            </a:r>
          </a:p>
          <a:p>
            <a:r>
              <a:rPr lang="en-US" dirty="0"/>
              <a:t>Pope Boniface VIII declared 1300 a Jubilee year with ‘plenary [absolute] indulgence’ for any pilgrims who came to Rome and visited the basilicas of Saint Peter and Paul a specified number of times</a:t>
            </a:r>
          </a:p>
        </p:txBody>
      </p:sp>
    </p:spTree>
    <p:extLst>
      <p:ext uri="{BB962C8B-B14F-4D97-AF65-F5344CB8AC3E}">
        <p14:creationId xmlns:p14="http://schemas.microsoft.com/office/powerpoint/2010/main" val="681542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Dante’s Unique Purgatory 1</a:t>
            </a:r>
          </a:p>
        </p:txBody>
      </p:sp>
      <p:sp>
        <p:nvSpPr>
          <p:cNvPr id="3" name="Content Placeholder 2"/>
          <p:cNvSpPr>
            <a:spLocks noGrp="1"/>
          </p:cNvSpPr>
          <p:nvPr>
            <p:ph idx="1"/>
          </p:nvPr>
        </p:nvSpPr>
        <p:spPr>
          <a:xfrm>
            <a:off x="304800" y="1569308"/>
            <a:ext cx="11557000" cy="5103341"/>
          </a:xfrm>
        </p:spPr>
        <p:txBody>
          <a:bodyPr>
            <a:normAutofit fontScale="62500" lnSpcReduction="20000"/>
          </a:bodyPr>
          <a:lstStyle/>
          <a:p>
            <a:r>
              <a:rPr lang="en-US" dirty="0"/>
              <a:t>Dante’s treatment of it is profoundly different from orthodox Christian views</a:t>
            </a:r>
          </a:p>
          <a:p>
            <a:r>
              <a:rPr lang="en-US" dirty="0"/>
              <a:t>Ante-Purgatory: is unique to his depiction</a:t>
            </a:r>
          </a:p>
          <a:p>
            <a:r>
              <a:rPr lang="en-US" dirty="0"/>
              <a:t>Structure:</a:t>
            </a:r>
          </a:p>
          <a:p>
            <a:pPr lvl="1"/>
            <a:r>
              <a:rPr lang="en-US" dirty="0"/>
              <a:t>With the idea of ‘accountancy’ coupled with the emergence of mechanically measured time, Purgatory came to be increasingly thought of as a strict “time is restored for time” structure</a:t>
            </a:r>
          </a:p>
          <a:p>
            <a:pPr lvl="2"/>
            <a:r>
              <a:rPr lang="en-US" dirty="0"/>
              <a:t>Dante’s Purgatory represents a “marked advance in rendering the concept both concrete and systematic” (</a:t>
            </a:r>
            <a:r>
              <a:rPr lang="en-US" dirty="0" err="1"/>
              <a:t>Durling</a:t>
            </a:r>
            <a:r>
              <a:rPr lang="en-US" dirty="0"/>
              <a:t>, </a:t>
            </a:r>
            <a:r>
              <a:rPr lang="en-US" i="1" dirty="0" err="1"/>
              <a:t>Purgatorio</a:t>
            </a:r>
            <a:r>
              <a:rPr lang="en-US" dirty="0"/>
              <a:t>, 6)</a:t>
            </a:r>
          </a:p>
          <a:p>
            <a:r>
              <a:rPr lang="en-US" dirty="0"/>
              <a:t>Who can be saved?</a:t>
            </a:r>
          </a:p>
          <a:p>
            <a:pPr lvl="1"/>
            <a:r>
              <a:rPr lang="en-US" dirty="0"/>
              <a:t>Until Aristotle was rediscovered, Augustine’s pessimistic conception of man as redeemable (see: virtuous) </a:t>
            </a:r>
            <a:r>
              <a:rPr lang="en-US" i="1" dirty="0"/>
              <a:t>only through knowledge of Christ </a:t>
            </a:r>
            <a:r>
              <a:rPr lang="en-US" dirty="0"/>
              <a:t>was dominant. Dante’s view is one of the most optimistic of the Middle Ages, meaning, that he sees man as inherently virtuous (non-Christians could live without sin as well as Christians)</a:t>
            </a:r>
          </a:p>
          <a:p>
            <a:pPr lvl="2"/>
            <a:r>
              <a:rPr lang="en-US" dirty="0"/>
              <a:t>This was largely due to Aristotle’s conception of “natural moral virtue and vice” which was reintroduced to the West in the 12</a:t>
            </a:r>
            <a:r>
              <a:rPr lang="en-US" baseline="30000" dirty="0"/>
              <a:t>th</a:t>
            </a:r>
            <a:r>
              <a:rPr lang="en-US" dirty="0"/>
              <a:t> century </a:t>
            </a:r>
          </a:p>
          <a:p>
            <a:r>
              <a:rPr lang="en-US" dirty="0"/>
              <a:t>Aristotle:</a:t>
            </a:r>
          </a:p>
          <a:p>
            <a:pPr lvl="1"/>
            <a:r>
              <a:rPr lang="en-US" dirty="0"/>
              <a:t>“In the Aristotelian conception, vice is a tendency to act wrongly; virtue is a tendency, governed by reason and acquired by, and realized in, repeated action, to act rightly. [</a:t>
            </a:r>
            <a:r>
              <a:rPr lang="is-IS" dirty="0"/>
              <a:t>…] </a:t>
            </a:r>
            <a:r>
              <a:rPr lang="is-IS" i="1" dirty="0"/>
              <a:t>Acting </a:t>
            </a:r>
            <a:r>
              <a:rPr lang="is-IS" dirty="0"/>
              <a:t>on the inclination is what consitutes sin” not the inclination itself. (Durling 8)</a:t>
            </a:r>
          </a:p>
          <a:p>
            <a:pPr lvl="1"/>
            <a:r>
              <a:rPr lang="is-IS" dirty="0"/>
              <a:t>Implied is an inner war between IMPULSE and REASON that is fundamental to Dante’s conception of ‘learning to act morally‘.</a:t>
            </a:r>
          </a:p>
          <a:p>
            <a:r>
              <a:rPr lang="is-IS" dirty="0"/>
              <a:t>This is fundamental to Dante’s conception: </a:t>
            </a:r>
            <a:r>
              <a:rPr lang="is-IS" u="sng" dirty="0"/>
              <a:t>moral virtue is attainable through reason</a:t>
            </a:r>
            <a:r>
              <a:rPr lang="is-IS" dirty="0"/>
              <a:t>, not only through the knowledge of Christ. Thus, man need not rely on the Church to guide him, he may follow his own reason.</a:t>
            </a:r>
          </a:p>
          <a:p>
            <a:r>
              <a:rPr lang="is-IS" dirty="0"/>
              <a:t>Reason for punishment:</a:t>
            </a:r>
          </a:p>
          <a:p>
            <a:pPr lvl="1"/>
            <a:r>
              <a:rPr lang="is-IS" dirty="0"/>
              <a:t>In the Church’s view of Purgatory, the punishment is called ‘temporal punishment’ and is opposed to ‘eternal punishment’</a:t>
            </a:r>
          </a:p>
          <a:p>
            <a:pPr lvl="1"/>
            <a:r>
              <a:rPr lang="is-IS" dirty="0"/>
              <a:t>In Dante’s view, Purgatory is a place of learning ‘moral discipline’, which implies that Purgatory is still a place attached to the temporal sphere, where all things are governed by change</a:t>
            </a:r>
            <a:endParaRPr lang="en-US" dirty="0"/>
          </a:p>
        </p:txBody>
      </p:sp>
    </p:spTree>
    <p:extLst>
      <p:ext uri="{BB962C8B-B14F-4D97-AF65-F5344CB8AC3E}">
        <p14:creationId xmlns:p14="http://schemas.microsoft.com/office/powerpoint/2010/main" val="966530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Dante’s Unique Purgatory 1</a:t>
            </a:r>
          </a:p>
        </p:txBody>
      </p:sp>
      <p:sp>
        <p:nvSpPr>
          <p:cNvPr id="3" name="Content Placeholder 2"/>
          <p:cNvSpPr>
            <a:spLocks noGrp="1"/>
          </p:cNvSpPr>
          <p:nvPr>
            <p:ph idx="1"/>
          </p:nvPr>
        </p:nvSpPr>
        <p:spPr>
          <a:xfrm>
            <a:off x="304800" y="1569308"/>
            <a:ext cx="11557000" cy="5103341"/>
          </a:xfrm>
        </p:spPr>
        <p:txBody>
          <a:bodyPr>
            <a:normAutofit fontScale="62500" lnSpcReduction="20000"/>
          </a:bodyPr>
          <a:lstStyle/>
          <a:p>
            <a:r>
              <a:rPr lang="en-US" dirty="0"/>
              <a:t>Dante’s treatment of it is profoundly different from orthodox Christian views</a:t>
            </a:r>
          </a:p>
          <a:p>
            <a:r>
              <a:rPr lang="en-US" dirty="0"/>
              <a:t>Ante-Purgatory: is unique to his depiction</a:t>
            </a:r>
          </a:p>
          <a:p>
            <a:r>
              <a:rPr lang="en-US" dirty="0"/>
              <a:t>Structure:</a:t>
            </a:r>
          </a:p>
          <a:p>
            <a:pPr lvl="1"/>
            <a:r>
              <a:rPr lang="en-US" dirty="0"/>
              <a:t>With the idea of ‘accountancy’ couple with the emergence of mechanically measure time, Purgatory came to be increasingly thought of as a strict “time is restored for time” structure</a:t>
            </a:r>
          </a:p>
          <a:p>
            <a:pPr lvl="2"/>
            <a:r>
              <a:rPr lang="en-US" b="1" u="sng" dirty="0"/>
              <a:t>Dante’s Purgatory represents a “marked advance in rendering the concept both concrete and systematic” </a:t>
            </a:r>
            <a:r>
              <a:rPr lang="en-US" dirty="0"/>
              <a:t>(</a:t>
            </a:r>
            <a:r>
              <a:rPr lang="en-US" dirty="0" err="1"/>
              <a:t>Durling</a:t>
            </a:r>
            <a:r>
              <a:rPr lang="en-US" dirty="0"/>
              <a:t>, </a:t>
            </a:r>
            <a:r>
              <a:rPr lang="en-US" i="1" dirty="0" err="1"/>
              <a:t>Purgatorio</a:t>
            </a:r>
            <a:r>
              <a:rPr lang="en-US" dirty="0"/>
              <a:t>, 6)</a:t>
            </a:r>
          </a:p>
          <a:p>
            <a:r>
              <a:rPr lang="en-US" dirty="0"/>
              <a:t>Who can be saved?</a:t>
            </a:r>
          </a:p>
          <a:p>
            <a:pPr lvl="1"/>
            <a:r>
              <a:rPr lang="en-US" dirty="0"/>
              <a:t>Until Aristotle was rediscovered, Augustine’s pessimistic conception of man as redeemable (see: virtuous) </a:t>
            </a:r>
            <a:r>
              <a:rPr lang="en-US" i="1" dirty="0"/>
              <a:t>only through knowledge of Christ </a:t>
            </a:r>
            <a:r>
              <a:rPr lang="en-US" dirty="0"/>
              <a:t>was dominant. Dante’s view is one of the most optimistic of the Middle Ages, meaning, that he sees man as inherently virtuous (non-Christians could live without sin as well as Christians)</a:t>
            </a:r>
          </a:p>
          <a:p>
            <a:pPr lvl="2"/>
            <a:r>
              <a:rPr lang="en-US" dirty="0"/>
              <a:t>This was largely due to Aristotle’s conception of “natural moral virtue and vice” which was reintroduced to the West in the 12</a:t>
            </a:r>
            <a:r>
              <a:rPr lang="en-US" baseline="30000" dirty="0"/>
              <a:t>th</a:t>
            </a:r>
            <a:r>
              <a:rPr lang="en-US" dirty="0"/>
              <a:t> century </a:t>
            </a:r>
          </a:p>
          <a:p>
            <a:r>
              <a:rPr lang="en-US" dirty="0"/>
              <a:t>Aristotle:</a:t>
            </a:r>
          </a:p>
          <a:p>
            <a:pPr lvl="1"/>
            <a:r>
              <a:rPr lang="en-US" dirty="0"/>
              <a:t>“In the Aristotelian conception, vice is a tendency to act wrongly; virtue is a tendency, governed by reason and acquired by, and realize din, repeated action, to act rightly. [</a:t>
            </a:r>
            <a:r>
              <a:rPr lang="is-IS" dirty="0"/>
              <a:t>…] </a:t>
            </a:r>
            <a:r>
              <a:rPr lang="is-IS" i="1" dirty="0"/>
              <a:t>Acting </a:t>
            </a:r>
            <a:r>
              <a:rPr lang="is-IS" dirty="0"/>
              <a:t>on the inclination is what consitutes sin” not the inclination itself. (Durling 8)</a:t>
            </a:r>
          </a:p>
          <a:p>
            <a:pPr lvl="1"/>
            <a:r>
              <a:rPr lang="is-IS" dirty="0"/>
              <a:t>Implied is an inner war between IMPULSE and REASON, that is fundamental to Dante’s conception of learning to act morally.</a:t>
            </a:r>
          </a:p>
          <a:p>
            <a:r>
              <a:rPr lang="is-IS" dirty="0"/>
              <a:t>This is fundamental to Dante’s conception: moral virtue is attainable through reason, not only through the knowledge of Christ. Thus, man need not rely on the Church to guide him, he may follow his own reason.</a:t>
            </a:r>
          </a:p>
          <a:p>
            <a:r>
              <a:rPr lang="is-IS" dirty="0"/>
              <a:t>Reason for punishment:</a:t>
            </a:r>
          </a:p>
          <a:p>
            <a:pPr lvl="1"/>
            <a:r>
              <a:rPr lang="is-IS" dirty="0"/>
              <a:t>In the Church’s view of Purgatory, the punishment is called ‘temporal punishment’ and is opposed to ‘eternal punishment’</a:t>
            </a:r>
          </a:p>
          <a:p>
            <a:pPr lvl="1"/>
            <a:r>
              <a:rPr lang="is-IS" dirty="0"/>
              <a:t>In Dante’s view, Purgatory is a place of learning ‘moral discipline’, which implies that Purgatory is still a place attached to the temporal sphere, where all things are governed by change</a:t>
            </a:r>
            <a:endParaRPr lang="en-US" dirty="0"/>
          </a:p>
        </p:txBody>
      </p:sp>
    </p:spTree>
    <p:extLst>
      <p:ext uri="{BB962C8B-B14F-4D97-AF65-F5344CB8AC3E}">
        <p14:creationId xmlns:p14="http://schemas.microsoft.com/office/powerpoint/2010/main" val="1301321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Dante’s Unique Purgatory</a:t>
            </a:r>
          </a:p>
        </p:txBody>
      </p:sp>
      <p:sp>
        <p:nvSpPr>
          <p:cNvPr id="3" name="Content Placeholder 2"/>
          <p:cNvSpPr>
            <a:spLocks noGrp="1"/>
          </p:cNvSpPr>
          <p:nvPr>
            <p:ph idx="1"/>
          </p:nvPr>
        </p:nvSpPr>
        <p:spPr>
          <a:xfrm>
            <a:off x="215900" y="1825625"/>
            <a:ext cx="6565900" cy="4351338"/>
          </a:xfrm>
        </p:spPr>
        <p:txBody>
          <a:bodyPr>
            <a:normAutofit fontScale="92500"/>
          </a:bodyPr>
          <a:lstStyle/>
          <a:p>
            <a:r>
              <a:rPr lang="en-US" dirty="0"/>
              <a:t>Much was undecided about doctrinal Purgatory. For example, its location and structure.</a:t>
            </a:r>
          </a:p>
          <a:p>
            <a:r>
              <a:rPr lang="en-US" dirty="0"/>
              <a:t>The Location </a:t>
            </a:r>
          </a:p>
          <a:p>
            <a:pPr lvl="1"/>
            <a:r>
              <a:rPr lang="en-US" dirty="0"/>
              <a:t>It was antipodal to Jerusalem</a:t>
            </a:r>
          </a:p>
          <a:p>
            <a:pPr lvl="1"/>
            <a:r>
              <a:rPr lang="en-US" dirty="0"/>
              <a:t>Located on the ‘watery’ southern Hemisphere, which Dante considered Earth’s better half (because the </a:t>
            </a:r>
            <a:r>
              <a:rPr lang="en-US" dirty="0" err="1"/>
              <a:t>Arisotelian</a:t>
            </a:r>
            <a:r>
              <a:rPr lang="en-US" dirty="0"/>
              <a:t> belief in ‘absolute up’ made the South the direction toward god)</a:t>
            </a:r>
          </a:p>
          <a:p>
            <a:pPr lvl="1"/>
            <a:r>
              <a:rPr lang="en-US" dirty="0"/>
              <a:t>It is halfway between the Earth and the moon</a:t>
            </a:r>
          </a:p>
          <a:p>
            <a:pPr lvl="2"/>
            <a:r>
              <a:rPr lang="en-US" dirty="0"/>
              <a:t>Because it is sub-lunar it is part of the temporal and mutable Earth</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000" y="228600"/>
            <a:ext cx="4368800" cy="4762500"/>
          </a:xfrm>
          <a:prstGeom prst="rect">
            <a:avLst/>
          </a:prstGeom>
        </p:spPr>
      </p:pic>
    </p:spTree>
    <p:extLst>
      <p:ext uri="{BB962C8B-B14F-4D97-AF65-F5344CB8AC3E}">
        <p14:creationId xmlns:p14="http://schemas.microsoft.com/office/powerpoint/2010/main" val="916137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Dante’s Unique Purgatory</a:t>
            </a:r>
          </a:p>
        </p:txBody>
      </p:sp>
      <p:sp>
        <p:nvSpPr>
          <p:cNvPr id="3" name="Content Placeholder 2"/>
          <p:cNvSpPr>
            <a:spLocks noGrp="1"/>
          </p:cNvSpPr>
          <p:nvPr>
            <p:ph idx="1"/>
          </p:nvPr>
        </p:nvSpPr>
        <p:spPr>
          <a:xfrm>
            <a:off x="838200" y="1825625"/>
            <a:ext cx="6274143" cy="4351338"/>
          </a:xfrm>
        </p:spPr>
        <p:txBody>
          <a:bodyPr/>
          <a:lstStyle/>
          <a:p>
            <a:r>
              <a:rPr lang="en-US" dirty="0"/>
              <a:t>The Structure</a:t>
            </a:r>
          </a:p>
          <a:p>
            <a:pPr lvl="1"/>
            <a:r>
              <a:rPr lang="en-US" dirty="0"/>
              <a:t>Ante-Purgatory</a:t>
            </a:r>
          </a:p>
          <a:p>
            <a:pPr lvl="1"/>
            <a:r>
              <a:rPr lang="en-US" dirty="0"/>
              <a:t>The Gate</a:t>
            </a:r>
          </a:p>
          <a:p>
            <a:pPr lvl="1"/>
            <a:r>
              <a:rPr lang="en-US" dirty="0"/>
              <a:t>Purgatory Proper</a:t>
            </a:r>
          </a:p>
          <a:p>
            <a:pPr lvl="2"/>
            <a:r>
              <a:rPr lang="en-US" dirty="0"/>
              <a:t>Seven Terraces (corresponding to 7 Deadly Sins or Vices)</a:t>
            </a:r>
          </a:p>
          <a:p>
            <a:pPr lvl="3"/>
            <a:r>
              <a:rPr lang="en-US" dirty="0"/>
              <a:t>Each terrace has examples of the sin and its opposite virtue</a:t>
            </a:r>
          </a:p>
          <a:p>
            <a:pPr lvl="3"/>
            <a:r>
              <a:rPr lang="en-US" dirty="0"/>
              <a:t>Each terrace has its </a:t>
            </a:r>
            <a:r>
              <a:rPr lang="en-US" dirty="0" err="1"/>
              <a:t>contrapasso</a:t>
            </a:r>
            <a:r>
              <a:rPr lang="en-US" dirty="0"/>
              <a:t> temporal punishment</a:t>
            </a:r>
          </a:p>
          <a:p>
            <a:pPr lvl="1"/>
            <a:r>
              <a:rPr lang="en-US" dirty="0"/>
              <a:t>Garden of Eden (earthly paradise)</a:t>
            </a:r>
          </a:p>
          <a:p>
            <a:pPr lvl="1"/>
            <a:endParaRPr lang="en-US" dirty="0"/>
          </a:p>
        </p:txBody>
      </p:sp>
      <p:pic>
        <p:nvPicPr>
          <p:cNvPr id="4"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343" y="-127000"/>
            <a:ext cx="4361935" cy="6874236"/>
          </a:xfrm>
          <a:prstGeom prst="rect">
            <a:avLst/>
          </a:prstGeom>
        </p:spPr>
      </p:pic>
    </p:spTree>
    <p:extLst>
      <p:ext uri="{BB962C8B-B14F-4D97-AF65-F5344CB8AC3E}">
        <p14:creationId xmlns:p14="http://schemas.microsoft.com/office/powerpoint/2010/main" val="1626923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48" y="457200"/>
            <a:ext cx="4748577" cy="1600200"/>
          </a:xfrm>
        </p:spPr>
        <p:txBody>
          <a:bodyPr/>
          <a:lstStyle/>
          <a:p>
            <a:r>
              <a:rPr lang="en-US" dirty="0"/>
              <a:t>DISCUSSION:</a:t>
            </a:r>
            <a:br>
              <a:rPr lang="en-US"/>
            </a:br>
            <a:r>
              <a:rPr lang="en-US"/>
              <a:t>THE STRUCTURE</a:t>
            </a:r>
            <a:br>
              <a:rPr lang="en-US"/>
            </a:b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9043" y="0"/>
            <a:ext cx="4361935" cy="6874236"/>
          </a:xfrm>
        </p:spPr>
      </p:pic>
      <p:sp>
        <p:nvSpPr>
          <p:cNvPr id="4" name="Text Placeholder 3"/>
          <p:cNvSpPr>
            <a:spLocks noGrp="1"/>
          </p:cNvSpPr>
          <p:nvPr>
            <p:ph type="body" sz="half" idx="2"/>
          </p:nvPr>
        </p:nvSpPr>
        <p:spPr>
          <a:xfrm>
            <a:off x="23448" y="2057400"/>
            <a:ext cx="3545595" cy="3811588"/>
          </a:xfrm>
        </p:spPr>
        <p:txBody>
          <a:bodyPr/>
          <a:lstStyle/>
          <a:p>
            <a:r>
              <a:rPr lang="en-US" dirty="0"/>
              <a:t>How would you compare the structures of Inferno and </a:t>
            </a:r>
            <a:r>
              <a:rPr lang="en-US" dirty="0" err="1"/>
              <a:t>Purgatorio</a:t>
            </a:r>
            <a:r>
              <a:rPr lang="en-US" dirty="0"/>
              <a: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0978" y="0"/>
            <a:ext cx="4261022" cy="7154555"/>
          </a:xfrm>
          <a:prstGeom prst="rect">
            <a:avLst/>
          </a:prstGeom>
        </p:spPr>
      </p:pic>
    </p:spTree>
    <p:extLst>
      <p:ext uri="{BB962C8B-B14F-4D97-AF65-F5344CB8AC3E}">
        <p14:creationId xmlns:p14="http://schemas.microsoft.com/office/powerpoint/2010/main" val="2142836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1702</TotalTime>
  <Words>2253</Words>
  <Application>Microsoft Macintosh PowerPoint</Application>
  <PresentationFormat>Widescreen</PresentationFormat>
  <Paragraphs>174</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Purgatorio:  I-II, IX, XVI</vt:lpstr>
      <vt:lpstr>PATTERNS: From the end of Inferno</vt:lpstr>
      <vt:lpstr>PowerPoint Presentation</vt:lpstr>
      <vt:lpstr>Purgation in the Afterlife </vt:lpstr>
      <vt:lpstr>Dante’s Unique Purgatory 1</vt:lpstr>
      <vt:lpstr>Dante’s Unique Purgatory 1</vt:lpstr>
      <vt:lpstr>Dante’s Unique Purgatory</vt:lpstr>
      <vt:lpstr>Dante’s Unique Purgatory</vt:lpstr>
      <vt:lpstr>DISCUSSION: THE STRUCTURE </vt:lpstr>
      <vt:lpstr>The Pilgrim’s Journey  Cantos 1-16</vt:lpstr>
      <vt:lpstr>The Pilgrim’s Journey  Cantos 1-16</vt:lpstr>
      <vt:lpstr>The Pilgrim’s Journey  Cantos 1-16</vt:lpstr>
      <vt:lpstr>Purgatorio I: ll. 1-10</vt:lpstr>
      <vt:lpstr>Discussion:</vt:lpstr>
      <vt:lpstr>Discussion:</vt:lpstr>
      <vt:lpstr>Canto XVI</vt:lpstr>
      <vt:lpstr>Canto XVI (Canto L)</vt:lpstr>
      <vt:lpstr>Canto XVI (Canto L)</vt:lpstr>
      <vt:lpstr>Canto XVI (Canto 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Inferno: XXXI-XXXIV</dc:title>
  <dc:creator>VanWagenen, Julianne</dc:creator>
  <cp:lastModifiedBy>VanWagenen, Julianne</cp:lastModifiedBy>
  <cp:revision>91</cp:revision>
  <dcterms:created xsi:type="dcterms:W3CDTF">2019-04-01T05:39:20Z</dcterms:created>
  <dcterms:modified xsi:type="dcterms:W3CDTF">2020-03-25T11:14:34Z</dcterms:modified>
</cp:coreProperties>
</file>