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3" r:id="rId5"/>
    <p:sldId id="270" r:id="rId6"/>
    <p:sldId id="264" r:id="rId7"/>
    <p:sldId id="259" r:id="rId8"/>
    <p:sldId id="265" r:id="rId9"/>
    <p:sldId id="260" r:id="rId10"/>
    <p:sldId id="267" r:id="rId11"/>
    <p:sldId id="271" r:id="rId12"/>
    <p:sldId id="268" r:id="rId13"/>
    <p:sldId id="272" r:id="rId14"/>
    <p:sldId id="261" r:id="rId15"/>
    <p:sldId id="262"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EDAFB-9F24-405C-83E0-AE1123E8D441}" v="6" dt="2025-02-10T06:15:06.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493" autoAdjust="0"/>
  </p:normalViewPr>
  <p:slideViewPr>
    <p:cSldViewPr snapToGrid="0">
      <p:cViewPr varScale="1">
        <p:scale>
          <a:sx n="101" d="100"/>
          <a:sy n="101"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gas, Jose" userId="203252e6-6d36-4a78-9694-964a40383970" providerId="ADAL" clId="{C3DED5A7-6AAA-4598-B1DE-F7BBA87A9B70}"/>
    <pc:docChg chg="modSld">
      <pc:chgData name="Vargas, Jose" userId="203252e6-6d36-4a78-9694-964a40383970" providerId="ADAL" clId="{C3DED5A7-6AAA-4598-B1DE-F7BBA87A9B70}" dt="2025-02-10T06:47:26.425" v="45" actId="2711"/>
      <pc:docMkLst>
        <pc:docMk/>
      </pc:docMkLst>
      <pc:sldChg chg="modSp mod modNotesTx">
        <pc:chgData name="Vargas, Jose" userId="203252e6-6d36-4a78-9694-964a40383970" providerId="ADAL" clId="{C3DED5A7-6AAA-4598-B1DE-F7BBA87A9B70}" dt="2025-02-10T06:43:19.193" v="9" actId="2711"/>
        <pc:sldMkLst>
          <pc:docMk/>
          <pc:sldMk cId="974687602" sldId="256"/>
        </pc:sldMkLst>
        <pc:spChg chg="mod">
          <ac:chgData name="Vargas, Jose" userId="203252e6-6d36-4a78-9694-964a40383970" providerId="ADAL" clId="{C3DED5A7-6AAA-4598-B1DE-F7BBA87A9B70}" dt="2025-02-10T06:42:17.290" v="0" actId="2711"/>
          <ac:spMkLst>
            <pc:docMk/>
            <pc:sldMk cId="974687602" sldId="256"/>
            <ac:spMk id="2" creationId="{4968AB61-29A2-4AD4-BBC7-1D57D98F2FA0}"/>
          </ac:spMkLst>
        </pc:spChg>
        <pc:spChg chg="mod">
          <ac:chgData name="Vargas, Jose" userId="203252e6-6d36-4a78-9694-964a40383970" providerId="ADAL" clId="{C3DED5A7-6AAA-4598-B1DE-F7BBA87A9B70}" dt="2025-02-10T06:42:22.064" v="1" actId="2711"/>
          <ac:spMkLst>
            <pc:docMk/>
            <pc:sldMk cId="974687602" sldId="256"/>
            <ac:spMk id="3" creationId="{03974E1E-0983-6CCE-F6B6-8D56C68A40FA}"/>
          </ac:spMkLst>
        </pc:spChg>
      </pc:sldChg>
      <pc:sldChg chg="modSp mod modNotesTx">
        <pc:chgData name="Vargas, Jose" userId="203252e6-6d36-4a78-9694-964a40383970" providerId="ADAL" clId="{C3DED5A7-6AAA-4598-B1DE-F7BBA87A9B70}" dt="2025-02-10T06:43:12.598" v="8" actId="2711"/>
        <pc:sldMkLst>
          <pc:docMk/>
          <pc:sldMk cId="1618953644" sldId="257"/>
        </pc:sldMkLst>
        <pc:spChg chg="mod">
          <ac:chgData name="Vargas, Jose" userId="203252e6-6d36-4a78-9694-964a40383970" providerId="ADAL" clId="{C3DED5A7-6AAA-4598-B1DE-F7BBA87A9B70}" dt="2025-02-10T06:42:29.514" v="2" actId="2711"/>
          <ac:spMkLst>
            <pc:docMk/>
            <pc:sldMk cId="1618953644" sldId="257"/>
            <ac:spMk id="2" creationId="{76A33481-E517-6B4C-874F-4BB2277BE615}"/>
          </ac:spMkLst>
        </pc:spChg>
        <pc:spChg chg="mod">
          <ac:chgData name="Vargas, Jose" userId="203252e6-6d36-4a78-9694-964a40383970" providerId="ADAL" clId="{C3DED5A7-6AAA-4598-B1DE-F7BBA87A9B70}" dt="2025-02-10T06:42:35.352" v="3" actId="2711"/>
          <ac:spMkLst>
            <pc:docMk/>
            <pc:sldMk cId="1618953644" sldId="257"/>
            <ac:spMk id="4" creationId="{74E32F60-D428-7714-2BAA-E4F6F8E0684A}"/>
          </ac:spMkLst>
        </pc:spChg>
        <pc:spChg chg="mod">
          <ac:chgData name="Vargas, Jose" userId="203252e6-6d36-4a78-9694-964a40383970" providerId="ADAL" clId="{C3DED5A7-6AAA-4598-B1DE-F7BBA87A9B70}" dt="2025-02-10T06:42:40.767" v="4" actId="2711"/>
          <ac:spMkLst>
            <pc:docMk/>
            <pc:sldMk cId="1618953644" sldId="257"/>
            <ac:spMk id="5" creationId="{FBC1C962-43D0-8132-99E8-2543C65FAB28}"/>
          </ac:spMkLst>
        </pc:spChg>
      </pc:sldChg>
      <pc:sldChg chg="modSp mod">
        <pc:chgData name="Vargas, Jose" userId="203252e6-6d36-4a78-9694-964a40383970" providerId="ADAL" clId="{C3DED5A7-6AAA-4598-B1DE-F7BBA87A9B70}" dt="2025-02-10T06:42:47.642" v="5" actId="2711"/>
        <pc:sldMkLst>
          <pc:docMk/>
          <pc:sldMk cId="2565842750" sldId="258"/>
        </pc:sldMkLst>
        <pc:spChg chg="mod">
          <ac:chgData name="Vargas, Jose" userId="203252e6-6d36-4a78-9694-964a40383970" providerId="ADAL" clId="{C3DED5A7-6AAA-4598-B1DE-F7BBA87A9B70}" dt="2025-02-10T06:42:47.642" v="5" actId="2711"/>
          <ac:spMkLst>
            <pc:docMk/>
            <pc:sldMk cId="2565842750" sldId="258"/>
            <ac:spMk id="2" creationId="{E052BC93-0752-BADB-1CDE-0463FC3AA41D}"/>
          </ac:spMkLst>
        </pc:spChg>
      </pc:sldChg>
      <pc:sldChg chg="modSp mod">
        <pc:chgData name="Vargas, Jose" userId="203252e6-6d36-4a78-9694-964a40383970" providerId="ADAL" clId="{C3DED5A7-6AAA-4598-B1DE-F7BBA87A9B70}" dt="2025-02-10T06:44:08.611" v="16" actId="2711"/>
        <pc:sldMkLst>
          <pc:docMk/>
          <pc:sldMk cId="568066228" sldId="259"/>
        </pc:sldMkLst>
        <pc:spChg chg="mod">
          <ac:chgData name="Vargas, Jose" userId="203252e6-6d36-4a78-9694-964a40383970" providerId="ADAL" clId="{C3DED5A7-6AAA-4598-B1DE-F7BBA87A9B70}" dt="2025-02-10T06:44:08.611" v="16" actId="2711"/>
          <ac:spMkLst>
            <pc:docMk/>
            <pc:sldMk cId="568066228" sldId="259"/>
            <ac:spMk id="2" creationId="{B17AFCA5-A964-61AC-2AAB-0E574258625A}"/>
          </ac:spMkLst>
        </pc:spChg>
      </pc:sldChg>
      <pc:sldChg chg="modSp mod">
        <pc:chgData name="Vargas, Jose" userId="203252e6-6d36-4a78-9694-964a40383970" providerId="ADAL" clId="{C3DED5A7-6AAA-4598-B1DE-F7BBA87A9B70}" dt="2025-02-10T06:44:35.216" v="20" actId="2711"/>
        <pc:sldMkLst>
          <pc:docMk/>
          <pc:sldMk cId="1856036660" sldId="260"/>
        </pc:sldMkLst>
        <pc:spChg chg="mod">
          <ac:chgData name="Vargas, Jose" userId="203252e6-6d36-4a78-9694-964a40383970" providerId="ADAL" clId="{C3DED5A7-6AAA-4598-B1DE-F7BBA87A9B70}" dt="2025-02-10T06:44:35.216" v="20" actId="2711"/>
          <ac:spMkLst>
            <pc:docMk/>
            <pc:sldMk cId="1856036660" sldId="260"/>
            <ac:spMk id="2" creationId="{F88CE957-7D91-4C56-8DF3-30F219FD766C}"/>
          </ac:spMkLst>
        </pc:spChg>
      </pc:sldChg>
      <pc:sldChg chg="modSp mod">
        <pc:chgData name="Vargas, Jose" userId="203252e6-6d36-4a78-9694-964a40383970" providerId="ADAL" clId="{C3DED5A7-6AAA-4598-B1DE-F7BBA87A9B70}" dt="2025-02-10T06:46:57.100" v="41" actId="2711"/>
        <pc:sldMkLst>
          <pc:docMk/>
          <pc:sldMk cId="3485445643" sldId="261"/>
        </pc:sldMkLst>
        <pc:spChg chg="mod">
          <ac:chgData name="Vargas, Jose" userId="203252e6-6d36-4a78-9694-964a40383970" providerId="ADAL" clId="{C3DED5A7-6AAA-4598-B1DE-F7BBA87A9B70}" dt="2025-02-10T06:46:52.755" v="40" actId="2711"/>
          <ac:spMkLst>
            <pc:docMk/>
            <pc:sldMk cId="3485445643" sldId="261"/>
            <ac:spMk id="2" creationId="{40C1AA03-A3E4-EAC4-6529-EB5B55B00C69}"/>
          </ac:spMkLst>
        </pc:spChg>
        <pc:spChg chg="mod">
          <ac:chgData name="Vargas, Jose" userId="203252e6-6d36-4a78-9694-964a40383970" providerId="ADAL" clId="{C3DED5A7-6AAA-4598-B1DE-F7BBA87A9B70}" dt="2025-02-10T06:46:57.100" v="41" actId="2711"/>
          <ac:spMkLst>
            <pc:docMk/>
            <pc:sldMk cId="3485445643" sldId="261"/>
            <ac:spMk id="3" creationId="{89DBFC83-AEE3-3152-FB07-070CD9973ABD}"/>
          </ac:spMkLst>
        </pc:spChg>
      </pc:sldChg>
      <pc:sldChg chg="modSp mod modNotesTx">
        <pc:chgData name="Vargas, Jose" userId="203252e6-6d36-4a78-9694-964a40383970" providerId="ADAL" clId="{C3DED5A7-6AAA-4598-B1DE-F7BBA87A9B70}" dt="2025-02-10T06:47:20.270" v="44" actId="2711"/>
        <pc:sldMkLst>
          <pc:docMk/>
          <pc:sldMk cId="3269524676" sldId="262"/>
        </pc:sldMkLst>
        <pc:spChg chg="mod">
          <ac:chgData name="Vargas, Jose" userId="203252e6-6d36-4a78-9694-964a40383970" providerId="ADAL" clId="{C3DED5A7-6AAA-4598-B1DE-F7BBA87A9B70}" dt="2025-02-10T06:47:09.136" v="42" actId="2711"/>
          <ac:spMkLst>
            <pc:docMk/>
            <pc:sldMk cId="3269524676" sldId="262"/>
            <ac:spMk id="2" creationId="{12E82105-1B1A-2579-32DA-7CC227897CA1}"/>
          </ac:spMkLst>
        </pc:spChg>
        <pc:spChg chg="mod">
          <ac:chgData name="Vargas, Jose" userId="203252e6-6d36-4a78-9694-964a40383970" providerId="ADAL" clId="{C3DED5A7-6AAA-4598-B1DE-F7BBA87A9B70}" dt="2025-02-10T06:47:14.507" v="43" actId="2711"/>
          <ac:spMkLst>
            <pc:docMk/>
            <pc:sldMk cId="3269524676" sldId="262"/>
            <ac:spMk id="3" creationId="{D0D1F068-EA9B-0694-01E1-BDC9D8580746}"/>
          </ac:spMkLst>
        </pc:spChg>
      </pc:sldChg>
      <pc:sldChg chg="modSp mod">
        <pc:chgData name="Vargas, Jose" userId="203252e6-6d36-4a78-9694-964a40383970" providerId="ADAL" clId="{C3DED5A7-6AAA-4598-B1DE-F7BBA87A9B70}" dt="2025-02-10T06:43:00.321" v="7" actId="2711"/>
        <pc:sldMkLst>
          <pc:docMk/>
          <pc:sldMk cId="1786442301" sldId="263"/>
        </pc:sldMkLst>
        <pc:spChg chg="mod">
          <ac:chgData name="Vargas, Jose" userId="203252e6-6d36-4a78-9694-964a40383970" providerId="ADAL" clId="{C3DED5A7-6AAA-4598-B1DE-F7BBA87A9B70}" dt="2025-02-10T06:42:54.703" v="6" actId="2711"/>
          <ac:spMkLst>
            <pc:docMk/>
            <pc:sldMk cId="1786442301" sldId="263"/>
            <ac:spMk id="2" creationId="{1C5F0A17-42AF-D9D9-F501-7A5069886384}"/>
          </ac:spMkLst>
        </pc:spChg>
        <pc:spChg chg="mod">
          <ac:chgData name="Vargas, Jose" userId="203252e6-6d36-4a78-9694-964a40383970" providerId="ADAL" clId="{C3DED5A7-6AAA-4598-B1DE-F7BBA87A9B70}" dt="2025-02-10T06:43:00.321" v="7" actId="2711"/>
          <ac:spMkLst>
            <pc:docMk/>
            <pc:sldMk cId="1786442301" sldId="263"/>
            <ac:spMk id="3" creationId="{9E05CE05-1BB6-9F22-2F62-4F0ADC6898E1}"/>
          </ac:spMkLst>
        </pc:spChg>
      </pc:sldChg>
      <pc:sldChg chg="modSp mod modNotesTx">
        <pc:chgData name="Vargas, Jose" userId="203252e6-6d36-4a78-9694-964a40383970" providerId="ADAL" clId="{C3DED5A7-6AAA-4598-B1DE-F7BBA87A9B70}" dt="2025-02-10T06:44:02.052" v="15" actId="2711"/>
        <pc:sldMkLst>
          <pc:docMk/>
          <pc:sldMk cId="793310870" sldId="264"/>
        </pc:sldMkLst>
        <pc:spChg chg="mod">
          <ac:chgData name="Vargas, Jose" userId="203252e6-6d36-4a78-9694-964a40383970" providerId="ADAL" clId="{C3DED5A7-6AAA-4598-B1DE-F7BBA87A9B70}" dt="2025-02-10T06:43:48.854" v="13" actId="2711"/>
          <ac:spMkLst>
            <pc:docMk/>
            <pc:sldMk cId="793310870" sldId="264"/>
            <ac:spMk id="2" creationId="{8CBB1CDE-404D-B206-47A1-61940A522122}"/>
          </ac:spMkLst>
        </pc:spChg>
        <pc:spChg chg="mod">
          <ac:chgData name="Vargas, Jose" userId="203252e6-6d36-4a78-9694-964a40383970" providerId="ADAL" clId="{C3DED5A7-6AAA-4598-B1DE-F7BBA87A9B70}" dt="2025-02-10T06:43:54.958" v="14" actId="2711"/>
          <ac:spMkLst>
            <pc:docMk/>
            <pc:sldMk cId="793310870" sldId="264"/>
            <ac:spMk id="3" creationId="{0B4C67C3-475C-DF6F-FDA2-597A2D50592B}"/>
          </ac:spMkLst>
        </pc:spChg>
      </pc:sldChg>
      <pc:sldChg chg="modSp mod modNotesTx">
        <pc:chgData name="Vargas, Jose" userId="203252e6-6d36-4a78-9694-964a40383970" providerId="ADAL" clId="{C3DED5A7-6AAA-4598-B1DE-F7BBA87A9B70}" dt="2025-02-10T06:44:27.753" v="19" actId="2711"/>
        <pc:sldMkLst>
          <pc:docMk/>
          <pc:sldMk cId="955310659" sldId="265"/>
        </pc:sldMkLst>
        <pc:spChg chg="mod">
          <ac:chgData name="Vargas, Jose" userId="203252e6-6d36-4a78-9694-964a40383970" providerId="ADAL" clId="{C3DED5A7-6AAA-4598-B1DE-F7BBA87A9B70}" dt="2025-02-10T06:44:15.739" v="17" actId="2711"/>
          <ac:spMkLst>
            <pc:docMk/>
            <pc:sldMk cId="955310659" sldId="265"/>
            <ac:spMk id="2" creationId="{B17A9D79-DBBC-5BD6-0AE8-21B92F02107B}"/>
          </ac:spMkLst>
        </pc:spChg>
        <pc:spChg chg="mod">
          <ac:chgData name="Vargas, Jose" userId="203252e6-6d36-4a78-9694-964a40383970" providerId="ADAL" clId="{C3DED5A7-6AAA-4598-B1DE-F7BBA87A9B70}" dt="2025-02-10T06:44:22.589" v="18" actId="2711"/>
          <ac:spMkLst>
            <pc:docMk/>
            <pc:sldMk cId="955310659" sldId="265"/>
            <ac:spMk id="3" creationId="{1A7911E1-C3AC-083D-E30E-B3704FC846D6}"/>
          </ac:spMkLst>
        </pc:spChg>
      </pc:sldChg>
      <pc:sldChg chg="modSp mod modNotesTx">
        <pc:chgData name="Vargas, Jose" userId="203252e6-6d36-4a78-9694-964a40383970" providerId="ADAL" clId="{C3DED5A7-6AAA-4598-B1DE-F7BBA87A9B70}" dt="2025-02-10T06:45:07.857" v="25" actId="2711"/>
        <pc:sldMkLst>
          <pc:docMk/>
          <pc:sldMk cId="2324042602" sldId="267"/>
        </pc:sldMkLst>
        <pc:spChg chg="mod">
          <ac:chgData name="Vargas, Jose" userId="203252e6-6d36-4a78-9694-964a40383970" providerId="ADAL" clId="{C3DED5A7-6AAA-4598-B1DE-F7BBA87A9B70}" dt="2025-02-10T06:44:45.118" v="22" actId="2711"/>
          <ac:spMkLst>
            <pc:docMk/>
            <pc:sldMk cId="2324042602" sldId="267"/>
            <ac:spMk id="2" creationId="{62767274-8A4E-1C47-B4D3-7C247A380BAE}"/>
          </ac:spMkLst>
        </pc:spChg>
        <pc:spChg chg="mod">
          <ac:chgData name="Vargas, Jose" userId="203252e6-6d36-4a78-9694-964a40383970" providerId="ADAL" clId="{C3DED5A7-6AAA-4598-B1DE-F7BBA87A9B70}" dt="2025-02-10T06:44:52.598" v="24" actId="2711"/>
          <ac:spMkLst>
            <pc:docMk/>
            <pc:sldMk cId="2324042602" sldId="267"/>
            <ac:spMk id="3" creationId="{B941DFA5-C168-E067-E044-8E97735BE8CB}"/>
          </ac:spMkLst>
        </pc:spChg>
        <pc:picChg chg="mod">
          <ac:chgData name="Vargas, Jose" userId="203252e6-6d36-4a78-9694-964a40383970" providerId="ADAL" clId="{C3DED5A7-6AAA-4598-B1DE-F7BBA87A9B70}" dt="2025-02-10T06:44:39.767" v="21" actId="14100"/>
          <ac:picMkLst>
            <pc:docMk/>
            <pc:sldMk cId="2324042602" sldId="267"/>
            <ac:picMk id="6" creationId="{91F38C77-D525-DB59-F142-B78F38F8E855}"/>
          </ac:picMkLst>
        </pc:picChg>
      </pc:sldChg>
      <pc:sldChg chg="modSp mod modNotesTx">
        <pc:chgData name="Vargas, Jose" userId="203252e6-6d36-4a78-9694-964a40383970" providerId="ADAL" clId="{C3DED5A7-6AAA-4598-B1DE-F7BBA87A9B70}" dt="2025-02-10T06:46:22.857" v="36" actId="2711"/>
        <pc:sldMkLst>
          <pc:docMk/>
          <pc:sldMk cId="1139249138" sldId="268"/>
        </pc:sldMkLst>
        <pc:spChg chg="mod">
          <ac:chgData name="Vargas, Jose" userId="203252e6-6d36-4a78-9694-964a40383970" providerId="ADAL" clId="{C3DED5A7-6AAA-4598-B1DE-F7BBA87A9B70}" dt="2025-02-10T06:45:36.283" v="29" actId="2711"/>
          <ac:spMkLst>
            <pc:docMk/>
            <pc:sldMk cId="1139249138" sldId="268"/>
            <ac:spMk id="2" creationId="{13AC94F2-7469-1830-D30C-B4D22227776D}"/>
          </ac:spMkLst>
        </pc:spChg>
        <pc:spChg chg="mod">
          <ac:chgData name="Vargas, Jose" userId="203252e6-6d36-4a78-9694-964a40383970" providerId="ADAL" clId="{C3DED5A7-6AAA-4598-B1DE-F7BBA87A9B70}" dt="2025-02-10T06:45:41.792" v="30" actId="2711"/>
          <ac:spMkLst>
            <pc:docMk/>
            <pc:sldMk cId="1139249138" sldId="268"/>
            <ac:spMk id="17" creationId="{50663123-2F0C-86F6-B239-7C643FEA8FFE}"/>
          </ac:spMkLst>
        </pc:spChg>
        <pc:spChg chg="mod">
          <ac:chgData name="Vargas, Jose" userId="203252e6-6d36-4a78-9694-964a40383970" providerId="ADAL" clId="{C3DED5A7-6AAA-4598-B1DE-F7BBA87A9B70}" dt="2025-02-10T06:45:48.730" v="31" actId="2711"/>
          <ac:spMkLst>
            <pc:docMk/>
            <pc:sldMk cId="1139249138" sldId="268"/>
            <ac:spMk id="19" creationId="{159C2802-FEC6-6466-7C19-61D55A470507}"/>
          </ac:spMkLst>
        </pc:spChg>
        <pc:spChg chg="mod">
          <ac:chgData name="Vargas, Jose" userId="203252e6-6d36-4a78-9694-964a40383970" providerId="ADAL" clId="{C3DED5A7-6AAA-4598-B1DE-F7BBA87A9B70}" dt="2025-02-10T06:45:55.098" v="32" actId="2711"/>
          <ac:spMkLst>
            <pc:docMk/>
            <pc:sldMk cId="1139249138" sldId="268"/>
            <ac:spMk id="23" creationId="{7013E49F-AC92-B99A-5F6B-D63812A43EA5}"/>
          </ac:spMkLst>
        </pc:spChg>
        <pc:spChg chg="mod">
          <ac:chgData name="Vargas, Jose" userId="203252e6-6d36-4a78-9694-964a40383970" providerId="ADAL" clId="{C3DED5A7-6AAA-4598-B1DE-F7BBA87A9B70}" dt="2025-02-10T06:46:02.550" v="33" actId="2711"/>
          <ac:spMkLst>
            <pc:docMk/>
            <pc:sldMk cId="1139249138" sldId="268"/>
            <ac:spMk id="25" creationId="{FFDBF5B1-0148-2545-C473-DA97E5B07BD0}"/>
          </ac:spMkLst>
        </pc:spChg>
        <pc:spChg chg="mod">
          <ac:chgData name="Vargas, Jose" userId="203252e6-6d36-4a78-9694-964a40383970" providerId="ADAL" clId="{C3DED5A7-6AAA-4598-B1DE-F7BBA87A9B70}" dt="2025-02-10T06:46:08.636" v="34" actId="2711"/>
          <ac:spMkLst>
            <pc:docMk/>
            <pc:sldMk cId="1139249138" sldId="268"/>
            <ac:spMk id="27" creationId="{B9AC5291-0B18-6EA8-40C6-5C7DDDE1F29E}"/>
          </ac:spMkLst>
        </pc:spChg>
        <pc:spChg chg="mod">
          <ac:chgData name="Vargas, Jose" userId="203252e6-6d36-4a78-9694-964a40383970" providerId="ADAL" clId="{C3DED5A7-6AAA-4598-B1DE-F7BBA87A9B70}" dt="2025-02-10T06:46:15.088" v="35" actId="2711"/>
          <ac:spMkLst>
            <pc:docMk/>
            <pc:sldMk cId="1139249138" sldId="268"/>
            <ac:spMk id="29" creationId="{576FA70E-7A1A-51B7-E561-9169E83F4005}"/>
          </ac:spMkLst>
        </pc:spChg>
      </pc:sldChg>
      <pc:sldChg chg="modSp mod">
        <pc:chgData name="Vargas, Jose" userId="203252e6-6d36-4a78-9694-964a40383970" providerId="ADAL" clId="{C3DED5A7-6AAA-4598-B1DE-F7BBA87A9B70}" dt="2025-02-10T06:47:26.425" v="45" actId="2711"/>
        <pc:sldMkLst>
          <pc:docMk/>
          <pc:sldMk cId="3216506502" sldId="269"/>
        </pc:sldMkLst>
        <pc:spChg chg="mod">
          <ac:chgData name="Vargas, Jose" userId="203252e6-6d36-4a78-9694-964a40383970" providerId="ADAL" clId="{C3DED5A7-6AAA-4598-B1DE-F7BBA87A9B70}" dt="2025-02-10T06:47:26.425" v="45" actId="2711"/>
          <ac:spMkLst>
            <pc:docMk/>
            <pc:sldMk cId="3216506502" sldId="269"/>
            <ac:spMk id="2" creationId="{48B27115-0A2A-2334-F9B7-BC405B50C596}"/>
          </ac:spMkLst>
        </pc:spChg>
      </pc:sldChg>
      <pc:sldChg chg="modSp mod modNotesTx">
        <pc:chgData name="Vargas, Jose" userId="203252e6-6d36-4a78-9694-964a40383970" providerId="ADAL" clId="{C3DED5A7-6AAA-4598-B1DE-F7BBA87A9B70}" dt="2025-02-10T06:43:42.341" v="12" actId="2711"/>
        <pc:sldMkLst>
          <pc:docMk/>
          <pc:sldMk cId="1491170760" sldId="270"/>
        </pc:sldMkLst>
        <pc:spChg chg="mod">
          <ac:chgData name="Vargas, Jose" userId="203252e6-6d36-4a78-9694-964a40383970" providerId="ADAL" clId="{C3DED5A7-6AAA-4598-B1DE-F7BBA87A9B70}" dt="2025-02-10T06:43:27.227" v="10" actId="2711"/>
          <ac:spMkLst>
            <pc:docMk/>
            <pc:sldMk cId="1491170760" sldId="270"/>
            <ac:spMk id="2" creationId="{3961FC86-A76F-48EF-E502-B75C082428D0}"/>
          </ac:spMkLst>
        </pc:spChg>
        <pc:spChg chg="mod">
          <ac:chgData name="Vargas, Jose" userId="203252e6-6d36-4a78-9694-964a40383970" providerId="ADAL" clId="{C3DED5A7-6AAA-4598-B1DE-F7BBA87A9B70}" dt="2025-02-10T06:43:33.350" v="11" actId="2711"/>
          <ac:spMkLst>
            <pc:docMk/>
            <pc:sldMk cId="1491170760" sldId="270"/>
            <ac:spMk id="3" creationId="{DB89B068-0F23-66F3-FB77-68E9D87589E0}"/>
          </ac:spMkLst>
        </pc:spChg>
      </pc:sldChg>
      <pc:sldChg chg="modSp mod modNotesTx">
        <pc:chgData name="Vargas, Jose" userId="203252e6-6d36-4a78-9694-964a40383970" providerId="ADAL" clId="{C3DED5A7-6AAA-4598-B1DE-F7BBA87A9B70}" dt="2025-02-10T06:45:30.353" v="28" actId="2711"/>
        <pc:sldMkLst>
          <pc:docMk/>
          <pc:sldMk cId="1520113703" sldId="271"/>
        </pc:sldMkLst>
        <pc:spChg chg="mod">
          <ac:chgData name="Vargas, Jose" userId="203252e6-6d36-4a78-9694-964a40383970" providerId="ADAL" clId="{C3DED5A7-6AAA-4598-B1DE-F7BBA87A9B70}" dt="2025-02-10T06:45:17.699" v="26" actId="2711"/>
          <ac:spMkLst>
            <pc:docMk/>
            <pc:sldMk cId="1520113703" sldId="271"/>
            <ac:spMk id="2" creationId="{44D80DE0-B228-28A6-9798-30D564AB4534}"/>
          </ac:spMkLst>
        </pc:spChg>
        <pc:spChg chg="mod">
          <ac:chgData name="Vargas, Jose" userId="203252e6-6d36-4a78-9694-964a40383970" providerId="ADAL" clId="{C3DED5A7-6AAA-4598-B1DE-F7BBA87A9B70}" dt="2025-02-10T06:45:23.359" v="27" actId="2711"/>
          <ac:spMkLst>
            <pc:docMk/>
            <pc:sldMk cId="1520113703" sldId="271"/>
            <ac:spMk id="3" creationId="{F53FC683-F609-233E-162E-0E4D15228C9D}"/>
          </ac:spMkLst>
        </pc:spChg>
      </pc:sldChg>
      <pc:sldChg chg="modSp mod modNotesTx">
        <pc:chgData name="Vargas, Jose" userId="203252e6-6d36-4a78-9694-964a40383970" providerId="ADAL" clId="{C3DED5A7-6AAA-4598-B1DE-F7BBA87A9B70}" dt="2025-02-10T06:46:41.918" v="39" actId="2711"/>
        <pc:sldMkLst>
          <pc:docMk/>
          <pc:sldMk cId="2536198920" sldId="272"/>
        </pc:sldMkLst>
        <pc:spChg chg="mod">
          <ac:chgData name="Vargas, Jose" userId="203252e6-6d36-4a78-9694-964a40383970" providerId="ADAL" clId="{C3DED5A7-6AAA-4598-B1DE-F7BBA87A9B70}" dt="2025-02-10T06:46:29.212" v="37" actId="2711"/>
          <ac:spMkLst>
            <pc:docMk/>
            <pc:sldMk cId="2536198920" sldId="272"/>
            <ac:spMk id="2" creationId="{1429B109-DCCB-A1B1-85F3-D746BCE7F64F}"/>
          </ac:spMkLst>
        </pc:spChg>
        <pc:spChg chg="mod">
          <ac:chgData name="Vargas, Jose" userId="203252e6-6d36-4a78-9694-964a40383970" providerId="ADAL" clId="{C3DED5A7-6AAA-4598-B1DE-F7BBA87A9B70}" dt="2025-02-10T06:46:34.708" v="38" actId="2711"/>
          <ac:spMkLst>
            <pc:docMk/>
            <pc:sldMk cId="2536198920" sldId="272"/>
            <ac:spMk id="4" creationId="{0CC3640B-5F14-8088-52AC-1748B16B51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8F13E-732C-4D61-AAD4-FEE7F92DBED6}"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CF216-109D-4767-9FA3-D1764227DEE3}" type="slidenum">
              <a:rPr lang="en-US" smtClean="0"/>
              <a:t>‹#›</a:t>
            </a:fld>
            <a:endParaRPr lang="en-US"/>
          </a:p>
        </p:txBody>
      </p:sp>
    </p:spTree>
    <p:extLst>
      <p:ext uri="{BB962C8B-B14F-4D97-AF65-F5344CB8AC3E}">
        <p14:creationId xmlns:p14="http://schemas.microsoft.com/office/powerpoint/2010/main" val="187316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latin typeface="Times New Roman" panose="02020603050405020304" pitchFamily="18" charset="0"/>
                <a:cs typeface="Times New Roman" panose="02020603050405020304" pitchFamily="18" charset="0"/>
              </a:rPr>
              <a:t>Hello professor and/or class.</a:t>
            </a:r>
          </a:p>
          <a:p>
            <a:pPr marL="171450" indent="-171450">
              <a:buFontTx/>
              <a:buChar char="-"/>
            </a:pPr>
            <a:r>
              <a:rPr lang="en-US" dirty="0">
                <a:latin typeface="Times New Roman" panose="02020603050405020304" pitchFamily="18" charset="0"/>
                <a:cs typeface="Times New Roman" panose="02020603050405020304" pitchFamily="18" charset="0"/>
              </a:rPr>
              <a:t>My name is Jose Vargas, and this is the final presentation of my capstone project for the capstone course.</a:t>
            </a:r>
          </a:p>
        </p:txBody>
      </p:sp>
      <p:sp>
        <p:nvSpPr>
          <p:cNvPr id="4" name="Slide Number Placeholder 3"/>
          <p:cNvSpPr>
            <a:spLocks noGrp="1"/>
          </p:cNvSpPr>
          <p:nvPr>
            <p:ph type="sldNum" sz="quarter" idx="5"/>
          </p:nvPr>
        </p:nvSpPr>
        <p:spPr/>
        <p:txBody>
          <a:bodyPr/>
          <a:lstStyle/>
          <a:p>
            <a:fld id="{99BCF216-109D-4767-9FA3-D1764227DEE3}" type="slidenum">
              <a:rPr lang="en-US" smtClean="0"/>
              <a:t>1</a:t>
            </a:fld>
            <a:endParaRPr lang="en-US"/>
          </a:p>
        </p:txBody>
      </p:sp>
    </p:spTree>
    <p:extLst>
      <p:ext uri="{BB962C8B-B14F-4D97-AF65-F5344CB8AC3E}">
        <p14:creationId xmlns:p14="http://schemas.microsoft.com/office/powerpoint/2010/main" val="2799113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latin typeface="Times New Roman" panose="02020603050405020304" pitchFamily="18" charset="0"/>
                <a:cs typeface="Times New Roman" panose="02020603050405020304" pitchFamily="18" charset="0"/>
              </a:rPr>
              <a:t>This slide covers the summary of the results of the main deliverable of this project, a logistic regression model that uses customer churn as the target variable.</a:t>
            </a:r>
          </a:p>
          <a:p>
            <a:pPr marL="171450" indent="-171450">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fast backward selection was used in this model in order to run a model that uses all of the specified variables and eliminates insignificant variables within the first iteration instead of removing a single variable during every step.</a:t>
            </a:r>
            <a:endParaRPr lang="en-US" dirty="0">
              <a:latin typeface="Times New Roman" panose="02020603050405020304" pitchFamily="18" charset="0"/>
              <a:cs typeface="Times New Roman" panose="02020603050405020304" pitchFamily="18" charset="0"/>
            </a:endParaRPr>
          </a:p>
          <a:p>
            <a:pPr marL="171450" indent="-171450">
              <a:buFontTx/>
              <a:buChar char="-"/>
            </a:pPr>
            <a:r>
              <a:rPr lang="en-US" dirty="0">
                <a:latin typeface="Times New Roman" panose="02020603050405020304" pitchFamily="18" charset="0"/>
                <a:cs typeface="Times New Roman" panose="02020603050405020304" pitchFamily="18" charset="0"/>
              </a:rPr>
              <a:t>After running the model, the predicted probabilities table shows that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model produced correct predictions 84.8% of the time and incorrect predictions 15.2% of the time.</a:t>
            </a:r>
          </a:p>
          <a:p>
            <a:pPr marL="171450" indent="-171450">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residual Chi-square test table, the p-value of .1773 is greater than the significance level of .05, this confirms the model fits the data well.</a:t>
            </a:r>
          </a:p>
          <a:p>
            <a:pPr marL="171450" indent="-171450">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Lastly, the last table provides a summary of the variables that can be removed from the model because they don’t necessarily improve the predictive performance of the model.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9BCF216-109D-4767-9FA3-D1764227DEE3}" type="slidenum">
              <a:rPr lang="en-US" smtClean="0"/>
              <a:t>13</a:t>
            </a:fld>
            <a:endParaRPr lang="en-US"/>
          </a:p>
        </p:txBody>
      </p:sp>
    </p:spTree>
    <p:extLst>
      <p:ext uri="{BB962C8B-B14F-4D97-AF65-F5344CB8AC3E}">
        <p14:creationId xmlns:p14="http://schemas.microsoft.com/office/powerpoint/2010/main" val="1715397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latin typeface="Times New Roman" panose="02020603050405020304" pitchFamily="18" charset="0"/>
                <a:ea typeface="Calibri" panose="020F0502020204030204" pitchFamily="34" charset="0"/>
              </a:rPr>
              <a:t>C</a:t>
            </a:r>
            <a:r>
              <a:rPr lang="en-US" sz="1800" dirty="0">
                <a:effectLst/>
                <a:latin typeface="Times New Roman" panose="02020603050405020304" pitchFamily="18" charset="0"/>
                <a:ea typeface="Calibri" panose="020F0502020204030204" pitchFamily="34" charset="0"/>
              </a:rPr>
              <a:t>ompanies in this industry should leverage predictive models to determine which customer attributes have an influence in customer churn.</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sz="1800" dirty="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rPr>
              <a:t>Identifying statistically significant attributes with anticipation can help companies identify customers who are more likely to churn and design more effective customer retention strategies and incentives tailored to these specific customers.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For instance, based on the results, a company can offer discounts to customers with Fiber Optic internet service as these have shown to be more likely to churn. Another example could be to implement a cancellation fee to the month-to-month contract to keep those customers from churning even though that sounds like a more aggressive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ea typeface="Calibri" panose="020F0502020204030204" pitchFamily="34" charset="0"/>
              </a:rPr>
              <a:t>-   In terms of data collection, variables that are not statistically significant or provide any improvements in predictive performance should be removed from the data collection jobs in future iterations.</a:t>
            </a:r>
            <a:endParaRPr lang="en-US" sz="1800" dirty="0">
              <a:effectLst/>
              <a:latin typeface="Times New Roman" panose="02020603050405020304" pitchFamily="18" charset="0"/>
              <a:ea typeface="Calibri" panose="020F0502020204030204" pitchFamily="34" charset="0"/>
            </a:endParaRPr>
          </a:p>
          <a:p>
            <a:pPr marL="171450" indent="-171450">
              <a:buFontTx/>
              <a:buChar char="-"/>
            </a:pPr>
            <a:r>
              <a:rPr lang="en-US" sz="1800" dirty="0">
                <a:effectLst/>
                <a:latin typeface="Times New Roman" panose="02020603050405020304" pitchFamily="18" charset="0"/>
                <a:ea typeface="Calibri" panose="020F0502020204030204" pitchFamily="34" charset="0"/>
              </a:rPr>
              <a:t>Regarding the data collected, my research specifically showed that some of the variables are not relevant to build an effective model, such variables can be removed from data collection to save computational time and space. </a:t>
            </a:r>
          </a:p>
          <a:p>
            <a:pPr marL="171450" indent="-171450">
              <a:buFontTx/>
              <a:buChar char="-"/>
            </a:pPr>
            <a:r>
              <a:rPr lang="en-US" sz="1800" dirty="0">
                <a:effectLst/>
                <a:latin typeface="Times New Roman" panose="02020603050405020304" pitchFamily="18" charset="0"/>
                <a:ea typeface="Calibri" panose="020F0502020204030204" pitchFamily="34" charset="0"/>
              </a:rPr>
              <a:t>On the other hand, to build a more robust model, other key attributes can be added to data collection to include more detailed information about customers, such as education level, income, economic class, geospatial data, age, marital status, number of previous providers, </a:t>
            </a:r>
            <a:r>
              <a:rPr lang="en-US" sz="1800" dirty="0" err="1">
                <a:effectLst/>
                <a:latin typeface="Times New Roman" panose="02020603050405020304" pitchFamily="18" charset="0"/>
                <a:ea typeface="Calibri" panose="020F0502020204030204" pitchFamily="34" charset="0"/>
              </a:rPr>
              <a:t>etc</a:t>
            </a:r>
            <a:endParaRPr lang="en-US" dirty="0"/>
          </a:p>
        </p:txBody>
      </p:sp>
      <p:sp>
        <p:nvSpPr>
          <p:cNvPr id="4" name="Slide Number Placeholder 3"/>
          <p:cNvSpPr>
            <a:spLocks noGrp="1"/>
          </p:cNvSpPr>
          <p:nvPr>
            <p:ph type="sldNum" sz="quarter" idx="5"/>
          </p:nvPr>
        </p:nvSpPr>
        <p:spPr/>
        <p:txBody>
          <a:bodyPr/>
          <a:lstStyle/>
          <a:p>
            <a:fld id="{99BCF216-109D-4767-9FA3-D1764227DEE3}" type="slidenum">
              <a:rPr lang="en-US" smtClean="0"/>
              <a:t>14</a:t>
            </a:fld>
            <a:endParaRPr lang="en-US"/>
          </a:p>
        </p:txBody>
      </p:sp>
    </p:spTree>
    <p:extLst>
      <p:ext uri="{BB962C8B-B14F-4D97-AF65-F5344CB8AC3E}">
        <p14:creationId xmlns:p14="http://schemas.microsoft.com/office/powerpoint/2010/main" val="306423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Competition and technological innovation fuel the increase of customer churn in the telecommunications industry.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panose="02020603050405020304" pitchFamily="18" charset="0"/>
                <a:cs typeface="Times New Roman" panose="02020603050405020304" pitchFamily="18" charset="0"/>
              </a:rPr>
              <a:t>Using a proactive approach such as a logistic regression model can help companies in this industry generate more effective customer retention strategies targeted towards those customers with a higher likelihood of churn.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results provide strong evidence that my model is significantly better at predicting customer churn with the variables I selected than a model with no predictors aside from suggesting the removal of four of the variables which show minimal contribution to the predictive capability of the model.</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9BCF216-109D-4767-9FA3-D1764227DEE3}" type="slidenum">
              <a:rPr lang="en-US" smtClean="0"/>
              <a:t>15</a:t>
            </a:fld>
            <a:endParaRPr lang="en-US"/>
          </a:p>
        </p:txBody>
      </p:sp>
    </p:spTree>
    <p:extLst>
      <p:ext uri="{BB962C8B-B14F-4D97-AF65-F5344CB8AC3E}">
        <p14:creationId xmlns:p14="http://schemas.microsoft.com/office/powerpoint/2010/main" val="328047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latin typeface="Times New Roman" panose="02020603050405020304" pitchFamily="18" charset="0"/>
                <a:cs typeface="Times New Roman" panose="02020603050405020304" pitchFamily="18" charset="0"/>
              </a:rPr>
              <a:t>Hello professor and/or class.</a:t>
            </a:r>
          </a:p>
          <a:p>
            <a:pPr marL="171450" indent="-171450">
              <a:buFontTx/>
              <a:buChar char="-"/>
            </a:pPr>
            <a:r>
              <a:rPr lang="en-US" dirty="0">
                <a:latin typeface="Times New Roman" panose="02020603050405020304" pitchFamily="18" charset="0"/>
                <a:cs typeface="Times New Roman" panose="02020603050405020304" pitchFamily="18" charset="0"/>
              </a:rPr>
              <a:t>My name is Jose Vargas, and this is the final presentation of my capstone project for the capstone course of my masters in data analytics with a specialization in AI and ML.</a:t>
            </a:r>
          </a:p>
          <a:p>
            <a:pPr marL="171450" indent="-171450">
              <a:buFontTx/>
              <a:buChar char="-"/>
            </a:pPr>
            <a:r>
              <a:rPr lang="en-US" dirty="0">
                <a:latin typeface="Times New Roman" panose="02020603050405020304" pitchFamily="18" charset="0"/>
                <a:cs typeface="Times New Roman" panose="02020603050405020304" pitchFamily="18" charset="0"/>
              </a:rPr>
              <a:t>I will begin by stating the research problem and a proposal to address this problem.</a:t>
            </a:r>
          </a:p>
          <a:p>
            <a:pPr marL="171450" indent="-171450">
              <a:buFontTx/>
              <a:buChar char="-"/>
            </a:pPr>
            <a:r>
              <a:rPr lang="en-US" dirty="0">
                <a:latin typeface="Times New Roman" panose="02020603050405020304" pitchFamily="18" charset="0"/>
                <a:cs typeface="Times New Roman" panose="02020603050405020304" pitchFamily="18" charset="0"/>
              </a:rPr>
              <a:t>I will then take a deeper dive into the research problem and the selected research design.</a:t>
            </a:r>
          </a:p>
          <a:p>
            <a:pPr marL="171450" indent="-171450">
              <a:buFontTx/>
              <a:buChar char="-"/>
            </a:pPr>
            <a:r>
              <a:rPr lang="en-US" dirty="0">
                <a:latin typeface="Times New Roman" panose="02020603050405020304" pitchFamily="18" charset="0"/>
                <a:cs typeface="Times New Roman" panose="02020603050405020304" pitchFamily="18" charset="0"/>
              </a:rPr>
              <a:t>Lastly, I will go over the results of my research including descriptive and statistical analysis pertaining to the research problem as well as some recommendations and a conclusion derived from these results.</a:t>
            </a:r>
          </a:p>
        </p:txBody>
      </p:sp>
      <p:sp>
        <p:nvSpPr>
          <p:cNvPr id="4" name="Slide Number Placeholder 3"/>
          <p:cNvSpPr>
            <a:spLocks noGrp="1"/>
          </p:cNvSpPr>
          <p:nvPr>
            <p:ph type="sldNum" sz="quarter" idx="5"/>
          </p:nvPr>
        </p:nvSpPr>
        <p:spPr/>
        <p:txBody>
          <a:bodyPr/>
          <a:lstStyle/>
          <a:p>
            <a:fld id="{99BCF216-109D-4767-9FA3-D1764227DEE3}" type="slidenum">
              <a:rPr lang="en-US" smtClean="0"/>
              <a:t>2</a:t>
            </a:fld>
            <a:endParaRPr lang="en-US"/>
          </a:p>
        </p:txBody>
      </p:sp>
    </p:spTree>
    <p:extLst>
      <p:ext uri="{BB962C8B-B14F-4D97-AF65-F5344CB8AC3E}">
        <p14:creationId xmlns:p14="http://schemas.microsoft.com/office/powerpoint/2010/main" val="2999059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800" dirty="0">
                <a:effectLst/>
                <a:latin typeface="Times New Roman" panose="02020603050405020304" pitchFamily="18" charset="0"/>
                <a:ea typeface="Calibri" panose="020F0502020204030204" pitchFamily="34" charset="0"/>
              </a:rPr>
              <a:t>Regardless of what industry most people are in, telecommunications play a big role in the lives of everyone, from connecting us to our loved ones, to leveraging telecommunications for business and the sharing of all sorts of information. </a:t>
            </a:r>
          </a:p>
          <a:p>
            <a:pPr marL="285750" indent="-285750">
              <a:buFontTx/>
              <a:buChar char="-"/>
            </a:pPr>
            <a:r>
              <a:rPr lang="en-US" sz="1800" dirty="0">
                <a:effectLst/>
                <a:latin typeface="Times New Roman" panose="02020603050405020304" pitchFamily="18" charset="0"/>
                <a:ea typeface="Calibri" panose="020F0502020204030204" pitchFamily="34" charset="0"/>
              </a:rPr>
              <a:t>According to AAI-Persona.org, telecommunications can be defined as “…the transmission of information through various media such as radio, television, telephone, and the internet. It is a critical component of modern society, enabling people to communicate, share information, and access entertainment from anywhere in the world.” </a:t>
            </a:r>
          </a:p>
          <a:p>
            <a:pPr marL="285750" indent="-285750">
              <a:buFontTx/>
              <a:buChar char="-"/>
            </a:pPr>
            <a:r>
              <a:rPr lang="en-US" sz="1800" dirty="0">
                <a:effectLst/>
                <a:latin typeface="Times New Roman" panose="02020603050405020304" pitchFamily="18" charset="0"/>
                <a:ea typeface="Calibri" panose="020F0502020204030204" pitchFamily="34" charset="0"/>
              </a:rPr>
              <a:t>Despite recent advances in technology and AI, which may have negatively impacted other industries, the telecom industry has placed itself in a position where most business depend heavily on it to conduct their day-to-day business operations successfully and efficiently.</a:t>
            </a:r>
          </a:p>
          <a:p>
            <a:pPr marL="285750" indent="-285750">
              <a:buFontTx/>
              <a:buChar char="-"/>
            </a:pPr>
            <a:r>
              <a:rPr lang="en-US" sz="1800" dirty="0">
                <a:effectLst/>
                <a:latin typeface="Times New Roman" panose="02020603050405020304" pitchFamily="18" charset="0"/>
                <a:ea typeface="Calibri" panose="020F0502020204030204" pitchFamily="34" charset="0"/>
              </a:rPr>
              <a:t>I believe this technology and AI boom can help companies in this industry overcome or at least mitigate some of the damage cause by one of the industry’s most prominent problem: Customer churn.</a:t>
            </a:r>
          </a:p>
          <a:p>
            <a:pPr marL="285750" indent="-285750">
              <a:buFontTx/>
              <a:buChar char="-"/>
            </a:pPr>
            <a:r>
              <a:rPr lang="en-US" sz="1800" dirty="0">
                <a:effectLst/>
                <a:latin typeface="Times New Roman" panose="02020603050405020304" pitchFamily="18" charset="0"/>
                <a:ea typeface="Calibri" panose="020F0502020204030204" pitchFamily="34" charset="0"/>
              </a:rPr>
              <a:t>**Read the questions on the slide**</a:t>
            </a:r>
          </a:p>
        </p:txBody>
      </p:sp>
      <p:sp>
        <p:nvSpPr>
          <p:cNvPr id="4" name="Slide Number Placeholder 3"/>
          <p:cNvSpPr>
            <a:spLocks noGrp="1"/>
          </p:cNvSpPr>
          <p:nvPr>
            <p:ph type="sldNum" sz="quarter" idx="5"/>
          </p:nvPr>
        </p:nvSpPr>
        <p:spPr/>
        <p:txBody>
          <a:bodyPr/>
          <a:lstStyle/>
          <a:p>
            <a:fld id="{99BCF216-109D-4767-9FA3-D1764227DEE3}" type="slidenum">
              <a:rPr lang="en-US" smtClean="0"/>
              <a:t>4</a:t>
            </a:fld>
            <a:endParaRPr lang="en-US"/>
          </a:p>
        </p:txBody>
      </p:sp>
    </p:spTree>
    <p:extLst>
      <p:ext uri="{BB962C8B-B14F-4D97-AF65-F5344CB8AC3E}">
        <p14:creationId xmlns:p14="http://schemas.microsoft.com/office/powerpoint/2010/main" val="462131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Some of the research objectives of my capstone project include the following:</a:t>
            </a:r>
          </a:p>
          <a:p>
            <a:pPr marL="171450" indent="-171450">
              <a:buFontTx/>
              <a:buChar char="-"/>
            </a:pPr>
            <a:r>
              <a:rPr lang="en-US" dirty="0">
                <a:latin typeface="Times New Roman" panose="02020603050405020304" pitchFamily="18" charset="0"/>
                <a:cs typeface="Times New Roman" panose="02020603050405020304" pitchFamily="18" charset="0"/>
              </a:rPr>
              <a:t>Building a logistic regression model that uses a dataset containing historical customer account and demographic variable as predictor variables, and customer churn as the target variable.</a:t>
            </a:r>
          </a:p>
          <a:p>
            <a:pPr marL="171450" indent="-171450">
              <a:buFontTx/>
              <a:buChar char="-"/>
            </a:pPr>
            <a:r>
              <a:rPr lang="en-US" dirty="0">
                <a:latin typeface="Times New Roman" panose="02020603050405020304" pitchFamily="18" charset="0"/>
                <a:cs typeface="Times New Roman" panose="02020603050405020304" pitchFamily="18" charset="0"/>
              </a:rPr>
              <a:t>Identify patterns in terms of which attributes have the greatest influence on customer churn to determine which customers are at risk of churn.</a:t>
            </a:r>
          </a:p>
          <a:p>
            <a:pPr marL="171450" indent="-171450">
              <a:buFontTx/>
              <a:buChar char="-"/>
            </a:pPr>
            <a:r>
              <a:rPr lang="en-US" dirty="0">
                <a:latin typeface="Times New Roman" panose="02020603050405020304" pitchFamily="18" charset="0"/>
                <a:cs typeface="Times New Roman" panose="02020603050405020304" pitchFamily="18" charset="0"/>
              </a:rPr>
              <a:t>Again, pinpoint the key attributes that a company can look at to anticipate customer churn.</a:t>
            </a:r>
          </a:p>
          <a:p>
            <a:pPr marL="171450" indent="-171450">
              <a:buFontTx/>
              <a:buChar char="-"/>
            </a:pPr>
            <a:r>
              <a:rPr lang="en-US" dirty="0">
                <a:latin typeface="Times New Roman" panose="02020603050405020304" pitchFamily="18" charset="0"/>
                <a:cs typeface="Times New Roman" panose="02020603050405020304" pitchFamily="18" charset="0"/>
              </a:rPr>
              <a:t>Leverage statistical tests in SAS studio to test the null hypothesis of the research questions.</a:t>
            </a:r>
          </a:p>
          <a:p>
            <a:pPr marL="171450" indent="-171450">
              <a:buFontTx/>
              <a:buChar char="-"/>
            </a:pPr>
            <a:r>
              <a:rPr lang="en-US" dirty="0">
                <a:latin typeface="Times New Roman" panose="02020603050405020304" pitchFamily="18" charset="0"/>
                <a:cs typeface="Times New Roman" panose="02020603050405020304" pitchFamily="18" charset="0"/>
              </a:rPr>
              <a:t>And lastly, provide recommendations to companies in this industry based on the results pertaining to data collection and customer churn to help them proactively establish effective customer retention strategies.</a:t>
            </a:r>
          </a:p>
        </p:txBody>
      </p:sp>
      <p:sp>
        <p:nvSpPr>
          <p:cNvPr id="4" name="Slide Number Placeholder 3"/>
          <p:cNvSpPr>
            <a:spLocks noGrp="1"/>
          </p:cNvSpPr>
          <p:nvPr>
            <p:ph type="sldNum" sz="quarter" idx="5"/>
          </p:nvPr>
        </p:nvSpPr>
        <p:spPr/>
        <p:txBody>
          <a:bodyPr/>
          <a:lstStyle/>
          <a:p>
            <a:fld id="{99BCF216-109D-4767-9FA3-D1764227DEE3}" type="slidenum">
              <a:rPr lang="en-US" smtClean="0"/>
              <a:t>5</a:t>
            </a:fld>
            <a:endParaRPr lang="en-US"/>
          </a:p>
        </p:txBody>
      </p:sp>
    </p:spTree>
    <p:extLst>
      <p:ext uri="{BB962C8B-B14F-4D97-AF65-F5344CB8AC3E}">
        <p14:creationId xmlns:p14="http://schemas.microsoft.com/office/powerpoint/2010/main" val="3453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latin typeface="Times New Roman" panose="02020603050405020304" pitchFamily="18" charset="0"/>
                <a:cs typeface="Times New Roman" panose="02020603050405020304" pitchFamily="18" charset="0"/>
              </a:rPr>
              <a:t>The first question attempts to determine whether the type of contract (such as month-to-month, year, or 2-year) has a significant effect on customer churn.</a:t>
            </a:r>
          </a:p>
          <a:p>
            <a:pPr marL="171450" indent="-171450">
              <a:buFontTx/>
              <a:buChar char="-"/>
            </a:pPr>
            <a:r>
              <a:rPr lang="en-US" dirty="0">
                <a:latin typeface="Times New Roman" panose="02020603050405020304" pitchFamily="18" charset="0"/>
                <a:cs typeface="Times New Roman" panose="02020603050405020304" pitchFamily="18" charset="0"/>
              </a:rPr>
              <a:t>The null hypotheses states that the type of contract has no significant effect on customer churn while the alternate hypothesis states the opposite.</a:t>
            </a:r>
          </a:p>
          <a:p>
            <a:pPr marL="171450" indent="-171450">
              <a:buFontTx/>
              <a:buChar char="-"/>
            </a:pPr>
            <a:endParaRPr lang="en-US" dirty="0">
              <a:latin typeface="Times New Roman" panose="02020603050405020304" pitchFamily="18" charset="0"/>
              <a:cs typeface="Times New Roman" panose="02020603050405020304" pitchFamily="18" charset="0"/>
            </a:endParaRPr>
          </a:p>
          <a:p>
            <a:pPr marL="171450" indent="-171450">
              <a:buFontTx/>
              <a:buChar char="-"/>
            </a:pPr>
            <a:r>
              <a:rPr lang="en-US" dirty="0">
                <a:latin typeface="Times New Roman" panose="02020603050405020304" pitchFamily="18" charset="0"/>
                <a:cs typeface="Times New Roman" panose="02020603050405020304" pitchFamily="18" charset="0"/>
              </a:rPr>
              <a:t>The second question tries to determine whether there is a significant difference in customer churn based on the type of internet service in a customer account such as DSL or Fiber Optic.</a:t>
            </a:r>
          </a:p>
          <a:p>
            <a:pPr marL="171450" indent="-171450">
              <a:buFontTx/>
              <a:buChar char="-"/>
            </a:pPr>
            <a:r>
              <a:rPr lang="en-US" dirty="0">
                <a:latin typeface="Times New Roman" panose="02020603050405020304" pitchFamily="18" charset="0"/>
                <a:cs typeface="Times New Roman" panose="02020603050405020304" pitchFamily="18" charset="0"/>
              </a:rPr>
              <a:t>The null hypothesis argues that there is no statistical difference based on the type of internet service while the alternate hypothesis argues the opposite.</a:t>
            </a:r>
          </a:p>
          <a:p>
            <a:pPr marL="171450" indent="-171450">
              <a:buFontTx/>
              <a:buChar char="-"/>
            </a:pPr>
            <a:endParaRPr lang="en-US" dirty="0">
              <a:latin typeface="Times New Roman" panose="02020603050405020304" pitchFamily="18" charset="0"/>
              <a:cs typeface="Times New Roman" panose="02020603050405020304" pitchFamily="18" charset="0"/>
            </a:endParaRPr>
          </a:p>
          <a:p>
            <a:pPr marL="171450" indent="-171450">
              <a:buFontTx/>
              <a:buChar char="-"/>
            </a:pPr>
            <a:r>
              <a:rPr lang="en-US" dirty="0">
                <a:latin typeface="Times New Roman" panose="02020603050405020304" pitchFamily="18" charset="0"/>
                <a:cs typeface="Times New Roman" panose="02020603050405020304" pitchFamily="18" charset="0"/>
              </a:rPr>
              <a:t>The last research question asks whether customers with multiple lines in their account have a lower churn rate than customers with a single line.</a:t>
            </a:r>
          </a:p>
          <a:p>
            <a:pPr marL="171450" indent="-171450">
              <a:buFontTx/>
              <a:buChar char="-"/>
            </a:pPr>
            <a:r>
              <a:rPr lang="en-US" dirty="0">
                <a:latin typeface="Times New Roman" panose="02020603050405020304" pitchFamily="18" charset="0"/>
                <a:cs typeface="Times New Roman" panose="02020603050405020304" pitchFamily="18" charset="0"/>
              </a:rPr>
              <a:t>The null hypothesis states that there is no significant difference in churn rate between these two groups, the alternate hypothesis states the opposite.</a:t>
            </a:r>
          </a:p>
          <a:p>
            <a:pPr marL="457200" lvl="1" indent="0">
              <a:buFontTx/>
              <a:buNone/>
            </a:pPr>
            <a:endParaRPr lang="en-US" dirty="0"/>
          </a:p>
        </p:txBody>
      </p:sp>
      <p:sp>
        <p:nvSpPr>
          <p:cNvPr id="4" name="Slide Number Placeholder 3"/>
          <p:cNvSpPr>
            <a:spLocks noGrp="1"/>
          </p:cNvSpPr>
          <p:nvPr>
            <p:ph type="sldNum" sz="quarter" idx="5"/>
          </p:nvPr>
        </p:nvSpPr>
        <p:spPr/>
        <p:txBody>
          <a:bodyPr/>
          <a:lstStyle/>
          <a:p>
            <a:fld id="{99BCF216-109D-4767-9FA3-D1764227DEE3}" type="slidenum">
              <a:rPr lang="en-US" smtClean="0"/>
              <a:t>6</a:t>
            </a:fld>
            <a:endParaRPr lang="en-US"/>
          </a:p>
        </p:txBody>
      </p:sp>
    </p:spTree>
    <p:extLst>
      <p:ext uri="{BB962C8B-B14F-4D97-AF65-F5344CB8AC3E}">
        <p14:creationId xmlns:p14="http://schemas.microsoft.com/office/powerpoint/2010/main" val="4273404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dataset used in this research is the telecommunications customer churn dataset, which is primarily composed of binary, categorical, numerical data.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quantitative methodology is employed as I am leveraging numeric and binary variables in statistical analysis to build a prediction of customer churn.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collection, preprocessing, and initial analysis is conducted through SAS Studio, these steps include exploratory descriptive analysis to understand the distribution available attributes, and subsequent creation of the logistic regression model, as well as an interpretation of its results.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Descriptive and statistical tests are driven by the research questions generated to either accept or reject the null hypothesis.</a:t>
            </a:r>
          </a:p>
          <a:p>
            <a:endParaRPr lang="en-US" dirty="0"/>
          </a:p>
        </p:txBody>
      </p:sp>
      <p:sp>
        <p:nvSpPr>
          <p:cNvPr id="4" name="Slide Number Placeholder 3"/>
          <p:cNvSpPr>
            <a:spLocks noGrp="1"/>
          </p:cNvSpPr>
          <p:nvPr>
            <p:ph type="sldNum" sz="quarter" idx="5"/>
          </p:nvPr>
        </p:nvSpPr>
        <p:spPr/>
        <p:txBody>
          <a:bodyPr/>
          <a:lstStyle/>
          <a:p>
            <a:fld id="{99BCF216-109D-4767-9FA3-D1764227DEE3}" type="slidenum">
              <a:rPr lang="en-US" smtClean="0"/>
              <a:t>8</a:t>
            </a:fld>
            <a:endParaRPr lang="en-US"/>
          </a:p>
        </p:txBody>
      </p:sp>
    </p:spTree>
    <p:extLst>
      <p:ext uri="{BB962C8B-B14F-4D97-AF65-F5344CB8AC3E}">
        <p14:creationId xmlns:p14="http://schemas.microsoft.com/office/powerpoint/2010/main" val="2517922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latin typeface="Times New Roman" panose="02020603050405020304" pitchFamily="18" charset="0"/>
                <a:cs typeface="Times New Roman" panose="02020603050405020304" pitchFamily="18" charset="0"/>
              </a:rPr>
              <a:t>The basic summary statistics task in SAS studio computes basic statistics metrics pertaining to continuous variables in the dataset. The measures selected measure the central tendency and dispersion of the continuous variables in the dataset in order to understand the distribution of these variables.</a:t>
            </a:r>
          </a:p>
          <a:p>
            <a:pPr marL="171450" indent="-171450">
              <a:buFontTx/>
              <a:buChar char="-"/>
            </a:pPr>
            <a:endParaRPr lang="en-US" dirty="0">
              <a:latin typeface="Times New Roman" panose="02020603050405020304" pitchFamily="18" charset="0"/>
              <a:cs typeface="Times New Roman" panose="02020603050405020304" pitchFamily="18" charset="0"/>
            </a:endParaRPr>
          </a:p>
          <a:p>
            <a:pPr marL="171450" indent="-171450">
              <a:buFontTx/>
              <a:buChar char="-"/>
            </a:pPr>
            <a:r>
              <a:rPr lang="en-US" dirty="0">
                <a:latin typeface="Times New Roman" panose="02020603050405020304" pitchFamily="18" charset="0"/>
                <a:cs typeface="Times New Roman" panose="02020603050405020304" pitchFamily="18" charset="0"/>
              </a:rPr>
              <a:t>A valid interpretation of the table in the slide, looking at the “Tenure” variable for instance, is the following: </a:t>
            </a:r>
          </a:p>
          <a:p>
            <a:pPr marL="0" marR="0" lvl="0" indent="0" algn="just">
              <a:lnSpc>
                <a:spcPct val="200000"/>
              </a:lnSpc>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Customers have been with this provider, on average, for 32.4 months. As displayed by the mean.</a:t>
            </a:r>
          </a:p>
          <a:p>
            <a:pPr marL="0" marR="0" lvl="0" indent="0" algn="just">
              <a:lnSpc>
                <a:spcPct val="200000"/>
              </a:lnSpc>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standard deviation value is relatively close to the median value,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indicating significant variability.</a:t>
            </a:r>
          </a:p>
          <a:p>
            <a:pPr marL="0" marR="0" lvl="0" indent="0" algn="just">
              <a:lnSpc>
                <a:spcPct val="200000"/>
              </a:lnSpc>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minimum value of 0 implies that some customers have been with this provider for 0 months which could indicate that these are new customers.</a:t>
            </a:r>
          </a:p>
          <a:p>
            <a:pPr marL="0" marR="0" lvl="0" indent="0" algn="just">
              <a:lnSpc>
                <a:spcPct val="200000"/>
              </a:lnSpc>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least one customer has been with this provider for a maximum of 72 months.</a:t>
            </a:r>
          </a:p>
          <a:p>
            <a:pPr marL="0" marR="0" lvl="0" indent="0" algn="just">
              <a:lnSpc>
                <a:spcPct val="200000"/>
              </a:lnSpc>
              <a:spcAft>
                <a:spcPts val="800"/>
              </a:spcAft>
              <a:buFont typeface="Symbol" panose="05050102010706020507" pitchFamily="18" charset="2"/>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median value of 29 indicates that about half of the customers in this dataset have been with this provider for 29 months and the other half have been with this provider for more than 29 months.</a:t>
            </a:r>
          </a:p>
          <a:p>
            <a:pPr marL="285750" marR="0" lvl="0" indent="-285750" algn="just">
              <a:lnSpc>
                <a:spcPct val="200000"/>
              </a:lnSpc>
              <a:spcAft>
                <a:spcPts val="800"/>
              </a:spcAf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similar interpretation to the one I just gave is true for the other variables.</a:t>
            </a:r>
          </a:p>
          <a:p>
            <a:pPr marL="285750" marR="0" lvl="0" indent="-285750" algn="just">
              <a:lnSpc>
                <a:spcPct val="200000"/>
              </a:lnSpc>
              <a:spcAft>
                <a:spcPts val="800"/>
              </a:spcAft>
              <a:buFontTx/>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200000"/>
              </a:lnSpc>
              <a:spcAft>
                <a:spcPts val="800"/>
              </a:spcAf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 also included a histogram of the “Tenure” variable to complement the tabular view of its distribution with a visual.</a:t>
            </a:r>
          </a:p>
          <a:p>
            <a:pPr marL="285750" marR="0" lvl="0" indent="-285750" algn="just">
              <a:lnSpc>
                <a:spcPct val="200000"/>
              </a:lnSpc>
              <a:spcAft>
                <a:spcPts val="800"/>
              </a:spcAf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evident that this variable does not follow a normal distribution. </a:t>
            </a:r>
          </a:p>
          <a:p>
            <a:pPr marL="285750" marR="0" lvl="0" indent="-285750" algn="just">
              <a:lnSpc>
                <a:spcPct val="200000"/>
              </a:lnSpc>
              <a:spcAft>
                <a:spcPts val="800"/>
              </a:spcAf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case I decided to not compute any sort of normalization or filter any values because the high number of observations for customer with long and short tenures is valuable when testing whether new customers or old customers are more likely to churn.</a:t>
            </a:r>
          </a:p>
          <a:p>
            <a:pPr marL="285750" marR="0" lvl="0" indent="-285750" algn="just">
              <a:lnSpc>
                <a:spcPct val="200000"/>
              </a:lnSpc>
              <a:spcAft>
                <a:spcPts val="800"/>
              </a:spcAft>
              <a:buFontTx/>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200000"/>
              </a:lnSpc>
              <a:spcAft>
                <a:spcPts val="800"/>
              </a:spcAf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Lastly, I included an example of a bar chart that measures the number of churned versus retained customers by type of contract. </a:t>
            </a:r>
          </a:p>
          <a:p>
            <a:pPr marL="285750" marR="0" lvl="0" indent="-285750" algn="just">
              <a:lnSpc>
                <a:spcPct val="200000"/>
              </a:lnSpc>
              <a:spcAft>
                <a:spcPts val="800"/>
              </a:spcAf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Just by looking at the visual, one can assume that there is a relationship between these two variables because it makes sense for month-to-month customers to churn since their type of contract provides them that opportunity every month.</a:t>
            </a:r>
          </a:p>
          <a:p>
            <a:pPr marL="285750" marR="0" lvl="0" indent="-285750" algn="just">
              <a:lnSpc>
                <a:spcPct val="200000"/>
              </a:lnSpc>
              <a:spcAft>
                <a:spcPts val="800"/>
              </a:spcAf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only way to test whether this relationship is legitimate is through statistical analysis which I will discuss in the following slides.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9BCF216-109D-4767-9FA3-D1764227DEE3}" type="slidenum">
              <a:rPr lang="en-US" smtClean="0"/>
              <a:t>10</a:t>
            </a:fld>
            <a:endParaRPr lang="en-US"/>
          </a:p>
        </p:txBody>
      </p:sp>
    </p:spTree>
    <p:extLst>
      <p:ext uri="{BB962C8B-B14F-4D97-AF65-F5344CB8AC3E}">
        <p14:creationId xmlns:p14="http://schemas.microsoft.com/office/powerpoint/2010/main" val="415463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latin typeface="Times New Roman" panose="02020603050405020304" pitchFamily="18" charset="0"/>
                <a:cs typeface="Times New Roman" panose="02020603050405020304" pitchFamily="18" charset="0"/>
              </a:rPr>
              <a:t>The method I decided to follow to determine whether predictors have a true effect on customer churn is by conducting a One-Way ANOVA test.</a:t>
            </a:r>
          </a:p>
          <a:p>
            <a:pPr marL="171450" indent="-171450">
              <a:buFontTx/>
              <a:buChar char="-"/>
            </a:pPr>
            <a:r>
              <a:rPr lang="en-US" dirty="0">
                <a:latin typeface="Times New Roman" panose="02020603050405020304" pitchFamily="18" charset="0"/>
                <a:cs typeface="Times New Roman" panose="02020603050405020304" pitchFamily="18" charset="0"/>
              </a:rPr>
              <a:t>This test measures both whether there is a true relationship or if variability is due to random chance, and the magnitude of the variability.</a:t>
            </a:r>
          </a:p>
          <a:p>
            <a:pPr marL="171450" indent="-171450">
              <a:buFontTx/>
              <a:buChar char="-"/>
            </a:pPr>
            <a:r>
              <a:rPr lang="en-US" dirty="0">
                <a:latin typeface="Times New Roman" panose="02020603050405020304" pitchFamily="18" charset="0"/>
                <a:cs typeface="Times New Roman" panose="02020603050405020304" pitchFamily="18" charset="0"/>
              </a:rPr>
              <a:t>The results from the three ANOVA test provided strong evidence to reject the null hypothesis for all of the research questions.</a:t>
            </a:r>
          </a:p>
          <a:p>
            <a:pPr marL="171450" indent="-171450">
              <a:buFontTx/>
              <a:buChar char="-"/>
            </a:pPr>
            <a:r>
              <a:rPr lang="en-US" dirty="0">
                <a:latin typeface="Times New Roman" panose="02020603050405020304" pitchFamily="18" charset="0"/>
                <a:cs typeface="Times New Roman" panose="02020603050405020304" pitchFamily="18" charset="0"/>
              </a:rPr>
              <a:t>High f-values indicated strong variability in two of the cases and low variability in the last one, but the corresponding p-values indicated that the variability in the relationship is true and not because of random chance.</a:t>
            </a:r>
          </a:p>
        </p:txBody>
      </p:sp>
      <p:sp>
        <p:nvSpPr>
          <p:cNvPr id="4" name="Slide Number Placeholder 3"/>
          <p:cNvSpPr>
            <a:spLocks noGrp="1"/>
          </p:cNvSpPr>
          <p:nvPr>
            <p:ph type="sldNum" sz="quarter" idx="5"/>
          </p:nvPr>
        </p:nvSpPr>
        <p:spPr/>
        <p:txBody>
          <a:bodyPr/>
          <a:lstStyle/>
          <a:p>
            <a:fld id="{99BCF216-109D-4767-9FA3-D1764227DEE3}" type="slidenum">
              <a:rPr lang="en-US" smtClean="0"/>
              <a:t>11</a:t>
            </a:fld>
            <a:endParaRPr lang="en-US"/>
          </a:p>
        </p:txBody>
      </p:sp>
    </p:spTree>
    <p:extLst>
      <p:ext uri="{BB962C8B-B14F-4D97-AF65-F5344CB8AC3E}">
        <p14:creationId xmlns:p14="http://schemas.microsoft.com/office/powerpoint/2010/main" val="377295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latin typeface="Times New Roman" panose="02020603050405020304" pitchFamily="18" charset="0"/>
                <a:cs typeface="Times New Roman" panose="02020603050405020304" pitchFamily="18" charset="0"/>
              </a:rPr>
              <a:t>This slide display the three ANOVA tables generated in SAS Studio for each of the research questions.</a:t>
            </a:r>
          </a:p>
          <a:p>
            <a:pPr marL="171450" indent="-171450">
              <a:buFontTx/>
              <a:buChar char="-"/>
            </a:pPr>
            <a:r>
              <a:rPr lang="en-US" dirty="0">
                <a:latin typeface="Times New Roman" panose="02020603050405020304" pitchFamily="18" charset="0"/>
                <a:cs typeface="Times New Roman" panose="02020603050405020304" pitchFamily="18" charset="0"/>
              </a:rPr>
              <a:t>The relationship between the means of type of contract and customer churn showed high variability in a relationship that is not due to random chance since the p-value was less than the specified significance level of 0.05.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panose="02020603050405020304" pitchFamily="18" charset="0"/>
                <a:cs typeface="Times New Roman" panose="02020603050405020304" pitchFamily="18" charset="0"/>
              </a:rPr>
              <a:t>Similarly, the relationship between the means of type of internet service and customer churn showed high variability in a relationship that is not due to random chance since the p-value was less than the specified significance level of 0.05.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panose="02020603050405020304" pitchFamily="18" charset="0"/>
                <a:cs typeface="Times New Roman" panose="02020603050405020304" pitchFamily="18" charset="0"/>
              </a:rPr>
              <a:t>Unlike the other two variables, the relationship between the means of number of lines and customer churn showed low variability in a relationship that is still nonetheless, not due to random chance since the p-value was less than the specified significance level of 0.05.</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9BCF216-109D-4767-9FA3-D1764227DEE3}" type="slidenum">
              <a:rPr lang="en-US" smtClean="0"/>
              <a:t>12</a:t>
            </a:fld>
            <a:endParaRPr lang="en-US"/>
          </a:p>
        </p:txBody>
      </p:sp>
    </p:spTree>
    <p:extLst>
      <p:ext uri="{BB962C8B-B14F-4D97-AF65-F5344CB8AC3E}">
        <p14:creationId xmlns:p14="http://schemas.microsoft.com/office/powerpoint/2010/main" val="107094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2/10/2025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2/10/2025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journals.sagepub.com/doi/10.1177/21582440221094609" TargetMode="External"/><Relationship Id="rId2" Type="http://schemas.openxmlformats.org/officeDocument/2006/relationships/hyperlink" Target="https://www.ijtsrd.com/engineering/telecommunications/71624/telecommunications-industry-" TargetMode="External"/><Relationship Id="rId1" Type="http://schemas.openxmlformats.org/officeDocument/2006/relationships/slideLayout" Target="../slideLayouts/slideLayout2.xml"/><Relationship Id="rId6" Type="http://schemas.openxmlformats.org/officeDocument/2006/relationships/hyperlink" Target="https://www.aal/" TargetMode="External"/><Relationship Id="rId5" Type="http://schemas.openxmlformats.org/officeDocument/2006/relationships/hyperlink" Target="https://techsee.com/resources/reports/2019-telecom-churn-survey/" TargetMode="External"/><Relationship Id="rId4" Type="http://schemas.openxmlformats.org/officeDocument/2006/relationships/hyperlink" Target="https://papers.ssrn.com/sol3/papers.cfm?abstract_id=390203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8AB61-29A2-4AD4-BBC7-1D57D98F2FA0}"/>
              </a:ext>
            </a:extLst>
          </p:cNvPr>
          <p:cNvSpPr>
            <a:spLocks noGrp="1"/>
          </p:cNvSpPr>
          <p:nvPr>
            <p:ph type="ctrTitle"/>
          </p:nvPr>
        </p:nvSpPr>
        <p:spPr/>
        <p:txBody>
          <a:bodyPr>
            <a:normAutofit/>
          </a:bodyPr>
          <a:lstStyle/>
          <a:p>
            <a:r>
              <a:rPr lang="en-US" sz="5400" dirty="0">
                <a:latin typeface="Times New Roman" panose="02020603050405020304" pitchFamily="18" charset="0"/>
                <a:cs typeface="Times New Roman" panose="02020603050405020304" pitchFamily="18" charset="0"/>
              </a:rPr>
              <a:t>Portfolio Project presentation</a:t>
            </a:r>
          </a:p>
        </p:txBody>
      </p:sp>
      <p:sp>
        <p:nvSpPr>
          <p:cNvPr id="3" name="Subtitle 2">
            <a:extLst>
              <a:ext uri="{FF2B5EF4-FFF2-40B4-BE49-F238E27FC236}">
                <a16:creationId xmlns:a16="http://schemas.microsoft.com/office/drawing/2014/main" id="{03974E1E-0983-6CCE-F6B6-8D56C68A40FA}"/>
              </a:ext>
            </a:extLst>
          </p:cNvPr>
          <p:cNvSpPr>
            <a:spLocks noGrp="1"/>
          </p:cNvSpPr>
          <p:nvPr>
            <p:ph type="subTitle" idx="1"/>
          </p:nvPr>
        </p:nvSpPr>
        <p:spPr>
          <a:xfrm>
            <a:off x="2417780" y="3531204"/>
            <a:ext cx="8637072" cy="1660998"/>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Jose Vargas</a:t>
            </a:r>
          </a:p>
          <a:p>
            <a:r>
              <a:rPr lang="en-US" dirty="0">
                <a:latin typeface="Times New Roman" panose="02020603050405020304" pitchFamily="18" charset="0"/>
                <a:cs typeface="Times New Roman" panose="02020603050405020304" pitchFamily="18" charset="0"/>
              </a:rPr>
              <a:t>Colorado State University Global</a:t>
            </a:r>
          </a:p>
          <a:p>
            <a:r>
              <a:rPr lang="en-US" dirty="0">
                <a:latin typeface="Times New Roman" panose="02020603050405020304" pitchFamily="18" charset="0"/>
                <a:cs typeface="Times New Roman" panose="02020603050405020304" pitchFamily="18" charset="0"/>
              </a:rPr>
              <a:t>MIS581: Capstone – Business intelligence and data analytics</a:t>
            </a:r>
          </a:p>
          <a:p>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justin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bateh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February 9, 2025</a:t>
            </a:r>
          </a:p>
        </p:txBody>
      </p:sp>
    </p:spTree>
    <p:extLst>
      <p:ext uri="{BB962C8B-B14F-4D97-AF65-F5344CB8AC3E}">
        <p14:creationId xmlns:p14="http://schemas.microsoft.com/office/powerpoint/2010/main" val="97468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7274-8A4E-1C47-B4D3-7C247A380B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B941DFA5-C168-E067-E044-8E97735BE8CB}"/>
              </a:ext>
            </a:extLst>
          </p:cNvPr>
          <p:cNvSpPr>
            <a:spLocks noGrp="1"/>
          </p:cNvSpPr>
          <p:nvPr>
            <p:ph idx="1"/>
          </p:nvPr>
        </p:nvSpPr>
        <p:spPr>
          <a:xfrm>
            <a:off x="1451579" y="2015732"/>
            <a:ext cx="4987321" cy="345061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Basic summary statistics of continuous variables indicate significant variability.</a:t>
            </a:r>
          </a:p>
          <a:p>
            <a:r>
              <a:rPr lang="en-US" dirty="0">
                <a:latin typeface="Times New Roman" panose="02020603050405020304" pitchFamily="18" charset="0"/>
                <a:cs typeface="Times New Roman" panose="02020603050405020304" pitchFamily="18" charset="0"/>
              </a:rPr>
              <a:t>Descriptive analysis shows non-normal distributions with significant skew.</a:t>
            </a:r>
          </a:p>
          <a:p>
            <a:r>
              <a:rPr lang="en-US" dirty="0">
                <a:latin typeface="Times New Roman" panose="02020603050405020304" pitchFamily="18" charset="0"/>
                <a:cs typeface="Times New Roman" panose="02020603050405020304" pitchFamily="18" charset="0"/>
              </a:rPr>
              <a:t>Filters help remove or reduce the presence of extreme outliers.</a:t>
            </a:r>
          </a:p>
          <a:p>
            <a:r>
              <a:rPr lang="en-US" dirty="0">
                <a:latin typeface="Times New Roman" panose="02020603050405020304" pitchFamily="18" charset="0"/>
                <a:cs typeface="Times New Roman" panose="02020603050405020304" pitchFamily="18" charset="0"/>
              </a:rPr>
              <a:t>Descriptive visuals point to potential relationship between predictors and target variable.</a:t>
            </a:r>
          </a:p>
        </p:txBody>
      </p:sp>
      <p:pic>
        <p:nvPicPr>
          <p:cNvPr id="4" name="Picture 3">
            <a:extLst>
              <a:ext uri="{FF2B5EF4-FFF2-40B4-BE49-F238E27FC236}">
                <a16:creationId xmlns:a16="http://schemas.microsoft.com/office/drawing/2014/main" id="{7C0D5CE6-A465-C379-71F2-4A05FBFE8FF7}"/>
              </a:ext>
            </a:extLst>
          </p:cNvPr>
          <p:cNvPicPr>
            <a:picLocks noChangeAspect="1"/>
          </p:cNvPicPr>
          <p:nvPr/>
        </p:nvPicPr>
        <p:blipFill>
          <a:blip r:embed="rId3"/>
          <a:stretch>
            <a:fillRect/>
          </a:stretch>
        </p:blipFill>
        <p:spPr>
          <a:xfrm>
            <a:off x="6677025" y="1936226"/>
            <a:ext cx="4617136" cy="695352"/>
          </a:xfrm>
          <a:prstGeom prst="rect">
            <a:avLst/>
          </a:prstGeom>
        </p:spPr>
      </p:pic>
      <p:pic>
        <p:nvPicPr>
          <p:cNvPr id="5" name="Picture 4">
            <a:extLst>
              <a:ext uri="{FF2B5EF4-FFF2-40B4-BE49-F238E27FC236}">
                <a16:creationId xmlns:a16="http://schemas.microsoft.com/office/drawing/2014/main" id="{B758111F-12D4-3F81-E346-647E691C4241}"/>
              </a:ext>
            </a:extLst>
          </p:cNvPr>
          <p:cNvPicPr>
            <a:picLocks noChangeAspect="1"/>
          </p:cNvPicPr>
          <p:nvPr/>
        </p:nvPicPr>
        <p:blipFill>
          <a:blip r:embed="rId4"/>
          <a:stretch>
            <a:fillRect/>
          </a:stretch>
        </p:blipFill>
        <p:spPr>
          <a:xfrm>
            <a:off x="6579505" y="2787269"/>
            <a:ext cx="2265483" cy="1695280"/>
          </a:xfrm>
          <a:prstGeom prst="rect">
            <a:avLst/>
          </a:prstGeom>
        </p:spPr>
      </p:pic>
      <p:pic>
        <p:nvPicPr>
          <p:cNvPr id="6" name="Picture 5">
            <a:extLst>
              <a:ext uri="{FF2B5EF4-FFF2-40B4-BE49-F238E27FC236}">
                <a16:creationId xmlns:a16="http://schemas.microsoft.com/office/drawing/2014/main" id="{91F38C77-D525-DB59-F142-B78F38F8E855}"/>
              </a:ext>
            </a:extLst>
          </p:cNvPr>
          <p:cNvPicPr>
            <a:picLocks noChangeAspect="1"/>
          </p:cNvPicPr>
          <p:nvPr/>
        </p:nvPicPr>
        <p:blipFill>
          <a:blip r:embed="rId5"/>
          <a:stretch>
            <a:fillRect/>
          </a:stretch>
        </p:blipFill>
        <p:spPr>
          <a:xfrm>
            <a:off x="8985593" y="3296774"/>
            <a:ext cx="2833269" cy="2169571"/>
          </a:xfrm>
          <a:prstGeom prst="rect">
            <a:avLst/>
          </a:prstGeom>
        </p:spPr>
      </p:pic>
    </p:spTree>
    <p:extLst>
      <p:ext uri="{BB962C8B-B14F-4D97-AF65-F5344CB8AC3E}">
        <p14:creationId xmlns:p14="http://schemas.microsoft.com/office/powerpoint/2010/main" val="232404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98461-3717-3896-EC33-13ABB8EC71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80DE0-B228-28A6-9798-30D564AB453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Hypotheses testing (Interpretation)</a:t>
            </a:r>
          </a:p>
        </p:txBody>
      </p:sp>
      <p:sp>
        <p:nvSpPr>
          <p:cNvPr id="3" name="Content Placeholder 2">
            <a:extLst>
              <a:ext uri="{FF2B5EF4-FFF2-40B4-BE49-F238E27FC236}">
                <a16:creationId xmlns:a16="http://schemas.microsoft.com/office/drawing/2014/main" id="{F53FC683-F609-233E-162E-0E4D15228C9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One-Way ANOVA statistical test measures the statistical significance of the relationship between a predictor variable and a target variable.</a:t>
            </a:r>
          </a:p>
          <a:p>
            <a:r>
              <a:rPr lang="en-US" dirty="0">
                <a:latin typeface="Times New Roman" panose="02020603050405020304" pitchFamily="18" charset="0"/>
                <a:cs typeface="Times New Roman" panose="02020603050405020304" pitchFamily="18" charset="0"/>
              </a:rPr>
              <a:t>One-Way ANOVA provides strong evidence to reject the null hypotheses pertaining to all the selected research questions.</a:t>
            </a:r>
          </a:p>
          <a:p>
            <a:r>
              <a:rPr lang="en-US" dirty="0">
                <a:latin typeface="Times New Roman" panose="02020603050405020304" pitchFamily="18" charset="0"/>
                <a:cs typeface="Times New Roman" panose="02020603050405020304" pitchFamily="18" charset="0"/>
              </a:rPr>
              <a:t>F-value measures the magnitude of variability between group means.</a:t>
            </a:r>
          </a:p>
          <a:p>
            <a:r>
              <a:rPr lang="en-US" dirty="0">
                <a:latin typeface="Times New Roman" panose="02020603050405020304" pitchFamily="18" charset="0"/>
                <a:cs typeface="Times New Roman" panose="02020603050405020304" pitchFamily="18" charset="0"/>
              </a:rPr>
              <a:t>P-value determines whether the variability is true or if its due to random chance.</a:t>
            </a:r>
          </a:p>
          <a:p>
            <a:r>
              <a:rPr lang="en-US" dirty="0">
                <a:latin typeface="Times New Roman" panose="02020603050405020304" pitchFamily="18" charset="0"/>
                <a:cs typeface="Times New Roman" panose="02020603050405020304" pitchFamily="18" charset="0"/>
              </a:rPr>
              <a:t>Significance level of 0.05 was used against the p-values generated.</a:t>
            </a:r>
          </a:p>
        </p:txBody>
      </p:sp>
    </p:spTree>
    <p:extLst>
      <p:ext uri="{BB962C8B-B14F-4D97-AF65-F5344CB8AC3E}">
        <p14:creationId xmlns:p14="http://schemas.microsoft.com/office/powerpoint/2010/main" val="152011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7CC73-62AE-F430-00AB-E3C17EF869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C94F2-7469-1830-D30C-B4D22227776D}"/>
              </a:ext>
            </a:extLst>
          </p:cNvPr>
          <p:cNvSpPr>
            <a:spLocks noGrp="1"/>
          </p:cNvSpPr>
          <p:nvPr>
            <p:ph type="title"/>
          </p:nvPr>
        </p:nvSpPr>
        <p:spPr>
          <a:xfrm>
            <a:off x="1451579" y="299694"/>
            <a:ext cx="9603275" cy="1049235"/>
          </a:xfrm>
        </p:spPr>
        <p:txBody>
          <a:bodyPr/>
          <a:lstStyle/>
          <a:p>
            <a:r>
              <a:rPr lang="en-US" dirty="0">
                <a:latin typeface="Times New Roman" panose="02020603050405020304" pitchFamily="18" charset="0"/>
                <a:cs typeface="Times New Roman" panose="02020603050405020304" pitchFamily="18" charset="0"/>
              </a:rPr>
              <a:t>Hypotheses testing (Figures)</a:t>
            </a:r>
          </a:p>
        </p:txBody>
      </p:sp>
      <p:pic>
        <p:nvPicPr>
          <p:cNvPr id="12" name="Content Placeholder 11">
            <a:extLst>
              <a:ext uri="{FF2B5EF4-FFF2-40B4-BE49-F238E27FC236}">
                <a16:creationId xmlns:a16="http://schemas.microsoft.com/office/drawing/2014/main" id="{B14811C8-FE90-5B84-6E1C-B0565D0B29AC}"/>
              </a:ext>
            </a:extLst>
          </p:cNvPr>
          <p:cNvPicPr>
            <a:picLocks noGrp="1" noChangeAspect="1"/>
          </p:cNvPicPr>
          <p:nvPr>
            <p:ph idx="1"/>
          </p:nvPr>
        </p:nvPicPr>
        <p:blipFill>
          <a:blip r:embed="rId3"/>
          <a:stretch>
            <a:fillRect/>
          </a:stretch>
        </p:blipFill>
        <p:spPr>
          <a:xfrm>
            <a:off x="1786572" y="2220407"/>
            <a:ext cx="3411891" cy="1000520"/>
          </a:xfrm>
          <a:prstGeom prst="rect">
            <a:avLst/>
          </a:prstGeom>
        </p:spPr>
      </p:pic>
      <p:pic>
        <p:nvPicPr>
          <p:cNvPr id="13" name="Picture 12">
            <a:extLst>
              <a:ext uri="{FF2B5EF4-FFF2-40B4-BE49-F238E27FC236}">
                <a16:creationId xmlns:a16="http://schemas.microsoft.com/office/drawing/2014/main" id="{672105ED-6351-B5D8-5B8B-DC906F244BCE}"/>
              </a:ext>
            </a:extLst>
          </p:cNvPr>
          <p:cNvPicPr>
            <a:picLocks noChangeAspect="1"/>
          </p:cNvPicPr>
          <p:nvPr/>
        </p:nvPicPr>
        <p:blipFill>
          <a:blip r:embed="rId4"/>
          <a:stretch>
            <a:fillRect/>
          </a:stretch>
        </p:blipFill>
        <p:spPr>
          <a:xfrm>
            <a:off x="7439533" y="2233732"/>
            <a:ext cx="3377449" cy="1000521"/>
          </a:xfrm>
          <a:prstGeom prst="rect">
            <a:avLst/>
          </a:prstGeom>
        </p:spPr>
      </p:pic>
      <p:pic>
        <p:nvPicPr>
          <p:cNvPr id="15" name="Picture 14">
            <a:extLst>
              <a:ext uri="{FF2B5EF4-FFF2-40B4-BE49-F238E27FC236}">
                <a16:creationId xmlns:a16="http://schemas.microsoft.com/office/drawing/2014/main" id="{2948FF47-4935-153E-C20E-F080B7D7F98F}"/>
              </a:ext>
            </a:extLst>
          </p:cNvPr>
          <p:cNvPicPr>
            <a:picLocks noChangeAspect="1"/>
          </p:cNvPicPr>
          <p:nvPr/>
        </p:nvPicPr>
        <p:blipFill>
          <a:blip r:embed="rId5"/>
          <a:stretch>
            <a:fillRect/>
          </a:stretch>
        </p:blipFill>
        <p:spPr>
          <a:xfrm>
            <a:off x="4547270" y="4303723"/>
            <a:ext cx="3411891" cy="1000521"/>
          </a:xfrm>
          <a:prstGeom prst="rect">
            <a:avLst/>
          </a:prstGeom>
        </p:spPr>
      </p:pic>
      <p:sp>
        <p:nvSpPr>
          <p:cNvPr id="17" name="TextBox 16">
            <a:extLst>
              <a:ext uri="{FF2B5EF4-FFF2-40B4-BE49-F238E27FC236}">
                <a16:creationId xmlns:a16="http://schemas.microsoft.com/office/drawing/2014/main" id="{50663123-2F0C-86F6-B239-7C643FEA8FFE}"/>
              </a:ext>
            </a:extLst>
          </p:cNvPr>
          <p:cNvSpPr txBox="1"/>
          <p:nvPr/>
        </p:nvSpPr>
        <p:spPr>
          <a:xfrm>
            <a:off x="2120305" y="1877727"/>
            <a:ext cx="274442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Type of Contract vs. Churn</a:t>
            </a:r>
          </a:p>
        </p:txBody>
      </p:sp>
      <p:sp>
        <p:nvSpPr>
          <p:cNvPr id="19" name="TextBox 18">
            <a:extLst>
              <a:ext uri="{FF2B5EF4-FFF2-40B4-BE49-F238E27FC236}">
                <a16:creationId xmlns:a16="http://schemas.microsoft.com/office/drawing/2014/main" id="{159C2802-FEC6-6466-7C19-61D55A470507}"/>
              </a:ext>
            </a:extLst>
          </p:cNvPr>
          <p:cNvSpPr txBox="1"/>
          <p:nvPr/>
        </p:nvSpPr>
        <p:spPr>
          <a:xfrm>
            <a:off x="7661004" y="1875227"/>
            <a:ext cx="274442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Internet Service vs. Churn</a:t>
            </a:r>
          </a:p>
        </p:txBody>
      </p:sp>
      <p:sp>
        <p:nvSpPr>
          <p:cNvPr id="23" name="TextBox 22">
            <a:extLst>
              <a:ext uri="{FF2B5EF4-FFF2-40B4-BE49-F238E27FC236}">
                <a16:creationId xmlns:a16="http://schemas.microsoft.com/office/drawing/2014/main" id="{7013E49F-AC92-B99A-5F6B-D63812A43EA5}"/>
              </a:ext>
            </a:extLst>
          </p:cNvPr>
          <p:cNvSpPr txBox="1"/>
          <p:nvPr/>
        </p:nvSpPr>
        <p:spPr>
          <a:xfrm>
            <a:off x="4881003" y="3907739"/>
            <a:ext cx="274442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of lines vs. Churn</a:t>
            </a:r>
          </a:p>
        </p:txBody>
      </p:sp>
      <p:sp>
        <p:nvSpPr>
          <p:cNvPr id="25" name="TextBox 24">
            <a:extLst>
              <a:ext uri="{FF2B5EF4-FFF2-40B4-BE49-F238E27FC236}">
                <a16:creationId xmlns:a16="http://schemas.microsoft.com/office/drawing/2014/main" id="{FFDBF5B1-0148-2545-C473-DA97E5B07BD0}"/>
              </a:ext>
            </a:extLst>
          </p:cNvPr>
          <p:cNvSpPr txBox="1"/>
          <p:nvPr/>
        </p:nvSpPr>
        <p:spPr>
          <a:xfrm>
            <a:off x="1993602" y="3234253"/>
            <a:ext cx="2997830"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High F-value = High variability</a:t>
            </a:r>
          </a:p>
          <a:p>
            <a:pPr algn="ctr"/>
            <a:r>
              <a:rPr lang="en-US" sz="1200" dirty="0">
                <a:latin typeface="Times New Roman" panose="02020603050405020304" pitchFamily="18" charset="0"/>
                <a:cs typeface="Times New Roman" panose="02020603050405020304" pitchFamily="18" charset="0"/>
              </a:rPr>
              <a:t>P-value (&lt;.0001) &lt; 0.05 = True relationship</a:t>
            </a:r>
          </a:p>
        </p:txBody>
      </p:sp>
      <p:sp>
        <p:nvSpPr>
          <p:cNvPr id="27" name="TextBox 26">
            <a:extLst>
              <a:ext uri="{FF2B5EF4-FFF2-40B4-BE49-F238E27FC236}">
                <a16:creationId xmlns:a16="http://schemas.microsoft.com/office/drawing/2014/main" id="{B9AC5291-0B18-6EA8-40C6-5C7DDDE1F29E}"/>
              </a:ext>
            </a:extLst>
          </p:cNvPr>
          <p:cNvSpPr txBox="1"/>
          <p:nvPr/>
        </p:nvSpPr>
        <p:spPr>
          <a:xfrm>
            <a:off x="7773220" y="3234253"/>
            <a:ext cx="2997830"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High F-value = High variability</a:t>
            </a:r>
          </a:p>
          <a:p>
            <a:pPr algn="ctr"/>
            <a:r>
              <a:rPr lang="en-US" sz="1200" dirty="0">
                <a:latin typeface="Times New Roman" panose="02020603050405020304" pitchFamily="18" charset="0"/>
                <a:cs typeface="Times New Roman" panose="02020603050405020304" pitchFamily="18" charset="0"/>
              </a:rPr>
              <a:t>P-value (&lt;.0001) &lt; 0.05 = True relationship</a:t>
            </a:r>
          </a:p>
        </p:txBody>
      </p:sp>
      <p:sp>
        <p:nvSpPr>
          <p:cNvPr id="29" name="TextBox 28">
            <a:extLst>
              <a:ext uri="{FF2B5EF4-FFF2-40B4-BE49-F238E27FC236}">
                <a16:creationId xmlns:a16="http://schemas.microsoft.com/office/drawing/2014/main" id="{576FA70E-7A1A-51B7-E561-9169E83F4005}"/>
              </a:ext>
            </a:extLst>
          </p:cNvPr>
          <p:cNvSpPr txBox="1"/>
          <p:nvPr/>
        </p:nvSpPr>
        <p:spPr>
          <a:xfrm>
            <a:off x="4738983" y="5319226"/>
            <a:ext cx="2997830"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Low F-value = Low variability</a:t>
            </a:r>
          </a:p>
          <a:p>
            <a:pPr algn="ctr"/>
            <a:r>
              <a:rPr lang="en-US" sz="1200" dirty="0">
                <a:latin typeface="Times New Roman" panose="02020603050405020304" pitchFamily="18" charset="0"/>
                <a:cs typeface="Times New Roman" panose="02020603050405020304" pitchFamily="18" charset="0"/>
              </a:rPr>
              <a:t>P-value (.0013) &lt; 0.05 = True relationship</a:t>
            </a:r>
          </a:p>
        </p:txBody>
      </p:sp>
    </p:spTree>
    <p:extLst>
      <p:ext uri="{BB962C8B-B14F-4D97-AF65-F5344CB8AC3E}">
        <p14:creationId xmlns:p14="http://schemas.microsoft.com/office/powerpoint/2010/main" val="113924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A3912-542C-9C70-9B34-713DE7191D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29B109-DCCB-A1B1-85F3-D746BCE7F64F}"/>
              </a:ext>
            </a:extLst>
          </p:cNvPr>
          <p:cNvSpPr>
            <a:spLocks noGrp="1"/>
          </p:cNvSpPr>
          <p:nvPr>
            <p:ph type="title"/>
          </p:nvPr>
        </p:nvSpPr>
        <p:spPr>
          <a:xfrm>
            <a:off x="1451579" y="299694"/>
            <a:ext cx="9603275" cy="1049235"/>
          </a:xfrm>
        </p:spPr>
        <p:txBody>
          <a:bodyPr/>
          <a:lstStyle/>
          <a:p>
            <a:r>
              <a:rPr lang="en-US" dirty="0">
                <a:latin typeface="Times New Roman" panose="02020603050405020304" pitchFamily="18" charset="0"/>
                <a:cs typeface="Times New Roman" panose="02020603050405020304" pitchFamily="18" charset="0"/>
              </a:rPr>
              <a:t>Logistic Regression Model Results</a:t>
            </a:r>
          </a:p>
        </p:txBody>
      </p:sp>
      <p:sp>
        <p:nvSpPr>
          <p:cNvPr id="4" name="Content Placeholder 3">
            <a:extLst>
              <a:ext uri="{FF2B5EF4-FFF2-40B4-BE49-F238E27FC236}">
                <a16:creationId xmlns:a16="http://schemas.microsoft.com/office/drawing/2014/main" id="{0CC3640B-5F14-8088-52AC-1748B16B51E3}"/>
              </a:ext>
            </a:extLst>
          </p:cNvPr>
          <p:cNvSpPr>
            <a:spLocks noGrp="1"/>
          </p:cNvSpPr>
          <p:nvPr>
            <p:ph idx="1"/>
          </p:nvPr>
        </p:nvSpPr>
        <p:spPr>
          <a:xfrm>
            <a:off x="1451580" y="2037432"/>
            <a:ext cx="5615970" cy="3450613"/>
          </a:xfrm>
        </p:spPr>
        <p:txBody>
          <a:bodyPr>
            <a:normAutofit lnSpcReduction="10000"/>
          </a:bodyPr>
          <a:lstStyle/>
          <a:p>
            <a:r>
              <a:rPr lang="en-US" dirty="0">
                <a:latin typeface="Times New Roman" panose="02020603050405020304" pitchFamily="18" charset="0"/>
                <a:cs typeface="Times New Roman" panose="02020603050405020304" pitchFamily="18" charset="0"/>
              </a:rPr>
              <a:t>Fast backward selection.</a:t>
            </a:r>
          </a:p>
          <a:p>
            <a:r>
              <a:rPr lang="en-US" dirty="0">
                <a:latin typeface="Times New Roman" panose="02020603050405020304" pitchFamily="18" charset="0"/>
                <a:cs typeface="Times New Roman" panose="02020603050405020304" pitchFamily="18" charset="0"/>
              </a:rPr>
              <a:t>Correct predictions 84.8% of the time.</a:t>
            </a:r>
          </a:p>
          <a:p>
            <a:r>
              <a:rPr lang="en-US" dirty="0">
                <a:latin typeface="Times New Roman" panose="02020603050405020304" pitchFamily="18" charset="0"/>
                <a:cs typeface="Times New Roman" panose="02020603050405020304" pitchFamily="18" charset="0"/>
              </a:rPr>
              <a:t>Incorrect predictions 15.2% of the time.</a:t>
            </a:r>
          </a:p>
          <a:p>
            <a:r>
              <a:rPr lang="en-US" dirty="0">
                <a:latin typeface="Times New Roman" panose="02020603050405020304" pitchFamily="18" charset="0"/>
                <a:cs typeface="Times New Roman" panose="02020603050405020304" pitchFamily="18" charset="0"/>
              </a:rPr>
              <a:t>P-value indicates good fit for the data after variable removal.</a:t>
            </a:r>
          </a:p>
          <a:p>
            <a:r>
              <a:rPr lang="en-US" dirty="0">
                <a:latin typeface="Times New Roman" panose="02020603050405020304" pitchFamily="18" charset="0"/>
                <a:cs typeface="Times New Roman" panose="02020603050405020304" pitchFamily="18" charset="0"/>
              </a:rPr>
              <a:t>Variables “Gender”, “</a:t>
            </a:r>
            <a:r>
              <a:rPr lang="en-US" dirty="0" err="1">
                <a:latin typeface="Times New Roman" panose="02020603050405020304" pitchFamily="18" charset="0"/>
                <a:cs typeface="Times New Roman" panose="02020603050405020304" pitchFamily="18" charset="0"/>
              </a:rPr>
              <a:t>DeviceProtection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PhoneService</a:t>
            </a:r>
            <a:r>
              <a:rPr lang="en-US" dirty="0">
                <a:latin typeface="Times New Roman" panose="02020603050405020304" pitchFamily="18" charset="0"/>
                <a:cs typeface="Times New Roman" panose="02020603050405020304" pitchFamily="18" charset="0"/>
              </a:rPr>
              <a:t>”, and “Dependents” can be removed. </a:t>
            </a:r>
          </a:p>
        </p:txBody>
      </p:sp>
      <p:pic>
        <p:nvPicPr>
          <p:cNvPr id="5" name="Picture 4">
            <a:extLst>
              <a:ext uri="{FF2B5EF4-FFF2-40B4-BE49-F238E27FC236}">
                <a16:creationId xmlns:a16="http://schemas.microsoft.com/office/drawing/2014/main" id="{47E3CA29-30FF-C229-0CAF-04B85C91986B}"/>
              </a:ext>
            </a:extLst>
          </p:cNvPr>
          <p:cNvPicPr>
            <a:picLocks noChangeAspect="1"/>
          </p:cNvPicPr>
          <p:nvPr/>
        </p:nvPicPr>
        <p:blipFill>
          <a:blip r:embed="rId3"/>
          <a:stretch>
            <a:fillRect/>
          </a:stretch>
        </p:blipFill>
        <p:spPr>
          <a:xfrm>
            <a:off x="7458076" y="2156303"/>
            <a:ext cx="3468925" cy="3212870"/>
          </a:xfrm>
          <a:prstGeom prst="rect">
            <a:avLst/>
          </a:prstGeom>
        </p:spPr>
      </p:pic>
    </p:spTree>
    <p:extLst>
      <p:ext uri="{BB962C8B-B14F-4D97-AF65-F5344CB8AC3E}">
        <p14:creationId xmlns:p14="http://schemas.microsoft.com/office/powerpoint/2010/main" val="2536198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973DD-C5CA-184E-DB01-DDF7250F52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1AA03-A3E4-EAC4-6529-EB5B55B00C6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89DBFC83-AEE3-3152-FB07-070CD9973ABD}"/>
              </a:ext>
            </a:extLst>
          </p:cNvPr>
          <p:cNvSpPr>
            <a:spLocks noGrp="1"/>
          </p:cNvSpPr>
          <p:nvPr>
            <p:ph idx="1"/>
          </p:nvPr>
        </p:nvSpPr>
        <p:spPr/>
        <p:txBody>
          <a:bodyPr/>
          <a:lstStyle/>
          <a:p>
            <a:r>
              <a:rPr lang="en-US" sz="1800" dirty="0">
                <a:latin typeface="Times New Roman" panose="02020603050405020304" pitchFamily="18" charset="0"/>
                <a:ea typeface="Calibri" panose="020F0502020204030204" pitchFamily="34" charset="0"/>
                <a:cs typeface="Times New Roman" panose="02020603050405020304" pitchFamily="18" charset="0"/>
              </a:rPr>
              <a:t>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everage predictive models to identify </a:t>
            </a:r>
            <a:r>
              <a:rPr lang="en-US" sz="1800" dirty="0">
                <a:latin typeface="Times New Roman" panose="02020603050405020304" pitchFamily="18" charset="0"/>
                <a:ea typeface="Calibri" panose="020F0502020204030204" pitchFamily="34" charset="0"/>
                <a:cs typeface="Times New Roman" panose="02020603050405020304" pitchFamily="18" charset="0"/>
              </a:rPr>
              <a:t>key variables with proven impact on customer churn.</a:t>
            </a:r>
          </a:p>
          <a:p>
            <a:r>
              <a:rPr lang="en-US" sz="1800" dirty="0">
                <a:latin typeface="Times New Roman" panose="02020603050405020304" pitchFamily="18" charset="0"/>
                <a:ea typeface="Calibri" panose="020F0502020204030204" pitchFamily="34" charset="0"/>
                <a:cs typeface="Times New Roman" panose="02020603050405020304" pitchFamily="18" charset="0"/>
              </a:rPr>
              <a:t>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esign more effective customer retention strategies and incentives tailored to customers at-risk of churn based on predictive modeling.</a:t>
            </a:r>
          </a:p>
          <a:p>
            <a:r>
              <a:rPr lang="en-US" sz="1800" dirty="0">
                <a:latin typeface="Times New Roman" panose="02020603050405020304" pitchFamily="18" charset="0"/>
                <a:ea typeface="Calibri" panose="020F0502020204030204" pitchFamily="34" charset="0"/>
                <a:cs typeface="Times New Roman" panose="02020603050405020304" pitchFamily="18" charset="0"/>
              </a:rPr>
              <a:t>Remove variables that are not statistically significant from data collection jobs in further iterations of the model.</a:t>
            </a:r>
          </a:p>
          <a:p>
            <a:r>
              <a:rPr lang="en-US" sz="1800" dirty="0">
                <a:latin typeface="Times New Roman" panose="02020603050405020304" pitchFamily="18" charset="0"/>
                <a:ea typeface="Calibri" panose="020F0502020204030204" pitchFamily="34" charset="0"/>
                <a:cs typeface="Times New Roman" panose="02020603050405020304" pitchFamily="18" charset="0"/>
              </a:rPr>
              <a:t>Include more demographic attributes.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44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E4857-6F39-5A80-FE6D-A73D2EBDDB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82105-1B1A-2579-32DA-7CC227897C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0D1F068-EA9B-0694-01E1-BDC9D858074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Competition and technological innovation are key drivers of customer churn.</a:t>
            </a:r>
          </a:p>
          <a:p>
            <a:r>
              <a:rPr lang="en-US" dirty="0">
                <a:latin typeface="Times New Roman" panose="02020603050405020304" pitchFamily="18" charset="0"/>
                <a:cs typeface="Times New Roman" panose="02020603050405020304" pitchFamily="18" charset="0"/>
              </a:rPr>
              <a:t>Rejecting the null hypothesis in all three instances indicates that customers’ historical demographic and account data can be used to predict the likelihood of churn.</a:t>
            </a:r>
          </a:p>
          <a:p>
            <a:r>
              <a:rPr lang="en-US" dirty="0">
                <a:latin typeface="Times New Roman" panose="02020603050405020304" pitchFamily="18" charset="0"/>
                <a:cs typeface="Times New Roman" panose="02020603050405020304" pitchFamily="18" charset="0"/>
              </a:rPr>
              <a:t>Certain variables can help determine which customers are at risk of churn ahead of time.</a:t>
            </a:r>
          </a:p>
          <a:p>
            <a:r>
              <a:rPr lang="en-US" dirty="0">
                <a:latin typeface="Times New Roman" panose="02020603050405020304" pitchFamily="18" charset="0"/>
                <a:cs typeface="Times New Roman" panose="02020603050405020304" pitchFamily="18" charset="0"/>
              </a:rPr>
              <a:t>A proactive approach is better than a reactive approach in mitigating customer churn.</a:t>
            </a:r>
          </a:p>
          <a:p>
            <a:r>
              <a:rPr lang="en-US" dirty="0">
                <a:latin typeface="Times New Roman" panose="02020603050405020304" pitchFamily="18" charset="0"/>
                <a:cs typeface="Times New Roman" panose="02020603050405020304" pitchFamily="18" charset="0"/>
              </a:rPr>
              <a:t>Predictive models can help predict the likelihood of churn as well as key attributes.</a:t>
            </a:r>
          </a:p>
        </p:txBody>
      </p:sp>
    </p:spTree>
    <p:extLst>
      <p:ext uri="{BB962C8B-B14F-4D97-AF65-F5344CB8AC3E}">
        <p14:creationId xmlns:p14="http://schemas.microsoft.com/office/powerpoint/2010/main" val="326952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7115-0A2A-2334-F9B7-BC405B50C59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207A58A-9CEC-6B45-E3EC-961CC41D80F4}"/>
              </a:ext>
            </a:extLst>
          </p:cNvPr>
          <p:cNvSpPr>
            <a:spLocks noGrp="1"/>
          </p:cNvSpPr>
          <p:nvPr>
            <p:ph idx="1"/>
          </p:nvPr>
        </p:nvSpPr>
        <p:spPr>
          <a:xfrm>
            <a:off x="1451579" y="2015732"/>
            <a:ext cx="9603275" cy="3908413"/>
          </a:xfrm>
        </p:spPr>
        <p:txBody>
          <a:bodyPr>
            <a:normAutofit fontScale="25000" lnSpcReduction="20000"/>
          </a:bodyPr>
          <a:lstStyle/>
          <a:p>
            <a:pPr marL="0" indent="0">
              <a:buNone/>
            </a:pPr>
            <a:r>
              <a:rPr lang="en-US" sz="4800" dirty="0" err="1">
                <a:latin typeface="Times New Roman" panose="02020603050405020304" pitchFamily="18" charset="0"/>
                <a:cs typeface="Times New Roman" panose="02020603050405020304" pitchFamily="18" charset="0"/>
              </a:rPr>
              <a:t>Adekunte</a:t>
            </a:r>
            <a:r>
              <a:rPr lang="en-US" sz="4800" dirty="0">
                <a:latin typeface="Times New Roman" panose="02020603050405020304" pitchFamily="18" charset="0"/>
                <a:cs typeface="Times New Roman" panose="02020603050405020304" pitchFamily="18" charset="0"/>
              </a:rPr>
              <a:t>, P. A., Sadiku, J. O., &amp; Sadiku, M. N. O. (2024, November 20). Telecommunications industry: An overview. International Journal of Trend in 	Scientific Research and Development. </a:t>
            </a:r>
            <a:r>
              <a:rPr lang="en-US" sz="4800" dirty="0">
                <a:latin typeface="Times New Roman" panose="02020603050405020304" pitchFamily="18" charset="0"/>
                <a:cs typeface="Times New Roman" panose="02020603050405020304" pitchFamily="18" charset="0"/>
                <a:hlinkClick r:id="rId2"/>
              </a:rPr>
              <a:t>https://www.ijtsrd.com/engineering/telecommunications/71624/telecommunications-industry-</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anoverview</a:t>
            </a:r>
            <a:r>
              <a:rPr lang="en-US" sz="4800" dirty="0">
                <a:latin typeface="Times New Roman" panose="02020603050405020304" pitchFamily="18" charset="0"/>
                <a:cs typeface="Times New Roman" panose="02020603050405020304" pitchFamily="18" charset="0"/>
              </a:rPr>
              <a:t>/matthew-n-o-sadiku</a:t>
            </a:r>
          </a:p>
          <a:p>
            <a:pPr marL="0" marR="0" indent="0">
              <a:spcAft>
                <a:spcPts val="800"/>
              </a:spcAft>
              <a:buNone/>
            </a:pPr>
            <a:r>
              <a:rPr lang="en-US" sz="4800" dirty="0" err="1">
                <a:latin typeface="Times New Roman" panose="02020603050405020304" pitchFamily="18" charset="0"/>
                <a:cs typeface="Times New Roman" panose="02020603050405020304" pitchFamily="18" charset="0"/>
              </a:rPr>
              <a:t>BlastChar</a:t>
            </a:r>
            <a:r>
              <a:rPr lang="en-US" sz="4800" dirty="0">
                <a:latin typeface="Times New Roman" panose="02020603050405020304" pitchFamily="18" charset="0"/>
                <a:cs typeface="Times New Roman" panose="02020603050405020304" pitchFamily="18" charset="0"/>
              </a:rPr>
              <a:t>. (2018, February 23). Telco customer churn. Kaggle. https://www.kaggle.com/datasets/blastchar/telco-customer-churn </a:t>
            </a:r>
          </a:p>
          <a:p>
            <a:pPr marL="0" indent="0">
              <a:spcAft>
                <a:spcPts val="800"/>
              </a:spcAft>
              <a:buNone/>
            </a:pPr>
            <a:r>
              <a:rPr lang="en-US" sz="4800" dirty="0">
                <a:latin typeface="Times New Roman" panose="02020603050405020304" pitchFamily="18" charset="0"/>
                <a:cs typeface="Times New Roman" panose="02020603050405020304" pitchFamily="18" charset="0"/>
              </a:rPr>
              <a:t>Kumar, S. (n.d.). Perspectives from the Global Telecom Outlook 2023–2027. PwC. https://www.pwc.com/gx/en/industries/tmt/assets/pwc-gto-2023.pdf </a:t>
            </a:r>
          </a:p>
          <a:p>
            <a:pPr marL="0" marR="0" indent="0">
              <a:spcAft>
                <a:spcPts val="800"/>
              </a:spcAft>
              <a:buNone/>
            </a:pPr>
            <a:r>
              <a:rPr lang="en-US" sz="4800" dirty="0">
                <a:latin typeface="Times New Roman" panose="02020603050405020304" pitchFamily="18" charset="0"/>
                <a:cs typeface="Times New Roman" panose="02020603050405020304" pitchFamily="18" charset="0"/>
              </a:rPr>
              <a:t>Meena, M., &amp; Geng, J. (2022, April 26). Dynamic Competition in Telecommunications: A systematic Literature Review. Sage Journals. 	</a:t>
            </a:r>
            <a:r>
              <a:rPr lang="en-US" sz="4800" dirty="0">
                <a:latin typeface="Times New Roman" panose="02020603050405020304" pitchFamily="18" charset="0"/>
                <a:cs typeface="Times New Roman" panose="02020603050405020304" pitchFamily="18" charset="0"/>
                <a:hlinkClick r:id="rId3"/>
              </a:rPr>
              <a:t>https://journals.sagepub.com/doi/10.1177/21582440221094609</a:t>
            </a:r>
            <a:endParaRPr lang="en-US" sz="4800" dirty="0">
              <a:latin typeface="Times New Roman" panose="02020603050405020304" pitchFamily="18" charset="0"/>
              <a:cs typeface="Times New Roman" panose="02020603050405020304" pitchFamily="18" charset="0"/>
            </a:endParaRPr>
          </a:p>
          <a:p>
            <a:pPr marL="0" marR="0" indent="0">
              <a:spcAft>
                <a:spcPts val="800"/>
              </a:spcAft>
              <a:buNone/>
            </a:pPr>
            <a:r>
              <a:rPr lang="en-US" sz="4800" dirty="0">
                <a:latin typeface="Times New Roman" panose="02020603050405020304" pitchFamily="18" charset="0"/>
                <a:cs typeface="Times New Roman" panose="02020603050405020304" pitchFamily="18" charset="0"/>
              </a:rPr>
              <a:t>Rani, K. S., </a:t>
            </a:r>
            <a:r>
              <a:rPr lang="en-US" sz="4800" dirty="0" err="1">
                <a:latin typeface="Times New Roman" panose="02020603050405020304" pitchFamily="18" charset="0"/>
                <a:cs typeface="Times New Roman" panose="02020603050405020304" pitchFamily="18" charset="0"/>
              </a:rPr>
              <a:t>Thalisma</a:t>
            </a:r>
            <a:r>
              <a:rPr lang="en-US" sz="4800" dirty="0">
                <a:latin typeface="Times New Roman" panose="02020603050405020304" pitchFamily="18" charset="0"/>
                <a:cs typeface="Times New Roman" panose="02020603050405020304" pitchFamily="18" charset="0"/>
              </a:rPr>
              <a:t>, S., Prasanna, N. G. L., Vindhya, R., &amp; </a:t>
            </a:r>
            <a:r>
              <a:rPr lang="en-US" sz="4800" dirty="0" err="1">
                <a:latin typeface="Times New Roman" panose="02020603050405020304" pitchFamily="18" charset="0"/>
                <a:cs typeface="Times New Roman" panose="02020603050405020304" pitchFamily="18" charset="0"/>
              </a:rPr>
              <a:t>Srilakshmi</a:t>
            </a:r>
            <a:r>
              <a:rPr lang="en-US" sz="4800" dirty="0">
                <a:latin typeface="Times New Roman" panose="02020603050405020304" pitchFamily="18" charset="0"/>
                <a:cs typeface="Times New Roman" panose="02020603050405020304" pitchFamily="18" charset="0"/>
              </a:rPr>
              <a:t>, P. (2021, September 8).  Analysis of Customer Churn Prediction in Telecom 	Industry Using Logistic Regression. SSRN. </a:t>
            </a:r>
            <a:r>
              <a:rPr lang="en-US" sz="4800" dirty="0">
                <a:latin typeface="Times New Roman" panose="02020603050405020304" pitchFamily="18" charset="0"/>
                <a:cs typeface="Times New Roman" panose="02020603050405020304" pitchFamily="18" charset="0"/>
                <a:hlinkClick r:id="rId4"/>
              </a:rPr>
              <a:t>https://papers.ssrn.com/sol3/papers.cfm?abstract_id=3902033</a:t>
            </a:r>
            <a:endParaRPr lang="en-US" sz="4800" dirty="0">
              <a:latin typeface="Times New Roman" panose="02020603050405020304" pitchFamily="18" charset="0"/>
              <a:cs typeface="Times New Roman" panose="02020603050405020304" pitchFamily="18" charset="0"/>
            </a:endParaRPr>
          </a:p>
          <a:p>
            <a:pPr marL="0" marR="0" indent="0">
              <a:spcAft>
                <a:spcPts val="800"/>
              </a:spcAft>
              <a:buNone/>
            </a:pPr>
            <a:r>
              <a:rPr lang="en-US" sz="4800" dirty="0">
                <a:latin typeface="Times New Roman" panose="02020603050405020304" pitchFamily="18" charset="0"/>
                <a:cs typeface="Times New Roman" panose="02020603050405020304" pitchFamily="18" charset="0"/>
              </a:rPr>
              <a:t>Reasons for customer churn in Telecoms [survey results]. </a:t>
            </a:r>
            <a:r>
              <a:rPr lang="en-US" sz="4800" dirty="0" err="1">
                <a:latin typeface="Times New Roman" panose="02020603050405020304" pitchFamily="18" charset="0"/>
                <a:cs typeface="Times New Roman" panose="02020603050405020304" pitchFamily="18" charset="0"/>
              </a:rPr>
              <a:t>TechSee</a:t>
            </a:r>
            <a:r>
              <a:rPr lang="en-US" sz="4800" dirty="0">
                <a:latin typeface="Times New Roman" panose="02020603050405020304" pitchFamily="18" charset="0"/>
                <a:cs typeface="Times New Roman" panose="02020603050405020304" pitchFamily="18" charset="0"/>
              </a:rPr>
              <a:t>. (2019). </a:t>
            </a:r>
            <a:r>
              <a:rPr lang="en-US" sz="48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https://techsee.com/resources/reports/2019-telecom-churn-survey/</a:t>
            </a:r>
            <a:r>
              <a:rPr lang="en-US" sz="4800" dirty="0">
                <a:latin typeface="Times New Roman" panose="02020603050405020304" pitchFamily="18" charset="0"/>
                <a:cs typeface="Times New Roman" panose="02020603050405020304" pitchFamily="18" charset="0"/>
              </a:rPr>
              <a:t> </a:t>
            </a:r>
          </a:p>
          <a:p>
            <a:pPr marL="0" marR="0" indent="0">
              <a:spcAft>
                <a:spcPts val="800"/>
              </a:spcAft>
              <a:buNone/>
            </a:pPr>
            <a:r>
              <a:rPr lang="en-US" sz="4800" dirty="0">
                <a:latin typeface="Times New Roman" panose="02020603050405020304" pitchFamily="18" charset="0"/>
                <a:cs typeface="Times New Roman" panose="02020603050405020304" pitchFamily="18" charset="0"/>
              </a:rPr>
              <a:t>SAS </a:t>
            </a:r>
            <a:r>
              <a:rPr lang="en-US" sz="4800" dirty="0" err="1">
                <a:latin typeface="Times New Roman" panose="02020603050405020304" pitchFamily="18" charset="0"/>
                <a:cs typeface="Times New Roman" panose="02020603050405020304" pitchFamily="18" charset="0"/>
              </a:rPr>
              <a:t>ondemand</a:t>
            </a:r>
            <a:r>
              <a:rPr lang="en-US" sz="4800" dirty="0">
                <a:latin typeface="Times New Roman" panose="02020603050405020304" pitchFamily="18" charset="0"/>
                <a:cs typeface="Times New Roman" panose="02020603050405020304" pitchFamily="18" charset="0"/>
              </a:rPr>
              <a:t> for academics. SAS OnDemand for Academics. (n.d.). https://welcome.oda.sas.com/ </a:t>
            </a:r>
          </a:p>
          <a:p>
            <a:pPr marL="0" marR="0" indent="0">
              <a:spcAft>
                <a:spcPts val="800"/>
              </a:spcAft>
              <a:buNone/>
            </a:pPr>
            <a:r>
              <a:rPr lang="en-US" sz="4800" dirty="0">
                <a:latin typeface="Times New Roman" panose="02020603050405020304" pitchFamily="18" charset="0"/>
                <a:cs typeface="Times New Roman" panose="02020603050405020304" pitchFamily="18" charset="0"/>
              </a:rPr>
              <a:t>Understanding the role of telecommunications in the modern world. Advancing Communication Technology for a Connected World. (2024, December 2). 	</a:t>
            </a:r>
            <a:r>
              <a:rPr lang="en-US" sz="4800" dirty="0">
                <a:latin typeface="Times New Roman" panose="02020603050405020304" pitchFamily="18" charset="0"/>
                <a:cs typeface="Times New Roman" panose="02020603050405020304" pitchFamily="18" charset="0"/>
                <a:hlinkClick r:id="rId6"/>
              </a:rPr>
              <a:t>https://www.aal</a:t>
            </a:r>
            <a:r>
              <a:rPr lang="en-US" sz="4800" dirty="0">
                <a:latin typeface="Times New Roman" panose="02020603050405020304" pitchFamily="18" charset="0"/>
                <a:cs typeface="Times New Roman" panose="02020603050405020304" pitchFamily="18" charset="0"/>
              </a:rPr>
              <a:t> persona.org/understanding-the-role-of-telecommunications-in-the-modern-world/</a:t>
            </a:r>
          </a:p>
          <a:p>
            <a:pPr marL="0" marR="0" indent="0">
              <a:spcAft>
                <a:spcPts val="800"/>
              </a:spcAft>
              <a:buNone/>
            </a:pPr>
            <a:endParaRPr lang="en-US" sz="1200" dirty="0"/>
          </a:p>
          <a:p>
            <a:pPr marL="0" marR="0" indent="0">
              <a:spcAft>
                <a:spcPts val="800"/>
              </a:spcAft>
              <a:buNone/>
            </a:pPr>
            <a:endParaRPr lang="en-US" sz="1200" dirty="0"/>
          </a:p>
          <a:p>
            <a:pPr marL="0" marR="0" indent="0">
              <a:spcAft>
                <a:spcPts val="800"/>
              </a:spcAft>
              <a:buNone/>
            </a:pPr>
            <a:r>
              <a:rPr lang="en-US" sz="1200" dirty="0"/>
              <a:t> </a:t>
            </a:r>
          </a:p>
          <a:p>
            <a:pPr marL="0" indent="0">
              <a:spcAft>
                <a:spcPts val="800"/>
              </a:spcAft>
              <a:buNone/>
            </a:pPr>
            <a:endParaRPr lang="en-US" sz="1200" dirty="0"/>
          </a:p>
          <a:p>
            <a:pPr marL="0" marR="0" indent="0">
              <a:spcAft>
                <a:spcPts val="800"/>
              </a:spcAft>
              <a:buNone/>
            </a:pPr>
            <a:endParaRPr lang="en-US" sz="1200" dirty="0"/>
          </a:p>
          <a:p>
            <a:pPr marL="0" indent="0">
              <a:buNone/>
            </a:pPr>
            <a:endParaRPr lang="en-US" sz="1200" dirty="0"/>
          </a:p>
          <a:p>
            <a:pPr marL="0" indent="0">
              <a:buNone/>
            </a:pPr>
            <a:endParaRPr lang="en-US" dirty="0"/>
          </a:p>
        </p:txBody>
      </p:sp>
    </p:spTree>
    <p:extLst>
      <p:ext uri="{BB962C8B-B14F-4D97-AF65-F5344CB8AC3E}">
        <p14:creationId xmlns:p14="http://schemas.microsoft.com/office/powerpoint/2010/main" val="321650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3481-E517-6B4C-874F-4BB2277BE6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4" name="Content Placeholder 3">
            <a:extLst>
              <a:ext uri="{FF2B5EF4-FFF2-40B4-BE49-F238E27FC236}">
                <a16:creationId xmlns:a16="http://schemas.microsoft.com/office/drawing/2014/main" id="{74E32F60-D428-7714-2BAA-E4F6F8E0684A}"/>
              </a:ext>
            </a:extLst>
          </p:cNvPr>
          <p:cNvSpPr>
            <a:spLocks noGrp="1"/>
          </p:cNvSpPr>
          <p:nvPr>
            <p:ph sz="half"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Speakers</a:t>
            </a:r>
          </a:p>
          <a:p>
            <a:r>
              <a:rPr lang="en-US" dirty="0">
                <a:latin typeface="Times New Roman" panose="02020603050405020304" pitchFamily="18" charset="0"/>
                <a:cs typeface="Times New Roman" panose="02020603050405020304" pitchFamily="18" charset="0"/>
              </a:rPr>
              <a:t>Jose Vargas</a:t>
            </a:r>
          </a:p>
          <a:p>
            <a:pPr lvl="1"/>
            <a:r>
              <a:rPr lang="en-US" dirty="0">
                <a:latin typeface="Times New Roman" panose="02020603050405020304" pitchFamily="18" charset="0"/>
                <a:cs typeface="Times New Roman" panose="02020603050405020304" pitchFamily="18" charset="0"/>
              </a:rPr>
              <a:t>Masters in Data Analytics</a:t>
            </a:r>
          </a:p>
          <a:p>
            <a:pPr lvl="1"/>
            <a:r>
              <a:rPr lang="en-US" dirty="0">
                <a:latin typeface="Times New Roman" panose="02020603050405020304" pitchFamily="18" charset="0"/>
                <a:cs typeface="Times New Roman" panose="02020603050405020304" pitchFamily="18" charset="0"/>
              </a:rPr>
              <a:t>Specialization in Artificial Intelligence and Machine Learning</a:t>
            </a:r>
          </a:p>
        </p:txBody>
      </p:sp>
      <p:sp>
        <p:nvSpPr>
          <p:cNvPr id="5" name="Content Placeholder 4">
            <a:extLst>
              <a:ext uri="{FF2B5EF4-FFF2-40B4-BE49-F238E27FC236}">
                <a16:creationId xmlns:a16="http://schemas.microsoft.com/office/drawing/2014/main" id="{FBC1C962-43D0-8132-99E8-2543C65FAB28}"/>
              </a:ext>
            </a:extLst>
          </p:cNvPr>
          <p:cNvSpPr>
            <a:spLocks noGrp="1"/>
          </p:cNvSpPr>
          <p:nvPr>
            <p:ph sz="half" idx="2"/>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Structure of Presentation</a:t>
            </a:r>
          </a:p>
          <a:p>
            <a:r>
              <a:rPr lang="en-US" dirty="0">
                <a:latin typeface="Times New Roman" panose="02020603050405020304" pitchFamily="18" charset="0"/>
                <a:cs typeface="Times New Roman" panose="02020603050405020304" pitchFamily="18" charset="0"/>
              </a:rPr>
              <a:t>Statement of research problem statement and proposal</a:t>
            </a:r>
          </a:p>
          <a:p>
            <a:r>
              <a:rPr lang="en-US" dirty="0">
                <a:latin typeface="Times New Roman" panose="02020603050405020304" pitchFamily="18" charset="0"/>
                <a:cs typeface="Times New Roman" panose="02020603050405020304" pitchFamily="18" charset="0"/>
              </a:rPr>
              <a:t>Discussion of research problem and research design (Research objectives, hypotheses testing, methodology, data collection and analysis)</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Recommendations</a:t>
            </a:r>
          </a:p>
          <a:p>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1895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DF5A7-6341-BCC9-F236-5929FC8C51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52BC93-0752-BADB-1CDE-0463FC3AA4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problem</a:t>
            </a:r>
          </a:p>
        </p:txBody>
      </p:sp>
    </p:spTree>
    <p:extLst>
      <p:ext uri="{BB962C8B-B14F-4D97-AF65-F5344CB8AC3E}">
        <p14:creationId xmlns:p14="http://schemas.microsoft.com/office/powerpoint/2010/main" val="256584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0A17-42AF-D9D9-F501-7A50698863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9E05CE05-1BB6-9F22-2F62-4F0ADC6898E1}"/>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Telecommunications is critical for business and personal relationships in modern society.</a:t>
            </a:r>
          </a:p>
          <a:p>
            <a:r>
              <a:rPr lang="en-US" dirty="0">
                <a:latin typeface="Times New Roman" panose="02020603050405020304" pitchFamily="18" charset="0"/>
                <a:cs typeface="Times New Roman" panose="02020603050405020304" pitchFamily="18" charset="0"/>
              </a:rPr>
              <a:t>This industry comprises the transmission of information through various forms of media.</a:t>
            </a:r>
          </a:p>
          <a:p>
            <a:r>
              <a:rPr lang="en-US" dirty="0">
                <a:latin typeface="Times New Roman" panose="02020603050405020304" pitchFamily="18" charset="0"/>
                <a:cs typeface="Times New Roman" panose="02020603050405020304" pitchFamily="18" charset="0"/>
              </a:rPr>
              <a:t>The telecom industry is one of the few that has benefited from the recent technology and artificial intelligence advancements.</a:t>
            </a:r>
          </a:p>
          <a:p>
            <a:r>
              <a:rPr lang="en-US" dirty="0">
                <a:latin typeface="Times New Roman" panose="02020603050405020304" pitchFamily="18" charset="0"/>
                <a:cs typeface="Times New Roman" panose="02020603050405020304" pitchFamily="18" charset="0"/>
              </a:rPr>
              <a:t>New technology and analytics solutions can help address one of the major issues in this industry: customer churn</a:t>
            </a:r>
          </a:p>
          <a:p>
            <a:r>
              <a:rPr lang="en-US" dirty="0">
                <a:latin typeface="Times New Roman" panose="02020603050405020304" pitchFamily="18" charset="0"/>
                <a:cs typeface="Times New Roman" panose="02020603050405020304" pitchFamily="18" charset="0"/>
              </a:rPr>
              <a:t>Can historical customer data help predict the likelihood of a customer churning?</a:t>
            </a:r>
          </a:p>
          <a:p>
            <a:r>
              <a:rPr lang="en-US" dirty="0">
                <a:latin typeface="Times New Roman" panose="02020603050405020304" pitchFamily="18" charset="0"/>
                <a:cs typeface="Times New Roman" panose="02020603050405020304" pitchFamily="18" charset="0"/>
              </a:rPr>
              <a:t>Can a predictive model help companies identify which attributes provide key insights into at-risk customers?</a:t>
            </a:r>
          </a:p>
          <a:p>
            <a:endParaRPr lang="en-US" dirty="0"/>
          </a:p>
        </p:txBody>
      </p:sp>
    </p:spTree>
    <p:extLst>
      <p:ext uri="{BB962C8B-B14F-4D97-AF65-F5344CB8AC3E}">
        <p14:creationId xmlns:p14="http://schemas.microsoft.com/office/powerpoint/2010/main" val="178644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B0D53-C9C7-2B8A-1397-C24FC42D7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61FC86-A76F-48EF-E502-B75C082428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objectives</a:t>
            </a:r>
          </a:p>
        </p:txBody>
      </p:sp>
      <p:sp>
        <p:nvSpPr>
          <p:cNvPr id="3" name="Content Placeholder 2">
            <a:extLst>
              <a:ext uri="{FF2B5EF4-FFF2-40B4-BE49-F238E27FC236}">
                <a16:creationId xmlns:a16="http://schemas.microsoft.com/office/drawing/2014/main" id="{DB89B068-0F23-66F3-FB77-68E9D87589E0}"/>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Build a logistic regression model.</a:t>
            </a:r>
          </a:p>
          <a:p>
            <a:r>
              <a:rPr lang="en-US" dirty="0">
                <a:latin typeface="Times New Roman" panose="02020603050405020304" pitchFamily="18" charset="0"/>
                <a:cs typeface="Times New Roman" panose="02020603050405020304" pitchFamily="18" charset="0"/>
              </a:rPr>
              <a:t>Determine what constitutes an at-risk customer.</a:t>
            </a:r>
          </a:p>
          <a:p>
            <a:r>
              <a:rPr lang="en-US" dirty="0">
                <a:latin typeface="Times New Roman" panose="02020603050405020304" pitchFamily="18" charset="0"/>
                <a:cs typeface="Times New Roman" panose="02020603050405020304" pitchFamily="18" charset="0"/>
              </a:rPr>
              <a:t>Pinpoint key attributes that lead to customer churn.</a:t>
            </a:r>
          </a:p>
          <a:p>
            <a:r>
              <a:rPr lang="en-US" dirty="0">
                <a:latin typeface="Times New Roman" panose="02020603050405020304" pitchFamily="18" charset="0"/>
                <a:cs typeface="Times New Roman" panose="02020603050405020304" pitchFamily="18" charset="0"/>
              </a:rPr>
              <a:t>Test the hypotheses/research questions.</a:t>
            </a:r>
          </a:p>
          <a:p>
            <a:r>
              <a:rPr lang="en-US" dirty="0">
                <a:latin typeface="Times New Roman" panose="02020603050405020304" pitchFamily="18" charset="0"/>
                <a:cs typeface="Times New Roman" panose="02020603050405020304" pitchFamily="18" charset="0"/>
              </a:rPr>
              <a:t>Provide recommendations related to data collection and customer retention.</a:t>
            </a:r>
          </a:p>
        </p:txBody>
      </p:sp>
    </p:spTree>
    <p:extLst>
      <p:ext uri="{BB962C8B-B14F-4D97-AF65-F5344CB8AC3E}">
        <p14:creationId xmlns:p14="http://schemas.microsoft.com/office/powerpoint/2010/main" val="149117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1CDE-404D-B206-47A1-61940A522122}"/>
              </a:ext>
            </a:extLst>
          </p:cNvPr>
          <p:cNvSpPr>
            <a:spLocks noGrp="1"/>
          </p:cNvSpPr>
          <p:nvPr>
            <p:ph type="title"/>
          </p:nvPr>
        </p:nvSpPr>
        <p:spPr>
          <a:xfrm>
            <a:off x="1451579" y="804520"/>
            <a:ext cx="9603275" cy="767106"/>
          </a:xfrm>
        </p:spPr>
        <p:txBody>
          <a:bodyPr/>
          <a:lstStyle/>
          <a:p>
            <a:r>
              <a:rPr lang="en-US" dirty="0">
                <a:latin typeface="Times New Roman" panose="02020603050405020304" pitchFamily="18" charset="0"/>
                <a:cs typeface="Times New Roman" panose="02020603050405020304" pitchFamily="18" charset="0"/>
              </a:rPr>
              <a:t>Research hypotheses</a:t>
            </a:r>
          </a:p>
        </p:txBody>
      </p:sp>
      <p:sp>
        <p:nvSpPr>
          <p:cNvPr id="3" name="Content Placeholder 2">
            <a:extLst>
              <a:ext uri="{FF2B5EF4-FFF2-40B4-BE49-F238E27FC236}">
                <a16:creationId xmlns:a16="http://schemas.microsoft.com/office/drawing/2014/main" id="{0B4C67C3-475C-DF6F-FDA2-597A2D50592B}"/>
              </a:ext>
            </a:extLst>
          </p:cNvPr>
          <p:cNvSpPr>
            <a:spLocks noGrp="1"/>
          </p:cNvSpPr>
          <p:nvPr>
            <p:ph idx="1"/>
          </p:nvPr>
        </p:nvSpPr>
        <p:spPr/>
        <p:txBody>
          <a:bodyPr>
            <a:normAutofit/>
          </a:bodyPr>
          <a:lstStyle/>
          <a:p>
            <a:pPr marL="457200" indent="-457200">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How does the type of contract influence customer churn in the telecom industry?</a:t>
            </a:r>
          </a:p>
          <a:p>
            <a:pPr lvl="1">
              <a:buFont typeface="Wingdings" panose="05000000000000000000" pitchFamily="2" charset="2"/>
              <a:buChar char="Ø"/>
            </a:pPr>
            <a:r>
              <a:rPr lang="en-US" sz="1200" b="1" dirty="0">
                <a:latin typeface="Times New Roman" panose="02020603050405020304" pitchFamily="18" charset="0"/>
                <a:ea typeface="Calibri" panose="020F0502020204030204" pitchFamily="34" charset="0"/>
                <a:cs typeface="Times New Roman" panose="02020603050405020304" pitchFamily="18" charset="0"/>
              </a:rPr>
              <a:t>Ho: </a:t>
            </a:r>
            <a:r>
              <a:rPr lang="en-US" sz="1200" dirty="0">
                <a:latin typeface="Times New Roman" panose="02020603050405020304" pitchFamily="18" charset="0"/>
                <a:ea typeface="Calibri" panose="020F0502020204030204" pitchFamily="34" charset="0"/>
                <a:cs typeface="Times New Roman" panose="02020603050405020304" pitchFamily="18" charset="0"/>
              </a:rPr>
              <a:t>There is no significant difference in customer churn between customers with different types of contracts.</a:t>
            </a:r>
          </a:p>
          <a:p>
            <a:pPr lvl="1">
              <a:buFont typeface="Wingdings" panose="05000000000000000000" pitchFamily="2" charset="2"/>
              <a:buChar char="Ø"/>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Ha: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There is a significant difference in customer churn in customers based on the type of contract.</a:t>
            </a:r>
          </a:p>
          <a:p>
            <a:pPr marL="457200" indent="-457200">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Is there a relationship between the type of internet service (DSL, Fiber Optic) and churn?</a:t>
            </a:r>
          </a:p>
          <a:p>
            <a:pPr lvl="1">
              <a:lnSpc>
                <a:spcPct val="130000"/>
              </a:lnSpc>
              <a:buFont typeface="Wingdings" panose="05000000000000000000" pitchFamily="2" charset="2"/>
              <a:buChar char="Ø"/>
            </a:pPr>
            <a:r>
              <a:rPr lang="en-US" sz="1200" b="1" dirty="0">
                <a:latin typeface="Times New Roman" panose="02020603050405020304" pitchFamily="18" charset="0"/>
                <a:ea typeface="Calibri" panose="020F0502020204030204" pitchFamily="34" charset="0"/>
                <a:cs typeface="Times New Roman" panose="02020603050405020304" pitchFamily="18" charset="0"/>
              </a:rPr>
              <a:t>Ho: </a:t>
            </a:r>
            <a:r>
              <a:rPr lang="en-US" sz="1200" dirty="0">
                <a:latin typeface="Times New Roman" panose="02020603050405020304" pitchFamily="18" charset="0"/>
                <a:ea typeface="Calibri" panose="020F0502020204030204" pitchFamily="34" charset="0"/>
                <a:cs typeface="Times New Roman" panose="02020603050405020304" pitchFamily="18" charset="0"/>
              </a:rPr>
              <a:t>There is no significant difference in churn rate between customers with Fiber Optic internet service, and those with DSL internet service.</a:t>
            </a:r>
          </a:p>
          <a:p>
            <a:pPr lvl="1">
              <a:lnSpc>
                <a:spcPct val="140000"/>
              </a:lnSpc>
              <a:buFont typeface="Wingdings" panose="05000000000000000000" pitchFamily="2" charset="2"/>
              <a:buChar char="Ø"/>
            </a:pPr>
            <a:r>
              <a:rPr lang="en-US" sz="1200" b="1" dirty="0">
                <a:latin typeface="Times New Roman" panose="02020603050405020304" pitchFamily="18" charset="0"/>
                <a:ea typeface="Calibri" panose="020F0502020204030204" pitchFamily="34" charset="0"/>
                <a:cs typeface="Times New Roman" panose="02020603050405020304" pitchFamily="18" charset="0"/>
              </a:rPr>
              <a:t>Ha: </a:t>
            </a:r>
            <a:r>
              <a:rPr lang="en-US" sz="1200" dirty="0">
                <a:latin typeface="Times New Roman" panose="02020603050405020304" pitchFamily="18" charset="0"/>
                <a:ea typeface="Calibri" panose="020F0502020204030204" pitchFamily="34" charset="0"/>
                <a:cs typeface="Times New Roman" panose="02020603050405020304" pitchFamily="18" charset="0"/>
              </a:rPr>
              <a:t>There is a significant difference in churn rate between customers with Fiber Optic internet service, and those with DSL internet service.</a:t>
            </a:r>
          </a:p>
          <a:p>
            <a:pPr marL="457200" indent="-457200">
              <a:buFont typeface="+mj-lt"/>
              <a:buAutoNum type="arabicPeriod"/>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Do accounts with multiple lines have lower churn rate than accounts with an individual line?</a:t>
            </a:r>
          </a:p>
          <a:p>
            <a:pPr lvl="1">
              <a:lnSpc>
                <a:spcPct val="150000"/>
              </a:lnSpc>
              <a:buFont typeface="Wingdings" panose="05000000000000000000" pitchFamily="2" charset="2"/>
              <a:buChar char="Ø"/>
            </a:pPr>
            <a:r>
              <a:rPr lang="en-US" sz="1200" b="1" dirty="0">
                <a:latin typeface="Times New Roman" panose="02020603050405020304" pitchFamily="18" charset="0"/>
                <a:ea typeface="Calibri" panose="020F0502020204030204" pitchFamily="34" charset="0"/>
                <a:cs typeface="Times New Roman" panose="02020603050405020304" pitchFamily="18" charset="0"/>
              </a:rPr>
              <a:t>Ho: </a:t>
            </a:r>
            <a:r>
              <a:rPr lang="en-US" sz="1200" dirty="0">
                <a:latin typeface="Times New Roman" panose="02020603050405020304" pitchFamily="18" charset="0"/>
                <a:ea typeface="Calibri" panose="020F0502020204030204" pitchFamily="34" charset="0"/>
                <a:cs typeface="Times New Roman" panose="02020603050405020304" pitchFamily="18" charset="0"/>
              </a:rPr>
              <a:t>There is no significant difference in customer churn between account with one line, and accounts with multiple lines.</a:t>
            </a:r>
          </a:p>
          <a:p>
            <a:pPr lvl="1">
              <a:lnSpc>
                <a:spcPct val="160000"/>
              </a:lnSpc>
              <a:buFont typeface="Wingdings" panose="05000000000000000000" pitchFamily="2" charset="2"/>
              <a:buChar char="Ø"/>
            </a:pPr>
            <a:r>
              <a:rPr lang="en-US" sz="1200" b="1" dirty="0">
                <a:latin typeface="Times New Roman" panose="02020603050405020304" pitchFamily="18" charset="0"/>
                <a:ea typeface="Calibri" panose="020F0502020204030204" pitchFamily="34" charset="0"/>
                <a:cs typeface="Times New Roman" panose="02020603050405020304" pitchFamily="18" charset="0"/>
              </a:rPr>
              <a:t>Ha: </a:t>
            </a:r>
            <a:r>
              <a:rPr lang="en-US" sz="1200" dirty="0">
                <a:latin typeface="Times New Roman" panose="02020603050405020304" pitchFamily="18" charset="0"/>
                <a:ea typeface="Calibri" panose="020F0502020204030204" pitchFamily="34" charset="0"/>
                <a:cs typeface="Times New Roman" panose="02020603050405020304" pitchFamily="18" charset="0"/>
              </a:rPr>
              <a:t>There is a significant difference in customer churn between accounts with one line versus accounts with multiple lines.  </a:t>
            </a:r>
          </a:p>
          <a:p>
            <a:pPr marL="457200" indent="-457200">
              <a:buFont typeface="+mj-lt"/>
              <a:buAutoNum type="arabicPeriod"/>
            </a:pPr>
            <a:endParaRPr lang="en-US" dirty="0"/>
          </a:p>
        </p:txBody>
      </p:sp>
    </p:spTree>
    <p:extLst>
      <p:ext uri="{BB962C8B-B14F-4D97-AF65-F5344CB8AC3E}">
        <p14:creationId xmlns:p14="http://schemas.microsoft.com/office/powerpoint/2010/main" val="79331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274ED-BB47-54BD-9A91-632D5F48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7AFCA5-A964-61AC-2AAB-0E57425862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design</a:t>
            </a:r>
          </a:p>
        </p:txBody>
      </p:sp>
    </p:spTree>
    <p:extLst>
      <p:ext uri="{BB962C8B-B14F-4D97-AF65-F5344CB8AC3E}">
        <p14:creationId xmlns:p14="http://schemas.microsoft.com/office/powerpoint/2010/main" val="56806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9D79-DBBC-5BD6-0AE8-21B92F0210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A7911E1-C3AC-083D-E30E-B3704FC846D6}"/>
              </a:ext>
            </a:extLst>
          </p:cNvPr>
          <p:cNvSpPr>
            <a:spLocks noGrp="1"/>
          </p:cNvSpPr>
          <p:nvPr>
            <p:ph idx="1"/>
          </p:nvPr>
        </p:nvSpPr>
        <p:spPr/>
        <p:txBody>
          <a:bodyPr/>
          <a:lstStyle/>
          <a:p>
            <a:r>
              <a:rPr lang="en-US" i="1" dirty="0">
                <a:latin typeface="Times New Roman" panose="02020603050405020304" pitchFamily="18" charset="0"/>
                <a:cs typeface="Times New Roman" panose="02020603050405020304" pitchFamily="18" charset="0"/>
              </a:rPr>
              <a:t>Telco customer churn </a:t>
            </a:r>
            <a:r>
              <a:rPr lang="en-US" dirty="0">
                <a:latin typeface="Times New Roman" panose="02020603050405020304" pitchFamily="18" charset="0"/>
                <a:cs typeface="Times New Roman" panose="02020603050405020304" pitchFamily="18" charset="0"/>
              </a:rPr>
              <a:t>dataset as the main dataset.</a:t>
            </a:r>
          </a:p>
          <a:p>
            <a:r>
              <a:rPr lang="en-US" dirty="0">
                <a:latin typeface="Times New Roman" panose="02020603050405020304" pitchFamily="18" charset="0"/>
                <a:cs typeface="Times New Roman" panose="02020603050405020304" pitchFamily="18" charset="0"/>
              </a:rPr>
              <a:t>Quantitative methodology.</a:t>
            </a:r>
          </a:p>
          <a:p>
            <a:r>
              <a:rPr lang="en-US" dirty="0">
                <a:latin typeface="Times New Roman" panose="02020603050405020304" pitchFamily="18" charset="0"/>
                <a:cs typeface="Times New Roman" panose="02020603050405020304" pitchFamily="18" charset="0"/>
              </a:rPr>
              <a:t>SAS Studio as the main tool for descriptive, statistic, and predictive data analysis.</a:t>
            </a:r>
          </a:p>
          <a:p>
            <a:r>
              <a:rPr lang="en-US" dirty="0">
                <a:latin typeface="Times New Roman" panose="02020603050405020304" pitchFamily="18" charset="0"/>
                <a:cs typeface="Times New Roman" panose="02020603050405020304" pitchFamily="18" charset="0"/>
              </a:rPr>
              <a:t>Data analysis tasks are driven by the research questions.</a:t>
            </a:r>
          </a:p>
          <a:p>
            <a:r>
              <a:rPr lang="en-US" dirty="0">
                <a:latin typeface="Times New Roman" panose="02020603050405020304" pitchFamily="18" charset="0"/>
                <a:cs typeface="Times New Roman" panose="02020603050405020304" pitchFamily="18" charset="0"/>
              </a:rPr>
              <a:t>Data collection through SAS Studio.</a:t>
            </a:r>
          </a:p>
        </p:txBody>
      </p:sp>
    </p:spTree>
    <p:extLst>
      <p:ext uri="{BB962C8B-B14F-4D97-AF65-F5344CB8AC3E}">
        <p14:creationId xmlns:p14="http://schemas.microsoft.com/office/powerpoint/2010/main" val="95531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7069A-847C-44EE-CA41-B1DE12008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CE957-7D91-4C56-8DF3-30F219FD76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8560366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TM10001114[[fn=Gallery]]</Template>
  <TotalTime>5616</TotalTime>
  <Words>3003</Words>
  <Application>Microsoft Office PowerPoint</Application>
  <PresentationFormat>Widescreen</PresentationFormat>
  <Paragraphs>184</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Gill Sans MT</vt:lpstr>
      <vt:lpstr>Symbol</vt:lpstr>
      <vt:lpstr>Times New Roman</vt:lpstr>
      <vt:lpstr>Wingdings</vt:lpstr>
      <vt:lpstr>Gallery</vt:lpstr>
      <vt:lpstr>Portfolio Project presentation</vt:lpstr>
      <vt:lpstr>Introduction</vt:lpstr>
      <vt:lpstr>Research problem</vt:lpstr>
      <vt:lpstr>Background</vt:lpstr>
      <vt:lpstr>Research objectives</vt:lpstr>
      <vt:lpstr>Research hypotheses</vt:lpstr>
      <vt:lpstr>Research design</vt:lpstr>
      <vt:lpstr>Methodology</vt:lpstr>
      <vt:lpstr>Results</vt:lpstr>
      <vt:lpstr>Data analysis</vt:lpstr>
      <vt:lpstr>Hypotheses testing (Interpretation)</vt:lpstr>
      <vt:lpstr>Hypotheses testing (Figures)</vt:lpstr>
      <vt:lpstr>Logistic Regression Model Results</vt:lpstr>
      <vt:lpstr>Recommendations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Vargas, Jose</dc:creator>
  <cp:lastModifiedBy>Vargas, Jose</cp:lastModifiedBy>
  <cp:revision>5</cp:revision>
  <dcterms:created xsi:type="dcterms:W3CDTF">2025-02-06T08:03:34Z</dcterms:created>
  <dcterms:modified xsi:type="dcterms:W3CDTF">2025-02-10T06:47:30Z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6f01b5-c24b-4fa8-8e8f-cee31f47fe31_Enabled">
    <vt:lpwstr>true</vt:lpwstr>
  </property>
  <property fmtid="{D5CDD505-2E9C-101B-9397-08002B2CF9AE}" pid="3" name="MSIP_Label_fa6f01b5-c24b-4fa8-8e8f-cee31f47fe31_SetDate">
    <vt:lpwstr>2025-02-06T08:31:22Z</vt:lpwstr>
  </property>
  <property fmtid="{D5CDD505-2E9C-101B-9397-08002B2CF9AE}" pid="4" name="MSIP_Label_fa6f01b5-c24b-4fa8-8e8f-cee31f47fe31_Method">
    <vt:lpwstr>Privileged</vt:lpwstr>
  </property>
  <property fmtid="{D5CDD505-2E9C-101B-9397-08002B2CF9AE}" pid="5" name="MSIP_Label_fa6f01b5-c24b-4fa8-8e8f-cee31f47fe31_Name">
    <vt:lpwstr>fa6f01b5-c24b-4fa8-8e8f-cee31f47fe31</vt:lpwstr>
  </property>
  <property fmtid="{D5CDD505-2E9C-101B-9397-08002B2CF9AE}" pid="6" name="MSIP_Label_fa6f01b5-c24b-4fa8-8e8f-cee31f47fe31_SiteId">
    <vt:lpwstr>7a916015-20ae-4ad1-9170-eefd915e9272</vt:lpwstr>
  </property>
  <property fmtid="{D5CDD505-2E9C-101B-9397-08002B2CF9AE}" pid="7" name="MSIP_Label_fa6f01b5-c24b-4fa8-8e8f-cee31f47fe31_ActionId">
    <vt:lpwstr>14a29918-9d88-4f49-b09d-0fd58b2c9eb8</vt:lpwstr>
  </property>
  <property fmtid="{D5CDD505-2E9C-101B-9397-08002B2CF9AE}" pid="8" name="MSIP_Label_fa6f01b5-c24b-4fa8-8e8f-cee31f47fe31_ContentBits">
    <vt:lpwstr>0</vt:lpwstr>
  </property>
</Properties>
</file>