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5" r:id="rId4"/>
    <p:sldId id="282" r:id="rId5"/>
    <p:sldId id="276" r:id="rId6"/>
    <p:sldId id="277" r:id="rId7"/>
    <p:sldId id="280" r:id="rId8"/>
    <p:sldId id="257" r:id="rId9"/>
    <p:sldId id="258" r:id="rId10"/>
    <p:sldId id="259" r:id="rId11"/>
    <p:sldId id="283" r:id="rId12"/>
    <p:sldId id="260" r:id="rId13"/>
    <p:sldId id="261" r:id="rId14"/>
    <p:sldId id="262" r:id="rId15"/>
    <p:sldId id="263" r:id="rId16"/>
    <p:sldId id="264" r:id="rId17"/>
    <p:sldId id="266" r:id="rId18"/>
    <p:sldId id="281" r:id="rId19"/>
    <p:sldId id="269" r:id="rId20"/>
    <p:sldId id="265" r:id="rId21"/>
    <p:sldId id="274" r:id="rId22"/>
    <p:sldId id="267" r:id="rId23"/>
    <p:sldId id="268" r:id="rId24"/>
    <p:sldId id="270" r:id="rId25"/>
    <p:sldId id="271" r:id="rId26"/>
    <p:sldId id="272" r:id="rId27"/>
    <p:sldId id="273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626A-8A4D-869E-F29F-47AA11D6F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B072-E27A-08B7-390A-09E4BB404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940E-1275-FBC5-57C5-610AA3D1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47B-BD8B-AD11-C2AB-F7938295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B3DC-B100-345C-9295-B46A3C3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573-1BB3-615B-CCA5-F1B119EA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DFBAF-03DD-BA36-1637-6256E81E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E41C-19A2-3B4C-709A-9FC22B1B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D25E-B430-613E-511A-EB61406A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6628-6379-6661-0757-76DA89CC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FB6C2-F6C5-2F60-1B5B-6310B1C77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4BC48-CA57-AB39-B31F-62013B5A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A9A5-417A-7423-D4BE-A3FE05F1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FD67-5FE7-D74B-6591-CC3838F3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7761-81DE-F8C3-854E-6B1B2CA1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89A2-43FC-4B20-B627-96A33992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8209-7F0A-DADF-7695-47240D01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BD90-D1DA-F6D5-5E17-3ABA9EC3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1417-F697-37B4-511C-786A0A53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F5A0-D87E-4737-2EA8-5E1B68A3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161D-658B-40D5-F0D1-91B535FD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8AAC-F85F-54A2-2D19-4F071473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7A75-9D7D-18ED-4D4D-5C638A55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F9B4-56AF-8EB0-42EA-355BBE51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54EC-E04F-F218-3F2B-589FD24A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129D-A066-79DC-F805-42F18520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CE8F-4BB6-7A97-BCDC-BF94C83A2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794A-C56A-51E7-2394-D3CED0928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6A1E-F9B4-2388-D473-58E7E139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9A7-73A4-90E1-B64C-1AB7806D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7DCC-9E3E-7D3C-16B8-165E54F1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A30D-DA93-9A73-762F-B248AD0C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EE764-EFA7-7BA1-3F4B-536FE463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57333-4196-A93E-1558-90C52C4B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F0357-1A53-7CE4-76FC-C395E937C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A524A-BD38-3A0D-C282-8DF194F3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861A6-2AE7-8090-78ED-08EBAD8C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E313-5641-08A5-B3B1-7D5F92C7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E4A34-5D36-8540-A56F-4A9DE41C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4E6A-8A35-B381-06CF-126672EA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14B80-5E41-CF48-BB28-17CA7F79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83C6E-C7FC-44AA-F74C-CA241547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789B-E817-DAA9-C048-77D910F6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EC746-76D0-8D61-8366-6B9388A5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63C85-EC3F-5D0A-2BD9-2D23189D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E8F09-2B2A-1C6B-9422-D66B5C77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651A-F5B9-187B-0649-59592C12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5991-5614-ED7A-8F18-BAED860A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4529-03AE-ECAD-3450-5D6CA33B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4D43-CC59-5F20-17A1-92A24CAB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F094F-CC97-F4E3-4494-5918CFBB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C002C-D639-F443-ED00-B40F33EB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92B0-6667-1BAB-0438-1D0584AA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9EEE3-AE32-14ED-97BD-4E0B1E15B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B26A-39C1-15CF-7A0E-D9B1B04C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B80D-58D7-E797-4094-479B70EC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3ED79-F1FE-8A74-B846-52D9A25F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FA8C-971C-706B-BD9A-D14E3E70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DABE8-CB2D-01F6-2001-BDD04202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0D27-E48D-C46D-5FA8-CEC1459A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B7CCF-164F-82F0-8880-A428CEC4F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177B-3255-4154-8B89-A4C56312019B}" type="datetimeFigureOut">
              <a:rPr lang="en-US" smtClean="0"/>
              <a:t>05/25/2023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5BEC-A31F-4C5E-6F1D-65F284A66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B69A-29B8-A5F9-7DBE-AE1B61698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81F2-014E-4F87-A757-D5DD17A3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tophm.github.io/interpretable-ml-book/simple.html#simple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DE0-174A-8559-D695-8A8EE24CD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Machine learning Introduction and use in yield and yield gap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78044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A860770-8C92-A4E6-E69D-5FA121B200FF}"/>
              </a:ext>
            </a:extLst>
          </p:cNvPr>
          <p:cNvGrpSpPr/>
          <p:nvPr/>
        </p:nvGrpSpPr>
        <p:grpSpPr>
          <a:xfrm>
            <a:off x="214156" y="238125"/>
            <a:ext cx="4691219" cy="3605212"/>
            <a:chOff x="176056" y="561975"/>
            <a:chExt cx="6210456" cy="46720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BE2E53-5906-C2BB-5956-BE1C3E32E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56" y="561975"/>
              <a:ext cx="6210456" cy="467201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14DDEF1-D133-0863-09EE-880C8599DFB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1247775"/>
              <a:ext cx="0" cy="3267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41C9E6-9317-B568-887F-91A0D7878AAB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2552700"/>
              <a:ext cx="41052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1869F0-F9F6-A965-DEEF-4B3CD49581BA}"/>
              </a:ext>
            </a:extLst>
          </p:cNvPr>
          <p:cNvGrpSpPr/>
          <p:nvPr/>
        </p:nvGrpSpPr>
        <p:grpSpPr>
          <a:xfrm>
            <a:off x="5071906" y="76200"/>
            <a:ext cx="4691219" cy="3605212"/>
            <a:chOff x="176056" y="561975"/>
            <a:chExt cx="6210456" cy="46720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68B1490-7DAF-185C-8105-D1B9478A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56" y="561975"/>
              <a:ext cx="6210456" cy="467201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D2D33-8ED8-73C0-A77A-D5032BDD66A1}"/>
                </a:ext>
              </a:extLst>
            </p:cNvPr>
            <p:cNvCxnSpPr>
              <a:cxnSpLocks/>
            </p:cNvCxnSpPr>
            <p:nvPr/>
          </p:nvCxnSpPr>
          <p:spPr>
            <a:xfrm>
              <a:off x="1839241" y="1264444"/>
              <a:ext cx="0" cy="3267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1B877A-90B3-5832-655B-F1F296F00B1C}"/>
                </a:ext>
              </a:extLst>
            </p:cNvPr>
            <p:cNvCxnSpPr>
              <a:cxnSpLocks/>
            </p:cNvCxnSpPr>
            <p:nvPr/>
          </p:nvCxnSpPr>
          <p:spPr>
            <a:xfrm>
              <a:off x="1839241" y="2416922"/>
              <a:ext cx="4030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D637B4-DCC4-0BED-D9CB-97BB5FFCBF3C}"/>
              </a:ext>
            </a:extLst>
          </p:cNvPr>
          <p:cNvGrpSpPr/>
          <p:nvPr/>
        </p:nvGrpSpPr>
        <p:grpSpPr>
          <a:xfrm>
            <a:off x="460832" y="3934084"/>
            <a:ext cx="4444543" cy="2890837"/>
            <a:chOff x="176056" y="561975"/>
            <a:chExt cx="6210456" cy="46720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FE937C-505C-0F94-EFB6-F1088E3D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56" y="561975"/>
              <a:ext cx="6210456" cy="4672012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C2334E-CA96-5B2B-F7E9-6CF36D4F5870}"/>
                </a:ext>
              </a:extLst>
            </p:cNvPr>
            <p:cNvCxnSpPr>
              <a:cxnSpLocks/>
            </p:cNvCxnSpPr>
            <p:nvPr/>
          </p:nvCxnSpPr>
          <p:spPr>
            <a:xfrm>
              <a:off x="2730976" y="1264442"/>
              <a:ext cx="0" cy="32670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0FF5A9-A38C-0577-65DD-F9F677B7DBC4}"/>
                </a:ext>
              </a:extLst>
            </p:cNvPr>
            <p:cNvCxnSpPr>
              <a:cxnSpLocks/>
            </p:cNvCxnSpPr>
            <p:nvPr/>
          </p:nvCxnSpPr>
          <p:spPr>
            <a:xfrm>
              <a:off x="2730976" y="2740191"/>
              <a:ext cx="3031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696B1D-F8AA-32AC-BABA-67C77C8099CA}"/>
              </a:ext>
            </a:extLst>
          </p:cNvPr>
          <p:cNvCxnSpPr>
            <a:cxnSpLocks/>
          </p:cNvCxnSpPr>
          <p:nvPr/>
        </p:nvCxnSpPr>
        <p:spPr>
          <a:xfrm>
            <a:off x="5766258" y="2183866"/>
            <a:ext cx="561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8AE092-877A-78BF-4207-8583C663B916}"/>
              </a:ext>
            </a:extLst>
          </p:cNvPr>
          <p:cNvCxnSpPr>
            <a:cxnSpLocks/>
          </p:cNvCxnSpPr>
          <p:nvPr/>
        </p:nvCxnSpPr>
        <p:spPr>
          <a:xfrm>
            <a:off x="1118205" y="5546445"/>
            <a:ext cx="117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696CCF-1F2A-AB91-314D-FBBEF677773F}"/>
              </a:ext>
            </a:extLst>
          </p:cNvPr>
          <p:cNvGrpSpPr/>
          <p:nvPr/>
        </p:nvGrpSpPr>
        <p:grpSpPr>
          <a:xfrm>
            <a:off x="5195243" y="3890963"/>
            <a:ext cx="4444543" cy="2890837"/>
            <a:chOff x="176056" y="561975"/>
            <a:chExt cx="6210456" cy="467201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31877ED-701E-DE2E-97A0-1E43092E9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56" y="561975"/>
              <a:ext cx="6210456" cy="4672012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8F1CF6-EC3D-39F3-B616-24CA46CF9AAE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30" y="1264442"/>
              <a:ext cx="0" cy="32670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46D7C8-035B-2A2F-983B-F98C6FE9F637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30" y="3089437"/>
              <a:ext cx="21350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06E36A-EFA0-B398-3414-F96075D259B7}"/>
              </a:ext>
            </a:extLst>
          </p:cNvPr>
          <p:cNvCxnSpPr>
            <a:cxnSpLocks/>
          </p:cNvCxnSpPr>
          <p:nvPr/>
        </p:nvCxnSpPr>
        <p:spPr>
          <a:xfrm>
            <a:off x="5857875" y="5036601"/>
            <a:ext cx="198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41E58A-76F6-5974-DC51-3E771EDCEA23}"/>
              </a:ext>
            </a:extLst>
          </p:cNvPr>
          <p:cNvSpPr txBox="1"/>
          <p:nvPr/>
        </p:nvSpPr>
        <p:spPr>
          <a:xfrm>
            <a:off x="10195212" y="1585072"/>
            <a:ext cx="1782632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How regression tree  choose variable and threshold </a:t>
            </a:r>
          </a:p>
        </p:txBody>
      </p:sp>
    </p:spTree>
    <p:extLst>
      <p:ext uri="{BB962C8B-B14F-4D97-AF65-F5344CB8AC3E}">
        <p14:creationId xmlns:p14="http://schemas.microsoft.com/office/powerpoint/2010/main" val="398963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174B4-4C6C-29E1-DC15-A2FB89AF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" y="649927"/>
            <a:ext cx="8851465" cy="6208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2D45F-C90A-E23F-2559-CAC227EBA0C7}"/>
              </a:ext>
            </a:extLst>
          </p:cNvPr>
          <p:cNvSpPr txBox="1"/>
          <p:nvPr/>
        </p:nvSpPr>
        <p:spPr>
          <a:xfrm>
            <a:off x="9834880" y="630936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Krupnik</a:t>
            </a:r>
            <a:r>
              <a:rPr lang="en-US" dirty="0"/>
              <a:t> et al., 2015)</a:t>
            </a:r>
          </a:p>
        </p:txBody>
      </p:sp>
    </p:spTree>
    <p:extLst>
      <p:ext uri="{BB962C8B-B14F-4D97-AF65-F5344CB8AC3E}">
        <p14:creationId xmlns:p14="http://schemas.microsoft.com/office/powerpoint/2010/main" val="23977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A2DFE-1BD1-93C0-F3DC-D2AB296F461C}"/>
              </a:ext>
            </a:extLst>
          </p:cNvPr>
          <p:cNvSpPr txBox="1"/>
          <p:nvPr/>
        </p:nvSpPr>
        <p:spPr>
          <a:xfrm>
            <a:off x="2076450" y="1411903"/>
            <a:ext cx="8420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Interpretation is easy based on some rule (Structure of tree for model explanation)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Variable selection is based on some criteria (minimization of sum of square of error)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We can grow tree up to any complexity depth (Hyperparameter; cp)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Sensitive to data, variable, and outlier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Solution require Iterative running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Also, we can take classification problem based on </a:t>
            </a:r>
            <a:r>
              <a:rPr lang="en-US" sz="2000" dirty="0" err="1"/>
              <a:t>Ginni’s</a:t>
            </a:r>
            <a:r>
              <a:rPr lang="en-US" sz="2000" dirty="0"/>
              <a:t> Purity index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err="1"/>
              <a:t>rpart</a:t>
            </a:r>
            <a:r>
              <a:rPr lang="en-US" sz="2000" dirty="0"/>
              <a:t>, </a:t>
            </a:r>
            <a:r>
              <a:rPr lang="en-US" sz="2000" dirty="0" err="1"/>
              <a:t>rpart.plot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13BC1-87C1-E643-90C8-36E8FF9747CA}"/>
              </a:ext>
            </a:extLst>
          </p:cNvPr>
          <p:cNvSpPr/>
          <p:nvPr/>
        </p:nvSpPr>
        <p:spPr>
          <a:xfrm>
            <a:off x="2305049" y="552450"/>
            <a:ext cx="7429501" cy="600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Features of Classification and regression tree </a:t>
            </a:r>
          </a:p>
        </p:txBody>
      </p:sp>
    </p:spTree>
    <p:extLst>
      <p:ext uri="{BB962C8B-B14F-4D97-AF65-F5344CB8AC3E}">
        <p14:creationId xmlns:p14="http://schemas.microsoft.com/office/powerpoint/2010/main" val="8109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95152-D884-213F-71DA-39B2F31CF3CC}"/>
              </a:ext>
            </a:extLst>
          </p:cNvPr>
          <p:cNvSpPr txBox="1"/>
          <p:nvPr/>
        </p:nvSpPr>
        <p:spPr>
          <a:xfrm>
            <a:off x="2538411" y="93664"/>
            <a:ext cx="7115175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Random forest; bagging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8B33B-B7E6-8B74-4011-6590611A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42" y="1353439"/>
            <a:ext cx="10082212" cy="672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C233F-19E4-654D-9034-7D7DE6E2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1" y="2511423"/>
            <a:ext cx="6929435" cy="3632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648E77-E626-22F8-630F-768932CF6102}"/>
              </a:ext>
            </a:extLst>
          </p:cNvPr>
          <p:cNvSpPr txBox="1"/>
          <p:nvPr/>
        </p:nvSpPr>
        <p:spPr>
          <a:xfrm>
            <a:off x="228600" y="2667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168754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7B722-8C5B-4AE5-573F-4A7E7F6E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7" y="200024"/>
            <a:ext cx="11305721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62059-3697-FC45-FC11-02ED337F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89" y="4133851"/>
            <a:ext cx="10224507" cy="2524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7C159-99B2-7A18-10EA-71E45244E040}"/>
              </a:ext>
            </a:extLst>
          </p:cNvPr>
          <p:cNvSpPr txBox="1"/>
          <p:nvPr/>
        </p:nvSpPr>
        <p:spPr>
          <a:xfrm>
            <a:off x="1177589" y="1222325"/>
            <a:ext cx="10925848" cy="28050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Using a bootstrapped dataset (Now less sensitive to outlier)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Only considering a random subset of variable at each step (</a:t>
            </a:r>
            <a:r>
              <a:rPr lang="en-US" sz="2400" dirty="0" err="1"/>
              <a:t>mtry</a:t>
            </a:r>
            <a:r>
              <a:rPr lang="en-US" sz="2400" dirty="0"/>
              <a:t> or </a:t>
            </a:r>
            <a:r>
              <a:rPr lang="en-US" sz="2400" dirty="0" err="1"/>
              <a:t>max.nodesize</a:t>
            </a:r>
            <a:r>
              <a:rPr lang="en-US" sz="2400" dirty="0"/>
              <a:t>) (Not over rely on a variable)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Repeat ideally for 100, 500, or 1000 times (</a:t>
            </a:r>
            <a:r>
              <a:rPr lang="en-US" sz="2400" dirty="0" err="1"/>
              <a:t>num.tree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We get wide variety of tree (More effective than individual decision tree)</a:t>
            </a:r>
          </a:p>
        </p:txBody>
      </p:sp>
    </p:spTree>
    <p:extLst>
      <p:ext uri="{BB962C8B-B14F-4D97-AF65-F5344CB8AC3E}">
        <p14:creationId xmlns:p14="http://schemas.microsoft.com/office/powerpoint/2010/main" val="38213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34285-756D-1929-0193-EC6675767FEF}"/>
              </a:ext>
            </a:extLst>
          </p:cNvPr>
          <p:cNvGrpSpPr/>
          <p:nvPr/>
        </p:nvGrpSpPr>
        <p:grpSpPr>
          <a:xfrm>
            <a:off x="2009776" y="1162050"/>
            <a:ext cx="8417778" cy="5695950"/>
            <a:chOff x="877888" y="842248"/>
            <a:chExt cx="8368565" cy="58633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E2963C-DBA5-5554-89B0-F41D32F2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888" y="1121092"/>
              <a:ext cx="4113212" cy="13649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A7F4C9-7C14-61D4-FB24-EDBF680CC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888" y="2552700"/>
              <a:ext cx="4113212" cy="1622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423185-E45D-CDC3-3242-61EDC93BC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888" y="4298632"/>
              <a:ext cx="4113212" cy="162210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91A911-A1A6-3E2F-643E-E56F89DE3C14}"/>
                </a:ext>
              </a:extLst>
            </p:cNvPr>
            <p:cNvSpPr txBox="1"/>
            <p:nvPr/>
          </p:nvSpPr>
          <p:spPr>
            <a:xfrm>
              <a:off x="4689414" y="9972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75E7D-4E50-7E36-0384-A018BF7BE5FD}"/>
                </a:ext>
              </a:extLst>
            </p:cNvPr>
            <p:cNvSpPr txBox="1"/>
            <p:nvPr/>
          </p:nvSpPr>
          <p:spPr>
            <a:xfrm>
              <a:off x="4689414" y="24860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AC9EAA-2F3B-DC83-3C2F-E1AB6A3D8729}"/>
                </a:ext>
              </a:extLst>
            </p:cNvPr>
            <p:cNvSpPr txBox="1"/>
            <p:nvPr/>
          </p:nvSpPr>
          <p:spPr>
            <a:xfrm>
              <a:off x="4689414" y="42414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FD9D5DF-E898-A312-5BF0-FEB5F10A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3050" y="997267"/>
              <a:ext cx="3562350" cy="196215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9688E3-3265-02D2-0559-07A2B486BCA4}"/>
                </a:ext>
              </a:extLst>
            </p:cNvPr>
            <p:cNvSpPr txBox="1"/>
            <p:nvPr/>
          </p:nvSpPr>
          <p:spPr>
            <a:xfrm>
              <a:off x="8613714" y="842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F857504-3090-9C9D-41F9-66BC19CDF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3240" y="4414967"/>
              <a:ext cx="4113213" cy="22906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1B77E8-81C4-4AE0-F64E-A9D03C838DCB}"/>
                </a:ext>
              </a:extLst>
            </p:cNvPr>
            <p:cNvSpPr txBox="1"/>
            <p:nvPr/>
          </p:nvSpPr>
          <p:spPr>
            <a:xfrm>
              <a:off x="8710729" y="441496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444A6E-CCEE-E279-D76E-B2F02B16468E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7134225" y="2959418"/>
              <a:ext cx="0" cy="1339214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4C73E4-33A7-4DC3-E847-C436E38238D5}"/>
              </a:ext>
            </a:extLst>
          </p:cNvPr>
          <p:cNvSpPr txBox="1"/>
          <p:nvPr/>
        </p:nvSpPr>
        <p:spPr>
          <a:xfrm>
            <a:off x="828675" y="200025"/>
            <a:ext cx="102870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Bootstrap the data + Aggregating the decision = Bagging </a:t>
            </a:r>
          </a:p>
        </p:txBody>
      </p:sp>
    </p:spTree>
    <p:extLst>
      <p:ext uri="{BB962C8B-B14F-4D97-AF65-F5344CB8AC3E}">
        <p14:creationId xmlns:p14="http://schemas.microsoft.com/office/powerpoint/2010/main" val="117369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F3EA7-503C-DF5A-ABB4-7D21E3E6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619250"/>
            <a:ext cx="6838950" cy="262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E1297-C786-E9C3-548B-8D854FEE816C}"/>
              </a:ext>
            </a:extLst>
          </p:cNvPr>
          <p:cNvSpPr txBox="1"/>
          <p:nvPr/>
        </p:nvSpPr>
        <p:spPr>
          <a:xfrm>
            <a:off x="1838325" y="219075"/>
            <a:ext cx="897255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Internal check on performance on Out-of-bag or Out-of-boot data set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1F53F-A076-8EB3-EAA5-8A542869BF06}"/>
              </a:ext>
            </a:extLst>
          </p:cNvPr>
          <p:cNvSpPr txBox="1"/>
          <p:nvPr/>
        </p:nvSpPr>
        <p:spPr>
          <a:xfrm>
            <a:off x="2333625" y="4953000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of random forest is checked based on correct prediction of out-of-bag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Out-of-bag error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78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B1CD9-C465-0CA4-6DD7-ADD2284A25EF}"/>
              </a:ext>
            </a:extLst>
          </p:cNvPr>
          <p:cNvSpPr txBox="1"/>
          <p:nvPr/>
        </p:nvSpPr>
        <p:spPr>
          <a:xfrm>
            <a:off x="352425" y="95250"/>
            <a:ext cx="1155382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Cross-validation: Techniques to check performance on unseen data set while building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968DFA-55F9-B668-A6A5-C4614EFA7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2"/>
          <a:stretch/>
        </p:blipFill>
        <p:spPr bwMode="auto">
          <a:xfrm>
            <a:off x="1123950" y="1062040"/>
            <a:ext cx="7019925" cy="289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.1. Cross-validation: evaluating estimator performance — scikit-learn  1.2.2 documentation">
            <a:extLst>
              <a:ext uri="{FF2B5EF4-FFF2-40B4-BE49-F238E27FC236}">
                <a16:creationId xmlns:a16="http://schemas.microsoft.com/office/drawing/2014/main" id="{72797C2F-BF60-DB9C-5302-1CF34F51B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66"/>
          <a:stretch/>
        </p:blipFill>
        <p:spPr bwMode="auto">
          <a:xfrm>
            <a:off x="661988" y="4069619"/>
            <a:ext cx="5910262" cy="25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D01A2-B4BD-9649-FBFE-86BDF54C1B19}"/>
              </a:ext>
            </a:extLst>
          </p:cNvPr>
          <p:cNvSpPr txBox="1"/>
          <p:nvPr/>
        </p:nvSpPr>
        <p:spPr>
          <a:xfrm>
            <a:off x="8920163" y="1479114"/>
            <a:ext cx="29860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use whole data set for model building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On the expectation that the model performance on the cross validated data set is an unbiased estimator on the model performance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391942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1515F-AE8B-197F-91A1-1BB5E2AB5601}"/>
              </a:ext>
            </a:extLst>
          </p:cNvPr>
          <p:cNvSpPr txBox="1"/>
          <p:nvPr/>
        </p:nvSpPr>
        <p:spPr>
          <a:xfrm>
            <a:off x="1847850" y="238125"/>
            <a:ext cx="837247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Permutation based 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092B-FCAE-AD31-EDE3-6AE5D72B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1056639"/>
            <a:ext cx="10410825" cy="53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62E1B-44A6-D5BD-A991-B753FD1C9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54" b="10696"/>
          <a:stretch/>
        </p:blipFill>
        <p:spPr>
          <a:xfrm>
            <a:off x="1028699" y="1203843"/>
            <a:ext cx="7162802" cy="2526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97C01-5C9C-839B-3384-D55BC7D64AF3}"/>
              </a:ext>
            </a:extLst>
          </p:cNvPr>
          <p:cNvSpPr txBox="1"/>
          <p:nvPr/>
        </p:nvSpPr>
        <p:spPr>
          <a:xfrm>
            <a:off x="5772150" y="6545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(https://www.youtube.com/watch?v=SljoN0cO95Q)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BD9C6-19C3-A3DA-4315-C6B0D836A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89"/>
          <a:stretch/>
        </p:blipFill>
        <p:spPr>
          <a:xfrm>
            <a:off x="1028700" y="3730111"/>
            <a:ext cx="7162802" cy="289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1B164-234C-A347-E6D8-BB61E9B0BB0F}"/>
              </a:ext>
            </a:extLst>
          </p:cNvPr>
          <p:cNvSpPr txBox="1"/>
          <p:nvPr/>
        </p:nvSpPr>
        <p:spPr>
          <a:xfrm>
            <a:off x="1390650" y="238125"/>
            <a:ext cx="901065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selection methods: Recursive feature elimination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9C7BC3-8EAB-D1AF-3EA7-25FCB0FE3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39982"/>
              </p:ext>
            </p:extLst>
          </p:nvPr>
        </p:nvGraphicFramePr>
        <p:xfrm>
          <a:off x="6600825" y="4073011"/>
          <a:ext cx="4762500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5616838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9613812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80946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8262041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08252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5103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4436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0834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Round 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Round 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Round 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Round 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Round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Round 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Round 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75406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82313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009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89586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4743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91288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65103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variable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22737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57765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946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216B20-BA70-035F-AA20-F288A708B169}"/>
              </a:ext>
            </a:extLst>
          </p:cNvPr>
          <p:cNvGrpSpPr/>
          <p:nvPr/>
        </p:nvGrpSpPr>
        <p:grpSpPr>
          <a:xfrm>
            <a:off x="368704" y="1715426"/>
            <a:ext cx="5675465" cy="4466819"/>
            <a:chOff x="591406" y="842682"/>
            <a:chExt cx="11009187" cy="54305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5B873E-38B0-B0F4-7CDA-73E4B373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406" y="842682"/>
              <a:ext cx="11009187" cy="5430546"/>
            </a:xfrm>
            <a:prstGeom prst="rect">
              <a:avLst/>
            </a:prstGeom>
          </p:spPr>
        </p:pic>
        <p:sp>
          <p:nvSpPr>
            <p:cNvPr id="5" name="Flowchart: Sequential Access Storage 4">
              <a:extLst>
                <a:ext uri="{FF2B5EF4-FFF2-40B4-BE49-F238E27FC236}">
                  <a16:creationId xmlns:a16="http://schemas.microsoft.com/office/drawing/2014/main" id="{FD438BBA-27ED-51E5-F1A1-CA2CDCED1196}"/>
                </a:ext>
              </a:extLst>
            </p:cNvPr>
            <p:cNvSpPr/>
            <p:nvPr/>
          </p:nvSpPr>
          <p:spPr>
            <a:xfrm>
              <a:off x="3603813" y="4285129"/>
              <a:ext cx="2169458" cy="1730189"/>
            </a:xfrm>
            <a:prstGeom prst="flowChartMagneticTap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Really! I got only 4 ton yield this year.</a:t>
              </a:r>
              <a:endParaRPr lang="en-IN" sz="1400" dirty="0"/>
            </a:p>
          </p:txBody>
        </p:sp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B9EC9D48-B34B-B447-D6FC-CA2B6049EB91}"/>
                </a:ext>
              </a:extLst>
            </p:cNvPr>
            <p:cNvSpPr/>
            <p:nvPr/>
          </p:nvSpPr>
          <p:spPr>
            <a:xfrm>
              <a:off x="5961528" y="1156447"/>
              <a:ext cx="2106707" cy="1461247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Hi Sonu! I got 5 ton rice yield from my field. </a:t>
              </a:r>
              <a:endParaRPr lang="en-IN" sz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E65BDC-6243-CFA6-A6C1-1259E8E21EE9}"/>
              </a:ext>
            </a:extLst>
          </p:cNvPr>
          <p:cNvGrpSpPr/>
          <p:nvPr/>
        </p:nvGrpSpPr>
        <p:grpSpPr>
          <a:xfrm>
            <a:off x="6162675" y="1141686"/>
            <a:ext cx="5745736" cy="5384009"/>
            <a:chOff x="2531794" y="465411"/>
            <a:chExt cx="6385767" cy="53840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AB6452-0BE0-0486-BCB1-D5B2E52E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3766" y="1833332"/>
              <a:ext cx="2377646" cy="4016088"/>
            </a:xfrm>
            <a:prstGeom prst="rect">
              <a:avLst/>
            </a:prstGeom>
          </p:spPr>
        </p:pic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F32A2DD3-C43B-5BC9-C2DC-5DCE32553475}"/>
                </a:ext>
              </a:extLst>
            </p:cNvPr>
            <p:cNvSpPr/>
            <p:nvPr/>
          </p:nvSpPr>
          <p:spPr>
            <a:xfrm rot="20034871">
              <a:off x="5070336" y="465411"/>
              <a:ext cx="1704730" cy="1129193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Less Fertilizer ?</a:t>
              </a:r>
              <a:endParaRPr lang="en-IN" dirty="0"/>
            </a:p>
          </p:txBody>
        </p:sp>
        <p:sp>
          <p:nvSpPr>
            <p:cNvPr id="10" name="Speech Bubble: Oval 9">
              <a:extLst>
                <a:ext uri="{FF2B5EF4-FFF2-40B4-BE49-F238E27FC236}">
                  <a16:creationId xmlns:a16="http://schemas.microsoft.com/office/drawing/2014/main" id="{CCCF17E3-BA81-54D6-B31F-452C1832921D}"/>
                </a:ext>
              </a:extLst>
            </p:cNvPr>
            <p:cNvSpPr/>
            <p:nvPr/>
          </p:nvSpPr>
          <p:spPr>
            <a:xfrm>
              <a:off x="6489271" y="1039151"/>
              <a:ext cx="1928588" cy="1129193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residue ?</a:t>
              </a:r>
              <a:endParaRPr lang="en-IN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22FE32-2A3B-AB37-3062-6AB9A12C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783557">
              <a:off x="6520996" y="3016960"/>
              <a:ext cx="396274" cy="7087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F5ED98-E710-83AD-5206-801C02715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397008" y="3804298"/>
              <a:ext cx="396274" cy="70872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E9915F-C346-1FDE-00DE-DEE3BCC8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365717" y="4748748"/>
              <a:ext cx="396274" cy="7087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E80ADD7-93C5-4318-AB37-1058D031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55427" y="3804297"/>
              <a:ext cx="396274" cy="7087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649F4B-5225-F2F1-159A-AE85189B4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55426" y="4748746"/>
              <a:ext cx="396274" cy="7087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3AA6583-DF13-4171-6507-2092F8B07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710762" y="3010932"/>
              <a:ext cx="396274" cy="708721"/>
            </a:xfrm>
            <a:prstGeom prst="rect">
              <a:avLst/>
            </a:prstGeom>
          </p:spPr>
        </p:pic>
        <p:sp>
          <p:nvSpPr>
            <p:cNvPr id="17" name="Speech Bubble: Oval 16">
              <a:extLst>
                <a:ext uri="{FF2B5EF4-FFF2-40B4-BE49-F238E27FC236}">
                  <a16:creationId xmlns:a16="http://schemas.microsoft.com/office/drawing/2014/main" id="{68F3A9F3-8492-3882-4CF2-A54D88CD168F}"/>
                </a:ext>
              </a:extLst>
            </p:cNvPr>
            <p:cNvSpPr/>
            <p:nvPr/>
          </p:nvSpPr>
          <p:spPr>
            <a:xfrm>
              <a:off x="6988973" y="2434237"/>
              <a:ext cx="1928588" cy="1129193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Missed any irrigation ?</a:t>
              </a:r>
              <a:endParaRPr lang="en-IN" dirty="0"/>
            </a:p>
          </p:txBody>
        </p:sp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941382C3-F265-96D0-AFB9-F7C06C6C8FDE}"/>
                </a:ext>
              </a:extLst>
            </p:cNvPr>
            <p:cNvSpPr/>
            <p:nvPr/>
          </p:nvSpPr>
          <p:spPr>
            <a:xfrm>
              <a:off x="6986780" y="4009700"/>
              <a:ext cx="1928588" cy="1129193"/>
            </a:xfrm>
            <a:prstGeom prst="wedgeEllipse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Was seed poor ?</a:t>
              </a:r>
              <a:endParaRPr lang="en-IN" dirty="0"/>
            </a:p>
          </p:txBody>
        </p:sp>
        <p:sp>
          <p:nvSpPr>
            <p:cNvPr id="19" name="Flowchart: Sequential Access Storage 18">
              <a:extLst>
                <a:ext uri="{FF2B5EF4-FFF2-40B4-BE49-F238E27FC236}">
                  <a16:creationId xmlns:a16="http://schemas.microsoft.com/office/drawing/2014/main" id="{0E45468B-84D7-96C6-B822-3655FA2EF731}"/>
                </a:ext>
              </a:extLst>
            </p:cNvPr>
            <p:cNvSpPr/>
            <p:nvPr/>
          </p:nvSpPr>
          <p:spPr>
            <a:xfrm rot="1266039">
              <a:off x="3182307" y="1138875"/>
              <a:ext cx="1745669" cy="1206320"/>
            </a:xfrm>
            <a:prstGeom prst="flowChartMagneticTap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Was sowing delayed ?</a:t>
              </a:r>
              <a:endParaRPr lang="en-IN" dirty="0"/>
            </a:p>
          </p:txBody>
        </p:sp>
        <p:sp>
          <p:nvSpPr>
            <p:cNvPr id="20" name="Flowchart: Sequential Access Storage 19">
              <a:extLst>
                <a:ext uri="{FF2B5EF4-FFF2-40B4-BE49-F238E27FC236}">
                  <a16:creationId xmlns:a16="http://schemas.microsoft.com/office/drawing/2014/main" id="{96957671-4E50-F083-4214-3238185A57D2}"/>
                </a:ext>
              </a:extLst>
            </p:cNvPr>
            <p:cNvSpPr/>
            <p:nvPr/>
          </p:nvSpPr>
          <p:spPr>
            <a:xfrm>
              <a:off x="2650536" y="2509997"/>
              <a:ext cx="1745669" cy="1206320"/>
            </a:xfrm>
            <a:prstGeom prst="flowChartMagneticTap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More weed and pest ?</a:t>
              </a:r>
              <a:endParaRPr lang="en-IN" dirty="0"/>
            </a:p>
          </p:txBody>
        </p:sp>
        <p:sp>
          <p:nvSpPr>
            <p:cNvPr id="21" name="Flowchart: Sequential Access Storage 20">
              <a:extLst>
                <a:ext uri="{FF2B5EF4-FFF2-40B4-BE49-F238E27FC236}">
                  <a16:creationId xmlns:a16="http://schemas.microsoft.com/office/drawing/2014/main" id="{21DB840B-DCC0-8B7A-1B07-5F3FD5E18A18}"/>
                </a:ext>
              </a:extLst>
            </p:cNvPr>
            <p:cNvSpPr/>
            <p:nvPr/>
          </p:nvSpPr>
          <p:spPr>
            <a:xfrm>
              <a:off x="2531794" y="3937218"/>
              <a:ext cx="1745669" cy="1206320"/>
            </a:xfrm>
            <a:prstGeom prst="flowChartMagneticTap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More weed and pest ?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45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B6AF8-DEEE-BAFF-7185-EAA0824C770A}"/>
              </a:ext>
            </a:extLst>
          </p:cNvPr>
          <p:cNvSpPr txBox="1"/>
          <p:nvPr/>
        </p:nvSpPr>
        <p:spPr>
          <a:xfrm>
            <a:off x="628651" y="285750"/>
            <a:ext cx="1090612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There can be many random forest..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BA7D-B51D-D7F6-9DA6-CDC16612FC17}"/>
              </a:ext>
            </a:extLst>
          </p:cNvPr>
          <p:cNvSpPr txBox="1"/>
          <p:nvPr/>
        </p:nvSpPr>
        <p:spPr>
          <a:xfrm>
            <a:off x="1333501" y="1381125"/>
            <a:ext cx="8608218" cy="12464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AutoNum type="arabicPeriod"/>
            </a:pPr>
            <a:r>
              <a:rPr lang="en-US" sz="2000" dirty="0"/>
              <a:t>Based on number of random subset of variable selected (</a:t>
            </a:r>
            <a:r>
              <a:rPr lang="en-US" sz="2000" dirty="0" err="1"/>
              <a:t>mtry</a:t>
            </a:r>
            <a:r>
              <a:rPr lang="en-US" sz="2000" dirty="0"/>
              <a:t>) or Number of data points at terminal node (</a:t>
            </a:r>
            <a:r>
              <a:rPr lang="en-US" sz="2000" dirty="0" err="1"/>
              <a:t>nodesize</a:t>
            </a:r>
            <a:r>
              <a:rPr lang="en-US" sz="2000" dirty="0"/>
              <a:t>)</a:t>
            </a:r>
          </a:p>
          <a:p>
            <a:pPr marL="342900" indent="-342900">
              <a:spcAft>
                <a:spcPts val="1800"/>
              </a:spcAft>
              <a:buAutoNum type="arabicPeriod"/>
            </a:pPr>
            <a:r>
              <a:rPr lang="en-US" sz="2000" dirty="0"/>
              <a:t>Based on number of trees in the random forest (</a:t>
            </a:r>
            <a:r>
              <a:rPr lang="en-US" sz="2000" dirty="0" err="1"/>
              <a:t>num.tree</a:t>
            </a:r>
            <a:r>
              <a:rPr lang="en-US" sz="20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710AF-9B88-BFA9-BC2E-9BD5F1B38EAF}"/>
              </a:ext>
            </a:extLst>
          </p:cNvPr>
          <p:cNvSpPr txBox="1"/>
          <p:nvPr/>
        </p:nvSpPr>
        <p:spPr>
          <a:xfrm>
            <a:off x="1333501" y="3429000"/>
            <a:ext cx="860821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/>
              <a:t>(The) random forest with minimum out-of-bag error and (The) random forest which performs well on un-seen data (Test data)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EEEF5-148F-EDDD-8539-8D753AC9A218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637610" y="2627620"/>
            <a:ext cx="0" cy="801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1DB366-C361-F74E-8E4B-93DD98689408}"/>
              </a:ext>
            </a:extLst>
          </p:cNvPr>
          <p:cNvSpPr txBox="1"/>
          <p:nvPr/>
        </p:nvSpPr>
        <p:spPr>
          <a:xfrm>
            <a:off x="3971925" y="2843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Aim is to select 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C805894-75EB-5E45-FAFF-5D3F7F60F6F1}"/>
              </a:ext>
            </a:extLst>
          </p:cNvPr>
          <p:cNvSpPr/>
          <p:nvPr/>
        </p:nvSpPr>
        <p:spPr>
          <a:xfrm rot="5400000">
            <a:off x="5194696" y="68609"/>
            <a:ext cx="885825" cy="885348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152A3-0D92-4AA3-246D-FC8F3C51CC37}"/>
              </a:ext>
            </a:extLst>
          </p:cNvPr>
          <p:cNvSpPr txBox="1"/>
          <p:nvPr/>
        </p:nvSpPr>
        <p:spPr>
          <a:xfrm>
            <a:off x="4171950" y="5042892"/>
            <a:ext cx="312771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20955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E08AF-EAC6-E3AC-D9EB-84EFBDA30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37639" r="26016" b="30139"/>
          <a:stretch/>
        </p:blipFill>
        <p:spPr>
          <a:xfrm>
            <a:off x="4390860" y="789384"/>
            <a:ext cx="7344103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797C5-50C2-E4DF-68EA-9518BA5F7C7E}"/>
              </a:ext>
            </a:extLst>
          </p:cNvPr>
          <p:cNvSpPr txBox="1"/>
          <p:nvPr/>
        </p:nvSpPr>
        <p:spPr>
          <a:xfrm>
            <a:off x="1847850" y="142875"/>
            <a:ext cx="865822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evaluation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75F67-9C70-F931-BE74-3CDEE1D69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0" t="45506"/>
          <a:stretch/>
        </p:blipFill>
        <p:spPr>
          <a:xfrm>
            <a:off x="4390860" y="3418284"/>
            <a:ext cx="5319713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86735-B32F-D801-06EF-89F49566E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51" y="3284934"/>
            <a:ext cx="4029075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01482E-468E-0AAC-E329-A449E76AD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575" y="4719042"/>
            <a:ext cx="7258050" cy="1314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6F1BB2-D8A1-6B4D-B63B-AEE7C6934772}"/>
              </a:ext>
            </a:extLst>
          </p:cNvPr>
          <p:cNvSpPr txBox="1"/>
          <p:nvPr/>
        </p:nvSpPr>
        <p:spPr>
          <a:xfrm>
            <a:off x="8858250" y="639127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(David </a:t>
            </a:r>
            <a:r>
              <a:rPr lang="en-US" dirty="0" err="1"/>
              <a:t>Rosetire</a:t>
            </a:r>
            <a:r>
              <a:rPr lang="en-US" dirty="0"/>
              <a:t>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EFA237-D36C-48BB-5698-275ACBF83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34" y="890356"/>
            <a:ext cx="4295775" cy="56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CA589-BA75-2834-DFC7-00F86972D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4" t="16218"/>
          <a:stretch/>
        </p:blipFill>
        <p:spPr>
          <a:xfrm>
            <a:off x="1919287" y="1143000"/>
            <a:ext cx="8353425" cy="5055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7EACA2-A5DA-CA9E-1B04-DE6B86200A17}"/>
              </a:ext>
            </a:extLst>
          </p:cNvPr>
          <p:cNvSpPr txBox="1"/>
          <p:nvPr/>
        </p:nvSpPr>
        <p:spPr>
          <a:xfrm>
            <a:off x="1266825" y="389291"/>
            <a:ext cx="1036320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Numerous model (and variants) exists in literature and are increasing day by day too…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E92F8-4870-B444-6030-2A3555563FB2}"/>
              </a:ext>
            </a:extLst>
          </p:cNvPr>
          <p:cNvSpPr txBox="1"/>
          <p:nvPr/>
        </p:nvSpPr>
        <p:spPr>
          <a:xfrm>
            <a:off x="6648450" y="6468709"/>
            <a:ext cx="471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 from caret </a:t>
            </a:r>
            <a:r>
              <a:rPr lang="en-US" dirty="0" err="1"/>
              <a:t>github</a:t>
            </a:r>
            <a:r>
              <a:rPr lang="en-US" dirty="0"/>
              <a:t> page on 13/05/2023</a:t>
            </a:r>
          </a:p>
        </p:txBody>
      </p:sp>
    </p:spTree>
    <p:extLst>
      <p:ext uri="{BB962C8B-B14F-4D97-AF65-F5344CB8AC3E}">
        <p14:creationId xmlns:p14="http://schemas.microsoft.com/office/powerpoint/2010/main" val="355157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75822-6EFE-D5F4-C04D-1EF3E517AAD8}"/>
              </a:ext>
            </a:extLst>
          </p:cNvPr>
          <p:cNvSpPr txBox="1"/>
          <p:nvPr/>
        </p:nvSpPr>
        <p:spPr>
          <a:xfrm>
            <a:off x="1495425" y="55107"/>
            <a:ext cx="99441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a typical ML workflows should be 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77FFCB-BE10-D557-4348-77756EE9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46780"/>
            <a:ext cx="9277350" cy="5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F56068-69FE-25E6-CAD3-7424FF16619A}"/>
              </a:ext>
            </a:extLst>
          </p:cNvPr>
          <p:cNvSpPr txBox="1"/>
          <p:nvPr/>
        </p:nvSpPr>
        <p:spPr>
          <a:xfrm>
            <a:off x="7229475" y="6433561"/>
            <a:ext cx="472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(Nayak, H.S., Silva J V., Parihar C.M., et al., 2022)</a:t>
            </a:r>
          </a:p>
        </p:txBody>
      </p:sp>
    </p:spTree>
    <p:extLst>
      <p:ext uri="{BB962C8B-B14F-4D97-AF65-F5344CB8AC3E}">
        <p14:creationId xmlns:p14="http://schemas.microsoft.com/office/powerpoint/2010/main" val="29972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AD73D-1D9F-F72C-FC72-916F1DB6F11A}"/>
              </a:ext>
            </a:extLst>
          </p:cNvPr>
          <p:cNvSpPr txBox="1"/>
          <p:nvPr/>
        </p:nvSpPr>
        <p:spPr>
          <a:xfrm>
            <a:off x="933450" y="219075"/>
            <a:ext cx="1118235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RF model developed! How to interpret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F6BF7-191F-8F20-80A3-6FF5BA34A563}"/>
              </a:ext>
            </a:extLst>
          </p:cNvPr>
          <p:cNvSpPr txBox="1"/>
          <p:nvPr/>
        </p:nvSpPr>
        <p:spPr>
          <a:xfrm>
            <a:off x="1676400" y="1266825"/>
            <a:ext cx="82296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We don’t have any coefficient alike in linear regression for interpreting or publishing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We don’t have a regression tree like structure (We have 500s of trees)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How to say which variable are important ? And their effect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151F3-3FC4-845B-3872-EEE6C145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10" y="3621087"/>
            <a:ext cx="4447540" cy="265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CCB9C-8C72-79BF-EC93-20E705ED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49" y="3059595"/>
            <a:ext cx="3552827" cy="32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D68918-1785-0091-1930-E19C188AD9B1}"/>
              </a:ext>
            </a:extLst>
          </p:cNvPr>
          <p:cNvSpPr txBox="1"/>
          <p:nvPr/>
        </p:nvSpPr>
        <p:spPr>
          <a:xfrm>
            <a:off x="1914525" y="3429000"/>
            <a:ext cx="398145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183C4"/>
                </a:solidFill>
                <a:latin typeface="Helvetica Neue"/>
                <a:hlinkClick r:id="rId2"/>
              </a:rPr>
              <a:t>I</a:t>
            </a:r>
            <a:r>
              <a:rPr lang="en-US" b="0" i="0" u="sng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ntrinsically interpretable models</a:t>
            </a:r>
            <a:endParaRPr lang="en-US" b="0" i="0" u="sng" dirty="0">
              <a:solidFill>
                <a:srgbClr val="4183C4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4183C4"/>
                </a:solidFill>
                <a:latin typeface="Helvetica Neue"/>
              </a:rPr>
              <a:t>	Vs </a:t>
            </a:r>
          </a:p>
          <a:p>
            <a:r>
              <a:rPr lang="en-US" u="sng" dirty="0">
                <a:solidFill>
                  <a:srgbClr val="4183C4"/>
                </a:solidFill>
                <a:latin typeface="Helvetica Neue"/>
              </a:rPr>
              <a:t>Post hoc (and model-agnostic) interpretation models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US" dirty="0">
              <a:solidFill>
                <a:srgbClr val="4183C4"/>
              </a:solidFill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9C9D-588E-39B8-2CCD-DE25ADA6B1BF}"/>
              </a:ext>
            </a:extLst>
          </p:cNvPr>
          <p:cNvSpPr txBox="1"/>
          <p:nvPr/>
        </p:nvSpPr>
        <p:spPr>
          <a:xfrm>
            <a:off x="1914525" y="247650"/>
            <a:ext cx="833437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BF54A-ED65-93D7-A925-D05CA67E6473}"/>
              </a:ext>
            </a:extLst>
          </p:cNvPr>
          <p:cNvSpPr txBox="1"/>
          <p:nvPr/>
        </p:nvSpPr>
        <p:spPr>
          <a:xfrm>
            <a:off x="8239125" y="1630203"/>
            <a:ext cx="31908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Local or global?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E6FAE-43BC-5151-BC0B-8B6C57B78FC8}"/>
              </a:ext>
            </a:extLst>
          </p:cNvPr>
          <p:cNvSpPr txBox="1"/>
          <p:nvPr/>
        </p:nvSpPr>
        <p:spPr>
          <a:xfrm>
            <a:off x="7419975" y="2413337"/>
            <a:ext cx="421005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Which variable is more important for describing yield at population level ? </a:t>
            </a:r>
          </a:p>
          <a:p>
            <a:endParaRPr lang="en-US" dirty="0"/>
          </a:p>
          <a:p>
            <a:r>
              <a:rPr lang="en-US" dirty="0"/>
              <a:t>What is the effect of the variable (say N) on yield ?</a:t>
            </a:r>
          </a:p>
          <a:p>
            <a:endParaRPr lang="en-US" dirty="0"/>
          </a:p>
          <a:p>
            <a:r>
              <a:rPr lang="en-US" dirty="0"/>
              <a:t>With which factor N is interacting to affect yield ? (Important two-way interactions)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43271-E0D8-0AC0-370B-43E45871CEEC}"/>
              </a:ext>
            </a:extLst>
          </p:cNvPr>
          <p:cNvSpPr txBox="1"/>
          <p:nvPr/>
        </p:nvSpPr>
        <p:spPr>
          <a:xfrm>
            <a:off x="7419975" y="5388173"/>
            <a:ext cx="427672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 farm level what is the effect of any production practices on rice yield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D05CF-AE03-13FE-719D-C6668F3AF06A}"/>
              </a:ext>
            </a:extLst>
          </p:cNvPr>
          <p:cNvSpPr txBox="1"/>
          <p:nvPr/>
        </p:nvSpPr>
        <p:spPr>
          <a:xfrm>
            <a:off x="1485900" y="1899345"/>
            <a:ext cx="45339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Classification and regression tree </a:t>
            </a:r>
          </a:p>
          <a:p>
            <a:r>
              <a:rPr lang="en-US" dirty="0"/>
              <a:t>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5E6CA-4B0D-43BB-4385-95D177A01D4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3752850" y="2822675"/>
            <a:ext cx="152400" cy="60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6726F-D330-BB25-B346-4B5809C5776C}"/>
              </a:ext>
            </a:extLst>
          </p:cNvPr>
          <p:cNvCxnSpPr>
            <a:stCxn id="8" idx="2"/>
          </p:cNvCxnSpPr>
          <p:nvPr/>
        </p:nvCxnSpPr>
        <p:spPr>
          <a:xfrm flipH="1">
            <a:off x="3752850" y="4629329"/>
            <a:ext cx="152400" cy="66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312230-1A34-EC87-E469-A6D2491CCADA}"/>
              </a:ext>
            </a:extLst>
          </p:cNvPr>
          <p:cNvSpPr txBox="1"/>
          <p:nvPr/>
        </p:nvSpPr>
        <p:spPr>
          <a:xfrm>
            <a:off x="1485900" y="5304324"/>
            <a:ext cx="45339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Gradient boosting </a:t>
            </a:r>
          </a:p>
          <a:p>
            <a:r>
              <a:rPr lang="en-US" dirty="0"/>
              <a:t>Random forest  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460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F79DF-1295-7B5F-DDA8-CFD87CBE98B4}"/>
              </a:ext>
            </a:extLst>
          </p:cNvPr>
          <p:cNvSpPr txBox="1"/>
          <p:nvPr/>
        </p:nvSpPr>
        <p:spPr>
          <a:xfrm>
            <a:off x="990600" y="28575"/>
            <a:ext cx="103632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Effect of production practices on yield or (any outcome of interest)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99388-AD4D-4BAE-FEE8-7C1B858B7AB6}"/>
              </a:ext>
            </a:extLst>
          </p:cNvPr>
          <p:cNvSpPr txBox="1"/>
          <p:nvPr/>
        </p:nvSpPr>
        <p:spPr>
          <a:xfrm>
            <a:off x="847725" y="10096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dependence plots (Single variable or two-way interactions)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E7453-9E4C-F09E-8432-DBCDA0EB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4468"/>
            <a:ext cx="6029325" cy="4494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C033C-68A8-D60F-AFA8-63567EF4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2181225"/>
            <a:ext cx="3048000" cy="102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009F4D-D41D-2EAB-8E68-DA172DADFE3C}"/>
              </a:ext>
            </a:extLst>
          </p:cNvPr>
          <p:cNvSpPr txBox="1"/>
          <p:nvPr/>
        </p:nvSpPr>
        <p:spPr>
          <a:xfrm>
            <a:off x="7429500" y="3286125"/>
            <a:ext cx="438150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B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y marginalizing the machine learning model output over the distribution of the features in set C, PDP shows the relationship between the features in set S we are interested in and the predicted outcome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298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053F8-9D94-C9B0-D5A0-9F6D7C86E6E8}"/>
              </a:ext>
            </a:extLst>
          </p:cNvPr>
          <p:cNvSpPr txBox="1"/>
          <p:nvPr/>
        </p:nvSpPr>
        <p:spPr>
          <a:xfrm>
            <a:off x="1343025" y="314325"/>
            <a:ext cx="951547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Feature 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43851-FAB2-CD0D-7F79-4B7B07891112}"/>
              </a:ext>
            </a:extLst>
          </p:cNvPr>
          <p:cNvSpPr txBox="1"/>
          <p:nvPr/>
        </p:nvSpPr>
        <p:spPr>
          <a:xfrm>
            <a:off x="3067050" y="2438400"/>
            <a:ext cx="5991225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will look at the exercise.. </a:t>
            </a:r>
          </a:p>
        </p:txBody>
      </p:sp>
    </p:spTree>
    <p:extLst>
      <p:ext uri="{BB962C8B-B14F-4D97-AF65-F5344CB8AC3E}">
        <p14:creationId xmlns:p14="http://schemas.microsoft.com/office/powerpoint/2010/main" val="2318181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B488F-103D-7BAC-8D01-E68193FF0C09}"/>
              </a:ext>
            </a:extLst>
          </p:cNvPr>
          <p:cNvSpPr txBox="1"/>
          <p:nvPr/>
        </p:nvSpPr>
        <p:spPr>
          <a:xfrm>
            <a:off x="2468880" y="247904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250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B3911-E187-06A0-CAF2-01BB5D6768F3}"/>
              </a:ext>
            </a:extLst>
          </p:cNvPr>
          <p:cNvSpPr txBox="1"/>
          <p:nvPr/>
        </p:nvSpPr>
        <p:spPr>
          <a:xfrm>
            <a:off x="104775" y="314325"/>
            <a:ext cx="1208722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A1738-2FB6-9A53-B1D3-88ED7A199C4D}"/>
              </a:ext>
            </a:extLst>
          </p:cNvPr>
          <p:cNvSpPr txBox="1"/>
          <p:nvPr/>
        </p:nvSpPr>
        <p:spPr>
          <a:xfrm>
            <a:off x="1600200" y="1316593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pattern from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2DA6-E72C-D068-9262-3476AE642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" t="1975" r="-1"/>
          <a:stretch/>
        </p:blipFill>
        <p:spPr>
          <a:xfrm>
            <a:off x="5681663" y="1685925"/>
            <a:ext cx="6043612" cy="4677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38189-FF08-F962-63D2-97AD75A6E247}"/>
              </a:ext>
            </a:extLst>
          </p:cNvPr>
          <p:cNvSpPr txBox="1"/>
          <p:nvPr/>
        </p:nvSpPr>
        <p:spPr>
          <a:xfrm>
            <a:off x="4819650" y="1457087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https://observablehq.com/@yizhe-ang/interactive-visualization-of-linear-regression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6EED0-3C19-CAA7-BFAA-8347DC831E78}"/>
              </a:ext>
            </a:extLst>
          </p:cNvPr>
          <p:cNvSpPr txBox="1"/>
          <p:nvPr/>
        </p:nvSpPr>
        <p:spPr>
          <a:xfrm>
            <a:off x="1304925" y="2204470"/>
            <a:ext cx="4191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Say computer to fit a linear regression or frontier or boundary line based on some assumption about what should be the property of parameters, How residuals should be distributed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38EAB-9775-ADD9-0D96-9A0E790FFF39}"/>
              </a:ext>
            </a:extLst>
          </p:cNvPr>
          <p:cNvSpPr txBox="1"/>
          <p:nvPr/>
        </p:nvSpPr>
        <p:spPr>
          <a:xfrm>
            <a:off x="1304925" y="4376170"/>
            <a:ext cx="41910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provide your management and yield to the computer and ask computer how these set of management leads to this yield. How management interacts to affect yield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AF1D2-9AC9-5738-792E-4B30A9567801}"/>
              </a:ext>
            </a:extLst>
          </p:cNvPr>
          <p:cNvSpPr txBox="1"/>
          <p:nvPr/>
        </p:nvSpPr>
        <p:spPr>
          <a:xfrm>
            <a:off x="1252537" y="6174343"/>
            <a:ext cx="42433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default, the model are black 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AFD6-3D2E-0953-BBB8-89DF7B579744}"/>
              </a:ext>
            </a:extLst>
          </p:cNvPr>
          <p:cNvSpPr txBox="1"/>
          <p:nvPr/>
        </p:nvSpPr>
        <p:spPr>
          <a:xfrm>
            <a:off x="7481887" y="6035843"/>
            <a:ext cx="424338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exists some other technique for model explanation !!</a:t>
            </a:r>
          </a:p>
        </p:txBody>
      </p:sp>
    </p:spTree>
    <p:extLst>
      <p:ext uri="{BB962C8B-B14F-4D97-AF65-F5344CB8AC3E}">
        <p14:creationId xmlns:p14="http://schemas.microsoft.com/office/powerpoint/2010/main" val="213968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22154-4479-F334-B966-E60D30A14072}"/>
              </a:ext>
            </a:extLst>
          </p:cNvPr>
          <p:cNvSpPr txBox="1"/>
          <p:nvPr/>
        </p:nvSpPr>
        <p:spPr>
          <a:xfrm>
            <a:off x="1866900" y="390525"/>
            <a:ext cx="862965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not new for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8DC69-C808-C441-1169-DB8E0E3F7EAE}"/>
              </a:ext>
            </a:extLst>
          </p:cNvPr>
          <p:cNvSpPr txBox="1"/>
          <p:nvPr/>
        </p:nvSpPr>
        <p:spPr>
          <a:xfrm>
            <a:off x="1724025" y="1173718"/>
            <a:ext cx="93440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solidFill>
                  <a:srgbClr val="323232"/>
                </a:solidFill>
                <a:effectLst/>
                <a:latin typeface="November"/>
              </a:rPr>
              <a:t>Amazon: </a:t>
            </a:r>
          </a:p>
          <a:p>
            <a:r>
              <a:rPr lang="en-US" sz="2000" dirty="0">
                <a:solidFill>
                  <a:srgbClr val="323232"/>
                </a:solidFill>
                <a:latin typeface="November"/>
              </a:rPr>
              <a:t>                 R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November"/>
              </a:rPr>
              <a:t>ecommended for you, bought together, recently viewed, etc.  ML clusters the things based on search criteria</a:t>
            </a:r>
          </a:p>
          <a:p>
            <a:endParaRPr lang="en-US" sz="2000" dirty="0">
              <a:solidFill>
                <a:srgbClr val="323232"/>
              </a:solidFill>
              <a:latin typeface="November"/>
            </a:endParaRPr>
          </a:p>
          <a:p>
            <a:r>
              <a:rPr lang="en-US" sz="2000" b="1" u="sng" dirty="0">
                <a:solidFill>
                  <a:srgbClr val="323232"/>
                </a:solidFill>
                <a:latin typeface="November"/>
              </a:rPr>
              <a:t>YouTube:  </a:t>
            </a:r>
            <a:r>
              <a:rPr lang="en-US" sz="2000" dirty="0">
                <a:solidFill>
                  <a:srgbClr val="323232"/>
                </a:solidFill>
                <a:latin typeface="November"/>
              </a:rPr>
              <a:t>If you regularly sees news in morning, When you open you tube in morning, 	mostly news comes.</a:t>
            </a:r>
          </a:p>
          <a:p>
            <a:r>
              <a:rPr lang="en-US" sz="2000" dirty="0">
                <a:solidFill>
                  <a:srgbClr val="323232"/>
                </a:solidFill>
                <a:latin typeface="November"/>
              </a:rPr>
              <a:t>	If you search for flights in google, you may get an advertisement related to 	flight price while watching a video </a:t>
            </a:r>
          </a:p>
          <a:p>
            <a:r>
              <a:rPr lang="en-US" sz="2000" dirty="0">
                <a:solidFill>
                  <a:srgbClr val="323232"/>
                </a:solidFill>
                <a:latin typeface="November"/>
              </a:rPr>
              <a:t>	</a:t>
            </a:r>
          </a:p>
          <a:p>
            <a:r>
              <a:rPr lang="en-US" sz="2000" dirty="0">
                <a:solidFill>
                  <a:srgbClr val="323232"/>
                </a:solidFill>
                <a:latin typeface="November"/>
              </a:rPr>
              <a:t>(Video recommendation come based on recent searches ,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November"/>
              </a:rPr>
              <a:t>clicks, likes and dislikes, watch time, and shares)</a:t>
            </a:r>
          </a:p>
          <a:p>
            <a:endParaRPr lang="en-US" sz="2000" dirty="0">
              <a:solidFill>
                <a:srgbClr val="323232"/>
              </a:solidFill>
              <a:latin typeface="November"/>
            </a:endParaRPr>
          </a:p>
          <a:p>
            <a:r>
              <a:rPr lang="en-US" sz="2000" b="1" u="sng" dirty="0">
                <a:solidFill>
                  <a:srgbClr val="323232"/>
                </a:solidFill>
                <a:latin typeface="November"/>
              </a:rPr>
              <a:t>Movie recommendation from Netflix:</a:t>
            </a:r>
          </a:p>
          <a:p>
            <a:endParaRPr lang="en-US" sz="2000" b="1" u="sng" dirty="0">
              <a:solidFill>
                <a:srgbClr val="323232"/>
              </a:solidFill>
              <a:latin typeface="November"/>
            </a:endParaRPr>
          </a:p>
          <a:p>
            <a:r>
              <a:rPr lang="en-US" sz="2000" dirty="0">
                <a:solidFill>
                  <a:srgbClr val="323232"/>
                </a:solidFill>
                <a:latin typeface="November"/>
              </a:rPr>
              <a:t>	B</a:t>
            </a:r>
            <a:r>
              <a:rPr lang="en-US" sz="2000" b="0" i="0" dirty="0">
                <a:solidFill>
                  <a:srgbClr val="323232"/>
                </a:solidFill>
                <a:effectLst/>
                <a:latin typeface="November"/>
              </a:rPr>
              <a:t>rowsing history and ratings issued, movie type and popularity, seasonal 	trends, and item-item similarity</a:t>
            </a:r>
            <a:endParaRPr lang="en-US" sz="2000" dirty="0">
              <a:solidFill>
                <a:srgbClr val="323232"/>
              </a:solidFill>
              <a:latin typeface="November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129E6-B9E2-290F-EF58-B6C1E0EDAFEE}"/>
              </a:ext>
            </a:extLst>
          </p:cNvPr>
          <p:cNvSpPr txBox="1"/>
          <p:nvPr/>
        </p:nvSpPr>
        <p:spPr>
          <a:xfrm>
            <a:off x="1285875" y="6202144"/>
            <a:ext cx="1022985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Establishing relationship between two things based on data, maybe we don’t know earlier how they are related</a:t>
            </a:r>
          </a:p>
        </p:txBody>
      </p:sp>
    </p:spTree>
    <p:extLst>
      <p:ext uri="{BB962C8B-B14F-4D97-AF65-F5344CB8AC3E}">
        <p14:creationId xmlns:p14="http://schemas.microsoft.com/office/powerpoint/2010/main" val="215954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C2C03-377F-EED5-8090-117C5FDB2464}"/>
              </a:ext>
            </a:extLst>
          </p:cNvPr>
          <p:cNvSpPr txBox="1"/>
          <p:nvPr/>
        </p:nvSpPr>
        <p:spPr>
          <a:xfrm>
            <a:off x="1666875" y="542925"/>
            <a:ext cx="95631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Yield decomposition vs Yield gap decomposition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50DF6-1D63-54D6-6E64-4DA474AAE215}"/>
              </a:ext>
            </a:extLst>
          </p:cNvPr>
          <p:cNvSpPr txBox="1"/>
          <p:nvPr/>
        </p:nvSpPr>
        <p:spPr>
          <a:xfrm>
            <a:off x="1666875" y="1314450"/>
            <a:ext cx="8772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Explainable Machine learning says how management directly and interacting with other variable affects yield ?</a:t>
            </a:r>
          </a:p>
          <a:p>
            <a:endParaRPr lang="en-US" sz="2000" dirty="0"/>
          </a:p>
          <a:p>
            <a:r>
              <a:rPr lang="en-US" sz="2000" dirty="0"/>
              <a:t>For example, ML says the farms with low irrigation and late sowing has less yield. </a:t>
            </a:r>
          </a:p>
          <a:p>
            <a:endParaRPr lang="en-US" sz="2000" dirty="0"/>
          </a:p>
          <a:p>
            <a:r>
              <a:rPr lang="en-US" sz="2000" dirty="0"/>
              <a:t>Does not it mean, management of these factors can improve yield and hence close yield gap 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6DE63D-C010-83AA-223F-11BFA6185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34471"/>
              </p:ext>
            </p:extLst>
          </p:nvPr>
        </p:nvGraphicFramePr>
        <p:xfrm>
          <a:off x="2174240" y="3945255"/>
          <a:ext cx="6929118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902">
                  <a:extLst>
                    <a:ext uri="{9D8B030D-6E8A-4147-A177-3AD203B41FA5}">
                      <a16:colId xmlns:a16="http://schemas.microsoft.com/office/drawing/2014/main" val="1190206460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1657392522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3697538563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1505845921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2797867637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1765832391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1706789589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2784596214"/>
                    </a:ext>
                  </a:extLst>
                </a:gridCol>
                <a:gridCol w="769902">
                  <a:extLst>
                    <a:ext uri="{9D8B030D-6E8A-4147-A177-3AD203B41FA5}">
                      <a16:colId xmlns:a16="http://schemas.microsoft.com/office/drawing/2014/main" val="199360493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Irrigation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Sowing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Soil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Yield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0751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05-Nov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Most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Heavy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Farmer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82875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06-Nov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Most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Heavy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Farmer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33582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FA041C-1FFF-F855-BA61-83A3DCBF54DC}"/>
              </a:ext>
            </a:extLst>
          </p:cNvPr>
          <p:cNvSpPr txBox="1"/>
          <p:nvPr/>
        </p:nvSpPr>
        <p:spPr>
          <a:xfrm>
            <a:off x="1545590" y="5079861"/>
            <a:ext cx="51720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Explainable ML says Farmer 1 attained 1000 kg less yield because of 50 kg less 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FB4A6B-EE52-A16C-8B4B-53C3EC4CC96E}"/>
              </a:ext>
            </a:extLst>
          </p:cNvPr>
          <p:cNvCxnSpPr>
            <a:stCxn id="5" idx="3"/>
          </p:cNvCxnSpPr>
          <p:nvPr/>
        </p:nvCxnSpPr>
        <p:spPr>
          <a:xfrm flipV="1">
            <a:off x="6717665" y="5403026"/>
            <a:ext cx="826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703AB-1D5E-AFA9-B711-C8A63E0A2C40}"/>
              </a:ext>
            </a:extLst>
          </p:cNvPr>
          <p:cNvSpPr txBox="1"/>
          <p:nvPr/>
        </p:nvSpPr>
        <p:spPr>
          <a:xfrm>
            <a:off x="7543800" y="5218360"/>
            <a:ext cx="1873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Part of yield gap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B2969-8120-9F26-68BD-2E01B3210EB3}"/>
              </a:ext>
            </a:extLst>
          </p:cNvPr>
          <p:cNvSpPr txBox="1"/>
          <p:nvPr/>
        </p:nvSpPr>
        <p:spPr>
          <a:xfrm>
            <a:off x="1545589" y="5910858"/>
            <a:ext cx="51720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it does not say anything about, what will be the yield if farmer 1 uses 50 kg additional N with all other existing management.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F0A3-F611-19E5-E6F5-56D5BCCF7D5E}"/>
              </a:ext>
            </a:extLst>
          </p:cNvPr>
          <p:cNvSpPr txBox="1"/>
          <p:nvPr/>
        </p:nvSpPr>
        <p:spPr>
          <a:xfrm>
            <a:off x="7543800" y="5886955"/>
            <a:ext cx="18738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Predictive ML and Yield gap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B292A-4C39-2E8D-7365-E6B5C20F6596}"/>
              </a:ext>
            </a:extLst>
          </p:cNvPr>
          <p:cNvCxnSpPr/>
          <p:nvPr/>
        </p:nvCxnSpPr>
        <p:spPr>
          <a:xfrm flipV="1">
            <a:off x="6671308" y="6238187"/>
            <a:ext cx="826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1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CE8F0-0E26-F231-C0CE-0B18EB48485E}"/>
              </a:ext>
            </a:extLst>
          </p:cNvPr>
          <p:cNvSpPr txBox="1"/>
          <p:nvPr/>
        </p:nvSpPr>
        <p:spPr>
          <a:xfrm>
            <a:off x="1638300" y="276225"/>
            <a:ext cx="89058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Till end of the day,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C2DF8-57F9-AF3C-4BC3-41016E29ECB9}"/>
              </a:ext>
            </a:extLst>
          </p:cNvPr>
          <p:cNvSpPr txBox="1"/>
          <p:nvPr/>
        </p:nvSpPr>
        <p:spPr>
          <a:xfrm>
            <a:off x="1638300" y="1200150"/>
            <a:ext cx="84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Development of Model </a:t>
            </a:r>
          </a:p>
          <a:p>
            <a:pPr marL="342900" indent="-342900">
              <a:buAutoNum type="arabicPeriod"/>
            </a:pPr>
            <a:r>
              <a:rPr lang="en-US" dirty="0"/>
              <a:t>Feature engineering and fine tuning</a:t>
            </a:r>
          </a:p>
          <a:p>
            <a:pPr marL="342900" indent="-342900">
              <a:buAutoNum type="arabicPeriod"/>
            </a:pPr>
            <a:r>
              <a:rPr lang="en-US" dirty="0"/>
              <a:t>Model interpretation for yield explanation…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E2F58-7CB5-2F2E-DE85-9612E9F2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98" y="2382540"/>
            <a:ext cx="2716691" cy="4272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6D8F67-F9DB-4FC0-9CA9-4AD76342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04" y="2304430"/>
            <a:ext cx="2989898" cy="44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03934-B0B2-62FC-B797-6C04F76BB83D}"/>
              </a:ext>
            </a:extLst>
          </p:cNvPr>
          <p:cNvSpPr txBox="1"/>
          <p:nvPr/>
        </p:nvSpPr>
        <p:spPr>
          <a:xfrm>
            <a:off x="2733675" y="180975"/>
            <a:ext cx="70389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Step 1: Model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54F80-CE40-70D6-5F82-6DC19DF62974}"/>
              </a:ext>
            </a:extLst>
          </p:cNvPr>
          <p:cNvSpPr txBox="1"/>
          <p:nvPr/>
        </p:nvSpPr>
        <p:spPr>
          <a:xfrm>
            <a:off x="1662112" y="1182718"/>
            <a:ext cx="9182100" cy="521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Why we need this ?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Based on data structure various model may fit differently.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underlying structure is linear and small data set linear regression, Lasso or Ridge regression may perform better.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too much complex, nonlinear interactions tree-based models works best.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too-too much complex ensemble model may be required (mixture of two model one overcoming the others limitation).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Useful in many agronomic data not limited to yield gap only…. (Clustering of farms, Resource use efficiency, homogenous of weed occurrence, …) </a:t>
            </a:r>
          </a:p>
        </p:txBody>
      </p:sp>
    </p:spTree>
    <p:extLst>
      <p:ext uri="{BB962C8B-B14F-4D97-AF65-F5344CB8AC3E}">
        <p14:creationId xmlns:p14="http://schemas.microsoft.com/office/powerpoint/2010/main" val="20871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4C56E-CFF2-5633-D1CD-905DC171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88457"/>
            <a:ext cx="7158037" cy="541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F30FF-D0F6-F45B-E23A-A2D268C1CC39}"/>
              </a:ext>
            </a:extLst>
          </p:cNvPr>
          <p:cNvSpPr txBox="1"/>
          <p:nvPr/>
        </p:nvSpPr>
        <p:spPr>
          <a:xfrm>
            <a:off x="2464593" y="512118"/>
            <a:ext cx="687705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Linear and quadratic regression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DE6BD-EE34-E7D2-0DEF-6F9D82317102}"/>
              </a:ext>
            </a:extLst>
          </p:cNvPr>
          <p:cNvSpPr txBox="1"/>
          <p:nvPr/>
        </p:nvSpPr>
        <p:spPr>
          <a:xfrm>
            <a:off x="8020050" y="1438275"/>
            <a:ext cx="375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We get coefficient which can be directly interpreted </a:t>
            </a:r>
          </a:p>
          <a:p>
            <a:pPr marL="342900" indent="-342900">
              <a:buAutoNum type="arabicPeriod"/>
            </a:pPr>
            <a:r>
              <a:rPr lang="en-US" sz="2000" dirty="0"/>
              <a:t>No iteration required </a:t>
            </a:r>
          </a:p>
          <a:p>
            <a:pPr marL="342900" indent="-342900">
              <a:buAutoNum type="arabicPeriod"/>
            </a:pPr>
            <a:r>
              <a:rPr lang="en-US" sz="2000" dirty="0"/>
              <a:t>Easy to calculate and interpret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2D9E-9861-93D1-023C-E0DE86035387}"/>
              </a:ext>
            </a:extLst>
          </p:cNvPr>
          <p:cNvSpPr txBox="1"/>
          <p:nvPr/>
        </p:nvSpPr>
        <p:spPr>
          <a:xfrm>
            <a:off x="8020050" y="4371975"/>
            <a:ext cx="375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Not good for nonlinear and complex interactions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9D9CB-037C-5683-0CEE-2FE4FCD76888}"/>
              </a:ext>
            </a:extLst>
          </p:cNvPr>
          <p:cNvSpPr txBox="1"/>
          <p:nvPr/>
        </p:nvSpPr>
        <p:spPr>
          <a:xfrm>
            <a:off x="314325" y="573672"/>
            <a:ext cx="135255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1</a:t>
            </a:r>
          </a:p>
        </p:txBody>
      </p:sp>
    </p:spTree>
    <p:extLst>
      <p:ext uri="{BB962C8B-B14F-4D97-AF65-F5344CB8AC3E}">
        <p14:creationId xmlns:p14="http://schemas.microsoft.com/office/powerpoint/2010/main" val="381868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71D4A53-F767-0317-89C3-74E4C837F45D}"/>
              </a:ext>
            </a:extLst>
          </p:cNvPr>
          <p:cNvGrpSpPr/>
          <p:nvPr/>
        </p:nvGrpSpPr>
        <p:grpSpPr>
          <a:xfrm>
            <a:off x="461962" y="1276350"/>
            <a:ext cx="6500813" cy="5524500"/>
            <a:chOff x="2424112" y="714375"/>
            <a:chExt cx="7343775" cy="5524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C31799-D942-252D-ADA8-343913854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95"/>
            <a:stretch/>
          </p:blipFill>
          <p:spPr>
            <a:xfrm>
              <a:off x="2424112" y="714375"/>
              <a:ext cx="7343775" cy="55245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12BE8C-32C0-DB42-0C67-B778F1B1ABC9}"/>
                </a:ext>
              </a:extLst>
            </p:cNvPr>
            <p:cNvCxnSpPr>
              <a:cxnSpLocks/>
            </p:cNvCxnSpPr>
            <p:nvPr/>
          </p:nvCxnSpPr>
          <p:spPr>
            <a:xfrm>
              <a:off x="4541520" y="1391920"/>
              <a:ext cx="0" cy="38468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EEDB7F-1E30-F615-6A8B-58FA5104CE05}"/>
                </a:ext>
              </a:extLst>
            </p:cNvPr>
            <p:cNvCxnSpPr/>
            <p:nvPr/>
          </p:nvCxnSpPr>
          <p:spPr>
            <a:xfrm>
              <a:off x="5486400" y="1391920"/>
              <a:ext cx="0" cy="38468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21FDC2-9D42-4EDA-B76B-EFEED61270C7}"/>
                </a:ext>
              </a:extLst>
            </p:cNvPr>
            <p:cNvCxnSpPr/>
            <p:nvPr/>
          </p:nvCxnSpPr>
          <p:spPr>
            <a:xfrm>
              <a:off x="6677025" y="1391920"/>
              <a:ext cx="0" cy="38468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70F2B4-F41B-029A-C244-6922A1C98F54}"/>
                </a:ext>
              </a:extLst>
            </p:cNvPr>
            <p:cNvCxnSpPr/>
            <p:nvPr/>
          </p:nvCxnSpPr>
          <p:spPr>
            <a:xfrm>
              <a:off x="7705725" y="1391920"/>
              <a:ext cx="0" cy="38468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E3C377-A8D2-8F6D-7E24-80947B579412}"/>
                </a:ext>
              </a:extLst>
            </p:cNvPr>
            <p:cNvCxnSpPr/>
            <p:nvPr/>
          </p:nvCxnSpPr>
          <p:spPr>
            <a:xfrm>
              <a:off x="3590925" y="3219450"/>
              <a:ext cx="48387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8EE690-A7C8-0A14-7F02-15496B31A76D}"/>
                </a:ext>
              </a:extLst>
            </p:cNvPr>
            <p:cNvCxnSpPr/>
            <p:nvPr/>
          </p:nvCxnSpPr>
          <p:spPr>
            <a:xfrm>
              <a:off x="3590925" y="2752725"/>
              <a:ext cx="48387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7E5B3D-78B4-5FAB-DBCC-61774500BAB8}"/>
                </a:ext>
              </a:extLst>
            </p:cNvPr>
            <p:cNvCxnSpPr/>
            <p:nvPr/>
          </p:nvCxnSpPr>
          <p:spPr>
            <a:xfrm>
              <a:off x="3590925" y="2276475"/>
              <a:ext cx="48387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CFE5D66-E290-A5C0-9B37-2B507A16234D}"/>
              </a:ext>
            </a:extLst>
          </p:cNvPr>
          <p:cNvSpPr txBox="1"/>
          <p:nvPr/>
        </p:nvSpPr>
        <p:spPr>
          <a:xfrm>
            <a:off x="1771334" y="174044"/>
            <a:ext cx="804862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Regression tree intuition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BA439D-605A-CA33-464A-32C241EB1C72}"/>
              </a:ext>
            </a:extLst>
          </p:cNvPr>
          <p:cNvGrpSpPr/>
          <p:nvPr/>
        </p:nvGrpSpPr>
        <p:grpSpPr>
          <a:xfrm>
            <a:off x="6096000" y="1022062"/>
            <a:ext cx="5951292" cy="5354966"/>
            <a:chOff x="7060722" y="926812"/>
            <a:chExt cx="5951292" cy="5354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D4C685-888B-8359-0481-59A59C3F080B}"/>
                </a:ext>
              </a:extLst>
            </p:cNvPr>
            <p:cNvSpPr/>
            <p:nvPr/>
          </p:nvSpPr>
          <p:spPr>
            <a:xfrm>
              <a:off x="8115300" y="926812"/>
              <a:ext cx="2752725" cy="58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N applied &lt; 30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10F43E-4CC3-798B-9B0A-FF96910F6219}"/>
                </a:ext>
              </a:extLst>
            </p:cNvPr>
            <p:cNvSpPr/>
            <p:nvPr/>
          </p:nvSpPr>
          <p:spPr>
            <a:xfrm>
              <a:off x="9633647" y="2038073"/>
              <a:ext cx="1692468" cy="689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N applied &gt; 140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125349-B56B-6976-7047-3F609B1DD5B7}"/>
                </a:ext>
              </a:extLst>
            </p:cNvPr>
            <p:cNvSpPr/>
            <p:nvPr/>
          </p:nvSpPr>
          <p:spPr>
            <a:xfrm>
              <a:off x="7060722" y="2105887"/>
              <a:ext cx="1376362" cy="5847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Rice yield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2000 kg/ha 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FD827-E6F7-8324-CCFC-89B7CB8D2274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9491663" y="1511587"/>
              <a:ext cx="844740" cy="54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02837E-C70C-2FAA-6678-1E2338AD3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8177" y="1521112"/>
              <a:ext cx="1063672" cy="58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29EEC6-3DE1-CE80-A261-5DA8439EC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175" y="2749755"/>
              <a:ext cx="1376441" cy="42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545A3D-7257-3974-3A99-D452BA2411F3}"/>
                </a:ext>
              </a:extLst>
            </p:cNvPr>
            <p:cNvSpPr/>
            <p:nvPr/>
          </p:nvSpPr>
          <p:spPr>
            <a:xfrm>
              <a:off x="7658779" y="3176878"/>
              <a:ext cx="1376362" cy="5847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Rice yield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1900 kg/ha 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D121A46-0B4D-7C51-E9F7-CCD1CB1FE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537" y="2768511"/>
              <a:ext cx="776288" cy="396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48BC6D-1E38-D024-C2AD-B4F58C55B016}"/>
                </a:ext>
              </a:extLst>
            </p:cNvPr>
            <p:cNvSpPr/>
            <p:nvPr/>
          </p:nvSpPr>
          <p:spPr>
            <a:xfrm>
              <a:off x="10396537" y="3157222"/>
              <a:ext cx="1692468" cy="689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N applied &gt; 110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8DB9E7A-ED38-FD0B-5682-C49A8500E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1662" y="3870247"/>
              <a:ext cx="1690975" cy="55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FC0F8D-B05E-5467-966F-EC884B1CA2A8}"/>
                </a:ext>
              </a:extLst>
            </p:cNvPr>
            <p:cNvSpPr/>
            <p:nvPr/>
          </p:nvSpPr>
          <p:spPr>
            <a:xfrm>
              <a:off x="8115300" y="4446219"/>
              <a:ext cx="1376362" cy="5847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Rice yield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4100 kg/ha 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1484CC2-3146-CF19-FB5B-52E8F7806A5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2637" y="3816566"/>
              <a:ext cx="591754" cy="49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7CD131-0EB6-F6AE-7E1E-C50D0BE0721A}"/>
                </a:ext>
              </a:extLst>
            </p:cNvPr>
            <p:cNvSpPr/>
            <p:nvPr/>
          </p:nvSpPr>
          <p:spPr>
            <a:xfrm>
              <a:off x="10928157" y="4323369"/>
              <a:ext cx="1692468" cy="689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N applied &gt; 66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3CCF5E-1B30-24ED-C29D-3DDA588BB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4750" y="5055078"/>
              <a:ext cx="1090902" cy="64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4405E3-D1CF-76F7-E08B-618A446A0FC9}"/>
                </a:ext>
              </a:extLst>
            </p:cNvPr>
            <p:cNvSpPr/>
            <p:nvPr/>
          </p:nvSpPr>
          <p:spPr>
            <a:xfrm>
              <a:off x="9167498" y="5697003"/>
              <a:ext cx="1376362" cy="5847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Rice yield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3588 kg/ha 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DB3D2DC-8072-3A67-9942-17140CF6CC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35652" y="5028061"/>
              <a:ext cx="591754" cy="49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9B1552-6183-3CFF-134E-F833832E1BB9}"/>
                </a:ext>
              </a:extLst>
            </p:cNvPr>
            <p:cNvSpPr/>
            <p:nvPr/>
          </p:nvSpPr>
          <p:spPr>
            <a:xfrm>
              <a:off x="11635652" y="5562361"/>
              <a:ext cx="1376362" cy="5847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Rice yield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2884 kg/ha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BA4361-5CBD-3FB8-4BA7-06E08428484E}"/>
              </a:ext>
            </a:extLst>
          </p:cNvPr>
          <p:cNvSpPr txBox="1"/>
          <p:nvPr/>
        </p:nvSpPr>
        <p:spPr>
          <a:xfrm>
            <a:off x="252412" y="235598"/>
            <a:ext cx="13093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421710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1304</Words>
  <Application>Microsoft Office PowerPoint</Application>
  <PresentationFormat>Widescreen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November</vt:lpstr>
      <vt:lpstr>Office Theme</vt:lpstr>
      <vt:lpstr>Machine learning Introduction and use in yield and yield gap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Sankar Nayak</dc:creator>
  <cp:lastModifiedBy>Hari Sankar Nayak</cp:lastModifiedBy>
  <cp:revision>12</cp:revision>
  <dcterms:created xsi:type="dcterms:W3CDTF">2023-05-13T17:03:08Z</dcterms:created>
  <dcterms:modified xsi:type="dcterms:W3CDTF">2023-05-26T06:04:24Z</dcterms:modified>
</cp:coreProperties>
</file>