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/>
  <p:notesSz cx="7559675" cy="10691812"/>
</p:presentation>
</file>

<file path=ppt/_rels/presentation.xml.rels><?xml version='1.0' encoding='UTF-8' standalone='yes'?>
<Relationships xmlns="http://schemas.openxmlformats.org/package/2006/relationships"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3" Type="http://schemas.openxmlformats.org/officeDocument/2006/relationships/slide" Target="slides/slide27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&lt;encabezamiento&gt;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90738F-95DA-4D66-8678-EE19694AD89C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1106640" y="812880"/>
            <a:ext cx="534492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"/>
          <p:cNvSpPr/>
          <p:nvPr/>
        </p:nvSpPr>
        <p:spPr>
          <a:xfrm>
            <a:off x="755640" y="5078520"/>
            <a:ext cx="604800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"/>
          <p:cNvSpPr/>
          <p:nvPr/>
        </p:nvSpPr>
        <p:spPr>
          <a:xfrm>
            <a:off x="1106640" y="812880"/>
            <a:ext cx="5344920" cy="4008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"/>
          <p:cNvSpPr/>
          <p:nvPr/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600"/>
          </a:xfrm>
          <a:prstGeom prst="rect">
            <a:avLst/>
          </a:prstGeom>
        </p:spPr>
        <p:txBody>
          <a:bodyPr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8640" y="1604160"/>
            <a:ext cx="4982760" cy="397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6480" y="237600"/>
            <a:ext cx="8227800" cy="56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648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397584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2800" y="368064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2800" y="1604160"/>
            <a:ext cx="401508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6480" y="3680640"/>
            <a:ext cx="8227800" cy="1896120"/>
          </a:xfrm>
          <a:prstGeom prst="rect">
            <a:avLst/>
          </a:prstGeom>
        </p:spPr>
        <p:txBody>
          <a:bodyPr lIns="0" rIns="0" tIns="0" bIns="0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9.xml"/><Relationship Id="rId9" Type="http://schemas.openxmlformats.org/officeDocument/2006/relationships/slideLayout" Target="../slideLayouts/slideLayout7.xml"/><Relationship Id="rId8" Type="http://schemas.openxmlformats.org/officeDocument/2006/relationships/slideLayout" Target="../slideLayouts/slideLayout6.xml"/><Relationship Id="rId7" Type="http://schemas.openxmlformats.org/officeDocument/2006/relationships/slideLayout" Target="../slideLayouts/slideLayout5.xml"/><Relationship Id="rId6" Type="http://schemas.openxmlformats.org/officeDocument/2006/relationships/slideLayout" Target="../slideLayouts/slideLayout4.xml"/><Relationship Id="rId5" Type="http://schemas.openxmlformats.org/officeDocument/2006/relationships/slideLayout" Target="../slideLayouts/slideLayout3.xml"/><Relationship Id="rId4" Type="http://schemas.openxmlformats.org/officeDocument/2006/relationships/slideLayout" Target="../slideLayouts/slideLayout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heme" Target="../theme/theme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2.xml"/><Relationship Id="rId14" Type="http://schemas.openxmlformats.org/officeDocument/2006/relationships/slideLayout" Target="../slideLayouts/slideLayout23.xml"/></Relationships>
</file>

<file path=ppt/slideMasters/_rels/slideMaster3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theme" Target="../theme/theme3.xml"/><Relationship Id="rId14" Type="http://schemas.openxmlformats.org/officeDocument/2006/relationships/slideLayout" Target="../slideLayouts/slideLayout35.xml"/></Relationships>
</file>

<file path=ppt/slideMasters/_rels/slideMaster4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14.png"/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theme" Target="../theme/theme4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468800" y="2406600"/>
            <a:ext cx="6204600" cy="2044800"/>
          </a:xfrm>
          <a:prstGeom prst="rect">
            <a:avLst/>
          </a:prstGeom>
        </p:spPr>
        <p:txBody>
          <a:bodyPr lIns="82800" rIns="82800" tIns="82800" bIns="82800" anchor="ctr" anchorCtr="1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636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64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7680" y="6247440"/>
            <a:ext cx="289692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48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41" name="Shape 13" descr=""/>
          <p:cNvPicPr/>
          <p:nvPr/>
        </p:nvPicPr>
        <p:blipFill>
          <a:blip r:embed="rId3"/>
          <a:srcRect l="0" t="0" r="79240" b="22572"/>
          <a:stretch/>
        </p:blipFill>
        <p:spPr>
          <a:xfrm>
            <a:off x="8139600" y="247320"/>
            <a:ext cx="606600" cy="5414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82800" rIns="82800" tIns="82800" bIns="82800" anchor="ctr" anchorCtr="1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79" name="Shape 13" descr=""/>
          <p:cNvPicPr/>
          <p:nvPr/>
        </p:nvPicPr>
        <p:blipFill>
          <a:blip r:embed="rId3"/>
          <a:srcRect l="0" t="0" r="79240" b="22572"/>
          <a:stretch/>
        </p:blipFill>
        <p:spPr>
          <a:xfrm>
            <a:off x="8139600" y="247320"/>
            <a:ext cx="606600" cy="5414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800" cy="1215360"/>
          </a:xfrm>
          <a:prstGeom prst="rect">
            <a:avLst/>
          </a:prstGeom>
        </p:spPr>
        <p:txBody>
          <a:bodyPr lIns="82800" rIns="82800" tIns="82800" bIns="82800" anchor="ctr" anchorCtr="1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780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34" descr=""/>
          <p:cNvPicPr/>
          <p:nvPr/>
        </p:nvPicPr>
        <p:blipFill>
          <a:blip r:embed="rId2"/>
          <a:stretch/>
        </p:blipFill>
        <p:spPr>
          <a:xfrm>
            <a:off x="0" y="0"/>
            <a:ext cx="9140760" cy="6856200"/>
          </a:xfrm>
          <a:prstGeom prst="rect">
            <a:avLst/>
          </a:prstGeom>
          <a:ln>
            <a:noFill/>
          </a:ln>
        </p:spPr>
      </p:pic>
      <p:pic>
        <p:nvPicPr>
          <p:cNvPr id="117" name="Shape 40" descr=""/>
          <p:cNvPicPr/>
          <p:nvPr/>
        </p:nvPicPr>
        <p:blipFill>
          <a:blip r:embed="rId3"/>
          <a:srcRect l="0" t="0" r="78442" b="20341"/>
          <a:stretch/>
        </p:blipFill>
        <p:spPr>
          <a:xfrm>
            <a:off x="8121240" y="249480"/>
            <a:ext cx="671760" cy="594000"/>
          </a:xfrm>
          <a:prstGeom prst="rect">
            <a:avLst/>
          </a:prstGeom>
          <a:ln>
            <a:noFill/>
          </a:ln>
        </p:spPr>
      </p:pic>
      <p:pic>
        <p:nvPicPr>
          <p:cNvPr id="118" name="Shape 41" descr=""/>
          <p:cNvPicPr/>
          <p:nvPr/>
        </p:nvPicPr>
        <p:blipFill>
          <a:blip r:embed="rId4"/>
          <a:stretch/>
        </p:blipFill>
        <p:spPr>
          <a:xfrm>
            <a:off x="7007040" y="5908320"/>
            <a:ext cx="1995480" cy="73404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6480" y="273600"/>
            <a:ext cx="8226360" cy="1143360"/>
          </a:xfrm>
          <a:prstGeom prst="rect">
            <a:avLst/>
          </a:prstGeom>
        </p:spPr>
        <p:txBody>
          <a:bodyPr lIns="82800" rIns="82800" tIns="82800" bIns="82800" anchor="ctr"/>
          <a:p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6480" y="1604160"/>
            <a:ext cx="8226360" cy="3975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64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7680" y="6247440"/>
            <a:ext cx="2896920" cy="470520"/>
          </a:xfrm>
          <a:prstGeom prst="rect">
            <a:avLst/>
          </a:prstGeom>
        </p:spPr>
        <p:txBody>
          <a:bodyPr lIns="82800" rIns="82800" tIns="82800" bIns="82800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4880" y="6247440"/>
            <a:ext cx="2127960" cy="470520"/>
          </a:xfrm>
          <a:prstGeom prst="rect">
            <a:avLst/>
          </a:prstGeom>
        </p:spPr>
        <p:txBody>
          <a:bodyPr lIns="82800" rIns="82800" tIns="82800" bIns="82800"/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7200" y="264960"/>
            <a:ext cx="24476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</a:pPr>
            <a:r>
              <a:rPr b="1" lang="es-CO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Panorama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4" name="Table 2"/>
          <p:cNvGraphicFramePr/>
          <p:nvPr/>
        </p:nvGraphicFramePr>
        <p:xfrm>
          <a:off x="218520" y="4358160"/>
          <a:ext cx="8463240" cy="1408680"/>
        </p:xfrm>
        <a:graphic>
          <a:graphicData uri="http://schemas.openxmlformats.org/drawingml/2006/table">
            <a:tbl>
              <a:tblPr/>
              <a:tblGrid>
                <a:gridCol w="8463600"/>
              </a:tblGrid>
              <a:tr h="32580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Impactos Relevantes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82880">
                <a:tc>
                  <a:txBody>
                    <a:bodyPr lIns="81360" rIns="81360" tIns="46800" bIns="42120" anchor="ctr"/>
                    <a:p>
                      <a:pPr marL="419040" indent="-30456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Describir los impactos más críticos de cara al objetivo de negocio que se pueden lograr al explotar las vulnerabilidades.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8000"/>
                        </a:lnSpc>
                      </a:pP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e 3"/>
          <p:cNvGraphicFramePr/>
          <p:nvPr/>
        </p:nvGraphicFramePr>
        <p:xfrm>
          <a:off x="4734000" y="1170360"/>
          <a:ext cx="3951360" cy="2531160"/>
        </p:xfrm>
        <a:graphic>
          <a:graphicData uri="http://schemas.openxmlformats.org/drawingml/2006/table">
            <a:tbl>
              <a:tblPr/>
              <a:tblGrid>
                <a:gridCol w="928800"/>
                <a:gridCol w="1079640"/>
                <a:gridCol w="820080"/>
                <a:gridCol w="1123200"/>
              </a:tblGrid>
              <a:tr h="95940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técnica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Ocurrencias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312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Altos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Medios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Bajos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76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Total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100%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4"/>
          <p:cNvGraphicFramePr/>
          <p:nvPr/>
        </p:nvGraphicFramePr>
        <p:xfrm>
          <a:off x="218520" y="1170360"/>
          <a:ext cx="4348080" cy="3151440"/>
        </p:xfrm>
        <a:graphic>
          <a:graphicData uri="http://schemas.openxmlformats.org/drawingml/2006/table">
            <a:tbl>
              <a:tblPr/>
              <a:tblGrid>
                <a:gridCol w="1118520"/>
                <a:gridCol w="1118520"/>
                <a:gridCol w="2111400"/>
              </a:tblGrid>
              <a:tr h="324000">
                <a:tc gridSpan="3"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Top de 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52680"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Valoración de riesgo 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 técnica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Nombre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70160">
                <a:tc>
                  <a:txBody>
                    <a:bodyPr lIns="81360" rIns="81360" tIns="46800" bIns="421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tomado de QC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 tIns="46800" bIns="421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CVSSv2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6240"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Implementar mensajes de error genéricos que no le permitan a un atacante discernir la existencia del usuario en el sistema a través de imagenes aleatorias cuando el usuario no existe.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Implementar un control para evitar este tipo de ataques y que garantice que el acceso no sea de un robot. Ej captcha, bloqueo por retardo en el número de intentos fallidos, etc.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Poner para todo recurso con una funcionalidad crítica para el negocio un proceso de autenticación fuerte y asegurarse de que cada usuario que intente acceder tenga una sesión iniciada.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Restringir acceso a información técnica expuesta en los servicios y servidores afectados.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Establecer las cabeceras HTTP de seguridad: 
- access-control-allow-origin
- x-content-security-policy
- x-permitted-cross-domain-policies
- strict-transport-security (Si usa SSL)
- x-frame-options
- x-xss-protection
- cache-control.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Asegurarse que la respuesta del captcha se encuentre a nivel de servidor y no expuesto en el HTML de la web, también asegurarse que el Captcha no sea leído por un OCR y que se confirme su validez en todas las ocaciones.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Proteger los recursos a los cuales no se le tiene una autenticación para ser accedidos.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68800" y="3038760"/>
            <a:ext cx="620460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Resumen Técnico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4560" y="6057360"/>
            <a:ext cx="385164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Información para uso exclusivo 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 Grupo Bancolombia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Shape 157" descr=""/>
          <p:cNvPicPr/>
          <p:nvPr/>
        </p:nvPicPr>
        <p:blipFill>
          <a:blip r:embed="rId1"/>
          <a:stretch/>
        </p:blipFill>
        <p:spPr>
          <a:xfrm>
            <a:off x="6017400" y="245880"/>
            <a:ext cx="2835000" cy="6793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Moderado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Solamente se debe de permitir cifrados seguros con algoritmos seguros como TLSv1 o Superior.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Filtrar la información que recibe y envía la aplicación por medio de listas blancas
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Desplegar la aplicación sobre un canal de comunicación cifrado, como por ejemplo: HTTPS + TLS.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Definir un time-out cuando una consulta o una búsqueda se está demorando mucho en procesar la información.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Vincular la descarga del archivo a la sesión del usuario.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Agregar los atributos HTTPOnly y sí se está usando SSL en la aplicación agregar el atributo Secure.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Garantizar que los identificadores de sesión se envían por métodos seguros (POST) u obtener la sesión de las cookies.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Definir un time-out cuando una consulta o una búsqueda se está demorando mucho en procesar la información.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ebc214">
              <a:alpha val="91000"/>
            </a:srgbClr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Tolerable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Realizar las consultas a la base de datos por medio de sentencias o procedimientos parametrizados.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Establecer controles para que en ningún sitio, aplicación o servicio sea posible automatizar bloqueo masivo de usuarios.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326320" y="5845680"/>
            <a:ext cx="455328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solución efectos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315520" y="425052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del riesgo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315520" y="330768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amenaza para Bancolombia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315520" y="2359440"/>
            <a:ext cx="6130440" cy="82944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descripción de la vulnerabilidad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2322000" y="5227200"/>
            <a:ext cx="6130440" cy="5007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Campo Donde  Matriz QC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645480" y="6375240"/>
            <a:ext cx="623664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NOTA: </a:t>
            </a:r>
            <a:r>
              <a:rPr b="0" i="1" lang="es-CO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 detalle de la remediación y de cada ocurrencia de este hallazgo se encuentra en el informe técnico del proyecto.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5369400" y="1723680"/>
            <a:ext cx="15087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689040" y="1082520"/>
            <a:ext cx="7767720" cy="6181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6879960" y="1720080"/>
            <a:ext cx="1573560" cy="55656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689040" y="1723680"/>
            <a:ext cx="211860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686880" y="326088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686880" y="231012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686880" y="4235400"/>
            <a:ext cx="1806480" cy="9079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693360" y="519912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5"/>
          <p:cNvSpPr/>
          <p:nvPr/>
        </p:nvSpPr>
        <p:spPr>
          <a:xfrm>
            <a:off x="2809440" y="1720080"/>
            <a:ext cx="2558160" cy="55656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6"/>
          <p:cNvSpPr/>
          <p:nvPr/>
        </p:nvSpPr>
        <p:spPr>
          <a:xfrm>
            <a:off x="686880" y="5811840"/>
            <a:ext cx="1806480" cy="556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1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es-CO</dc:language>
  <cp:lastModifiedBy/>
  <dcterms:modified xsi:type="dcterms:W3CDTF">2016-12-09T16:51:11Z</dcterms:modified>
  <cp:revision>2</cp:revision>
  <dc:subject/>
  <dc:title/>
</cp:coreProperties>
</file>