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42.xml" ContentType="application/vnd.openxmlformats-officedocument.presentationml.notesSlide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5.jpeg" ContentType="image/jpeg"/>
  <Override PartName="/ppt/media/image1.jpeg" ContentType="image/jpeg"/>
  <Override PartName="/ppt/media/image3.png" ContentType="image/png"/>
  <Override PartName="/ppt/media/image2.jpeg" ContentType="image/jpeg"/>
  <Override PartName="/ppt/media/image6.jpeg" ContentType="image/jpe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las notas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73E06A4-220A-4820-97BF-302E326D6F3A}" type="slidenum">
              <a:rPr b="0" lang="es-CO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CustomShape 1"/>
          <p:cNvSpPr/>
          <p:nvPr/>
        </p:nvSpPr>
        <p:spPr>
          <a:xfrm>
            <a:off x="1106640" y="812880"/>
            <a:ext cx="5344560" cy="40075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CustomShape 2"/>
          <p:cNvSpPr/>
          <p:nvPr/>
        </p:nvSpPr>
        <p:spPr>
          <a:xfrm>
            <a:off x="755640" y="5078520"/>
            <a:ext cx="6047640" cy="47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60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47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CustomShape 1"/>
          <p:cNvSpPr/>
          <p:nvPr/>
        </p:nvSpPr>
        <p:spPr>
          <a:xfrm>
            <a:off x="1106640" y="812880"/>
            <a:ext cx="5344560" cy="40078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CustomShape 2"/>
          <p:cNvSpPr/>
          <p:nvPr/>
        </p:nvSpPr>
        <p:spPr>
          <a:xfrm>
            <a:off x="755640" y="5078520"/>
            <a:ext cx="6047640" cy="472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6200" cy="4809240"/>
          </a:xfrm>
          <a:prstGeom prst="rect">
            <a:avLst/>
          </a:prstGeom>
        </p:spPr>
        <p:txBody>
          <a:bodyPr lIns="0" rIns="0" tIns="91440" bIns="91440" anchor="ctr"/>
          <a:p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hape 10" descr=""/>
          <p:cNvPicPr/>
          <p:nvPr/>
        </p:nvPicPr>
        <p:blipFill>
          <a:blip r:embed="rId2"/>
          <a:stretch/>
        </p:blipFill>
        <p:spPr>
          <a:xfrm>
            <a:off x="0" y="0"/>
            <a:ext cx="9141840" cy="6857280"/>
          </a:xfrm>
          <a:prstGeom prst="rect">
            <a:avLst/>
          </a:prstGeom>
          <a:ln>
            <a:noFill/>
          </a:ln>
        </p:spPr>
      </p:pic>
      <p:pic>
        <p:nvPicPr>
          <p:cNvPr id="1" name="Shape 13" descr=""/>
          <p:cNvPicPr/>
          <p:nvPr/>
        </p:nvPicPr>
        <p:blipFill>
          <a:blip r:embed="rId3"/>
          <a:srcRect l="0" t="0" r="79253" b="22572"/>
          <a:stretch/>
        </p:blipFill>
        <p:spPr>
          <a:xfrm>
            <a:off x="8139600" y="247320"/>
            <a:ext cx="606240" cy="5410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6480" y="237600"/>
            <a:ext cx="8227440" cy="121500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10" descr=""/>
          <p:cNvPicPr/>
          <p:nvPr/>
        </p:nvPicPr>
        <p:blipFill>
          <a:blip r:embed="rId2"/>
          <a:stretch/>
        </p:blipFill>
        <p:spPr>
          <a:xfrm>
            <a:off x="0" y="0"/>
            <a:ext cx="9141840" cy="6857280"/>
          </a:xfrm>
          <a:prstGeom prst="rect">
            <a:avLst/>
          </a:prstGeom>
          <a:ln>
            <a:noFill/>
          </a:ln>
        </p:spPr>
      </p:pic>
      <p:pic>
        <p:nvPicPr>
          <p:cNvPr id="39" name="Shape 13" descr=""/>
          <p:cNvPicPr/>
          <p:nvPr/>
        </p:nvPicPr>
        <p:blipFill>
          <a:blip r:embed="rId3"/>
          <a:srcRect l="0" t="0" r="79253" b="22572"/>
          <a:stretch/>
        </p:blipFill>
        <p:spPr>
          <a:xfrm>
            <a:off x="8139600" y="247320"/>
            <a:ext cx="606240" cy="5410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CO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CO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CO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CO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CO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CO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15200" y="12960"/>
            <a:ext cx="3088800" cy="74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>
              <a:lnSpc>
                <a:spcPct val="100000"/>
              </a:lnSpc>
            </a:pPr>
            <a:r>
              <a:rPr b="1" lang="es-CO" sz="27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Panorama General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graphicFrame>
        <p:nvGraphicFramePr>
          <p:cNvPr id="82" name="Table 2"/>
          <p:cNvGraphicFramePr/>
          <p:nvPr/>
        </p:nvGraphicFramePr>
        <p:xfrm>
          <a:off x="209160" y="4624200"/>
          <a:ext cx="8633520" cy="1407960"/>
        </p:xfrm>
        <a:graphic>
          <a:graphicData uri="http://schemas.openxmlformats.org/drawingml/2006/table">
            <a:tbl>
              <a:tblPr/>
              <a:tblGrid>
                <a:gridCol w="8633520"/>
              </a:tblGrid>
              <a:tr h="326520">
                <a:tc>
                  <a:txBody>
                    <a:bodyPr lIns="81360" rIns="81360"/>
                    <a:p>
                      <a:pPr algn="ctr">
                        <a:lnSpc>
                          <a:spcPct val="90000"/>
                        </a:lnSpc>
                      </a:pPr>
                      <a:r>
                        <a:rPr b="0" lang="es-CO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Impactos Relevantes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1081800">
                <a:tc>
                  <a:txBody>
                    <a:bodyPr lIns="81360" rIns="81360"/>
                    <a:p>
                      <a:pPr marL="419040" indent="-304200">
                        <a:lnSpc>
                          <a:spcPct val="98000"/>
                        </a:lnSpc>
                        <a:buClr>
                          <a:srgbClr val="000000"/>
                        </a:buClr>
                        <a:buFont typeface="Calibri"/>
                        <a:buChar char="●"/>
                      </a:pPr>
                      <a:r>
                        <a:rPr b="0" lang="es-CO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Describir los impactos más críticos de cara al objetivo de negocio que se pueden lograr al explotar las vulnerabilidades.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  <a:p>
                      <a:pPr>
                        <a:lnSpc>
                          <a:spcPct val="98000"/>
                        </a:lnSpc>
                      </a:pP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Table 3"/>
          <p:cNvGraphicFramePr/>
          <p:nvPr/>
        </p:nvGraphicFramePr>
        <p:xfrm>
          <a:off x="4680000" y="1170360"/>
          <a:ext cx="4320000" cy="2533320"/>
        </p:xfrm>
        <a:graphic>
          <a:graphicData uri="http://schemas.openxmlformats.org/drawingml/2006/table">
            <a:tbl>
              <a:tblPr/>
              <a:tblGrid>
                <a:gridCol w="1101960"/>
                <a:gridCol w="1059840"/>
                <a:gridCol w="885600"/>
                <a:gridCol w="1272600"/>
              </a:tblGrid>
              <a:tr h="976320">
                <a:tc>
                  <a:txBody>
                    <a:bodyPr lIns="81360" rIns="81360" anchor="ctr"/>
                    <a:p>
                      <a:pPr algn="ctr">
                        <a:lnSpc>
                          <a:spcPct val="90000"/>
                        </a:lnSpc>
                      </a:pPr>
                      <a:r>
                        <a:rPr b="0" lang="es-CO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Criticidad técnica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81360" rIns="81360" anchor="ctr"/>
                    <a:p>
                      <a:pPr algn="ctr">
                        <a:lnSpc>
                          <a:spcPct val="90000"/>
                        </a:lnSpc>
                      </a:pPr>
                      <a:r>
                        <a:rPr b="0" lang="es-CO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Hallazgos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81360" rIns="81360" anchor="ctr"/>
                    <a:p>
                      <a:pPr algn="ctr">
                        <a:lnSpc>
                          <a:spcPct val="90000"/>
                        </a:lnSpc>
                      </a:pPr>
                      <a:r>
                        <a:rPr b="0" lang="es-CO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%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81360" rIns="81360" anchor="ctr"/>
                    <a:p>
                      <a:pPr algn="ctr">
                        <a:lnSpc>
                          <a:spcPct val="90000"/>
                        </a:lnSpc>
                      </a:pPr>
                      <a:r>
                        <a:rPr b="0" lang="es-CO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Ocurrencias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93120">
                <a:tc>
                  <a:txBody>
                    <a:bodyPr lIns="81360" rIns="8136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Altos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HX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X%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OX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3120">
                <a:tc>
                  <a:txBody>
                    <a:bodyPr lIns="81360" rIns="8136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Medios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HY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X%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OY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3120">
                <a:tc>
                  <a:txBody>
                    <a:bodyPr lIns="81360" rIns="8136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Bajos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HZ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X%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0" lang="es-CO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OZ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4200">
                <a:tc>
                  <a:txBody>
                    <a:bodyPr lIns="81360" rIns="8136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Total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81360" rIns="8136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T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81360" rIns="8136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100%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81360" rIns="81360"/>
                    <a:p>
                      <a:pPr algn="ctr">
                        <a:lnSpc>
                          <a:spcPct val="98000"/>
                        </a:lnSpc>
                      </a:pPr>
                      <a:r>
                        <a:rPr b="1" lang="es-CO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P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Table 4"/>
          <p:cNvGraphicFramePr/>
          <p:nvPr/>
        </p:nvGraphicFramePr>
        <p:xfrm>
          <a:off x="218520" y="1170360"/>
          <a:ext cx="4389120" cy="3169080"/>
        </p:xfrm>
        <a:graphic>
          <a:graphicData uri="http://schemas.openxmlformats.org/drawingml/2006/table">
            <a:tbl>
              <a:tblPr/>
              <a:tblGrid>
                <a:gridCol w="1210680"/>
                <a:gridCol w="1047240"/>
                <a:gridCol w="2131560"/>
              </a:tblGrid>
              <a:tr h="326520">
                <a:tc gridSpan="3">
                  <a:txBody>
                    <a:bodyPr lIns="81360" rIns="81360" anchor="ctr"/>
                    <a:p>
                      <a:pPr algn="ctr">
                        <a:lnSpc>
                          <a:spcPct val="90000"/>
                        </a:lnSpc>
                      </a:pPr>
                      <a:r>
                        <a:rPr b="1" lang="es-CO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Top de Hallazgos</a:t>
                      </a:r>
                      <a:endParaRPr b="1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655200">
                <a:tc>
                  <a:txBody>
                    <a:bodyPr lIns="81360" rIns="81360" anchor="ctr"/>
                    <a:p>
                      <a:pPr algn="ctr">
                        <a:lnSpc>
                          <a:spcPct val="90000"/>
                        </a:lnSpc>
                      </a:pPr>
                      <a:r>
                        <a:rPr b="0" lang="es-CO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Valoración de Riesgo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81360" rIns="81360" anchor="ctr"/>
                    <a:p>
                      <a:pPr algn="ctr">
                        <a:lnSpc>
                          <a:spcPct val="90000"/>
                        </a:lnSpc>
                      </a:pPr>
                      <a:r>
                        <a:rPr b="0" lang="es-CO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Criticidad técnica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81360" rIns="81360" anchor="ctr"/>
                    <a:p>
                      <a:pPr algn="ctr">
                        <a:lnSpc>
                          <a:spcPct val="90000"/>
                        </a:lnSpc>
                      </a:pPr>
                      <a:r>
                        <a:rPr b="0" lang="es-CO" sz="15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Nombre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72680">
                <a:tc>
                  <a:txBody>
                    <a:bodyPr lIns="81360" rIns="81360"/>
                    <a:p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TomadoQC1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CVSSv21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Nombre1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xBody>
                    <a:bodyPr lIns="81360" rIns="81360"/>
                    <a:p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TomadoQC2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CVSSv22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Nombre2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xBody>
                    <a:bodyPr lIns="81360" rIns="81360"/>
                    <a:p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TomadoQC3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CVSSv23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Nombre3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xBody>
                    <a:bodyPr lIns="81360" rIns="81360"/>
                    <a:p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TomadoQC4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CVSSv24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Nombre4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xBody>
                    <a:bodyPr lIns="81360" rIns="81360"/>
                    <a:p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TomadoQC5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CVSSv25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81360" rIns="81360"/>
                    <a:p>
                      <a:r>
                        <a:rPr b="0" lang="es-CO" sz="1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</a:rPr>
                        <a:t>Nombre5</a:t>
                      </a:r>
                      <a:endParaRPr b="0" lang="es-CO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ahoma"/>
                      </a:endParaRPr>
                    </a:p>
                  </a:txBody>
                  <a:tcPr marL="81360" marR="81360">
                    <a:lnL w="9360">
                      <a:solidFill>
                        <a:srgbClr val="d9d9d9"/>
                      </a:solidFill>
                    </a:lnL>
                    <a:lnR w="9360">
                      <a:solidFill>
                        <a:srgbClr val="d9d9d9"/>
                      </a:solidFill>
                    </a:lnR>
                    <a:lnT w="9360">
                      <a:solidFill>
                        <a:srgbClr val="d9d9d9"/>
                      </a:solidFill>
                    </a:lnT>
                    <a:lnB w="9360">
                      <a:solidFill>
                        <a:srgbClr val="d9d9d9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18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19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20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21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22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23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24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25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26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27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28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34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35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36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37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38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39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40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41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42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43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44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50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51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52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53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54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55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56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57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58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59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60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</a:t>
            </a:r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descripción </a:t>
            </a:r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 la </a:t>
            </a:r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vulnerabilida</a:t>
            </a:r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65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66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67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</a:t>
            </a: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68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</a:t>
            </a: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 de la </a:t>
            </a: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</a:t>
            </a: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abilida</a:t>
            </a: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</a:t>
            </a: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</a:t>
            </a: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principal </a:t>
            </a: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 la </a:t>
            </a: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</a:t>
            </a: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lidad </a:t>
            </a: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para </a:t>
            </a: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Bancolo</a:t>
            </a: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mbia </a:t>
            </a: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69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70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71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72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73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74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75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76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</a:t>
            </a: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solución </a:t>
            </a: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efectos de </a:t>
            </a: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la Matriz </a:t>
            </a: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</a:t>
            </a: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riesgo de la </a:t>
            </a: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81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82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83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84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85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86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87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88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89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90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91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92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97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</a:t>
            </a: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Donde de la </a:t>
            </a: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98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99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00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01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02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03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04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05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06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07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08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13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14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15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16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17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18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19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20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21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22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23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24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28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29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0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detalle de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la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remediació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 y de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cada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ocurrencia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 este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hallazgo se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encuentra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en el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informe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técnico del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1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2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3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4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5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6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</a:t>
            </a: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7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8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9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</a:t>
            </a: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40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</a:t>
            </a: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</a:t>
            </a: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</a:t>
            </a: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amenaza para </a:t>
            </a: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Bancolombia </a:t>
            </a: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 la </a:t>
            </a: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vulnerabilidad </a:t>
            </a: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44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</a:t>
            </a:r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45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</a:t>
            </a: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 la Matriz </a:t>
            </a: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46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47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48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</a:t>
            </a: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 la </a:t>
            </a: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</a:t>
            </a: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</a:t>
            </a: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principal de </a:t>
            </a: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 </a:t>
            </a: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</a:t>
            </a: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ad para </a:t>
            </a: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Bancolombi</a:t>
            </a: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49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50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</a:t>
            </a: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51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52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</a:t>
            </a: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53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54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55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56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</a:t>
            </a: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</a:t>
            </a: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solución </a:t>
            </a: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efectos de la </a:t>
            </a: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</a:t>
            </a: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 la Matriz </a:t>
            </a: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</a:t>
            </a: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amenaza para </a:t>
            </a: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Bancolombia </a:t>
            </a: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 la </a:t>
            </a: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vulnerabilidad </a:t>
            </a: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60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</a:t>
            </a:r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descripción de </a:t>
            </a:r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la vulnerabilidad </a:t>
            </a:r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61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</a:t>
            </a: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 la Matriz </a:t>
            </a:r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62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63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64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65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66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67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68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69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70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71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72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2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</a:t>
            </a: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 </a:t>
            </a: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</a:t>
            </a: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</a:t>
            </a: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principal de la </a:t>
            </a: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 </a:t>
            </a: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para </a:t>
            </a: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Bancolombia </a:t>
            </a: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3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4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</a:t>
            </a: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5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6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</a:t>
            </a: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7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8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9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</a:t>
            </a: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0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</a:t>
            </a: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76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77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78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79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80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81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82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83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84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85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86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87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88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92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93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94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95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96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97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98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99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00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01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02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03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04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08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09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10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11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12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13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14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15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16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17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18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19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20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24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25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26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27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28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29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30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31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32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33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34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35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36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39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40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41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42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43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44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45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46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47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48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49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50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51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52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56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57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58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59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60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61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62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63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64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65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66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67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68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70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71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72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73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74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75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76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77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78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79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80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81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82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83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84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87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88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89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90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91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92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93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94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95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96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97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98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99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99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00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03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04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05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06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07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08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09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10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11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12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13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14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15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16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18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19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20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21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22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23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24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25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26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27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28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29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30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31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32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6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7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8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9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0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1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2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3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4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5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</a:t>
            </a: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6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35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36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37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38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39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40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41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42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43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44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45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46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47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48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50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51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52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53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54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55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56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57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58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59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60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61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62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63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64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66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68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69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70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71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72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73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74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75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76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77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78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79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80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82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83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84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85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86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87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88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89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90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91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92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93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94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95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96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98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99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00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01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02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03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04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05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06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07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08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09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10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11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12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14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15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16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17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18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19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20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21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22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23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24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25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26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27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28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30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31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32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33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34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35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36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37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38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39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40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41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42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43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44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46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47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48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49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50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51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52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53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54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55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56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57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58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59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60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62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63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64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65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66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67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68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69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70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71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72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73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74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75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76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78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79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80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81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82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83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84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85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86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87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88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89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90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91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92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2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3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4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5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6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7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8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9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0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1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2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94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95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96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97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98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99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00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01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02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03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04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05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06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07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08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10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11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12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13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14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15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16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17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18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19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20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21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22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23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24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26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27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28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29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30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31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32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33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34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35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36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37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38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39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d32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40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41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45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46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47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48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5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6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7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8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9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60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61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62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63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64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69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3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4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5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6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7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8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9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80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88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89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90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91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92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93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94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95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96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2326320" y="5845680"/>
            <a:ext cx="455292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solución efectos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2315520" y="425052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riesgo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2315520" y="330768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amenaza para Bancolombia de la vulnerabilidad Matriz QC</a:t>
            </a:r>
            <a:r>
              <a:rPr b="0" lang="es-CO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2315520" y="2359440"/>
            <a:ext cx="6130080" cy="82908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descripción de la vulnerabilidad Matriz QC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2322000" y="5227200"/>
            <a:ext cx="6130080" cy="500400"/>
          </a:xfrm>
          <a:prstGeom prst="round2SameRect">
            <a:avLst>
              <a:gd name="adj1" fmla="val 26264"/>
              <a:gd name="adj2" fmla="val 19703"/>
            </a:avLst>
          </a:prstGeom>
          <a:solidFill>
            <a:srgbClr val="dbe5f1">
              <a:alpha val="90000"/>
            </a:srgbClr>
          </a:solidFill>
          <a:ln w="25560">
            <a:solidFill>
              <a:srgbClr val="dbe5f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224640" rIns="224640" tIns="112320" bIns="112320" anchor="ctr"/>
          <a:p>
            <a:r>
              <a:rPr b="0" lang="es-CO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Campo Donde de la Matriz QC</a:t>
            </a:r>
            <a:endParaRPr b="0" lang="es-CO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02" name="CustomShape 6"/>
          <p:cNvSpPr/>
          <p:nvPr/>
        </p:nvSpPr>
        <p:spPr>
          <a:xfrm>
            <a:off x="645480" y="6375240"/>
            <a:ext cx="6236280" cy="6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/>
          <a:p>
            <a:r>
              <a:rPr b="1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NOTA: </a:t>
            </a:r>
            <a:r>
              <a:rPr b="0" lang="es-CO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 detalle de la remediación y de cada ocurrencia de este hallazgo se encuentra en el informe técnico del proyecto</a:t>
            </a:r>
            <a:r>
              <a:rPr b="0" lang="es-CO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03" name="CustomShape 7"/>
          <p:cNvSpPr/>
          <p:nvPr/>
        </p:nvSpPr>
        <p:spPr>
          <a:xfrm>
            <a:off x="5369400" y="1664280"/>
            <a:ext cx="161460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Ocurrencias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04" name="CustomShape 8"/>
          <p:cNvSpPr/>
          <p:nvPr/>
        </p:nvSpPr>
        <p:spPr>
          <a:xfrm>
            <a:off x="689040" y="576000"/>
            <a:ext cx="7767360" cy="108828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1" lang="es-CO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Nombre de la vulnerabilidad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10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&lt;Categoría principal de la vulnerabilidad para Bancolombia (QC)&gt;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05" name="CustomShape 9"/>
          <p:cNvSpPr/>
          <p:nvPr/>
        </p:nvSpPr>
        <p:spPr>
          <a:xfrm>
            <a:off x="6984000" y="1664280"/>
            <a:ext cx="1469160" cy="639720"/>
          </a:xfrm>
          <a:prstGeom prst="roundRect">
            <a:avLst>
              <a:gd name="adj" fmla="val 10000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Estado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Abierta</a:t>
            </a:r>
            <a:endParaRPr b="0" lang="es-CO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06" name="CustomShape 10"/>
          <p:cNvSpPr/>
          <p:nvPr/>
        </p:nvSpPr>
        <p:spPr>
          <a:xfrm>
            <a:off x="689040" y="1664280"/>
            <a:ext cx="2118240" cy="64584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Criticidad técnica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xx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07" name="CustomShape 11"/>
          <p:cNvSpPr/>
          <p:nvPr/>
        </p:nvSpPr>
        <p:spPr>
          <a:xfrm>
            <a:off x="686880" y="326088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Amenaza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08" name="CustomShape 12"/>
          <p:cNvSpPr/>
          <p:nvPr/>
        </p:nvSpPr>
        <p:spPr>
          <a:xfrm>
            <a:off x="686880" y="231012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Vulnerabilidad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09" name="CustomShape 13"/>
          <p:cNvSpPr/>
          <p:nvPr/>
        </p:nvSpPr>
        <p:spPr>
          <a:xfrm>
            <a:off x="686880" y="4235400"/>
            <a:ext cx="1806120" cy="90756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Riesgo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10" name="CustomShape 14"/>
          <p:cNvSpPr/>
          <p:nvPr/>
        </p:nvSpPr>
        <p:spPr>
          <a:xfrm>
            <a:off x="693360" y="519912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Dónde</a:t>
            </a:r>
            <a:endParaRPr b="0" lang="es-CO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11" name="CustomShape 15"/>
          <p:cNvSpPr/>
          <p:nvPr/>
        </p:nvSpPr>
        <p:spPr>
          <a:xfrm>
            <a:off x="2809440" y="1664280"/>
            <a:ext cx="2557800" cy="639720"/>
          </a:xfrm>
          <a:prstGeom prst="roundRect">
            <a:avLst>
              <a:gd name="adj" fmla="val 10000"/>
            </a:avLst>
          </a:prstGeom>
          <a:solidFill>
            <a:srgbClr val="ff0000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Valoración riesgo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Crítico</a:t>
            </a:r>
            <a:endParaRPr b="0" lang="es-CO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12" name="CustomShape 16"/>
          <p:cNvSpPr/>
          <p:nvPr/>
        </p:nvSpPr>
        <p:spPr>
          <a:xfrm>
            <a:off x="686880" y="5811840"/>
            <a:ext cx="1806120" cy="556200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5520" rIns="65520" tIns="32760" bIns="32760" anchor="ctr"/>
          <a:p>
            <a:pPr algn="ctr">
              <a:lnSpc>
                <a:spcPct val="90000"/>
              </a:lnSpc>
            </a:pPr>
            <a:r>
              <a:rPr b="0" lang="es-CO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Recomendación</a:t>
            </a:r>
            <a:endParaRPr b="0" lang="es-CO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es-CO</dc:language>
  <cp:lastModifiedBy/>
  <dcterms:modified xsi:type="dcterms:W3CDTF">2016-12-13T14:46:40Z</dcterms:modified>
  <cp:revision>17</cp:revision>
  <dc:subject/>
  <dc:title/>
</cp:coreProperties>
</file>