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457200" y="563759"/>
            <a:ext cx="8229600" cy="3009600"/>
          </a:xfrm>
          <a:prstGeom prst="rect">
            <a:avLst/>
          </a:prstGeom>
        </p:spPr>
        <p:txBody>
          <a:bodyPr anchorCtr="0" anchor="t" bIns="91425" lIns="91425" rIns="91425" tIns="91425"/>
          <a:lstStyle>
            <a:lvl1pPr rtl="0">
              <a:spcBef>
                <a:spcPts val="0"/>
              </a:spcBef>
              <a:buSzPct val="100000"/>
              <a:defRPr sz="7200"/>
            </a:lvl1pPr>
            <a:lvl2pPr rtl="0">
              <a:spcBef>
                <a:spcPts val="0"/>
              </a:spcBef>
              <a:buSzPct val="100000"/>
              <a:defRPr sz="7200"/>
            </a:lvl2pPr>
            <a:lvl3pPr rtl="0">
              <a:spcBef>
                <a:spcPts val="0"/>
              </a:spcBef>
              <a:buSzPct val="100000"/>
              <a:defRPr sz="7200"/>
            </a:lvl3pPr>
            <a:lvl4pPr rtl="0">
              <a:spcBef>
                <a:spcPts val="0"/>
              </a:spcBef>
              <a:buSzPct val="100000"/>
              <a:defRPr sz="7200"/>
            </a:lvl4pPr>
            <a:lvl5pPr rtl="0">
              <a:spcBef>
                <a:spcPts val="0"/>
              </a:spcBef>
              <a:buSzPct val="100000"/>
              <a:defRPr sz="7200"/>
            </a:lvl5pPr>
            <a:lvl6pPr rtl="0">
              <a:spcBef>
                <a:spcPts val="0"/>
              </a:spcBef>
              <a:buSzPct val="100000"/>
              <a:defRPr sz="7200"/>
            </a:lvl6pPr>
            <a:lvl7pPr rtl="0">
              <a:spcBef>
                <a:spcPts val="0"/>
              </a:spcBef>
              <a:buSzPct val="100000"/>
              <a:defRPr sz="7200"/>
            </a:lvl7pPr>
            <a:lvl8pPr rtl="0">
              <a:spcBef>
                <a:spcPts val="0"/>
              </a:spcBef>
              <a:buSzPct val="100000"/>
              <a:defRPr sz="7200"/>
            </a:lvl8pPr>
            <a:lvl9pPr rtl="0">
              <a:spcBef>
                <a:spcPts val="0"/>
              </a:spcBef>
              <a:buSzPct val="100000"/>
              <a:defRPr sz="7200"/>
            </a:lvl9pPr>
          </a:lstStyle>
          <a:p/>
        </p:txBody>
      </p:sp>
      <p:sp>
        <p:nvSpPr>
          <p:cNvPr id="11" name="Shape 11"/>
          <p:cNvSpPr txBox="1"/>
          <p:nvPr>
            <p:ph idx="1" type="subTitle"/>
          </p:nvPr>
        </p:nvSpPr>
        <p:spPr>
          <a:xfrm>
            <a:off x="457200" y="3716392"/>
            <a:ext cx="8229600" cy="1232699"/>
          </a:xfrm>
          <a:prstGeom prst="rect">
            <a:avLst/>
          </a:prstGeom>
        </p:spPr>
        <p:txBody>
          <a:bodyPr anchorCtr="0" anchor="t" bIns="91425" lIns="91425" rIns="91425" tIns="91425"/>
          <a:lstStyle>
            <a:lvl1pPr rtl="0">
              <a:spcBef>
                <a:spcPts val="0"/>
              </a:spcBef>
              <a:buClr>
                <a:schemeClr val="dk2"/>
              </a:buClr>
              <a:buSzPct val="100000"/>
              <a:buNone/>
              <a:defRPr sz="4800">
                <a:solidFill>
                  <a:schemeClr val="dk2"/>
                </a:solidFill>
              </a:defRPr>
            </a:lvl1pPr>
            <a:lvl2pPr rtl="0">
              <a:spcBef>
                <a:spcPts val="0"/>
              </a:spcBef>
              <a:buClr>
                <a:schemeClr val="dk2"/>
              </a:buClr>
              <a:buSzPct val="100000"/>
              <a:buNone/>
              <a:defRPr sz="4800">
                <a:solidFill>
                  <a:schemeClr val="dk2"/>
                </a:solidFill>
              </a:defRPr>
            </a:lvl2pPr>
            <a:lvl3pPr rtl="0">
              <a:spcBef>
                <a:spcPts val="0"/>
              </a:spcBef>
              <a:buClr>
                <a:schemeClr val="dk2"/>
              </a:buClr>
              <a:buSzPct val="100000"/>
              <a:buNone/>
              <a:defRPr sz="4800">
                <a:solidFill>
                  <a:schemeClr val="dk2"/>
                </a:solidFill>
              </a:defRPr>
            </a:lvl3pPr>
            <a:lvl4pPr rtl="0">
              <a:spcBef>
                <a:spcPts val="0"/>
              </a:spcBef>
              <a:buClr>
                <a:schemeClr val="dk2"/>
              </a:buClr>
              <a:buSzPct val="100000"/>
              <a:buNone/>
              <a:defRPr sz="4800">
                <a:solidFill>
                  <a:schemeClr val="dk2"/>
                </a:solidFill>
              </a:defRPr>
            </a:lvl4pPr>
            <a:lvl5pPr rtl="0">
              <a:spcBef>
                <a:spcPts val="0"/>
              </a:spcBef>
              <a:buClr>
                <a:schemeClr val="dk2"/>
              </a:buClr>
              <a:buSzPct val="100000"/>
              <a:buNone/>
              <a:defRPr sz="4800">
                <a:solidFill>
                  <a:schemeClr val="dk2"/>
                </a:solidFill>
              </a:defRPr>
            </a:lvl5pPr>
            <a:lvl6pPr rtl="0">
              <a:spcBef>
                <a:spcPts val="0"/>
              </a:spcBef>
              <a:buClr>
                <a:schemeClr val="dk2"/>
              </a:buClr>
              <a:buSzPct val="100000"/>
              <a:buNone/>
              <a:defRPr sz="4800">
                <a:solidFill>
                  <a:schemeClr val="dk2"/>
                </a:solidFill>
              </a:defRPr>
            </a:lvl6pPr>
            <a:lvl7pPr rtl="0">
              <a:spcBef>
                <a:spcPts val="0"/>
              </a:spcBef>
              <a:buClr>
                <a:schemeClr val="dk2"/>
              </a:buClr>
              <a:buSzPct val="100000"/>
              <a:buNone/>
              <a:defRPr sz="4800">
                <a:solidFill>
                  <a:schemeClr val="dk2"/>
                </a:solidFill>
              </a:defRPr>
            </a:lvl7pPr>
            <a:lvl8pPr rtl="0">
              <a:spcBef>
                <a:spcPts val="0"/>
              </a:spcBef>
              <a:buClr>
                <a:schemeClr val="dk2"/>
              </a:buClr>
              <a:buSzPct val="100000"/>
              <a:buNone/>
              <a:defRPr sz="4800">
                <a:solidFill>
                  <a:schemeClr val="dk2"/>
                </a:solidFill>
              </a:defRPr>
            </a:lvl8pPr>
            <a:lvl9pPr rtl="0">
              <a:spcBef>
                <a:spcPts val="0"/>
              </a:spcBef>
              <a:buClr>
                <a:schemeClr val="dk2"/>
              </a:buClr>
              <a:buSzPct val="100000"/>
              <a:buNone/>
              <a:defRPr sz="4800">
                <a:solidFill>
                  <a:schemeClr val="dk2"/>
                </a:solidFill>
              </a:defRPr>
            </a:lvl9pPr>
          </a:lstStyle>
          <a:p/>
        </p:txBody>
      </p:sp>
      <p:cxnSp>
        <p:nvCxnSpPr>
          <p:cNvPr id="12" name="Shape 12"/>
          <p:cNvCxnSpPr/>
          <p:nvPr/>
        </p:nvCxnSpPr>
        <p:spPr>
          <a:xfrm>
            <a:off x="457200" y="411479"/>
            <a:ext cx="8229600" cy="0"/>
          </a:xfrm>
          <a:prstGeom prst="straightConnector1">
            <a:avLst/>
          </a:prstGeom>
          <a:noFill/>
          <a:ln cap="flat" cmpd="sng" w="57150">
            <a:solidFill>
              <a:schemeClr val="accent1"/>
            </a:solidFill>
            <a:prstDash val="solid"/>
            <a:round/>
            <a:headEnd len="med" w="med" type="none"/>
            <a:tailEnd len="med" w="med" type="none"/>
          </a:ln>
        </p:spPr>
      </p:cxnSp>
      <p:cxnSp>
        <p:nvCxnSpPr>
          <p:cNvPr id="13" name="Shape 13"/>
          <p:cNvCxnSpPr/>
          <p:nvPr/>
        </p:nvCxnSpPr>
        <p:spPr>
          <a:xfrm>
            <a:off x="457200" y="3633382"/>
            <a:ext cx="8229600" cy="0"/>
          </a:xfrm>
          <a:prstGeom prst="straightConnector1">
            <a:avLst/>
          </a:prstGeom>
          <a:noFill/>
          <a:ln cap="flat" cmpd="sng" w="57150">
            <a:solidFill>
              <a:schemeClr val="accent1"/>
            </a:solidFill>
            <a:prstDash val="solid"/>
            <a:round/>
            <a:headEnd len="med" w="med" type="none"/>
            <a:tailEnd len="med" w="med" type="none"/>
          </a:ln>
        </p:spPr>
      </p:cxn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457200" y="205978"/>
            <a:ext cx="8229600" cy="857400"/>
          </a:xfrm>
          <a:prstGeom prst="rect">
            <a:avLst/>
          </a:prstGeom>
        </p:spPr>
        <p:txBody>
          <a:bodyPr anchorCtr="0" anchor="b" bIns="91425" lIns="91425" rIns="91425" tIns="91425"/>
          <a:lstStyle>
            <a:lvl1pPr rtl="0">
              <a:spcBef>
                <a:spcPts val="0"/>
              </a:spcBef>
              <a:defRPr>
                <a:solidFill>
                  <a:srgbClr val="DA0002"/>
                </a:solidFill>
              </a:defRPr>
            </a:lvl1pPr>
            <a:lvl2pPr rtl="0">
              <a:spcBef>
                <a:spcPts val="0"/>
              </a:spcBef>
              <a:defRPr>
                <a:solidFill>
                  <a:srgbClr val="DA0002"/>
                </a:solidFill>
              </a:defRPr>
            </a:lvl2pPr>
            <a:lvl3pPr rtl="0">
              <a:spcBef>
                <a:spcPts val="0"/>
              </a:spcBef>
              <a:defRPr>
                <a:solidFill>
                  <a:srgbClr val="DA0002"/>
                </a:solidFill>
              </a:defRPr>
            </a:lvl3pPr>
            <a:lvl4pPr rtl="0">
              <a:spcBef>
                <a:spcPts val="0"/>
              </a:spcBef>
              <a:defRPr>
                <a:solidFill>
                  <a:srgbClr val="DA0002"/>
                </a:solidFill>
              </a:defRPr>
            </a:lvl4pPr>
            <a:lvl5pPr rtl="0">
              <a:spcBef>
                <a:spcPts val="0"/>
              </a:spcBef>
              <a:defRPr>
                <a:solidFill>
                  <a:srgbClr val="DA0002"/>
                </a:solidFill>
              </a:defRPr>
            </a:lvl5pPr>
            <a:lvl6pPr rtl="0">
              <a:spcBef>
                <a:spcPts val="0"/>
              </a:spcBef>
              <a:defRPr>
                <a:solidFill>
                  <a:srgbClr val="DA0002"/>
                </a:solidFill>
              </a:defRPr>
            </a:lvl6pPr>
            <a:lvl7pPr rtl="0">
              <a:spcBef>
                <a:spcPts val="0"/>
              </a:spcBef>
              <a:defRPr>
                <a:solidFill>
                  <a:srgbClr val="DA0002"/>
                </a:solidFill>
              </a:defRPr>
            </a:lvl7pPr>
            <a:lvl8pPr rtl="0">
              <a:spcBef>
                <a:spcPts val="0"/>
              </a:spcBef>
              <a:defRPr>
                <a:solidFill>
                  <a:srgbClr val="DA0002"/>
                </a:solidFill>
              </a:defRPr>
            </a:lvl8pPr>
            <a:lvl9pPr rtl="0">
              <a:spcBef>
                <a:spcPts val="0"/>
              </a:spcBef>
              <a:defRPr>
                <a:solidFill>
                  <a:srgbClr val="DA0002"/>
                </a:solidFill>
              </a:defRPr>
            </a:lvl9pPr>
          </a:lstStyle>
          <a:p/>
        </p:txBody>
      </p:sp>
      <p:sp>
        <p:nvSpPr>
          <p:cNvPr id="17" name="Shape 17"/>
          <p:cNvSpPr txBox="1"/>
          <p:nvPr>
            <p:ph idx="1" type="body"/>
          </p:nvPr>
        </p:nvSpPr>
        <p:spPr>
          <a:xfrm>
            <a:off x="457200" y="1200150"/>
            <a:ext cx="82296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18" name="Shape 18"/>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457200" y="205978"/>
            <a:ext cx="8229600" cy="857400"/>
          </a:xfrm>
          <a:prstGeom prst="rect">
            <a:avLst/>
          </a:prstGeom>
        </p:spPr>
        <p:txBody>
          <a:bodyPr anchorCtr="0" anchor="b" bIns="91425" lIns="91425" rIns="91425" tIns="91425"/>
          <a:lstStyle>
            <a:lvl1pPr rtl="0">
              <a:spcBef>
                <a:spcPts val="0"/>
              </a:spcBef>
              <a:defRPr>
                <a:solidFill>
                  <a:srgbClr val="DA0002"/>
                </a:solidFill>
              </a:defRPr>
            </a:lvl1pPr>
            <a:lvl2pPr rtl="0">
              <a:spcBef>
                <a:spcPts val="0"/>
              </a:spcBef>
              <a:defRPr>
                <a:solidFill>
                  <a:srgbClr val="DA0002"/>
                </a:solidFill>
              </a:defRPr>
            </a:lvl2pPr>
            <a:lvl3pPr rtl="0">
              <a:spcBef>
                <a:spcPts val="0"/>
              </a:spcBef>
              <a:defRPr>
                <a:solidFill>
                  <a:srgbClr val="DA0002"/>
                </a:solidFill>
              </a:defRPr>
            </a:lvl3pPr>
            <a:lvl4pPr rtl="0">
              <a:spcBef>
                <a:spcPts val="0"/>
              </a:spcBef>
              <a:defRPr>
                <a:solidFill>
                  <a:srgbClr val="DA0002"/>
                </a:solidFill>
              </a:defRPr>
            </a:lvl4pPr>
            <a:lvl5pPr rtl="0">
              <a:spcBef>
                <a:spcPts val="0"/>
              </a:spcBef>
              <a:defRPr>
                <a:solidFill>
                  <a:srgbClr val="DA0002"/>
                </a:solidFill>
              </a:defRPr>
            </a:lvl5pPr>
            <a:lvl6pPr rtl="0">
              <a:spcBef>
                <a:spcPts val="0"/>
              </a:spcBef>
              <a:defRPr>
                <a:solidFill>
                  <a:srgbClr val="DA0002"/>
                </a:solidFill>
              </a:defRPr>
            </a:lvl6pPr>
            <a:lvl7pPr rtl="0">
              <a:spcBef>
                <a:spcPts val="0"/>
              </a:spcBef>
              <a:defRPr>
                <a:solidFill>
                  <a:srgbClr val="DA0002"/>
                </a:solidFill>
              </a:defRPr>
            </a:lvl7pPr>
            <a:lvl8pPr rtl="0">
              <a:spcBef>
                <a:spcPts val="0"/>
              </a:spcBef>
              <a:defRPr>
                <a:solidFill>
                  <a:srgbClr val="DA0002"/>
                </a:solidFill>
              </a:defRPr>
            </a:lvl8pPr>
            <a:lvl9pPr rtl="0">
              <a:spcBef>
                <a:spcPts val="0"/>
              </a:spcBef>
              <a:defRPr>
                <a:solidFill>
                  <a:srgbClr val="DA0002"/>
                </a:solidFill>
              </a:defRPr>
            </a:lvl9pPr>
          </a:lstStyle>
          <a:p/>
        </p:txBody>
      </p:sp>
      <p:sp>
        <p:nvSpPr>
          <p:cNvPr id="22" name="Shape 22"/>
          <p:cNvSpPr txBox="1"/>
          <p:nvPr>
            <p:ph idx="1" type="body"/>
          </p:nvPr>
        </p:nvSpPr>
        <p:spPr>
          <a:xfrm>
            <a:off x="457200"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 name="Shape 23"/>
          <p:cNvSpPr txBox="1"/>
          <p:nvPr>
            <p:ph idx="2" type="body"/>
          </p:nvPr>
        </p:nvSpPr>
        <p:spPr>
          <a:xfrm>
            <a:off x="4692273"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24" name="Shape 24"/>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
        <p:nvSpPr>
          <p:cNvPr id="25" name="Shape 2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457200" y="205978"/>
            <a:ext cx="8229600" cy="8574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28" name="Shape 28"/>
          <p:cNvCxnSpPr/>
          <p:nvPr/>
        </p:nvCxnSpPr>
        <p:spPr>
          <a:xfrm>
            <a:off x="457200" y="1143000"/>
            <a:ext cx="8229600" cy="0"/>
          </a:xfrm>
          <a:prstGeom prst="straightConnector1">
            <a:avLst/>
          </a:prstGeom>
          <a:noFill/>
          <a:ln cap="flat" cmpd="sng" w="50800">
            <a:solidFill>
              <a:schemeClr val="accent1"/>
            </a:solidFill>
            <a:prstDash val="solid"/>
            <a:round/>
            <a:headEnd len="med" w="med" type="none"/>
            <a:tailEnd len="med" w="med" type="none"/>
          </a:ln>
        </p:spPr>
      </p:cxn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0" name="Shape 30"/>
        <p:cNvGrpSpPr/>
        <p:nvPr/>
      </p:nvGrpSpPr>
      <p:grpSpPr>
        <a:xfrm>
          <a:off x="0" y="0"/>
          <a:ext cx="0" cy="0"/>
          <a:chOff x="0" y="0"/>
          <a:chExt cx="0" cy="0"/>
        </a:xfrm>
      </p:grpSpPr>
      <p:sp>
        <p:nvSpPr>
          <p:cNvPr id="31" name="Shape 31"/>
          <p:cNvSpPr txBox="1"/>
          <p:nvPr>
            <p:ph idx="1" type="body"/>
          </p:nvPr>
        </p:nvSpPr>
        <p:spPr>
          <a:xfrm>
            <a:off x="457200" y="4406309"/>
            <a:ext cx="8229600" cy="519599"/>
          </a:xfrm>
          <a:prstGeom prst="rect">
            <a:avLst/>
          </a:prstGeom>
        </p:spPr>
        <p:txBody>
          <a:bodyPr anchorCtr="0" anchor="t" bIns="91425" lIns="91425" rIns="91425" tIns="91425"/>
          <a:lstStyle>
            <a:lvl1pPr rtl="0" algn="ctr">
              <a:spcBef>
                <a:spcPts val="0"/>
              </a:spcBef>
              <a:buSzPct val="100000"/>
              <a:buNone/>
              <a:defRPr sz="1800"/>
            </a:lvl1pPr>
          </a:lstStyle>
          <a:p/>
        </p:txBody>
      </p:sp>
      <p:cxnSp>
        <p:nvCxnSpPr>
          <p:cNvPr id="32" name="Shape 32"/>
          <p:cNvCxnSpPr/>
          <p:nvPr/>
        </p:nvCxnSpPr>
        <p:spPr>
          <a:xfrm>
            <a:off x="457200" y="4317760"/>
            <a:ext cx="8229600" cy="0"/>
          </a:xfrm>
          <a:prstGeom prst="straightConnector1">
            <a:avLst/>
          </a:prstGeom>
          <a:noFill/>
          <a:ln cap="flat" cmpd="sng" w="50800">
            <a:solidFill>
              <a:schemeClr val="lt2"/>
            </a:solidFill>
            <a:prstDash val="solid"/>
            <a:round/>
            <a:headEnd len="med" w="med" type="none"/>
            <a:tailEnd len="med" w="med" type="none"/>
          </a:ln>
        </p:spPr>
      </p:cxnSp>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 name="Shape 34"/>
        <p:cNvGrpSpPr/>
        <p:nvPr/>
      </p:nvGrpSpPr>
      <p:grpSpPr>
        <a:xfrm>
          <a:off x="0" y="0"/>
          <a:ext cx="0" cy="0"/>
          <a:chOff x="0" y="0"/>
          <a:chExt cx="0" cy="0"/>
        </a:xfrm>
      </p:grpSpPr>
      <p:cxnSp>
        <p:nvCxnSpPr>
          <p:cNvPr id="35" name="Shape 35"/>
          <p:cNvCxnSpPr/>
          <p:nvPr/>
        </p:nvCxnSpPr>
        <p:spPr>
          <a:xfrm>
            <a:off x="457200" y="113139"/>
            <a:ext cx="8229600" cy="0"/>
          </a:xfrm>
          <a:prstGeom prst="straightConnector1">
            <a:avLst/>
          </a:prstGeom>
          <a:noFill/>
          <a:ln cap="flat" cmpd="sng" w="50800">
            <a:solidFill>
              <a:schemeClr val="lt2"/>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buClr>
                <a:schemeClr val="accent1"/>
              </a:buClr>
              <a:buSzPct val="100000"/>
              <a:buNone/>
              <a:defRPr b="1" sz="3600">
                <a:solidFill>
                  <a:schemeClr val="accent1"/>
                </a:solidFill>
              </a:defRPr>
            </a:lvl1pPr>
            <a:lvl2pPr rtl="0">
              <a:spcBef>
                <a:spcPts val="0"/>
              </a:spcBef>
              <a:buClr>
                <a:schemeClr val="accent1"/>
              </a:buClr>
              <a:buSzPct val="100000"/>
              <a:buNone/>
              <a:defRPr b="1" sz="3600">
                <a:solidFill>
                  <a:schemeClr val="accent1"/>
                </a:solidFill>
              </a:defRPr>
            </a:lvl2pPr>
            <a:lvl3pPr rtl="0">
              <a:spcBef>
                <a:spcPts val="0"/>
              </a:spcBef>
              <a:buClr>
                <a:schemeClr val="accent1"/>
              </a:buClr>
              <a:buSzPct val="100000"/>
              <a:buNone/>
              <a:defRPr b="1" sz="3600">
                <a:solidFill>
                  <a:schemeClr val="accent1"/>
                </a:solidFill>
              </a:defRPr>
            </a:lvl3pPr>
            <a:lvl4pPr rtl="0">
              <a:spcBef>
                <a:spcPts val="0"/>
              </a:spcBef>
              <a:buClr>
                <a:schemeClr val="accent1"/>
              </a:buClr>
              <a:buSzPct val="100000"/>
              <a:buNone/>
              <a:defRPr b="1" sz="3600">
                <a:solidFill>
                  <a:schemeClr val="accent1"/>
                </a:solidFill>
              </a:defRPr>
            </a:lvl4pPr>
            <a:lvl5pPr rtl="0">
              <a:spcBef>
                <a:spcPts val="0"/>
              </a:spcBef>
              <a:buClr>
                <a:schemeClr val="accent1"/>
              </a:buClr>
              <a:buSzPct val="100000"/>
              <a:buNone/>
              <a:defRPr b="1" sz="3600">
                <a:solidFill>
                  <a:schemeClr val="accent1"/>
                </a:solidFill>
              </a:defRPr>
            </a:lvl5pPr>
            <a:lvl6pPr rtl="0">
              <a:spcBef>
                <a:spcPts val="0"/>
              </a:spcBef>
              <a:buClr>
                <a:schemeClr val="accent1"/>
              </a:buClr>
              <a:buSzPct val="100000"/>
              <a:buNone/>
              <a:defRPr b="1" sz="3600">
                <a:solidFill>
                  <a:schemeClr val="accent1"/>
                </a:solidFill>
              </a:defRPr>
            </a:lvl6pPr>
            <a:lvl7pPr rtl="0">
              <a:spcBef>
                <a:spcPts val="0"/>
              </a:spcBef>
              <a:buClr>
                <a:schemeClr val="accent1"/>
              </a:buClr>
              <a:buSzPct val="100000"/>
              <a:buNone/>
              <a:defRPr b="1" sz="3600">
                <a:solidFill>
                  <a:schemeClr val="accent1"/>
                </a:solidFill>
              </a:defRPr>
            </a:lvl7pPr>
            <a:lvl8pPr rtl="0">
              <a:spcBef>
                <a:spcPts val="0"/>
              </a:spcBef>
              <a:buClr>
                <a:schemeClr val="accent1"/>
              </a:buClr>
              <a:buSzPct val="100000"/>
              <a:buNone/>
              <a:defRPr b="1" sz="3600">
                <a:solidFill>
                  <a:schemeClr val="accent1"/>
                </a:solidFill>
              </a:defRPr>
            </a:lvl8pPr>
            <a:lvl9pPr rtl="0">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p:txBody>
      </p:sp>
      <p:cxnSp>
        <p:nvCxnSpPr>
          <p:cNvPr id="7" name="Shape 7"/>
          <p:cNvCxnSpPr/>
          <p:nvPr/>
        </p:nvCxnSpPr>
        <p:spPr>
          <a:xfrm>
            <a:off x="457200" y="5023259"/>
            <a:ext cx="8229600" cy="0"/>
          </a:xfrm>
          <a:prstGeom prst="straightConnector1">
            <a:avLst/>
          </a:prstGeom>
          <a:noFill/>
          <a:ln cap="flat" cmpd="sng" w="50800">
            <a:solidFill>
              <a:schemeClr val="lt2"/>
            </a:solidFill>
            <a:prstDash val="solid"/>
            <a:round/>
            <a:headEnd len="med" w="med" type="none"/>
            <a:tailEnd len="med" w="med" type="none"/>
          </a:ln>
        </p:spPr>
      </p:cxn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4.png"/><Relationship Id="rId4"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0.png"/><Relationship Id="rId4"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nvSpPr>
        <p:spPr>
          <a:xfrm>
            <a:off x="4171425" y="642250"/>
            <a:ext cx="4671000" cy="2857200"/>
          </a:xfrm>
          <a:prstGeom prst="rect">
            <a:avLst/>
          </a:prstGeom>
          <a:noFill/>
          <a:ln>
            <a:noFill/>
          </a:ln>
        </p:spPr>
        <p:txBody>
          <a:bodyPr anchorCtr="0" anchor="t" bIns="45700" lIns="91425" rIns="91425" tIns="45700">
            <a:noAutofit/>
          </a:bodyPr>
          <a:lstStyle/>
          <a:p>
            <a:pPr indent="0" lvl="0" marL="0" marR="0" rtl="0" algn="l">
              <a:lnSpc>
                <a:spcPct val="115000"/>
              </a:lnSpc>
              <a:spcBef>
                <a:spcPts val="0"/>
              </a:spcBef>
              <a:buSzPct val="25000"/>
              <a:buNone/>
            </a:pPr>
            <a:r>
              <a:rPr b="1" baseline="0" i="0" lang="en" sz="2000" u="none" cap="none" strike="noStrike">
                <a:solidFill>
                  <a:srgbClr val="000000"/>
                </a:solidFill>
                <a:latin typeface="Merriweather"/>
                <a:ea typeface="Merriweather"/>
                <a:cs typeface="Merriweather"/>
                <a:sym typeface="Merriweather"/>
              </a:rPr>
              <a:t>Team Members:</a:t>
            </a:r>
          </a:p>
          <a:p>
            <a:pPr indent="0" lvl="0" marL="0" marR="0" rtl="0" algn="l">
              <a:lnSpc>
                <a:spcPct val="115000"/>
              </a:lnSpc>
              <a:spcBef>
                <a:spcPts val="0"/>
              </a:spcBef>
              <a:buSzPct val="25000"/>
              <a:buNone/>
            </a:pPr>
            <a:r>
              <a:rPr b="0" baseline="0" i="0" lang="en" sz="2000" u="none" cap="none" strike="noStrike">
                <a:solidFill>
                  <a:srgbClr val="000000"/>
                </a:solidFill>
                <a:latin typeface="Merriweather"/>
                <a:ea typeface="Merriweather"/>
                <a:cs typeface="Merriweather"/>
                <a:sym typeface="Merriweather"/>
              </a:rPr>
              <a:t>Hima Kondepati, </a:t>
            </a:r>
          </a:p>
          <a:p>
            <a:pPr indent="0" lvl="0" marL="0" marR="0" rtl="0" algn="l">
              <a:lnSpc>
                <a:spcPct val="115000"/>
              </a:lnSpc>
              <a:spcBef>
                <a:spcPts val="0"/>
              </a:spcBef>
              <a:buSzPct val="25000"/>
              <a:buNone/>
            </a:pPr>
            <a:r>
              <a:rPr b="0" baseline="0" i="0" lang="en" sz="2000" u="none" cap="none" strike="noStrike">
                <a:solidFill>
                  <a:srgbClr val="000000"/>
                </a:solidFill>
                <a:latin typeface="Merriweather"/>
                <a:ea typeface="Merriweather"/>
                <a:cs typeface="Merriweather"/>
                <a:sym typeface="Merriweather"/>
              </a:rPr>
              <a:t>Chowdhury Moinul Morshed Porag,</a:t>
            </a:r>
          </a:p>
          <a:p>
            <a:pPr indent="0" lvl="0" marL="0" marR="0" rtl="0" algn="l">
              <a:lnSpc>
                <a:spcPct val="115000"/>
              </a:lnSpc>
              <a:spcBef>
                <a:spcPts val="0"/>
              </a:spcBef>
              <a:buSzPct val="25000"/>
              <a:buNone/>
            </a:pPr>
            <a:r>
              <a:rPr b="0" baseline="0" i="0" lang="en" sz="2000" u="none" cap="none" strike="noStrike">
                <a:solidFill>
                  <a:srgbClr val="000000"/>
                </a:solidFill>
                <a:latin typeface="Merriweather"/>
                <a:ea typeface="Merriweather"/>
                <a:cs typeface="Merriweather"/>
                <a:sym typeface="Merriweather"/>
              </a:rPr>
              <a:t>Robert McCain,</a:t>
            </a:r>
          </a:p>
          <a:p>
            <a:pPr indent="0" lvl="0" marL="0" marR="0" rtl="0" algn="l">
              <a:lnSpc>
                <a:spcPct val="115000"/>
              </a:lnSpc>
              <a:spcBef>
                <a:spcPts val="0"/>
              </a:spcBef>
              <a:buSzPct val="25000"/>
              <a:buNone/>
            </a:pPr>
            <a:r>
              <a:rPr b="0" baseline="0" i="0" lang="en" sz="2000" u="none" cap="none" strike="noStrike">
                <a:solidFill>
                  <a:srgbClr val="000000"/>
                </a:solidFill>
                <a:latin typeface="Merriweather"/>
                <a:ea typeface="Merriweather"/>
                <a:cs typeface="Merriweather"/>
                <a:sym typeface="Merriweather"/>
              </a:rPr>
              <a:t>Martinez, Ryan K,</a:t>
            </a:r>
          </a:p>
          <a:p>
            <a:pPr indent="0" lvl="0" marL="0" marR="0" rtl="0" algn="l">
              <a:lnSpc>
                <a:spcPct val="115000"/>
              </a:lnSpc>
              <a:spcBef>
                <a:spcPts val="0"/>
              </a:spcBef>
              <a:buSzPct val="25000"/>
              <a:buNone/>
            </a:pPr>
            <a:r>
              <a:rPr b="0" baseline="0" i="0" lang="en" sz="2000" u="none" cap="none" strike="noStrike">
                <a:solidFill>
                  <a:srgbClr val="000000"/>
                </a:solidFill>
                <a:latin typeface="Merriweather"/>
                <a:ea typeface="Merriweather"/>
                <a:cs typeface="Merriweather"/>
                <a:sym typeface="Merriweather"/>
              </a:rPr>
              <a:t>Vasquez, John,</a:t>
            </a:r>
          </a:p>
          <a:p>
            <a:pPr indent="0" lvl="0" marL="0" marR="0" rtl="0" algn="l">
              <a:lnSpc>
                <a:spcPct val="115000"/>
              </a:lnSpc>
              <a:spcBef>
                <a:spcPts val="0"/>
              </a:spcBef>
              <a:buSzPct val="25000"/>
              <a:buNone/>
            </a:pPr>
            <a:r>
              <a:rPr b="0" baseline="0" i="0" lang="en" sz="2000" u="none" cap="none" strike="noStrike">
                <a:solidFill>
                  <a:srgbClr val="000000"/>
                </a:solidFill>
                <a:latin typeface="Merriweather"/>
                <a:ea typeface="Merriweather"/>
                <a:cs typeface="Merriweather"/>
                <a:sym typeface="Merriweather"/>
              </a:rPr>
              <a:t>Ibarbo, Francisco</a:t>
            </a:r>
          </a:p>
          <a:p>
            <a:pPr indent="-274320" lvl="0" marL="274320" marR="0" rtl="0" algn="ctr">
              <a:spcBef>
                <a:spcPts val="400"/>
              </a:spcBef>
              <a:buNone/>
            </a:pPr>
            <a:r>
              <a:t/>
            </a:r>
            <a:endParaRPr b="1" baseline="0" i="0" sz="2000" u="none" cap="none" strike="noStrike">
              <a:solidFill>
                <a:srgbClr val="002060"/>
              </a:solidFill>
              <a:latin typeface="Times New Roman"/>
              <a:ea typeface="Times New Roman"/>
              <a:cs typeface="Times New Roman"/>
              <a:sym typeface="Times New Roman"/>
            </a:endParaRPr>
          </a:p>
        </p:txBody>
      </p:sp>
      <p:sp>
        <p:nvSpPr>
          <p:cNvPr id="39" name="Shape 39"/>
          <p:cNvSpPr txBox="1"/>
          <p:nvPr/>
        </p:nvSpPr>
        <p:spPr>
          <a:xfrm>
            <a:off x="308314" y="1780954"/>
            <a:ext cx="3863100" cy="804000"/>
          </a:xfrm>
          <a:prstGeom prst="rect">
            <a:avLst/>
          </a:prstGeom>
          <a:noFill/>
          <a:ln>
            <a:noFill/>
          </a:ln>
        </p:spPr>
        <p:txBody>
          <a:bodyPr anchorCtr="0" anchor="b" bIns="0" lIns="0" rIns="18275" tIns="0">
            <a:noAutofit/>
          </a:bodyPr>
          <a:lstStyle/>
          <a:p>
            <a:pPr lvl="0" rtl="0" algn="ctr">
              <a:spcBef>
                <a:spcPts val="0"/>
              </a:spcBef>
              <a:buNone/>
            </a:pPr>
            <a:br>
              <a:rPr b="1" lang="en" sz="3250">
                <a:solidFill>
                  <a:srgbClr val="243748"/>
                </a:solidFill>
                <a:latin typeface="Times New Roman"/>
                <a:ea typeface="Times New Roman"/>
                <a:cs typeface="Times New Roman"/>
                <a:sym typeface="Times New Roman"/>
              </a:rPr>
            </a:br>
            <a:br>
              <a:rPr b="1" lang="en" sz="3250">
                <a:solidFill>
                  <a:srgbClr val="243748"/>
                </a:solidFill>
                <a:latin typeface="Times New Roman"/>
                <a:ea typeface="Times New Roman"/>
                <a:cs typeface="Times New Roman"/>
                <a:sym typeface="Times New Roman"/>
              </a:rPr>
            </a:br>
            <a:r>
              <a:rPr b="1" lang="en" sz="2800">
                <a:solidFill>
                  <a:srgbClr val="496F90"/>
                </a:solidFill>
                <a:latin typeface="Calibri"/>
                <a:ea typeface="Calibri"/>
                <a:cs typeface="Calibri"/>
                <a:sym typeface="Calibri"/>
              </a:rPr>
              <a:t>Software Construction</a:t>
            </a:r>
          </a:p>
        </p:txBody>
      </p:sp>
      <p:pic>
        <p:nvPicPr>
          <p:cNvPr id="40" name="Shape 40"/>
          <p:cNvPicPr preferRelativeResize="0"/>
          <p:nvPr/>
        </p:nvPicPr>
        <p:blipFill rotWithShape="1">
          <a:blip r:embed="rId3">
            <a:alphaModFix/>
          </a:blip>
          <a:srcRect b="0" l="0" r="0" t="0"/>
          <a:stretch/>
        </p:blipFill>
        <p:spPr>
          <a:xfrm>
            <a:off x="1282666" y="523475"/>
            <a:ext cx="1391099" cy="1070999"/>
          </a:xfrm>
          <a:prstGeom prst="rect">
            <a:avLst/>
          </a:prstGeom>
          <a:noFill/>
          <a:ln>
            <a:noFill/>
          </a:ln>
        </p:spPr>
      </p:pic>
      <p:sp>
        <p:nvSpPr>
          <p:cNvPr id="41" name="Shape 41"/>
          <p:cNvSpPr txBox="1"/>
          <p:nvPr/>
        </p:nvSpPr>
        <p:spPr>
          <a:xfrm>
            <a:off x="-59880" y="2584948"/>
            <a:ext cx="4351500" cy="712499"/>
          </a:xfrm>
          <a:prstGeom prst="rect">
            <a:avLst/>
          </a:prstGeom>
          <a:noFill/>
          <a:ln>
            <a:noFill/>
          </a:ln>
        </p:spPr>
        <p:txBody>
          <a:bodyPr anchorCtr="0" anchor="b" bIns="0" lIns="0" rIns="18275" tIns="0">
            <a:noAutofit/>
          </a:bodyPr>
          <a:lstStyle/>
          <a:p>
            <a:pPr indent="0" lvl="0" marL="0" marR="0" rtl="0" algn="ctr">
              <a:spcBef>
                <a:spcPts val="0"/>
              </a:spcBef>
              <a:buSzPct val="25000"/>
              <a:buNone/>
            </a:pPr>
            <a:r>
              <a:rPr b="1" lang="en" sz="2800">
                <a:solidFill>
                  <a:srgbClr val="002060"/>
                </a:solidFill>
                <a:latin typeface="Times New Roman"/>
                <a:ea typeface="Times New Roman"/>
                <a:cs typeface="Times New Roman"/>
                <a:sym typeface="Times New Roman"/>
              </a:rPr>
              <a:t>LTL Presentation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435900" y="68500"/>
            <a:ext cx="8393974" cy="5143498"/>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979175" y="168125"/>
            <a:ext cx="7158126" cy="4671498"/>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4675" y="348478"/>
            <a:ext cx="8229600" cy="857400"/>
          </a:xfrm>
          <a:prstGeom prst="rect">
            <a:avLst/>
          </a:prstGeom>
        </p:spPr>
        <p:txBody>
          <a:bodyPr anchorCtr="0" anchor="b" bIns="91425" lIns="91425" rIns="91425" tIns="91425">
            <a:noAutofit/>
          </a:bodyPr>
          <a:lstStyle/>
          <a:p>
            <a:pPr lvl="0" rtl="0">
              <a:spcBef>
                <a:spcPts val="0"/>
              </a:spcBef>
              <a:buNone/>
            </a:pPr>
            <a:r>
              <a:rPr lang="en"/>
              <a:t>Group presentation - Design Patterns</a:t>
            </a:r>
          </a:p>
        </p:txBody>
      </p:sp>
      <p:sp>
        <p:nvSpPr>
          <p:cNvPr id="108" name="Shape 108"/>
          <p:cNvSpPr txBox="1"/>
          <p:nvPr>
            <p:ph idx="1" type="body"/>
          </p:nvPr>
        </p:nvSpPr>
        <p:spPr>
          <a:xfrm>
            <a:off x="443325" y="1314950"/>
            <a:ext cx="7162799" cy="3725699"/>
          </a:xfrm>
          <a:prstGeom prst="rect">
            <a:avLst/>
          </a:prstGeom>
        </p:spPr>
        <p:txBody>
          <a:bodyPr anchorCtr="0" anchor="t" bIns="91425" lIns="91425" rIns="91425" tIns="91425">
            <a:noAutofit/>
          </a:bodyPr>
          <a:lstStyle/>
          <a:p>
            <a:pPr lvl="0" rtl="0">
              <a:spcBef>
                <a:spcPts val="0"/>
              </a:spcBef>
              <a:buNone/>
            </a:pPr>
            <a:r>
              <a:rPr lang="en"/>
              <a:t>Mediator Design Pattern</a:t>
            </a:r>
          </a:p>
          <a:p>
            <a:pPr lvl="0" rt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Mediator</a:t>
            </a:r>
          </a:p>
        </p:txBody>
      </p:sp>
      <p:sp>
        <p:nvSpPr>
          <p:cNvPr id="114" name="Shape 11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1. Reduces Coupling</a:t>
            </a:r>
          </a:p>
          <a:p>
            <a:pPr rtl="0">
              <a:spcBef>
                <a:spcPts val="0"/>
              </a:spcBef>
              <a:buNone/>
            </a:pPr>
            <a:r>
              <a:rPr lang="en"/>
              <a:t>2. Reduces interaction and communication between classes</a:t>
            </a:r>
          </a:p>
          <a:p>
            <a:pPr lvl="0">
              <a:spcBef>
                <a:spcPts val="0"/>
              </a:spcBef>
              <a:buNone/>
            </a:pPr>
            <a:r>
              <a:rPr lang="en"/>
              <a:t>3. One class handles communication between all other classes</a:t>
            </a:r>
          </a:p>
        </p:txBody>
      </p:sp>
      <p:sp>
        <p:nvSpPr>
          <p:cNvPr id="115" name="Shape 115"/>
          <p:cNvSpPr txBox="1"/>
          <p:nvPr/>
        </p:nvSpPr>
        <p:spPr>
          <a:xfrm>
            <a:off x="0" y="0"/>
            <a:ext cx="3000000" cy="30000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sz="800">
              <a:solidFill>
                <a:srgbClr val="7E504F"/>
              </a:solidFil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Group presentation - Refactoring</a:t>
            </a:r>
          </a:p>
        </p:txBody>
      </p:sp>
      <p:sp>
        <p:nvSpPr>
          <p:cNvPr id="121" name="Shape 121"/>
          <p:cNvSpPr txBox="1"/>
          <p:nvPr>
            <p:ph idx="1" type="body"/>
          </p:nvPr>
        </p:nvSpPr>
        <p:spPr>
          <a:xfrm>
            <a:off x="1524000" y="1352550"/>
            <a:ext cx="7162799"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AutoNum type="arabicPeriod"/>
            </a:pPr>
            <a:r>
              <a:rPr lang="en"/>
              <a:t>Add Parameter</a:t>
            </a:r>
          </a:p>
          <a:p>
            <a:pPr indent="-419100" lvl="0" marL="457200" rtl="0">
              <a:spcBef>
                <a:spcPts val="0"/>
              </a:spcBef>
              <a:buClr>
                <a:schemeClr val="dk1"/>
              </a:buClr>
              <a:buSzPct val="100000"/>
              <a:buFont typeface="Arial"/>
              <a:buAutoNum type="arabicPeriod"/>
            </a:pPr>
            <a:r>
              <a:rPr lang="en"/>
              <a:t>Rename Method</a:t>
            </a:r>
          </a:p>
          <a:p>
            <a:pPr indent="-419100" lvl="0" marL="457200" rtl="0">
              <a:spcBef>
                <a:spcPts val="0"/>
              </a:spcBef>
              <a:buClr>
                <a:schemeClr val="dk1"/>
              </a:buClr>
              <a:buSzPct val="100000"/>
              <a:buFont typeface="Arial"/>
              <a:buAutoNum type="arabicPeriod"/>
            </a:pPr>
            <a:r>
              <a:rPr lang="en"/>
              <a:t>Pull Up Method</a:t>
            </a:r>
          </a:p>
          <a:p>
            <a:pPr indent="-419100" lvl="0" marL="457200" rtl="0">
              <a:spcBef>
                <a:spcPts val="0"/>
              </a:spcBef>
              <a:buClr>
                <a:schemeClr val="dk1"/>
              </a:buClr>
              <a:buSzPct val="100000"/>
              <a:buFont typeface="Arial"/>
              <a:buAutoNum type="arabicPeriod"/>
            </a:pPr>
            <a:r>
              <a:rPr lang="en"/>
              <a:t>Extract Methods</a:t>
            </a:r>
          </a:p>
          <a:p>
            <a:pPr indent="-419100" lvl="0" marL="457200" rtl="0">
              <a:spcBef>
                <a:spcPts val="0"/>
              </a:spcBef>
              <a:buClr>
                <a:schemeClr val="dk1"/>
              </a:buClr>
              <a:buSzPct val="100000"/>
              <a:buFont typeface="Arial"/>
              <a:buAutoNum type="arabicPeriod"/>
            </a:pPr>
            <a:r>
              <a:rPr lang="en"/>
              <a:t>Replace Magic Numbers with symbolic constants</a:t>
            </a:r>
          </a:p>
          <a:p>
            <a:pPr indent="-419100" lvl="0" marL="457200" rtl="0">
              <a:spcBef>
                <a:spcPts val="0"/>
              </a:spcBef>
              <a:buClr>
                <a:schemeClr val="dk1"/>
              </a:buClr>
              <a:buSzPct val="100000"/>
              <a:buFont typeface="Arial"/>
              <a:buAutoNum type="arabicPeriod"/>
            </a:pPr>
            <a:r>
              <a:rPr lang="en"/>
              <a:t>Extract Fields</a:t>
            </a:r>
          </a:p>
          <a:p>
            <a:pPr lvl="0" rt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Cohesion and Coupling</a:t>
            </a:r>
          </a:p>
        </p:txBody>
      </p:sp>
      <p:sp>
        <p:nvSpPr>
          <p:cNvPr id="127" name="Shape 127"/>
          <p:cNvSpPr txBox="1"/>
          <p:nvPr>
            <p:ph idx="1" type="body"/>
          </p:nvPr>
        </p:nvSpPr>
        <p:spPr>
          <a:xfrm>
            <a:off x="457200" y="1238975"/>
            <a:ext cx="8229600" cy="3991500"/>
          </a:xfrm>
          <a:prstGeom prst="rect">
            <a:avLst/>
          </a:prstGeom>
        </p:spPr>
        <p:txBody>
          <a:bodyPr anchorCtr="0" anchor="t" bIns="91425" lIns="91425" rIns="91425" tIns="91425">
            <a:noAutofit/>
          </a:bodyPr>
          <a:lstStyle/>
          <a:p>
            <a:pPr rtl="0">
              <a:spcBef>
                <a:spcPts val="0"/>
              </a:spcBef>
              <a:buNone/>
            </a:pPr>
            <a:r>
              <a:rPr lang="en" sz="2400"/>
              <a:t>Cohesion - The degree to which the elements of a module belong together [1]. Cohesion measures the strength of relationship between pieces of functionality within a given module [1].</a:t>
            </a:r>
          </a:p>
          <a:p>
            <a:pPr lvl="0" rtl="0">
              <a:spcBef>
                <a:spcPts val="0"/>
              </a:spcBef>
              <a:buNone/>
            </a:pPr>
            <a:r>
              <a:rPr lang="en" sz="2400"/>
              <a:t>Coupling - The manner and degree of interdependence between software modules; a measure of how closely connected two routines or modules are; the strength of the relationships between modules [2].</a:t>
            </a:r>
          </a:p>
          <a:p>
            <a:pPr lvl="0" rtl="0">
              <a:spcBef>
                <a:spcPts val="0"/>
              </a:spcBef>
              <a:buNone/>
            </a:pPr>
            <a:r>
              <a:t/>
            </a:r>
            <a:endParaRPr sz="240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Cohesion and Coupling (cont)</a:t>
            </a:r>
          </a:p>
        </p:txBody>
      </p:sp>
      <p:sp>
        <p:nvSpPr>
          <p:cNvPr id="133" name="Shape 13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800"/>
              <a:t>Does this system demonstrate high cohesion and low coupling? To some degree, yes.</a:t>
            </a:r>
          </a:p>
          <a:p>
            <a:pPr indent="-406400" lvl="0" marL="457200" rtl="0">
              <a:spcBef>
                <a:spcPts val="0"/>
              </a:spcBef>
              <a:buClr>
                <a:schemeClr val="dk1"/>
              </a:buClr>
              <a:buSzPct val="100000"/>
              <a:buFont typeface="Arial"/>
              <a:buChar char="●"/>
            </a:pPr>
            <a:r>
              <a:rPr lang="en" sz="2800"/>
              <a:t>Related classes share the same hierarchy.</a:t>
            </a:r>
          </a:p>
          <a:p>
            <a:pPr indent="-406400" lvl="0" marL="457200" rtl="0">
              <a:spcBef>
                <a:spcPts val="0"/>
              </a:spcBef>
              <a:buClr>
                <a:schemeClr val="dk1"/>
              </a:buClr>
              <a:buSzPct val="100000"/>
              <a:buFont typeface="Arial"/>
              <a:buChar char="●"/>
            </a:pPr>
            <a:r>
              <a:rPr lang="en" sz="2800"/>
              <a:t>Subsystems contain related classes.</a:t>
            </a:r>
          </a:p>
          <a:p>
            <a:pPr indent="-406400" lvl="0" marL="457200" rtl="0">
              <a:spcBef>
                <a:spcPts val="0"/>
              </a:spcBef>
              <a:buClr>
                <a:schemeClr val="dk1"/>
              </a:buClr>
              <a:buSzPct val="100000"/>
              <a:buFont typeface="Arial"/>
              <a:buChar char="●"/>
            </a:pPr>
            <a:r>
              <a:rPr lang="en" sz="2800"/>
              <a:t>Behaviors and fields related to the classes are cohesive to the classes they belong to.</a:t>
            </a:r>
          </a:p>
          <a:p>
            <a:pPr indent="-406400" lvl="0" marL="457200">
              <a:spcBef>
                <a:spcPts val="0"/>
              </a:spcBef>
              <a:buClr>
                <a:schemeClr val="dk1"/>
              </a:buClr>
              <a:buSzPct val="100000"/>
              <a:buFont typeface="Arial"/>
              <a:buChar char="●"/>
            </a:pPr>
            <a:r>
              <a:rPr lang="en" sz="2800"/>
              <a:t>Most classes do not require other classes to do their job.</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Cohesion and Coupling (cont)</a:t>
            </a:r>
          </a:p>
        </p:txBody>
      </p:sp>
      <p:sp>
        <p:nvSpPr>
          <p:cNvPr id="139" name="Shape 13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200"/>
              <a:t>However, the system is not perfect.</a:t>
            </a:r>
          </a:p>
          <a:p>
            <a:pPr indent="-368300" lvl="0" marL="457200" rtl="0">
              <a:spcBef>
                <a:spcPts val="0"/>
              </a:spcBef>
              <a:buClr>
                <a:schemeClr val="dk1"/>
              </a:buClr>
              <a:buSzPct val="100000"/>
              <a:buFont typeface="Arial"/>
              <a:buChar char="●"/>
            </a:pPr>
            <a:r>
              <a:rPr lang="en" sz="2200"/>
              <a:t>The main class is heavily coupled to the rest of the subsystems.</a:t>
            </a:r>
          </a:p>
          <a:p>
            <a:pPr indent="-368300" lvl="0" marL="457200" rtl="0">
              <a:spcBef>
                <a:spcPts val="0"/>
              </a:spcBef>
              <a:buClr>
                <a:schemeClr val="dk1"/>
              </a:buClr>
              <a:buSzPct val="100000"/>
              <a:buFont typeface="Arial"/>
              <a:buChar char="●"/>
            </a:pPr>
            <a:r>
              <a:rPr lang="en" sz="2200"/>
              <a:t>There were additional associations that were not anticipated during development (Ex. BeforeR subsystem requires the And sub system, some classes require ParallelH). This means they are more tightly coupled than originally planned.</a:t>
            </a:r>
          </a:p>
          <a:p>
            <a:pPr indent="-368300" lvl="0" marL="457200">
              <a:spcBef>
                <a:spcPts val="0"/>
              </a:spcBef>
              <a:buClr>
                <a:schemeClr val="dk1"/>
              </a:buClr>
              <a:buSzPct val="100000"/>
              <a:buFont typeface="Arial"/>
              <a:buChar char="●"/>
            </a:pPr>
            <a:r>
              <a:rPr lang="en" sz="2200"/>
              <a:t>There are packages (symbols, regex, pattern, utility) and classes that were not originally planned for or modeled.</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979175" y="168125"/>
            <a:ext cx="7158126" cy="4671498"/>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LTL Generator Demo	</a:t>
            </a:r>
          </a:p>
        </p:txBody>
      </p:sp>
      <p:sp>
        <p:nvSpPr>
          <p:cNvPr id="150" name="Shape 150"/>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--Open here--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Group Presentation - Outline</a:t>
            </a:r>
          </a:p>
        </p:txBody>
      </p:sp>
      <p:sp>
        <p:nvSpPr>
          <p:cNvPr id="47" name="Shape 47"/>
          <p:cNvSpPr txBox="1"/>
          <p:nvPr>
            <p:ph idx="1" type="body"/>
          </p:nvPr>
        </p:nvSpPr>
        <p:spPr>
          <a:xfrm>
            <a:off x="1524000" y="1504950"/>
            <a:ext cx="7162799"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AutoNum type="arabicPeriod"/>
            </a:pPr>
            <a:r>
              <a:rPr lang="en"/>
              <a:t>CRC Diagrams</a:t>
            </a:r>
          </a:p>
          <a:p>
            <a:pPr indent="-419100" lvl="0" marL="457200" rtl="0">
              <a:spcBef>
                <a:spcPts val="0"/>
              </a:spcBef>
              <a:buClr>
                <a:schemeClr val="dk1"/>
              </a:buClr>
              <a:buSzPct val="100000"/>
              <a:buFont typeface="Arial"/>
              <a:buAutoNum type="arabicPeriod"/>
            </a:pPr>
            <a:r>
              <a:rPr lang="en"/>
              <a:t>Subsystem</a:t>
            </a:r>
          </a:p>
          <a:p>
            <a:pPr indent="-419100" lvl="0" marL="457200" rtl="0">
              <a:spcBef>
                <a:spcPts val="0"/>
              </a:spcBef>
              <a:buClr>
                <a:schemeClr val="dk1"/>
              </a:buClr>
              <a:buSzPct val="100000"/>
              <a:buFont typeface="Arial"/>
              <a:buAutoNum type="arabicPeriod"/>
            </a:pPr>
            <a:r>
              <a:rPr lang="en"/>
              <a:t>Design patterns</a:t>
            </a:r>
          </a:p>
          <a:p>
            <a:pPr indent="-419100" lvl="0" marL="457200" rtl="0">
              <a:spcBef>
                <a:spcPts val="0"/>
              </a:spcBef>
              <a:buClr>
                <a:schemeClr val="dk1"/>
              </a:buClr>
              <a:buSzPct val="100000"/>
              <a:buFont typeface="Arial"/>
              <a:buAutoNum type="arabicPeriod"/>
            </a:pPr>
            <a:r>
              <a:rPr lang="en"/>
              <a:t>Refactorings</a:t>
            </a:r>
          </a:p>
          <a:p>
            <a:pPr indent="-419100" lvl="0" marL="457200" rtl="0">
              <a:spcBef>
                <a:spcPts val="0"/>
              </a:spcBef>
              <a:buClr>
                <a:schemeClr val="dk1"/>
              </a:buClr>
              <a:buSzPct val="100000"/>
              <a:buFont typeface="Arial"/>
              <a:buAutoNum type="arabicPeriod"/>
            </a:pPr>
            <a:r>
              <a:rPr lang="en"/>
              <a:t>Cohesion and coupling</a:t>
            </a:r>
          </a:p>
          <a:p>
            <a:pPr indent="-419100" lvl="0" marL="457200">
              <a:spcBef>
                <a:spcPts val="0"/>
              </a:spcBef>
              <a:buClr>
                <a:schemeClr val="dk1"/>
              </a:buClr>
              <a:buSzPct val="100000"/>
              <a:buFont typeface="Arial"/>
              <a:buAutoNum type="arabicPeriod"/>
            </a:pPr>
            <a:r>
              <a:rPr lang="en"/>
              <a:t>Project Demo</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Individual Presentation (Robert) </a:t>
            </a:r>
          </a:p>
        </p:txBody>
      </p:sp>
      <p:sp>
        <p:nvSpPr>
          <p:cNvPr id="156" name="Shape 15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AutoNum type="arabicPeriod"/>
            </a:pPr>
            <a:r>
              <a:rPr b="1" lang="en" sz="1800"/>
              <a:t>Cards: </a:t>
            </a:r>
            <a:r>
              <a:rPr lang="en" sz="1800"/>
              <a:t>AtLeastOneC, AtLeastOneH, AtLeastOneE, ConsecutiveC, ConsecutiveC, ConsecutiveH, and ConsecutiveE (Jointly with Ryan)</a:t>
            </a:r>
          </a:p>
          <a:p>
            <a:pPr indent="-342900" lvl="0" marL="457200" rtl="0">
              <a:spcBef>
                <a:spcPts val="0"/>
              </a:spcBef>
              <a:buClr>
                <a:schemeClr val="dk1"/>
              </a:buClr>
              <a:buSzPct val="100000"/>
              <a:buFont typeface="Arial"/>
              <a:buAutoNum type="arabicPeriod"/>
            </a:pPr>
            <a:r>
              <a:rPr b="1" lang="en" sz="1800"/>
              <a:t>Pseudo code:</a:t>
            </a:r>
            <a:r>
              <a:rPr lang="en" sz="1800"/>
              <a:t> AndL, AndR, AndMinusL</a:t>
            </a:r>
          </a:p>
          <a:p>
            <a:pPr indent="-342900" lvl="0" marL="457200" rtl="0">
              <a:spcBef>
                <a:spcPts val="0"/>
              </a:spcBef>
              <a:buClr>
                <a:schemeClr val="dk1"/>
              </a:buClr>
              <a:buSzPct val="100000"/>
              <a:buFont typeface="Arial"/>
              <a:buAutoNum type="arabicPeriod"/>
            </a:pPr>
            <a:r>
              <a:rPr b="1" lang="en" sz="1800"/>
              <a:t>CRC diagram : </a:t>
            </a:r>
            <a:r>
              <a:rPr lang="en" sz="1800"/>
              <a:t>And Sub System, System Contracts</a:t>
            </a:r>
          </a:p>
          <a:p>
            <a:pPr indent="-342900" lvl="0" marL="457200" rtl="0">
              <a:spcBef>
                <a:spcPts val="0"/>
              </a:spcBef>
              <a:buClr>
                <a:schemeClr val="dk1"/>
              </a:buClr>
              <a:buSzPct val="100000"/>
              <a:buFont typeface="Arial"/>
              <a:buAutoNum type="arabicPeriod"/>
            </a:pPr>
            <a:r>
              <a:rPr b="1" lang="en" sz="1800"/>
              <a:t>CP’s : </a:t>
            </a:r>
            <a:r>
              <a:rPr lang="en" sz="1800"/>
              <a:t>AtleastOneC, EventualE</a:t>
            </a:r>
          </a:p>
          <a:p>
            <a:pPr indent="-342900" lvl="0" marL="457200" rtl="0">
              <a:spcBef>
                <a:spcPts val="0"/>
              </a:spcBef>
              <a:buClr>
                <a:schemeClr val="dk1"/>
              </a:buClr>
              <a:buSzPct val="100000"/>
              <a:buFont typeface="Arial"/>
              <a:buAutoNum type="arabicPeriod"/>
            </a:pPr>
            <a:r>
              <a:rPr b="1" lang="en" sz="1800"/>
              <a:t>AND:</a:t>
            </a:r>
            <a:r>
              <a:rPr lang="en" sz="1800"/>
              <a:t> AndMinusL final vesion, AndR</a:t>
            </a:r>
          </a:p>
          <a:p>
            <a:pPr indent="-342900" lvl="0" marL="457200" rtl="0">
              <a:spcBef>
                <a:spcPts val="0"/>
              </a:spcBef>
              <a:buClr>
                <a:schemeClr val="dk1"/>
              </a:buClr>
              <a:buSzPct val="100000"/>
              <a:buFont typeface="Arial"/>
              <a:buAutoNum type="arabicPeriod"/>
            </a:pPr>
            <a:r>
              <a:rPr b="1" lang="en" sz="1800"/>
              <a:t>BeforeR : </a:t>
            </a:r>
          </a:p>
          <a:p>
            <a:pPr indent="-342900" lvl="1" marL="914400" rtl="0">
              <a:spcBef>
                <a:spcPts val="0"/>
              </a:spcBef>
              <a:buClr>
                <a:schemeClr val="dk1"/>
              </a:buClr>
              <a:buSzPct val="100000"/>
              <a:buFont typeface="Arial"/>
              <a:buAutoNum type="alphaLcPeriod"/>
            </a:pPr>
            <a:r>
              <a:rPr lang="en" sz="1800">
                <a:solidFill>
                  <a:srgbClr val="141823"/>
                </a:solidFill>
              </a:rPr>
              <a:t>QPrecedesPcBeforeRc</a:t>
            </a:r>
          </a:p>
          <a:p>
            <a:pPr indent="-342900" lvl="1" marL="914400" rtl="0">
              <a:spcBef>
                <a:spcPts val="0"/>
              </a:spcBef>
              <a:buClr>
                <a:srgbClr val="141823"/>
              </a:buClr>
              <a:buSzPct val="100000"/>
              <a:buFont typeface="Arial"/>
              <a:buAutoNum type="alphaLcPeriod"/>
            </a:pPr>
            <a:r>
              <a:rPr lang="en" sz="1800">
                <a:solidFill>
                  <a:srgbClr val="141823"/>
                </a:solidFill>
              </a:rPr>
              <a:t>QPrecedesPeBeforeRc</a:t>
            </a:r>
          </a:p>
          <a:p>
            <a:pPr indent="-342900" lvl="1" marL="914400" rtl="0">
              <a:spcBef>
                <a:spcPts val="0"/>
              </a:spcBef>
              <a:buClr>
                <a:srgbClr val="141823"/>
              </a:buClr>
              <a:buSzPct val="100000"/>
              <a:buFont typeface="Arial"/>
              <a:buAutoNum type="alphaLcPeriod"/>
            </a:pPr>
            <a:r>
              <a:rPr lang="en" sz="1800">
                <a:solidFill>
                  <a:srgbClr val="141823"/>
                </a:solidFill>
              </a:rPr>
              <a:t>QStrictlyPrecedesPcBeforeRc</a:t>
            </a:r>
          </a:p>
          <a:p>
            <a:pPr indent="-342900" lvl="1" marL="914400" rtl="0">
              <a:spcBef>
                <a:spcPts val="0"/>
              </a:spcBef>
              <a:buClr>
                <a:srgbClr val="141823"/>
              </a:buClr>
              <a:buSzPct val="100000"/>
              <a:buFont typeface="Arial"/>
              <a:buAutoNum type="alphaLcPeriod"/>
            </a:pPr>
            <a:r>
              <a:rPr lang="en" sz="1800">
                <a:solidFill>
                  <a:srgbClr val="141823"/>
                </a:solidFill>
              </a:rPr>
              <a:t>QStrictlyPrecedesPeBeforeRc</a:t>
            </a:r>
          </a:p>
          <a:p>
            <a:pPr indent="0" lvl="0" marL="457200" rtl="0">
              <a:spcBef>
                <a:spcPts val="0"/>
              </a:spcBef>
              <a:buNone/>
            </a:pPr>
            <a:r>
              <a:t/>
            </a:r>
            <a:endParaRPr sz="1800">
              <a:solidFill>
                <a:srgbClr val="141823"/>
              </a:solidFill>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AndR &amp; AndMinusL</a:t>
            </a:r>
          </a:p>
        </p:txBody>
      </p:sp>
      <p:pic>
        <p:nvPicPr>
          <p:cNvPr id="162" name="Shape 162"/>
          <p:cNvPicPr preferRelativeResize="0"/>
          <p:nvPr/>
        </p:nvPicPr>
        <p:blipFill>
          <a:blip r:embed="rId3">
            <a:alphaModFix/>
          </a:blip>
          <a:stretch>
            <a:fillRect/>
          </a:stretch>
        </p:blipFill>
        <p:spPr>
          <a:xfrm>
            <a:off x="4330150" y="1201900"/>
            <a:ext cx="4356655" cy="3725700"/>
          </a:xfrm>
          <a:prstGeom prst="rect">
            <a:avLst/>
          </a:prstGeom>
          <a:noFill/>
          <a:ln>
            <a:noFill/>
          </a:ln>
        </p:spPr>
      </p:pic>
      <p:sp>
        <p:nvSpPr>
          <p:cNvPr id="163" name="Shape 163"/>
          <p:cNvSpPr txBox="1"/>
          <p:nvPr>
            <p:ph idx="1" type="body"/>
          </p:nvPr>
        </p:nvSpPr>
        <p:spPr>
          <a:xfrm>
            <a:off x="460325" y="1125700"/>
            <a:ext cx="3873000" cy="3725699"/>
          </a:xfrm>
          <a:prstGeom prst="rect">
            <a:avLst/>
          </a:prstGeom>
        </p:spPr>
        <p:txBody>
          <a:bodyPr anchorCtr="0" anchor="t" bIns="91425" lIns="91425" rIns="91425" tIns="91425">
            <a:noAutofit/>
          </a:bodyPr>
          <a:lstStyle/>
          <a:p>
            <a:pPr rtl="0">
              <a:spcBef>
                <a:spcPts val="0"/>
              </a:spcBef>
              <a:buNone/>
            </a:pPr>
            <a:r>
              <a:rPr lang="en" sz="1500"/>
              <a:t>After writing initial pseudo code and trying a couple of preliminary designs, I came upon one that solved the problem accurately. It is a general solution and works with all 3 And patterns. Solution works as follows:</a:t>
            </a:r>
          </a:p>
          <a:p>
            <a:pPr indent="-323850" lvl="0" marL="457200" rtl="0">
              <a:spcBef>
                <a:spcPts val="0"/>
              </a:spcBef>
              <a:buClr>
                <a:schemeClr val="dk1"/>
              </a:buClr>
              <a:buSzPct val="100000"/>
              <a:buFont typeface="Arial"/>
              <a:buAutoNum type="arabicPeriod"/>
            </a:pPr>
            <a:r>
              <a:rPr lang="en" sz="1500"/>
              <a:t>Identify subformula and place them on a stack (respects order of operations).</a:t>
            </a:r>
          </a:p>
          <a:p>
            <a:pPr indent="-323850" lvl="0" marL="457200" rtl="0">
              <a:spcBef>
                <a:spcPts val="0"/>
              </a:spcBef>
              <a:buClr>
                <a:schemeClr val="dk1"/>
              </a:buClr>
              <a:buSzPct val="100000"/>
              <a:buFont typeface="Arial"/>
              <a:buAutoNum type="arabicPeriod"/>
            </a:pPr>
            <a:r>
              <a:rPr lang="en" sz="1500"/>
              <a:t>Filter any duplicate results.</a:t>
            </a:r>
          </a:p>
          <a:p>
            <a:pPr indent="-323850" lvl="0" marL="457200" rtl="0">
              <a:spcBef>
                <a:spcPts val="0"/>
              </a:spcBef>
              <a:buClr>
                <a:schemeClr val="dk1"/>
              </a:buClr>
              <a:buSzPct val="100000"/>
              <a:buFont typeface="Arial"/>
              <a:buAutoNum type="arabicPeriod"/>
            </a:pPr>
            <a:r>
              <a:rPr lang="en" sz="1500"/>
              <a:t>Resolve binary tokens (if any).</a:t>
            </a:r>
          </a:p>
          <a:p>
            <a:pPr indent="-323850" lvl="0" marL="457200" rtl="0">
              <a:spcBef>
                <a:spcPts val="0"/>
              </a:spcBef>
              <a:buClr>
                <a:schemeClr val="dk1"/>
              </a:buClr>
              <a:buSzPct val="100000"/>
              <a:buFont typeface="Arial"/>
              <a:buAutoNum type="arabicPeriod"/>
            </a:pPr>
            <a:r>
              <a:rPr lang="en" sz="1500"/>
              <a:t>Process tokens as they are removed from the stack, anding any sub formula that need to be anded.</a:t>
            </a:r>
          </a:p>
          <a:p>
            <a:pPr lvl="0" rtl="0">
              <a:spcBef>
                <a:spcPts val="0"/>
              </a:spcBef>
              <a:buNone/>
            </a:pPr>
            <a:r>
              <a:rPr lang="en" sz="1500"/>
              <a:t>**We kept AndL since it already worked.</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Fragment One: Duplicate Code</a:t>
            </a:r>
          </a:p>
        </p:txBody>
      </p:sp>
      <p:pic>
        <p:nvPicPr>
          <p:cNvPr id="169" name="Shape 169"/>
          <p:cNvPicPr preferRelativeResize="0"/>
          <p:nvPr/>
        </p:nvPicPr>
        <p:blipFill>
          <a:blip r:embed="rId3">
            <a:alphaModFix/>
          </a:blip>
          <a:stretch>
            <a:fillRect/>
          </a:stretch>
        </p:blipFill>
        <p:spPr>
          <a:xfrm>
            <a:off x="1172200" y="1200150"/>
            <a:ext cx="6622892" cy="372569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Sign of Duplicate Code</a:t>
            </a:r>
          </a:p>
        </p:txBody>
      </p:sp>
      <p:pic>
        <p:nvPicPr>
          <p:cNvPr id="175" name="Shape 175"/>
          <p:cNvPicPr preferRelativeResize="0"/>
          <p:nvPr/>
        </p:nvPicPr>
        <p:blipFill>
          <a:blip r:embed="rId3">
            <a:alphaModFix/>
          </a:blip>
          <a:stretch>
            <a:fillRect/>
          </a:stretch>
        </p:blipFill>
        <p:spPr>
          <a:xfrm>
            <a:off x="635837" y="2119623"/>
            <a:ext cx="7872325" cy="2576524"/>
          </a:xfrm>
          <a:prstGeom prst="rect">
            <a:avLst/>
          </a:prstGeom>
          <a:noFill/>
          <a:ln>
            <a:noFill/>
          </a:ln>
        </p:spPr>
      </p:pic>
      <p:sp>
        <p:nvSpPr>
          <p:cNvPr id="176" name="Shape 176"/>
          <p:cNvSpPr txBox="1"/>
          <p:nvPr>
            <p:ph idx="1" type="body"/>
          </p:nvPr>
        </p:nvSpPr>
        <p:spPr>
          <a:xfrm>
            <a:off x="457200" y="1200150"/>
            <a:ext cx="8229600" cy="782699"/>
          </a:xfrm>
          <a:prstGeom prst="rect">
            <a:avLst/>
          </a:prstGeom>
        </p:spPr>
        <p:txBody>
          <a:bodyPr anchorCtr="0" anchor="t" bIns="91425" lIns="91425" rIns="91425" tIns="91425">
            <a:noAutofit/>
          </a:bodyPr>
          <a:lstStyle/>
          <a:p>
            <a:pPr lvl="0" rtl="0">
              <a:spcBef>
                <a:spcPts val="0"/>
              </a:spcBef>
              <a:buNone/>
            </a:pPr>
            <a:r>
              <a:rPr lang="en"/>
              <a:t>Only the second and expression vary!</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How to fix</a:t>
            </a:r>
          </a:p>
        </p:txBody>
      </p:sp>
      <p:sp>
        <p:nvSpPr>
          <p:cNvPr id="182" name="Shape 18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800"/>
              <a:t>I chose to use form template method refactor to fix this smell.</a:t>
            </a:r>
          </a:p>
          <a:p>
            <a:pPr indent="-406400" lvl="0" marL="457200" rtl="0">
              <a:spcBef>
                <a:spcPts val="0"/>
              </a:spcBef>
              <a:buClr>
                <a:schemeClr val="dk1"/>
              </a:buClr>
              <a:buSzPct val="100000"/>
              <a:buFont typeface="Arial"/>
              <a:buChar char="●"/>
            </a:pPr>
            <a:r>
              <a:rPr lang="en" sz="2800"/>
              <a:t>Created QPrecedesPcBeforeRcParent and moved duplicate code fragments to it.</a:t>
            </a:r>
          </a:p>
          <a:p>
            <a:pPr indent="-406400" lvl="0" marL="457200" rtl="0">
              <a:spcBef>
                <a:spcPts val="0"/>
              </a:spcBef>
              <a:buClr>
                <a:schemeClr val="dk1"/>
              </a:buClr>
              <a:buSzPct val="100000"/>
              <a:buFont typeface="Arial"/>
              <a:buChar char="●"/>
            </a:pPr>
            <a:r>
              <a:rPr lang="en" sz="2800"/>
              <a:t>Introduced a template method in place of the varying code fragment.</a:t>
            </a:r>
          </a:p>
          <a:p>
            <a:pPr indent="-406400" lvl="0" marL="457200" rtl="0">
              <a:spcBef>
                <a:spcPts val="0"/>
              </a:spcBef>
              <a:buClr>
                <a:schemeClr val="dk1"/>
              </a:buClr>
              <a:buSzPct val="100000"/>
              <a:buFont typeface="Arial"/>
              <a:buChar char="●"/>
            </a:pPr>
            <a:r>
              <a:rPr lang="en" sz="2800"/>
              <a:t>Implemented the template method in the child classes.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Fragment Two: Long Conditional</a:t>
            </a:r>
          </a:p>
        </p:txBody>
      </p:sp>
      <p:sp>
        <p:nvSpPr>
          <p:cNvPr id="188" name="Shape 188"/>
          <p:cNvSpPr txBox="1"/>
          <p:nvPr>
            <p:ph idx="1" type="body"/>
          </p:nvPr>
        </p:nvSpPr>
        <p:spPr>
          <a:xfrm>
            <a:off x="4878650" y="1200150"/>
            <a:ext cx="3808200" cy="3725699"/>
          </a:xfrm>
          <a:prstGeom prst="rect">
            <a:avLst/>
          </a:prstGeom>
        </p:spPr>
        <p:txBody>
          <a:bodyPr anchorCtr="0" anchor="t" bIns="91425" lIns="91425" rIns="91425" tIns="91425">
            <a:noAutofit/>
          </a:bodyPr>
          <a:lstStyle/>
          <a:p>
            <a:pPr lvl="0" rtl="0">
              <a:spcBef>
                <a:spcPts val="0"/>
              </a:spcBef>
              <a:buNone/>
            </a:pPr>
            <a:r>
              <a:rPr lang="en" sz="2800"/>
              <a:t>This code fragment was in the AndParent class. It was so long, in fact, that I couldn’t fit the whole code fragment on the slide. Smells: Long Method, Switch Statements.</a:t>
            </a:r>
          </a:p>
        </p:txBody>
      </p:sp>
      <p:pic>
        <p:nvPicPr>
          <p:cNvPr id="189" name="Shape 189"/>
          <p:cNvPicPr preferRelativeResize="0"/>
          <p:nvPr/>
        </p:nvPicPr>
        <p:blipFill>
          <a:blip r:embed="rId3">
            <a:alphaModFix/>
          </a:blip>
          <a:stretch>
            <a:fillRect/>
          </a:stretch>
        </p:blipFill>
        <p:spPr>
          <a:xfrm>
            <a:off x="457200" y="1200150"/>
            <a:ext cx="4259410" cy="372569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How to fix</a:t>
            </a:r>
          </a:p>
        </p:txBody>
      </p:sp>
      <p:sp>
        <p:nvSpPr>
          <p:cNvPr id="195" name="Shape 195"/>
          <p:cNvSpPr txBox="1"/>
          <p:nvPr>
            <p:ph idx="1" type="body"/>
          </p:nvPr>
        </p:nvSpPr>
        <p:spPr>
          <a:xfrm>
            <a:off x="457200" y="2627025"/>
            <a:ext cx="8229600" cy="2298900"/>
          </a:xfrm>
          <a:prstGeom prst="rect">
            <a:avLst/>
          </a:prstGeom>
        </p:spPr>
        <p:txBody>
          <a:bodyPr anchorCtr="0" anchor="t" bIns="91425" lIns="91425" rIns="91425" tIns="91425">
            <a:noAutofit/>
          </a:bodyPr>
          <a:lstStyle/>
          <a:p>
            <a:pPr>
              <a:spcBef>
                <a:spcPts val="0"/>
              </a:spcBef>
              <a:buNone/>
            </a:pPr>
            <a:r>
              <a:rPr lang="en" sz="2800"/>
              <a:t>Use the substitute algorithm refactor. Alternatively, the chain of responsibility design pattern could of been used. **Replace method belonging to PatternRecognizer class is not cohesive &amp; another problem**</a:t>
            </a:r>
          </a:p>
        </p:txBody>
      </p:sp>
      <p:pic>
        <p:nvPicPr>
          <p:cNvPr id="196" name="Shape 196"/>
          <p:cNvPicPr preferRelativeResize="0"/>
          <p:nvPr/>
        </p:nvPicPr>
        <p:blipFill>
          <a:blip r:embed="rId3">
            <a:alphaModFix/>
          </a:blip>
          <a:stretch>
            <a:fillRect/>
          </a:stretch>
        </p:blipFill>
        <p:spPr>
          <a:xfrm>
            <a:off x="1992737" y="1278212"/>
            <a:ext cx="5591175" cy="141922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Another Refactoring Opportunity</a:t>
            </a:r>
          </a:p>
        </p:txBody>
      </p:sp>
      <p:sp>
        <p:nvSpPr>
          <p:cNvPr id="202" name="Shape 20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If we take a closer look, this pattern seems to be repeated in many of the formula as well.</a:t>
            </a:r>
          </a:p>
        </p:txBody>
      </p:sp>
      <p:pic>
        <p:nvPicPr>
          <p:cNvPr id="203" name="Shape 203"/>
          <p:cNvPicPr preferRelativeResize="0"/>
          <p:nvPr/>
        </p:nvPicPr>
        <p:blipFill>
          <a:blip r:embed="rId3">
            <a:alphaModFix/>
          </a:blip>
          <a:stretch>
            <a:fillRect/>
          </a:stretch>
        </p:blipFill>
        <p:spPr>
          <a:xfrm>
            <a:off x="121200" y="2458087"/>
            <a:ext cx="9144000" cy="2593326"/>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How to fix</a:t>
            </a:r>
          </a:p>
        </p:txBody>
      </p:sp>
      <p:sp>
        <p:nvSpPr>
          <p:cNvPr id="209" name="Shape 209"/>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Simply apply extract method and move it to the parent class.</a:t>
            </a:r>
          </a:p>
        </p:txBody>
      </p:sp>
      <p:pic>
        <p:nvPicPr>
          <p:cNvPr id="210" name="Shape 210"/>
          <p:cNvPicPr preferRelativeResize="0"/>
          <p:nvPr/>
        </p:nvPicPr>
        <p:blipFill>
          <a:blip r:embed="rId3">
            <a:alphaModFix/>
          </a:blip>
          <a:stretch>
            <a:fillRect/>
          </a:stretch>
        </p:blipFill>
        <p:spPr>
          <a:xfrm>
            <a:off x="803762" y="3107375"/>
            <a:ext cx="7324725" cy="628650"/>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Final Thoughts (For me at least)</a:t>
            </a:r>
          </a:p>
        </p:txBody>
      </p:sp>
      <p:sp>
        <p:nvSpPr>
          <p:cNvPr id="216" name="Shape 216"/>
          <p:cNvSpPr txBox="1"/>
          <p:nvPr>
            <p:ph idx="1" type="body"/>
          </p:nvPr>
        </p:nvSpPr>
        <p:spPr>
          <a:xfrm>
            <a:off x="457200" y="1047750"/>
            <a:ext cx="8229600" cy="3725699"/>
          </a:xfrm>
          <a:prstGeom prst="rect">
            <a:avLst/>
          </a:prstGeom>
        </p:spPr>
        <p:txBody>
          <a:bodyPr anchorCtr="0" anchor="t" bIns="91425" lIns="91425" rIns="91425" tIns="91425">
            <a:noAutofit/>
          </a:bodyPr>
          <a:lstStyle/>
          <a:p>
            <a:pPr indent="-355600" lvl="0" marL="457200" rtl="0">
              <a:spcBef>
                <a:spcPts val="0"/>
              </a:spcBef>
              <a:buClr>
                <a:schemeClr val="dk1"/>
              </a:buClr>
              <a:buSzPct val="100000"/>
              <a:buFont typeface="Arial"/>
              <a:buChar char="●"/>
            </a:pPr>
            <a:r>
              <a:rPr lang="en" sz="2000"/>
              <a:t>And subsystem was over engineered and could of probably be solved linearly.</a:t>
            </a:r>
          </a:p>
          <a:p>
            <a:pPr indent="-355600" lvl="0" marL="457200" rtl="0">
              <a:spcBef>
                <a:spcPts val="0"/>
              </a:spcBef>
              <a:buClr>
                <a:schemeClr val="dk1"/>
              </a:buClr>
              <a:buSzPct val="100000"/>
              <a:buFont typeface="Arial"/>
              <a:buChar char="●"/>
            </a:pPr>
            <a:r>
              <a:rPr lang="en" sz="2000"/>
              <a:t>The regular expression library, although it provided convenience, was not needed and increases coupling.</a:t>
            </a:r>
          </a:p>
          <a:p>
            <a:pPr indent="-355600" lvl="0" marL="457200" rtl="0">
              <a:spcBef>
                <a:spcPts val="0"/>
              </a:spcBef>
              <a:buClr>
                <a:schemeClr val="dk1"/>
              </a:buClr>
              <a:buSzPct val="100000"/>
              <a:buFont typeface="Arial"/>
              <a:buChar char="●"/>
            </a:pPr>
            <a:r>
              <a:rPr lang="en" sz="2000"/>
              <a:t>Fields / Behaviors could of been analyzed further for better system cohesion.</a:t>
            </a:r>
          </a:p>
          <a:p>
            <a:pPr indent="-355600" lvl="0" marL="457200" rtl="0">
              <a:spcBef>
                <a:spcPts val="0"/>
              </a:spcBef>
              <a:buClr>
                <a:schemeClr val="dk1"/>
              </a:buClr>
              <a:buSzPct val="100000"/>
              <a:buFont typeface="Arial"/>
              <a:buChar char="●"/>
            </a:pPr>
            <a:r>
              <a:rPr lang="en" sz="2000"/>
              <a:t>There are a couple of classes (AndR, AndMinusL) that are simply lazy classes and are not needed.</a:t>
            </a:r>
          </a:p>
          <a:p>
            <a:pPr indent="-355600" lvl="0" marL="457200" rtl="0">
              <a:spcBef>
                <a:spcPts val="0"/>
              </a:spcBef>
              <a:buClr>
                <a:schemeClr val="dk1"/>
              </a:buClr>
              <a:buSzPct val="100000"/>
              <a:buFont typeface="Arial"/>
              <a:buChar char="●"/>
            </a:pPr>
            <a:r>
              <a:rPr lang="en" sz="2000"/>
              <a:t>Code should of been refactored more, walkthoughs conducted of the work that was completed, and more unit tests to cover the whole system.</a:t>
            </a:r>
          </a:p>
          <a:p>
            <a:pPr indent="-355600" lvl="0" marL="457200" rtl="0">
              <a:spcBef>
                <a:spcPts val="0"/>
              </a:spcBef>
              <a:buClr>
                <a:schemeClr val="dk1"/>
              </a:buClr>
              <a:buSzPct val="100000"/>
              <a:buFont typeface="Arial"/>
              <a:buChar char="●"/>
            </a:pPr>
            <a:r>
              <a:rPr lang="en" sz="2000"/>
              <a:t>More commenting and better documentation of source code.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Group presentation - CRC Diagram</a:t>
            </a:r>
          </a:p>
        </p:txBody>
      </p:sp>
      <p:sp>
        <p:nvSpPr>
          <p:cNvPr id="53" name="Shape 53"/>
          <p:cNvSpPr txBox="1"/>
          <p:nvPr>
            <p:ph idx="1" type="body"/>
          </p:nvPr>
        </p:nvSpPr>
        <p:spPr>
          <a:xfrm>
            <a:off x="457200" y="1281325"/>
            <a:ext cx="7162799"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Based on CRC cards:</a:t>
            </a:r>
          </a:p>
          <a:p>
            <a:pPr rtl="0">
              <a:spcBef>
                <a:spcPts val="0"/>
              </a:spcBef>
              <a:buNone/>
            </a:pPr>
            <a:r>
              <a:t/>
            </a:r>
            <a:endParaRPr sz="2400"/>
          </a:p>
          <a:p>
            <a:pPr rtl="0">
              <a:spcBef>
                <a:spcPts val="0"/>
              </a:spcBef>
              <a:buNone/>
            </a:pPr>
            <a:r>
              <a:t/>
            </a:r>
            <a:endParaRPr sz="2400"/>
          </a:p>
          <a:p>
            <a:pPr lvl="0" rtl="0">
              <a:spcBef>
                <a:spcPts val="0"/>
              </a:spcBef>
              <a:buNone/>
            </a:pPr>
            <a:r>
              <a:t/>
            </a:r>
            <a:endParaRPr sz="2400"/>
          </a:p>
          <a:p>
            <a:pPr indent="-381000" lvl="0" marL="457200" rtl="0">
              <a:spcBef>
                <a:spcPts val="0"/>
              </a:spcBef>
              <a:buClr>
                <a:schemeClr val="dk1"/>
              </a:buClr>
              <a:buSzPct val="100000"/>
              <a:buFont typeface="Arial"/>
              <a:buChar char="-"/>
            </a:pPr>
            <a:r>
              <a:rPr lang="en" sz="2400"/>
              <a:t>7 Subsystems</a:t>
            </a:r>
          </a:p>
          <a:p>
            <a:pPr indent="-381000" lvl="0" marL="457200" rtl="0">
              <a:spcBef>
                <a:spcPts val="0"/>
              </a:spcBef>
              <a:buClr>
                <a:schemeClr val="dk1"/>
              </a:buClr>
              <a:buSzPct val="100000"/>
              <a:buFont typeface="Arial"/>
              <a:buChar char="-"/>
            </a:pPr>
            <a:r>
              <a:rPr lang="en" sz="2400"/>
              <a:t>7 Contracts</a:t>
            </a:r>
          </a:p>
          <a:p>
            <a:pPr indent="-381000" lvl="0" marL="457200" rtl="0">
              <a:spcBef>
                <a:spcPts val="0"/>
              </a:spcBef>
              <a:buClr>
                <a:schemeClr val="dk1"/>
              </a:buClr>
              <a:buSzPct val="100000"/>
              <a:buFont typeface="Arial"/>
              <a:buChar char="-"/>
            </a:pPr>
            <a:r>
              <a:rPr lang="en" sz="2400"/>
              <a:t>Each subsystem contains the parent class and its child subclasses</a:t>
            </a:r>
          </a:p>
        </p:txBody>
      </p:sp>
      <p:pic>
        <p:nvPicPr>
          <p:cNvPr id="54" name="Shape 54"/>
          <p:cNvPicPr preferRelativeResize="0"/>
          <p:nvPr/>
        </p:nvPicPr>
        <p:blipFill>
          <a:blip r:embed="rId3">
            <a:alphaModFix/>
          </a:blip>
          <a:stretch>
            <a:fillRect/>
          </a:stretch>
        </p:blipFill>
        <p:spPr>
          <a:xfrm>
            <a:off x="3549175" y="1858147"/>
            <a:ext cx="3836700" cy="1972074"/>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Individual Presentation (Porag) </a:t>
            </a:r>
          </a:p>
        </p:txBody>
      </p:sp>
      <p:sp>
        <p:nvSpPr>
          <p:cNvPr id="222" name="Shape 22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AutoNum type="arabicPeriod"/>
            </a:pPr>
            <a:r>
              <a:rPr b="1" lang="en" sz="1800"/>
              <a:t>Cards :</a:t>
            </a:r>
            <a:r>
              <a:rPr lang="en" sz="1800"/>
              <a:t> Patterns with in Global Scope</a:t>
            </a:r>
          </a:p>
          <a:p>
            <a:pPr indent="-342900" lvl="0" marL="457200" rtl="0">
              <a:spcBef>
                <a:spcPts val="0"/>
              </a:spcBef>
              <a:buClr>
                <a:schemeClr val="dk1"/>
              </a:buClr>
              <a:buSzPct val="100000"/>
              <a:buFont typeface="Arial"/>
              <a:buAutoNum type="arabicPeriod"/>
            </a:pPr>
            <a:r>
              <a:rPr b="1" lang="en" sz="1800"/>
              <a:t>Pseudo code</a:t>
            </a:r>
          </a:p>
          <a:p>
            <a:pPr indent="-342900" lvl="0" marL="457200" rtl="0">
              <a:spcBef>
                <a:spcPts val="0"/>
              </a:spcBef>
              <a:buClr>
                <a:schemeClr val="dk1"/>
              </a:buClr>
              <a:buSzPct val="100000"/>
              <a:buFont typeface="Arial"/>
              <a:buAutoNum type="arabicPeriod"/>
            </a:pPr>
            <a:r>
              <a:rPr b="1" lang="en" sz="1800"/>
              <a:t>CRC diagram : </a:t>
            </a:r>
            <a:r>
              <a:rPr lang="en" sz="1800"/>
              <a:t> Patterns with in Global Scope, Global Scope Subsystem</a:t>
            </a:r>
          </a:p>
          <a:p>
            <a:pPr indent="-342900" lvl="0" marL="457200" rtl="0">
              <a:spcBef>
                <a:spcPts val="0"/>
              </a:spcBef>
              <a:buClr>
                <a:schemeClr val="dk1"/>
              </a:buClr>
              <a:buSzPct val="100000"/>
              <a:buFont typeface="Arial"/>
              <a:buAutoNum type="arabicPeriod"/>
            </a:pPr>
            <a:r>
              <a:rPr b="1" lang="en" sz="1800"/>
              <a:t>CP’s : </a:t>
            </a:r>
          </a:p>
          <a:p>
            <a:pPr indent="-342900" lvl="1" marL="914400" rtl="0">
              <a:spcBef>
                <a:spcPts val="0"/>
              </a:spcBef>
              <a:buClr>
                <a:schemeClr val="dk1"/>
              </a:buClr>
              <a:buSzPct val="100000"/>
              <a:buFont typeface="Arial"/>
              <a:buAutoNum type="alphaLcPeriod"/>
            </a:pPr>
            <a:r>
              <a:rPr lang="en" sz="1800"/>
              <a:t>ConsecutiveC : (p1 &amp; X(p2 &amp;(...(&amp;Xpn)))) </a:t>
            </a:r>
          </a:p>
          <a:p>
            <a:pPr indent="-342900" lvl="1" marL="914400" rtl="0">
              <a:spcBef>
                <a:spcPts val="0"/>
              </a:spcBef>
              <a:buClr>
                <a:schemeClr val="dk1"/>
              </a:buClr>
              <a:buSzPct val="100000"/>
              <a:buFont typeface="Arial"/>
              <a:buAutoNum type="alphaLcPeriod"/>
            </a:pPr>
            <a:r>
              <a:rPr lang="en" sz="1800"/>
              <a:t>ParallelH : (p1 &amp; . . . &amp; pn)</a:t>
            </a:r>
          </a:p>
          <a:p>
            <a:pPr indent="-342900" lvl="0" marL="457200" rtl="0">
              <a:spcBef>
                <a:spcPts val="0"/>
              </a:spcBef>
              <a:buClr>
                <a:schemeClr val="dk1"/>
              </a:buClr>
              <a:buSzPct val="100000"/>
              <a:buFont typeface="Arial"/>
              <a:buAutoNum type="arabicPeriod"/>
            </a:pPr>
            <a:r>
              <a:rPr b="1" lang="en" sz="1800"/>
              <a:t>AND: </a:t>
            </a:r>
            <a:r>
              <a:rPr lang="en" sz="1800"/>
              <a:t>AndL</a:t>
            </a:r>
          </a:p>
          <a:p>
            <a:pPr indent="-342900" lvl="0" marL="457200" rtl="0">
              <a:spcBef>
                <a:spcPts val="0"/>
              </a:spcBef>
              <a:buClr>
                <a:schemeClr val="dk1"/>
              </a:buClr>
              <a:buSzPct val="100000"/>
              <a:buFont typeface="Arial"/>
              <a:buAutoNum type="arabicPeriod"/>
            </a:pPr>
            <a:r>
              <a:rPr b="1" lang="en" sz="1800"/>
              <a:t>Global Scope : </a:t>
            </a:r>
            <a:r>
              <a:rPr lang="en" sz="1800"/>
              <a:t>Q Strictly Precedes Pe, Q Precedes Pe+</a:t>
            </a:r>
          </a:p>
          <a:p>
            <a:pPr indent="-342900" lvl="0" marL="457200" rtl="0">
              <a:spcBef>
                <a:spcPts val="0"/>
              </a:spcBef>
              <a:buClr>
                <a:schemeClr val="dk1"/>
              </a:buClr>
              <a:buSzPct val="100000"/>
              <a:buFont typeface="Arial"/>
              <a:buAutoNum type="arabicPeriod"/>
            </a:pPr>
            <a:r>
              <a:rPr b="1" lang="en" sz="1800"/>
              <a:t>BeforeR : </a:t>
            </a:r>
          </a:p>
          <a:p>
            <a:pPr indent="-342900" lvl="1" marL="914400" rtl="0">
              <a:spcBef>
                <a:spcPts val="0"/>
              </a:spcBef>
              <a:buClr>
                <a:schemeClr val="dk1"/>
              </a:buClr>
              <a:buSzPct val="100000"/>
              <a:buFont typeface="Arial"/>
              <a:buAutoNum type="alphaLcPeriod"/>
            </a:pPr>
            <a:r>
              <a:rPr lang="en" sz="1800">
                <a:solidFill>
                  <a:srgbClr val="141823"/>
                </a:solidFill>
              </a:rPr>
              <a:t>Q Precedes Pc before Re, </a:t>
            </a:r>
          </a:p>
          <a:p>
            <a:pPr indent="-342900" lvl="1" marL="914400" rtl="0">
              <a:spcBef>
                <a:spcPts val="0"/>
              </a:spcBef>
              <a:buClr>
                <a:schemeClr val="dk1"/>
              </a:buClr>
              <a:buSzPct val="100000"/>
              <a:buFont typeface="Arial"/>
              <a:buAutoNum type="alphaLcPeriod"/>
            </a:pPr>
            <a:r>
              <a:rPr lang="en" sz="1800">
                <a:solidFill>
                  <a:srgbClr val="141823"/>
                </a:solidFill>
              </a:rPr>
              <a:t>Q Strictly Precedes Pc before Re ,</a:t>
            </a:r>
          </a:p>
          <a:p>
            <a:pPr indent="-342900" lvl="1" marL="914400" rtl="0">
              <a:spcBef>
                <a:spcPts val="0"/>
              </a:spcBef>
              <a:buClr>
                <a:schemeClr val="dk1"/>
              </a:buClr>
              <a:buSzPct val="100000"/>
              <a:buFont typeface="Arial"/>
              <a:buAutoNum type="alphaLcPeriod"/>
            </a:pPr>
            <a:r>
              <a:rPr lang="en" sz="1800">
                <a:solidFill>
                  <a:srgbClr val="141823"/>
                </a:solidFill>
              </a:rPr>
              <a:t>Q Precedes Pe before Re, </a:t>
            </a:r>
          </a:p>
          <a:p>
            <a:pPr indent="-342900" lvl="1" marL="914400">
              <a:spcBef>
                <a:spcPts val="0"/>
              </a:spcBef>
              <a:buClr>
                <a:schemeClr val="dk1"/>
              </a:buClr>
              <a:buSzPct val="100000"/>
              <a:buFont typeface="Arial"/>
              <a:buAutoNum type="alphaLcPeriod"/>
            </a:pPr>
            <a:r>
              <a:rPr lang="en" sz="1800">
                <a:solidFill>
                  <a:srgbClr val="141823"/>
                </a:solidFill>
              </a:rPr>
              <a:t>Q Strictly Precedes Pe</a:t>
            </a:r>
            <a:r>
              <a:rPr lang="en" sz="1800">
                <a:solidFill>
                  <a:srgbClr val="141823"/>
                </a:solidFill>
              </a:rPr>
              <a:t> before Re</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AndL</a:t>
            </a:r>
          </a:p>
        </p:txBody>
      </p:sp>
      <p:sp>
        <p:nvSpPr>
          <p:cNvPr id="228" name="Shape 228"/>
          <p:cNvSpPr txBox="1"/>
          <p:nvPr>
            <p:ph idx="1" type="body"/>
          </p:nvPr>
        </p:nvSpPr>
        <p:spPr>
          <a:xfrm>
            <a:off x="457200" y="971550"/>
            <a:ext cx="8229600" cy="3725699"/>
          </a:xfrm>
          <a:prstGeom prst="rect">
            <a:avLst/>
          </a:prstGeom>
        </p:spPr>
        <p:txBody>
          <a:bodyPr anchorCtr="0" anchor="t" bIns="91425" lIns="91425" rIns="91425" tIns="91425">
            <a:noAutofit/>
          </a:bodyPr>
          <a:lstStyle/>
          <a:p>
            <a:pPr lvl="0" rtl="0">
              <a:lnSpc>
                <a:spcPct val="90000"/>
              </a:lnSpc>
              <a:spcBef>
                <a:spcPts val="1000"/>
              </a:spcBef>
              <a:buClr>
                <a:schemeClr val="dk1"/>
              </a:buClr>
              <a:buSzPct val="78571"/>
              <a:buFont typeface="Arial"/>
              <a:buNone/>
            </a:pPr>
            <a:r>
              <a:rPr lang="en" sz="1400"/>
              <a:t>•(a</a:t>
            </a:r>
            <a:r>
              <a:rPr baseline="-25000" lang="en" sz="1400"/>
              <a:t>1</a:t>
            </a:r>
            <a:r>
              <a:rPr lang="en" sz="1400"/>
              <a:t>| a</a:t>
            </a:r>
            <a:r>
              <a:rPr baseline="-25000" lang="en" sz="1400"/>
              <a:t>2</a:t>
            </a:r>
            <a:r>
              <a:rPr lang="en" sz="1400"/>
              <a:t> | a</a:t>
            </a:r>
            <a:r>
              <a:rPr baseline="-25000" lang="en" sz="1400"/>
              <a:t>3</a:t>
            </a:r>
            <a:r>
              <a:rPr lang="en" sz="1400"/>
              <a:t>) </a:t>
            </a:r>
            <a:r>
              <a:rPr lang="en" sz="1400">
                <a:solidFill>
                  <a:srgbClr val="FF0000"/>
                </a:solidFill>
              </a:rPr>
              <a:t>&amp;</a:t>
            </a:r>
            <a:r>
              <a:rPr baseline="-25000" lang="en" sz="1400">
                <a:solidFill>
                  <a:srgbClr val="FF0000"/>
                </a:solidFill>
              </a:rPr>
              <a:t>l</a:t>
            </a:r>
            <a:r>
              <a:rPr lang="en" sz="1400">
                <a:solidFill>
                  <a:srgbClr val="FF0000"/>
                </a:solidFill>
              </a:rPr>
              <a:t> </a:t>
            </a:r>
            <a:r>
              <a:rPr lang="en" sz="1400"/>
              <a:t>P   = (a</a:t>
            </a:r>
            <a:r>
              <a:rPr baseline="-25000" lang="en" sz="1400"/>
              <a:t>1</a:t>
            </a:r>
            <a:r>
              <a:rPr lang="en" sz="1400"/>
              <a:t>| a</a:t>
            </a:r>
            <a:r>
              <a:rPr baseline="-25000" lang="en" sz="1400"/>
              <a:t>2</a:t>
            </a:r>
            <a:r>
              <a:rPr lang="en" sz="1400"/>
              <a:t> | a</a:t>
            </a:r>
            <a:r>
              <a:rPr baseline="-25000" lang="en" sz="1400"/>
              <a:t>3</a:t>
            </a:r>
            <a:r>
              <a:rPr lang="en" sz="1400"/>
              <a:t>) </a:t>
            </a:r>
            <a:r>
              <a:rPr lang="en" sz="1400">
                <a:solidFill>
                  <a:srgbClr val="FF0000"/>
                </a:solidFill>
              </a:rPr>
              <a:t>&amp; P</a:t>
            </a:r>
          </a:p>
          <a:p>
            <a:pPr lvl="0" rtl="0">
              <a:lnSpc>
                <a:spcPct val="90000"/>
              </a:lnSpc>
              <a:spcBef>
                <a:spcPts val="1000"/>
              </a:spcBef>
              <a:buClr>
                <a:schemeClr val="dk1"/>
              </a:buClr>
              <a:buSzPct val="78571"/>
              <a:buFont typeface="Arial"/>
              <a:buNone/>
            </a:pPr>
            <a:r>
              <a:rPr lang="en" sz="1400"/>
              <a:t>•(a</a:t>
            </a:r>
            <a:r>
              <a:rPr baseline="-25000" lang="en" sz="1400"/>
              <a:t>1</a:t>
            </a:r>
            <a:r>
              <a:rPr lang="en" sz="1400"/>
              <a:t>&amp; a</a:t>
            </a:r>
            <a:r>
              <a:rPr baseline="-25000" lang="en" sz="1400"/>
              <a:t>2</a:t>
            </a:r>
            <a:r>
              <a:rPr lang="en" sz="1400"/>
              <a:t> &amp; a</a:t>
            </a:r>
            <a:r>
              <a:rPr baseline="-25000" lang="en" sz="1400"/>
              <a:t>3</a:t>
            </a:r>
            <a:r>
              <a:rPr lang="en" sz="1400"/>
              <a:t>) </a:t>
            </a:r>
            <a:r>
              <a:rPr lang="en" sz="1400">
                <a:solidFill>
                  <a:srgbClr val="FF0000"/>
                </a:solidFill>
              </a:rPr>
              <a:t>&amp;</a:t>
            </a:r>
            <a:r>
              <a:rPr baseline="-25000" lang="en" sz="1400">
                <a:solidFill>
                  <a:srgbClr val="FF0000"/>
                </a:solidFill>
              </a:rPr>
              <a:t>l</a:t>
            </a:r>
            <a:r>
              <a:rPr lang="en" sz="1400"/>
              <a:t> P   = (a</a:t>
            </a:r>
            <a:r>
              <a:rPr baseline="-25000" lang="en" sz="1400"/>
              <a:t>1</a:t>
            </a:r>
            <a:r>
              <a:rPr lang="en" sz="1400"/>
              <a:t>&amp; a</a:t>
            </a:r>
            <a:r>
              <a:rPr baseline="-25000" lang="en" sz="1400"/>
              <a:t>2</a:t>
            </a:r>
            <a:r>
              <a:rPr lang="en" sz="1400"/>
              <a:t> &amp; a</a:t>
            </a:r>
            <a:r>
              <a:rPr baseline="-25000" lang="en" sz="1400"/>
              <a:t>3</a:t>
            </a:r>
            <a:r>
              <a:rPr lang="en" sz="1400"/>
              <a:t>) </a:t>
            </a:r>
            <a:r>
              <a:rPr lang="en" sz="1400">
                <a:solidFill>
                  <a:srgbClr val="FF0000"/>
                </a:solidFill>
              </a:rPr>
              <a:t>&amp; P</a:t>
            </a:r>
          </a:p>
          <a:p>
            <a:pPr lvl="0" rtl="0">
              <a:lnSpc>
                <a:spcPct val="90000"/>
              </a:lnSpc>
              <a:spcBef>
                <a:spcPts val="1000"/>
              </a:spcBef>
              <a:buClr>
                <a:schemeClr val="dk1"/>
              </a:buClr>
              <a:buSzPct val="78571"/>
              <a:buFont typeface="Arial"/>
              <a:buNone/>
            </a:pPr>
            <a:r>
              <a:rPr lang="en" sz="1400"/>
              <a:t>•(a</a:t>
            </a:r>
            <a:r>
              <a:rPr baseline="-25000" lang="en" sz="1400"/>
              <a:t>1</a:t>
            </a:r>
            <a:r>
              <a:rPr lang="en" sz="1400"/>
              <a:t> &amp; X(a</a:t>
            </a:r>
            <a:r>
              <a:rPr baseline="-25000" lang="en" sz="1400"/>
              <a:t>2</a:t>
            </a:r>
            <a:r>
              <a:rPr lang="en" sz="1400"/>
              <a:t> &amp; X a</a:t>
            </a:r>
            <a:r>
              <a:rPr baseline="-25000" lang="en" sz="1400"/>
              <a:t>3</a:t>
            </a:r>
            <a:r>
              <a:rPr lang="en" sz="1400"/>
              <a:t>)) </a:t>
            </a:r>
            <a:r>
              <a:rPr lang="en" sz="1400">
                <a:solidFill>
                  <a:srgbClr val="FF0000"/>
                </a:solidFill>
              </a:rPr>
              <a:t>&amp;</a:t>
            </a:r>
            <a:r>
              <a:rPr baseline="-25000" lang="en" sz="1400">
                <a:solidFill>
                  <a:srgbClr val="FF0000"/>
                </a:solidFill>
              </a:rPr>
              <a:t>l</a:t>
            </a:r>
            <a:r>
              <a:rPr lang="en" sz="1400"/>
              <a:t> P   = (a</a:t>
            </a:r>
            <a:r>
              <a:rPr baseline="-25000" lang="en" sz="1400"/>
              <a:t>1</a:t>
            </a:r>
            <a:r>
              <a:rPr lang="en" sz="1400"/>
              <a:t> &amp; X(a</a:t>
            </a:r>
            <a:r>
              <a:rPr baseline="-25000" lang="en" sz="1400"/>
              <a:t>2</a:t>
            </a:r>
            <a:r>
              <a:rPr lang="en" sz="1400"/>
              <a:t> &amp; X </a:t>
            </a:r>
            <a:r>
              <a:rPr lang="en" sz="1400">
                <a:solidFill>
                  <a:srgbClr val="FF0000"/>
                </a:solidFill>
              </a:rPr>
              <a:t>(a</a:t>
            </a:r>
            <a:r>
              <a:rPr baseline="-25000" lang="en" sz="1400">
                <a:solidFill>
                  <a:srgbClr val="FF0000"/>
                </a:solidFill>
              </a:rPr>
              <a:t>3</a:t>
            </a:r>
            <a:r>
              <a:rPr lang="en" sz="1400">
                <a:solidFill>
                  <a:srgbClr val="FF0000"/>
                </a:solidFill>
              </a:rPr>
              <a:t> &amp; P)</a:t>
            </a:r>
            <a:r>
              <a:rPr lang="en" sz="1400"/>
              <a:t>))</a:t>
            </a:r>
          </a:p>
          <a:p>
            <a:pPr lvl="0" rtl="0">
              <a:lnSpc>
                <a:spcPct val="90000"/>
              </a:lnSpc>
              <a:spcBef>
                <a:spcPts val="1000"/>
              </a:spcBef>
              <a:buClr>
                <a:schemeClr val="dk1"/>
              </a:buClr>
              <a:buSzPct val="78571"/>
              <a:buFont typeface="Arial"/>
              <a:buNone/>
            </a:pPr>
            <a:r>
              <a:rPr lang="en" sz="1400"/>
              <a:t>•(a</a:t>
            </a:r>
            <a:r>
              <a:rPr baseline="-25000" lang="en" sz="1400"/>
              <a:t>1</a:t>
            </a:r>
            <a:r>
              <a:rPr lang="en" sz="1400"/>
              <a:t> &amp; X(!a</a:t>
            </a:r>
            <a:r>
              <a:rPr baseline="-25000" lang="en" sz="1400"/>
              <a:t>2 </a:t>
            </a:r>
            <a:r>
              <a:rPr lang="en" sz="1400"/>
              <a:t>U (a</a:t>
            </a:r>
            <a:r>
              <a:rPr baseline="-25000" lang="en" sz="1400"/>
              <a:t>2</a:t>
            </a:r>
            <a:r>
              <a:rPr lang="en" sz="1400"/>
              <a:t> &amp; X(!a</a:t>
            </a:r>
            <a:r>
              <a:rPr baseline="-25000" lang="en" sz="1400"/>
              <a:t>3</a:t>
            </a:r>
            <a:r>
              <a:rPr lang="en" sz="1400"/>
              <a:t> U a</a:t>
            </a:r>
            <a:r>
              <a:rPr baseline="-25000" lang="en" sz="1400"/>
              <a:t>3</a:t>
            </a:r>
            <a:r>
              <a:rPr lang="en" sz="1400"/>
              <a:t>)))) </a:t>
            </a:r>
            <a:r>
              <a:rPr lang="en" sz="1400">
                <a:solidFill>
                  <a:srgbClr val="FF0000"/>
                </a:solidFill>
              </a:rPr>
              <a:t>&amp;</a:t>
            </a:r>
            <a:r>
              <a:rPr baseline="-25000" lang="en" sz="1400">
                <a:solidFill>
                  <a:srgbClr val="FF0000"/>
                </a:solidFill>
              </a:rPr>
              <a:t>l</a:t>
            </a:r>
            <a:r>
              <a:rPr lang="en" sz="1400"/>
              <a:t> P  = (a</a:t>
            </a:r>
            <a:r>
              <a:rPr baseline="-25000" lang="en" sz="1400"/>
              <a:t>1</a:t>
            </a:r>
            <a:r>
              <a:rPr lang="en" sz="1400"/>
              <a:t> &amp; X(!a</a:t>
            </a:r>
            <a:r>
              <a:rPr baseline="-25000" lang="en" sz="1400"/>
              <a:t>2 </a:t>
            </a:r>
            <a:r>
              <a:rPr lang="en" sz="1400"/>
              <a:t>U (a</a:t>
            </a:r>
            <a:r>
              <a:rPr baseline="-25000" lang="en" sz="1400"/>
              <a:t>2</a:t>
            </a:r>
            <a:r>
              <a:rPr lang="en" sz="1400"/>
              <a:t> &amp; X(!a</a:t>
            </a:r>
            <a:r>
              <a:rPr baseline="-25000" lang="en" sz="1400"/>
              <a:t>3</a:t>
            </a:r>
            <a:r>
              <a:rPr lang="en" sz="1400"/>
              <a:t> U </a:t>
            </a:r>
            <a:r>
              <a:rPr lang="en" sz="1400">
                <a:solidFill>
                  <a:srgbClr val="FF0000"/>
                </a:solidFill>
              </a:rPr>
              <a:t>(a</a:t>
            </a:r>
            <a:r>
              <a:rPr baseline="-25000" lang="en" sz="1400">
                <a:solidFill>
                  <a:srgbClr val="FF0000"/>
                </a:solidFill>
              </a:rPr>
              <a:t>3 </a:t>
            </a:r>
            <a:r>
              <a:rPr lang="en" sz="1400">
                <a:solidFill>
                  <a:srgbClr val="FF0000"/>
                </a:solidFill>
              </a:rPr>
              <a:t>&amp; P)</a:t>
            </a:r>
            <a:r>
              <a:rPr lang="en" sz="1400"/>
              <a:t>))))</a:t>
            </a:r>
          </a:p>
          <a:p>
            <a:pPr lvl="0" rtl="0">
              <a:lnSpc>
                <a:spcPct val="90000"/>
              </a:lnSpc>
              <a:spcBef>
                <a:spcPts val="1000"/>
              </a:spcBef>
              <a:buClr>
                <a:schemeClr val="dk1"/>
              </a:buClr>
              <a:buSzPct val="78571"/>
              <a:buFont typeface="Arial"/>
              <a:buNone/>
            </a:pPr>
            <a:r>
              <a:rPr lang="en" sz="1400"/>
              <a:t>•(!a</a:t>
            </a:r>
            <a:r>
              <a:rPr baseline="-25000" lang="en" sz="1400"/>
              <a:t>1</a:t>
            </a:r>
            <a:r>
              <a:rPr lang="en" sz="1400"/>
              <a:t> &amp; !a</a:t>
            </a:r>
            <a:r>
              <a:rPr baseline="-25000" lang="en" sz="1400"/>
              <a:t>2</a:t>
            </a:r>
            <a:r>
              <a:rPr lang="en" sz="1400"/>
              <a:t> &amp; !a</a:t>
            </a:r>
            <a:r>
              <a:rPr baseline="-25000" lang="en" sz="1400"/>
              <a:t>3</a:t>
            </a:r>
            <a:r>
              <a:rPr lang="en" sz="1400"/>
              <a:t>) &amp; ((!a</a:t>
            </a:r>
            <a:r>
              <a:rPr baseline="-25000" lang="en" sz="1400"/>
              <a:t>1</a:t>
            </a:r>
            <a:r>
              <a:rPr lang="en" sz="1400"/>
              <a:t> &amp; !a</a:t>
            </a:r>
            <a:r>
              <a:rPr baseline="-25000" lang="en" sz="1400"/>
              <a:t>2</a:t>
            </a:r>
            <a:r>
              <a:rPr lang="en" sz="1400"/>
              <a:t> &amp; !a</a:t>
            </a:r>
            <a:r>
              <a:rPr baseline="-25000" lang="en" sz="1400"/>
              <a:t>3</a:t>
            </a:r>
            <a:r>
              <a:rPr lang="en" sz="1400"/>
              <a:t>) U (a</a:t>
            </a:r>
            <a:r>
              <a:rPr baseline="-25000" lang="en" sz="1400"/>
              <a:t>1</a:t>
            </a:r>
            <a:r>
              <a:rPr lang="en" sz="1400"/>
              <a:t>| a</a:t>
            </a:r>
            <a:r>
              <a:rPr baseline="-25000" lang="en" sz="1400"/>
              <a:t>2</a:t>
            </a:r>
            <a:r>
              <a:rPr lang="en" sz="1400"/>
              <a:t> | a</a:t>
            </a:r>
            <a:r>
              <a:rPr baseline="-25000" lang="en" sz="1400"/>
              <a:t>3</a:t>
            </a:r>
            <a:r>
              <a:rPr lang="en" sz="1400"/>
              <a:t>)) </a:t>
            </a:r>
            <a:r>
              <a:rPr lang="en" sz="1400">
                <a:solidFill>
                  <a:srgbClr val="FF0000"/>
                </a:solidFill>
              </a:rPr>
              <a:t>&amp;</a:t>
            </a:r>
            <a:r>
              <a:rPr baseline="-25000" lang="en" sz="1400">
                <a:solidFill>
                  <a:srgbClr val="FF0000"/>
                </a:solidFill>
              </a:rPr>
              <a:t>l</a:t>
            </a:r>
            <a:r>
              <a:rPr lang="en" sz="1400"/>
              <a:t> P = (!a</a:t>
            </a:r>
            <a:r>
              <a:rPr baseline="-25000" lang="en" sz="1400"/>
              <a:t>1</a:t>
            </a:r>
            <a:r>
              <a:rPr lang="en" sz="1400"/>
              <a:t> &amp; !a</a:t>
            </a:r>
            <a:r>
              <a:rPr baseline="-25000" lang="en" sz="1400"/>
              <a:t>2 </a:t>
            </a:r>
            <a:r>
              <a:rPr lang="en" sz="1400"/>
              <a:t>&amp; !a</a:t>
            </a:r>
            <a:r>
              <a:rPr baseline="-25000" lang="en" sz="1400"/>
              <a:t>3</a:t>
            </a:r>
            <a:r>
              <a:rPr lang="en" sz="1400"/>
              <a:t>) &amp; ((!a</a:t>
            </a:r>
            <a:r>
              <a:rPr baseline="-25000" lang="en" sz="1400"/>
              <a:t>1</a:t>
            </a:r>
            <a:r>
              <a:rPr lang="en" sz="1400"/>
              <a:t> &amp; !a</a:t>
            </a:r>
            <a:r>
              <a:rPr baseline="-25000" lang="en" sz="1400"/>
              <a:t>2</a:t>
            </a:r>
            <a:r>
              <a:rPr lang="en" sz="1400"/>
              <a:t> &amp; !a</a:t>
            </a:r>
            <a:r>
              <a:rPr baseline="-25000" lang="en" sz="1400"/>
              <a:t>3</a:t>
            </a:r>
            <a:r>
              <a:rPr lang="en" sz="1400"/>
              <a:t>) U (</a:t>
            </a:r>
            <a:r>
              <a:rPr lang="en" sz="1400">
                <a:solidFill>
                  <a:srgbClr val="FF0000"/>
                </a:solidFill>
              </a:rPr>
              <a:t>(a</a:t>
            </a:r>
            <a:r>
              <a:rPr baseline="-25000" lang="en" sz="1400">
                <a:solidFill>
                  <a:srgbClr val="FF0000"/>
                </a:solidFill>
              </a:rPr>
              <a:t>1</a:t>
            </a:r>
            <a:r>
              <a:rPr lang="en" sz="1400">
                <a:solidFill>
                  <a:srgbClr val="FF0000"/>
                </a:solidFill>
              </a:rPr>
              <a:t>| a</a:t>
            </a:r>
            <a:r>
              <a:rPr baseline="-25000" lang="en" sz="1400">
                <a:solidFill>
                  <a:srgbClr val="FF0000"/>
                </a:solidFill>
              </a:rPr>
              <a:t>2</a:t>
            </a:r>
            <a:r>
              <a:rPr lang="en" sz="1400">
                <a:solidFill>
                  <a:srgbClr val="FF0000"/>
                </a:solidFill>
              </a:rPr>
              <a:t> | a</a:t>
            </a:r>
            <a:r>
              <a:rPr baseline="-25000" lang="en" sz="1400">
                <a:solidFill>
                  <a:srgbClr val="FF0000"/>
                </a:solidFill>
              </a:rPr>
              <a:t>3</a:t>
            </a:r>
            <a:r>
              <a:rPr lang="en" sz="1400">
                <a:solidFill>
                  <a:srgbClr val="FF0000"/>
                </a:solidFill>
              </a:rPr>
              <a:t>) &amp; P)</a:t>
            </a:r>
            <a:r>
              <a:rPr lang="en" sz="1400"/>
              <a:t>)</a:t>
            </a:r>
          </a:p>
          <a:p>
            <a:pPr lvl="0" rtl="0">
              <a:lnSpc>
                <a:spcPct val="90000"/>
              </a:lnSpc>
              <a:spcBef>
                <a:spcPts val="1000"/>
              </a:spcBef>
              <a:buClr>
                <a:schemeClr val="dk1"/>
              </a:buClr>
              <a:buSzPct val="78571"/>
              <a:buFont typeface="Arial"/>
              <a:buNone/>
            </a:pPr>
            <a:r>
              <a:rPr lang="en" sz="1400"/>
              <a:t>•(!a</a:t>
            </a:r>
            <a:r>
              <a:rPr baseline="-25000" lang="en" sz="1400"/>
              <a:t>1</a:t>
            </a:r>
            <a:r>
              <a:rPr lang="en" sz="1400"/>
              <a:t> &amp; !a</a:t>
            </a:r>
            <a:r>
              <a:rPr baseline="-25000" lang="en" sz="1400"/>
              <a:t>2</a:t>
            </a:r>
            <a:r>
              <a:rPr lang="en" sz="1400"/>
              <a:t> &amp; !a</a:t>
            </a:r>
            <a:r>
              <a:rPr baseline="-25000" lang="en" sz="1400"/>
              <a:t>3</a:t>
            </a:r>
            <a:r>
              <a:rPr lang="en" sz="1400"/>
              <a:t>) &amp; ((!a</a:t>
            </a:r>
            <a:r>
              <a:rPr baseline="-25000" lang="en" sz="1400"/>
              <a:t>1</a:t>
            </a:r>
            <a:r>
              <a:rPr lang="en" sz="1400"/>
              <a:t> &amp; !a</a:t>
            </a:r>
            <a:r>
              <a:rPr baseline="-25000" lang="en" sz="1400"/>
              <a:t>2</a:t>
            </a:r>
            <a:r>
              <a:rPr lang="en" sz="1400"/>
              <a:t> &amp; !a</a:t>
            </a:r>
            <a:r>
              <a:rPr baseline="-25000" lang="en" sz="1400"/>
              <a:t>3</a:t>
            </a:r>
            <a:r>
              <a:rPr lang="en" sz="1400"/>
              <a:t>) U (a</a:t>
            </a:r>
            <a:r>
              <a:rPr baseline="-25000" lang="en" sz="1400"/>
              <a:t>1</a:t>
            </a:r>
            <a:r>
              <a:rPr lang="en" sz="1400"/>
              <a:t>&amp; a</a:t>
            </a:r>
            <a:r>
              <a:rPr baseline="-25000" lang="en" sz="1400"/>
              <a:t>2</a:t>
            </a:r>
            <a:r>
              <a:rPr lang="en" sz="1400"/>
              <a:t> &amp; a</a:t>
            </a:r>
            <a:r>
              <a:rPr baseline="-25000" lang="en" sz="1400"/>
              <a:t>3</a:t>
            </a:r>
            <a:r>
              <a:rPr lang="en" sz="1400"/>
              <a:t>)) </a:t>
            </a:r>
            <a:r>
              <a:rPr lang="en" sz="1400">
                <a:solidFill>
                  <a:srgbClr val="FF0000"/>
                </a:solidFill>
              </a:rPr>
              <a:t>&amp;</a:t>
            </a:r>
            <a:r>
              <a:rPr baseline="-25000" lang="en" sz="1400">
                <a:solidFill>
                  <a:srgbClr val="FF0000"/>
                </a:solidFill>
              </a:rPr>
              <a:t>l</a:t>
            </a:r>
            <a:r>
              <a:rPr lang="en" sz="1400"/>
              <a:t> P = (!a</a:t>
            </a:r>
            <a:r>
              <a:rPr baseline="-25000" lang="en" sz="1400"/>
              <a:t>1</a:t>
            </a:r>
            <a:r>
              <a:rPr lang="en" sz="1400"/>
              <a:t> &amp; !a</a:t>
            </a:r>
            <a:r>
              <a:rPr baseline="-25000" lang="en" sz="1400"/>
              <a:t>2</a:t>
            </a:r>
            <a:r>
              <a:rPr lang="en" sz="1400"/>
              <a:t> &amp; !a</a:t>
            </a:r>
            <a:r>
              <a:rPr baseline="-25000" lang="en" sz="1400"/>
              <a:t>3</a:t>
            </a:r>
            <a:r>
              <a:rPr lang="en" sz="1400"/>
              <a:t>) &amp; ((!a</a:t>
            </a:r>
            <a:r>
              <a:rPr baseline="-25000" lang="en" sz="1400"/>
              <a:t>1</a:t>
            </a:r>
            <a:r>
              <a:rPr lang="en" sz="1400"/>
              <a:t> &amp; !a</a:t>
            </a:r>
            <a:r>
              <a:rPr baseline="-25000" lang="en" sz="1400"/>
              <a:t>2</a:t>
            </a:r>
            <a:r>
              <a:rPr lang="en" sz="1400"/>
              <a:t> &amp; !a</a:t>
            </a:r>
            <a:r>
              <a:rPr baseline="-25000" lang="en" sz="1400"/>
              <a:t>3</a:t>
            </a:r>
            <a:r>
              <a:rPr lang="en" sz="1400"/>
              <a:t>) U (</a:t>
            </a:r>
            <a:r>
              <a:rPr lang="en" sz="1400">
                <a:solidFill>
                  <a:srgbClr val="FF0000"/>
                </a:solidFill>
              </a:rPr>
              <a:t>(a</a:t>
            </a:r>
            <a:r>
              <a:rPr baseline="-25000" lang="en" sz="1400">
                <a:solidFill>
                  <a:srgbClr val="FF0000"/>
                </a:solidFill>
              </a:rPr>
              <a:t>1</a:t>
            </a:r>
            <a:r>
              <a:rPr lang="en" sz="1400">
                <a:solidFill>
                  <a:srgbClr val="FF0000"/>
                </a:solidFill>
              </a:rPr>
              <a:t>&amp; a</a:t>
            </a:r>
            <a:r>
              <a:rPr baseline="-25000" lang="en" sz="1400">
                <a:solidFill>
                  <a:srgbClr val="FF0000"/>
                </a:solidFill>
              </a:rPr>
              <a:t>2</a:t>
            </a:r>
            <a:r>
              <a:rPr lang="en" sz="1400">
                <a:solidFill>
                  <a:srgbClr val="FF0000"/>
                </a:solidFill>
              </a:rPr>
              <a:t> &amp; a</a:t>
            </a:r>
            <a:r>
              <a:rPr baseline="-25000" lang="en" sz="1400">
                <a:solidFill>
                  <a:srgbClr val="FF0000"/>
                </a:solidFill>
              </a:rPr>
              <a:t>3</a:t>
            </a:r>
            <a:r>
              <a:rPr lang="en" sz="1400">
                <a:solidFill>
                  <a:srgbClr val="FF0000"/>
                </a:solidFill>
              </a:rPr>
              <a:t>) &amp; P)</a:t>
            </a:r>
            <a:r>
              <a:rPr lang="en" sz="1400"/>
              <a:t>)</a:t>
            </a:r>
          </a:p>
          <a:p>
            <a:pPr lvl="0" rtl="0">
              <a:lnSpc>
                <a:spcPct val="90000"/>
              </a:lnSpc>
              <a:spcBef>
                <a:spcPts val="1000"/>
              </a:spcBef>
              <a:buNone/>
            </a:pPr>
            <a:r>
              <a:rPr lang="en" sz="1400"/>
              <a:t>•(!a</a:t>
            </a:r>
            <a:r>
              <a:rPr baseline="-25000" lang="en" sz="1400"/>
              <a:t>1</a:t>
            </a:r>
            <a:r>
              <a:rPr lang="en" sz="1400"/>
              <a:t> &amp; !a</a:t>
            </a:r>
            <a:r>
              <a:rPr baseline="-25000" lang="en" sz="1400"/>
              <a:t>2</a:t>
            </a:r>
            <a:r>
              <a:rPr lang="en" sz="1400"/>
              <a:t> &amp; !a</a:t>
            </a:r>
            <a:r>
              <a:rPr baseline="-25000" lang="en" sz="1400"/>
              <a:t>3</a:t>
            </a:r>
            <a:r>
              <a:rPr lang="en" sz="1400"/>
              <a:t>) &amp; ((!a</a:t>
            </a:r>
            <a:r>
              <a:rPr baseline="-25000" lang="en" sz="1400"/>
              <a:t>1</a:t>
            </a:r>
            <a:r>
              <a:rPr lang="en" sz="1400"/>
              <a:t> &amp; !a</a:t>
            </a:r>
            <a:r>
              <a:rPr baseline="-25000" lang="en" sz="1400"/>
              <a:t>2</a:t>
            </a:r>
            <a:r>
              <a:rPr lang="en" sz="1400"/>
              <a:t> &amp; !a</a:t>
            </a:r>
            <a:r>
              <a:rPr baseline="-25000" lang="en" sz="1400"/>
              <a:t>3</a:t>
            </a:r>
            <a:r>
              <a:rPr lang="en" sz="1400"/>
              <a:t>) U ((a</a:t>
            </a:r>
            <a:r>
              <a:rPr baseline="-25000" lang="en" sz="1400"/>
              <a:t>1</a:t>
            </a:r>
            <a:r>
              <a:rPr lang="en" sz="1400"/>
              <a:t>&amp; !a</a:t>
            </a:r>
            <a:r>
              <a:rPr baseline="-25000" lang="en" sz="1400"/>
              <a:t>2</a:t>
            </a:r>
            <a:r>
              <a:rPr lang="en" sz="1400"/>
              <a:t> &amp; !a</a:t>
            </a:r>
            <a:r>
              <a:rPr baseline="-25000" lang="en" sz="1400"/>
              <a:t>3</a:t>
            </a:r>
            <a:r>
              <a:rPr lang="en" sz="1400"/>
              <a:t> &amp; X(a</a:t>
            </a:r>
            <a:r>
              <a:rPr baseline="-25000" lang="en" sz="1400"/>
              <a:t>2</a:t>
            </a:r>
            <a:r>
              <a:rPr lang="en" sz="1400"/>
              <a:t> &amp; !a</a:t>
            </a:r>
            <a:r>
              <a:rPr baseline="-25000" lang="en" sz="1400"/>
              <a:t>3</a:t>
            </a:r>
            <a:r>
              <a:rPr lang="en" sz="1400"/>
              <a:t> &amp; X(a</a:t>
            </a:r>
            <a:r>
              <a:rPr baseline="-25000" lang="en" sz="1400"/>
              <a:t>3</a:t>
            </a:r>
            <a:r>
              <a:rPr lang="en" sz="1400"/>
              <a:t>))))) </a:t>
            </a:r>
            <a:r>
              <a:rPr lang="en" sz="1400">
                <a:solidFill>
                  <a:srgbClr val="FF0000"/>
                </a:solidFill>
              </a:rPr>
              <a:t>&amp;</a:t>
            </a:r>
            <a:r>
              <a:rPr baseline="-25000" lang="en" sz="1400">
                <a:solidFill>
                  <a:srgbClr val="FF0000"/>
                </a:solidFill>
              </a:rPr>
              <a:t>l</a:t>
            </a:r>
            <a:r>
              <a:rPr lang="en" sz="1400"/>
              <a:t> P</a:t>
            </a:r>
          </a:p>
          <a:p>
            <a:pPr lvl="0" rtl="0">
              <a:lnSpc>
                <a:spcPct val="90000"/>
              </a:lnSpc>
              <a:spcBef>
                <a:spcPts val="1000"/>
              </a:spcBef>
              <a:buClr>
                <a:schemeClr val="dk1"/>
              </a:buClr>
              <a:buSzPct val="78571"/>
              <a:buFont typeface="Arial"/>
              <a:buNone/>
            </a:pPr>
            <a:r>
              <a:rPr lang="en" sz="1400"/>
              <a:t> 	  = (!a</a:t>
            </a:r>
            <a:r>
              <a:rPr baseline="-25000" lang="en" sz="1400"/>
              <a:t>1</a:t>
            </a:r>
            <a:r>
              <a:rPr lang="en" sz="1400"/>
              <a:t> &amp; !a</a:t>
            </a:r>
            <a:r>
              <a:rPr baseline="-25000" lang="en" sz="1400"/>
              <a:t>2</a:t>
            </a:r>
            <a:r>
              <a:rPr lang="en" sz="1400"/>
              <a:t> &amp; !a</a:t>
            </a:r>
            <a:r>
              <a:rPr baseline="-25000" lang="en" sz="1400"/>
              <a:t>3</a:t>
            </a:r>
            <a:r>
              <a:rPr lang="en" sz="1400"/>
              <a:t>) &amp; ((!a</a:t>
            </a:r>
            <a:r>
              <a:rPr baseline="-25000" lang="en" sz="1400"/>
              <a:t>1</a:t>
            </a:r>
            <a:r>
              <a:rPr lang="en" sz="1400"/>
              <a:t> &amp; !a</a:t>
            </a:r>
            <a:r>
              <a:rPr baseline="-25000" lang="en" sz="1400"/>
              <a:t>2</a:t>
            </a:r>
            <a:r>
              <a:rPr lang="en" sz="1400"/>
              <a:t> &amp; !a</a:t>
            </a:r>
            <a:r>
              <a:rPr baseline="-25000" lang="en" sz="1400"/>
              <a:t>3</a:t>
            </a:r>
            <a:r>
              <a:rPr lang="en" sz="1400"/>
              <a:t>) U ((a</a:t>
            </a:r>
            <a:r>
              <a:rPr baseline="-25000" lang="en" sz="1400"/>
              <a:t>1</a:t>
            </a:r>
            <a:r>
              <a:rPr lang="en" sz="1400"/>
              <a:t>&amp; !a</a:t>
            </a:r>
            <a:r>
              <a:rPr baseline="-25000" lang="en" sz="1400"/>
              <a:t>2</a:t>
            </a:r>
            <a:r>
              <a:rPr lang="en" sz="1400"/>
              <a:t> &amp; !a</a:t>
            </a:r>
            <a:r>
              <a:rPr baseline="-25000" lang="en" sz="1400"/>
              <a:t>3</a:t>
            </a:r>
            <a:r>
              <a:rPr lang="en" sz="1400"/>
              <a:t> &amp; X(a</a:t>
            </a:r>
            <a:r>
              <a:rPr baseline="-25000" lang="en" sz="1400"/>
              <a:t>2</a:t>
            </a:r>
            <a:r>
              <a:rPr lang="en" sz="1400"/>
              <a:t> &amp; !a</a:t>
            </a:r>
            <a:r>
              <a:rPr baseline="-25000" lang="en" sz="1400"/>
              <a:t>3</a:t>
            </a:r>
            <a:r>
              <a:rPr lang="en" sz="1400"/>
              <a:t> &amp; X</a:t>
            </a:r>
            <a:r>
              <a:rPr lang="en" sz="1400">
                <a:solidFill>
                  <a:srgbClr val="FF0000"/>
                </a:solidFill>
              </a:rPr>
              <a:t>(a</a:t>
            </a:r>
            <a:r>
              <a:rPr baseline="-25000" lang="en" sz="1400">
                <a:solidFill>
                  <a:srgbClr val="FF0000"/>
                </a:solidFill>
              </a:rPr>
              <a:t>3</a:t>
            </a:r>
            <a:r>
              <a:rPr lang="en" sz="1400">
                <a:solidFill>
                  <a:srgbClr val="FF0000"/>
                </a:solidFill>
              </a:rPr>
              <a:t> &amp; P)</a:t>
            </a:r>
            <a:r>
              <a:rPr lang="en" sz="1400"/>
              <a:t>))))</a:t>
            </a:r>
          </a:p>
          <a:p>
            <a:pPr lvl="0" rtl="0">
              <a:lnSpc>
                <a:spcPct val="90000"/>
              </a:lnSpc>
              <a:spcBef>
                <a:spcPts val="1000"/>
              </a:spcBef>
              <a:buClr>
                <a:schemeClr val="dk1"/>
              </a:buClr>
              <a:buSzPct val="78571"/>
              <a:buFont typeface="Arial"/>
              <a:buNone/>
            </a:pPr>
            <a:r>
              <a:rPr lang="en" sz="1400"/>
              <a:t>•(!a</a:t>
            </a:r>
            <a:r>
              <a:rPr baseline="-25000" lang="en" sz="1400"/>
              <a:t>1</a:t>
            </a:r>
            <a:r>
              <a:rPr lang="en" sz="1400"/>
              <a:t> &amp; !a</a:t>
            </a:r>
            <a:r>
              <a:rPr baseline="-25000" lang="en" sz="1400"/>
              <a:t>2</a:t>
            </a:r>
            <a:r>
              <a:rPr lang="en" sz="1400"/>
              <a:t> &amp; !a</a:t>
            </a:r>
            <a:r>
              <a:rPr baseline="-25000" lang="en" sz="1400"/>
              <a:t>3</a:t>
            </a:r>
            <a:r>
              <a:rPr lang="en" sz="1400"/>
              <a:t>) &amp; ((!a</a:t>
            </a:r>
            <a:r>
              <a:rPr baseline="-25000" lang="en" sz="1400"/>
              <a:t>1</a:t>
            </a:r>
            <a:r>
              <a:rPr lang="en" sz="1400"/>
              <a:t> &amp; !a</a:t>
            </a:r>
            <a:r>
              <a:rPr baseline="-25000" lang="en" sz="1400"/>
              <a:t>2</a:t>
            </a:r>
            <a:r>
              <a:rPr lang="en" sz="1400"/>
              <a:t> &amp; !a</a:t>
            </a:r>
            <a:r>
              <a:rPr baseline="-25000" lang="en" sz="1400"/>
              <a:t>3</a:t>
            </a:r>
            <a:r>
              <a:rPr lang="en" sz="1400"/>
              <a:t>) U (a</a:t>
            </a:r>
            <a:r>
              <a:rPr baseline="-25000" lang="en" sz="1400"/>
              <a:t>1</a:t>
            </a:r>
            <a:r>
              <a:rPr lang="en" sz="1400"/>
              <a:t>&amp; !a</a:t>
            </a:r>
            <a:r>
              <a:rPr baseline="-25000" lang="en" sz="1400"/>
              <a:t>2</a:t>
            </a:r>
            <a:r>
              <a:rPr lang="en" sz="1400"/>
              <a:t> &amp; !a</a:t>
            </a:r>
            <a:r>
              <a:rPr baseline="-25000" lang="en" sz="1400"/>
              <a:t>3</a:t>
            </a:r>
            <a:r>
              <a:rPr lang="en" sz="1400"/>
              <a:t> &amp;((!a</a:t>
            </a:r>
            <a:r>
              <a:rPr baseline="-25000" lang="en" sz="1400"/>
              <a:t>2</a:t>
            </a:r>
            <a:r>
              <a:rPr lang="en" sz="1400"/>
              <a:t> &amp; !a</a:t>
            </a:r>
            <a:r>
              <a:rPr baseline="-25000" lang="en" sz="1400"/>
              <a:t>3</a:t>
            </a:r>
            <a:r>
              <a:rPr lang="en" sz="1400"/>
              <a:t>) U (a</a:t>
            </a:r>
            <a:r>
              <a:rPr baseline="-25000" lang="en" sz="1400"/>
              <a:t>2</a:t>
            </a:r>
            <a:r>
              <a:rPr lang="en" sz="1400"/>
              <a:t> &amp; !a</a:t>
            </a:r>
            <a:r>
              <a:rPr baseline="-25000" lang="en" sz="1400"/>
              <a:t>3</a:t>
            </a:r>
            <a:r>
              <a:rPr lang="en" sz="1400"/>
              <a:t> &amp; (!a</a:t>
            </a:r>
            <a:r>
              <a:rPr baseline="-25000" lang="en" sz="1400"/>
              <a:t>3</a:t>
            </a:r>
            <a:r>
              <a:rPr lang="en" sz="1400"/>
              <a:t> U a</a:t>
            </a:r>
            <a:r>
              <a:rPr baseline="-25000" lang="en" sz="1400"/>
              <a:t>3</a:t>
            </a:r>
            <a:r>
              <a:rPr lang="en" sz="1400"/>
              <a:t>))))) </a:t>
            </a:r>
            <a:r>
              <a:rPr lang="en" sz="1400">
                <a:solidFill>
                  <a:srgbClr val="FF0000"/>
                </a:solidFill>
              </a:rPr>
              <a:t>&amp;</a:t>
            </a:r>
            <a:r>
              <a:rPr baseline="-25000" lang="en" sz="1400">
                <a:solidFill>
                  <a:srgbClr val="FF0000"/>
                </a:solidFill>
              </a:rPr>
              <a:t>l</a:t>
            </a:r>
            <a:r>
              <a:rPr lang="en" sz="1400"/>
              <a:t> P</a:t>
            </a:r>
          </a:p>
          <a:p>
            <a:pPr lvl="0" rtl="0">
              <a:lnSpc>
                <a:spcPct val="90000"/>
              </a:lnSpc>
              <a:spcBef>
                <a:spcPts val="1000"/>
              </a:spcBef>
              <a:buClr>
                <a:schemeClr val="dk1"/>
              </a:buClr>
              <a:buSzPct val="78571"/>
              <a:buFont typeface="Arial"/>
              <a:buNone/>
            </a:pPr>
            <a:r>
              <a:rPr lang="en" sz="1400"/>
              <a:t>  = (!a</a:t>
            </a:r>
            <a:r>
              <a:rPr baseline="-25000" lang="en" sz="1400"/>
              <a:t>1</a:t>
            </a:r>
            <a:r>
              <a:rPr lang="en" sz="1400"/>
              <a:t> &amp; !a</a:t>
            </a:r>
            <a:r>
              <a:rPr baseline="-25000" lang="en" sz="1400"/>
              <a:t>2</a:t>
            </a:r>
            <a:r>
              <a:rPr lang="en" sz="1400"/>
              <a:t> &amp; !a</a:t>
            </a:r>
            <a:r>
              <a:rPr baseline="-25000" lang="en" sz="1400"/>
              <a:t>3</a:t>
            </a:r>
            <a:r>
              <a:rPr lang="en" sz="1400"/>
              <a:t>) &amp; ((!a</a:t>
            </a:r>
            <a:r>
              <a:rPr baseline="-25000" lang="en" sz="1400"/>
              <a:t>1</a:t>
            </a:r>
            <a:r>
              <a:rPr lang="en" sz="1400"/>
              <a:t> &amp; !a</a:t>
            </a:r>
            <a:r>
              <a:rPr baseline="-25000" lang="en" sz="1400"/>
              <a:t>2</a:t>
            </a:r>
            <a:r>
              <a:rPr lang="en" sz="1400"/>
              <a:t> &amp; !a</a:t>
            </a:r>
            <a:r>
              <a:rPr baseline="-25000" lang="en" sz="1400"/>
              <a:t>3</a:t>
            </a:r>
            <a:r>
              <a:rPr lang="en" sz="1400"/>
              <a:t>) U (a</a:t>
            </a:r>
            <a:r>
              <a:rPr baseline="-25000" lang="en" sz="1400"/>
              <a:t>1</a:t>
            </a:r>
            <a:r>
              <a:rPr lang="en" sz="1400"/>
              <a:t>&amp; !a</a:t>
            </a:r>
            <a:r>
              <a:rPr baseline="-25000" lang="en" sz="1400"/>
              <a:t>2</a:t>
            </a:r>
            <a:r>
              <a:rPr lang="en" sz="1400"/>
              <a:t> &amp; !a</a:t>
            </a:r>
            <a:r>
              <a:rPr baseline="-25000" lang="en" sz="1400"/>
              <a:t>3</a:t>
            </a:r>
            <a:r>
              <a:rPr lang="en" sz="1400"/>
              <a:t> &amp;((!a</a:t>
            </a:r>
            <a:r>
              <a:rPr baseline="-25000" lang="en" sz="1400"/>
              <a:t>2</a:t>
            </a:r>
            <a:r>
              <a:rPr lang="en" sz="1400"/>
              <a:t> &amp; !a</a:t>
            </a:r>
            <a:r>
              <a:rPr baseline="-25000" lang="en" sz="1400"/>
              <a:t>3</a:t>
            </a:r>
            <a:r>
              <a:rPr lang="en" sz="1400"/>
              <a:t>) U (a</a:t>
            </a:r>
            <a:r>
              <a:rPr baseline="-25000" lang="en" sz="1400"/>
              <a:t>2</a:t>
            </a:r>
            <a:r>
              <a:rPr lang="en" sz="1400"/>
              <a:t> &amp; !a</a:t>
            </a:r>
            <a:r>
              <a:rPr baseline="-25000" lang="en" sz="1400"/>
              <a:t>3</a:t>
            </a:r>
            <a:r>
              <a:rPr lang="en" sz="1400"/>
              <a:t> &amp; (!a</a:t>
            </a:r>
            <a:r>
              <a:rPr baseline="-25000" lang="en" sz="1400"/>
              <a:t>3</a:t>
            </a:r>
            <a:r>
              <a:rPr lang="en" sz="1400"/>
              <a:t> U (</a:t>
            </a:r>
            <a:r>
              <a:rPr lang="en" sz="1400">
                <a:solidFill>
                  <a:srgbClr val="FF0000"/>
                </a:solidFill>
              </a:rPr>
              <a:t>a</a:t>
            </a:r>
            <a:r>
              <a:rPr baseline="-25000" lang="en" sz="1400">
                <a:solidFill>
                  <a:srgbClr val="FF0000"/>
                </a:solidFill>
              </a:rPr>
              <a:t>3</a:t>
            </a:r>
            <a:r>
              <a:rPr lang="en" sz="1400">
                <a:solidFill>
                  <a:srgbClr val="FF0000"/>
                </a:solidFill>
              </a:rPr>
              <a:t> &amp; P</a:t>
            </a:r>
            <a:r>
              <a:rPr lang="en" sz="1400"/>
              <a:t>)))))</a:t>
            </a:r>
          </a:p>
          <a:p>
            <a:pPr lvl="0" rtl="0">
              <a:spcBef>
                <a:spcPts val="0"/>
              </a:spcBef>
              <a:buNone/>
            </a:pPr>
            <a:r>
              <a:t/>
            </a:r>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Global Scope</a:t>
            </a:r>
          </a:p>
        </p:txBody>
      </p:sp>
      <p:pic>
        <p:nvPicPr>
          <p:cNvPr id="234" name="Shape 234"/>
          <p:cNvPicPr preferRelativeResize="0"/>
          <p:nvPr/>
        </p:nvPicPr>
        <p:blipFill>
          <a:blip r:embed="rId3">
            <a:alphaModFix/>
          </a:blip>
          <a:stretch>
            <a:fillRect/>
          </a:stretch>
        </p:blipFill>
        <p:spPr>
          <a:xfrm>
            <a:off x="95250" y="1314450"/>
            <a:ext cx="9051599" cy="2678949"/>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BeforeR</a:t>
            </a:r>
          </a:p>
        </p:txBody>
      </p:sp>
      <p:pic>
        <p:nvPicPr>
          <p:cNvPr id="240" name="Shape 240"/>
          <p:cNvPicPr preferRelativeResize="0"/>
          <p:nvPr/>
        </p:nvPicPr>
        <p:blipFill>
          <a:blip r:embed="rId3">
            <a:alphaModFix/>
          </a:blip>
          <a:stretch>
            <a:fillRect/>
          </a:stretch>
        </p:blipFill>
        <p:spPr>
          <a:xfrm>
            <a:off x="76200" y="1291200"/>
            <a:ext cx="9083524" cy="3093074"/>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Individual Presentation (Hima) </a:t>
            </a:r>
          </a:p>
        </p:txBody>
      </p:sp>
      <p:sp>
        <p:nvSpPr>
          <p:cNvPr id="246" name="Shape 24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AutoNum type="arabicPeriod"/>
            </a:pPr>
            <a:r>
              <a:rPr b="1" lang="en" sz="1800"/>
              <a:t>Cards : </a:t>
            </a:r>
            <a:r>
              <a:rPr lang="en" sz="1800"/>
              <a:t>PatternsWithinScopes (Table 2)</a:t>
            </a:r>
          </a:p>
          <a:p>
            <a:pPr indent="-342900" lvl="0" marL="457200" rtl="0">
              <a:spcBef>
                <a:spcPts val="0"/>
              </a:spcBef>
              <a:buClr>
                <a:schemeClr val="dk1"/>
              </a:buClr>
              <a:buSzPct val="100000"/>
              <a:buFont typeface="Arial"/>
              <a:buAutoNum type="arabicPeriod"/>
            </a:pPr>
            <a:r>
              <a:rPr b="1" lang="en" sz="1800"/>
              <a:t>Pseudo code:</a:t>
            </a:r>
            <a:r>
              <a:rPr lang="en" sz="1800"/>
              <a:t> Patterns Within The Remaining Scopes Subsystem RemainingScope, AfterL, BetweenLandRc, BetweenLandRe, AfterLUntilRc and AfterLUntilRe</a:t>
            </a:r>
          </a:p>
          <a:p>
            <a:pPr indent="-342900" lvl="0" marL="457200" rtl="0">
              <a:spcBef>
                <a:spcPts val="0"/>
              </a:spcBef>
              <a:buClr>
                <a:schemeClr val="dk1"/>
              </a:buClr>
              <a:buSzPct val="100000"/>
              <a:buFont typeface="Arial"/>
              <a:buAutoNum type="arabicPeriod"/>
            </a:pPr>
            <a:r>
              <a:rPr b="1" lang="en" sz="1800"/>
              <a:t>CRC diagram : </a:t>
            </a:r>
            <a:r>
              <a:rPr lang="en" sz="1800"/>
              <a:t> PatternsWithinScopes and its subsystem</a:t>
            </a:r>
          </a:p>
          <a:p>
            <a:pPr indent="-342900" lvl="0" marL="457200" rtl="0">
              <a:spcBef>
                <a:spcPts val="0"/>
              </a:spcBef>
              <a:buClr>
                <a:schemeClr val="dk1"/>
              </a:buClr>
              <a:buSzPct val="100000"/>
              <a:buFont typeface="Arial"/>
              <a:buAutoNum type="arabicPeriod"/>
            </a:pPr>
            <a:r>
              <a:rPr b="1" lang="en" sz="1800"/>
              <a:t>CP’s : </a:t>
            </a:r>
            <a:r>
              <a:rPr lang="en" sz="1800"/>
              <a:t>AtleastOneH, EventualC</a:t>
            </a:r>
          </a:p>
          <a:p>
            <a:pPr indent="-342900" lvl="0" marL="457200" rtl="0">
              <a:spcBef>
                <a:spcPts val="0"/>
              </a:spcBef>
              <a:buClr>
                <a:schemeClr val="dk1"/>
              </a:buClr>
              <a:buSzPct val="100000"/>
              <a:buFont typeface="Arial"/>
              <a:buAutoNum type="arabicPeriod"/>
            </a:pPr>
            <a:r>
              <a:rPr b="1" lang="en" sz="1800"/>
              <a:t>AND: </a:t>
            </a:r>
            <a:r>
              <a:rPr lang="en" sz="1800"/>
              <a:t>AndMinusL initial version</a:t>
            </a:r>
          </a:p>
          <a:p>
            <a:pPr indent="-342900" lvl="0" marL="457200" rtl="0">
              <a:spcBef>
                <a:spcPts val="0"/>
              </a:spcBef>
              <a:buClr>
                <a:schemeClr val="dk1"/>
              </a:buClr>
              <a:buSzPct val="100000"/>
              <a:buFont typeface="Arial"/>
              <a:buAutoNum type="arabicPeriod"/>
            </a:pPr>
            <a:r>
              <a:rPr b="1" lang="en" sz="1800"/>
              <a:t>Global Scope :</a:t>
            </a:r>
            <a:r>
              <a:rPr lang="en" sz="1800"/>
              <a:t> QRespondstoP</a:t>
            </a:r>
          </a:p>
          <a:p>
            <a:pPr indent="-342900" lvl="0" marL="457200" rtl="0">
              <a:spcBef>
                <a:spcPts val="0"/>
              </a:spcBef>
              <a:buClr>
                <a:schemeClr val="dk1"/>
              </a:buClr>
              <a:buSzPct val="100000"/>
              <a:buFont typeface="Arial"/>
              <a:buAutoNum type="arabicPeriod"/>
            </a:pPr>
            <a:r>
              <a:rPr b="1" lang="en" sz="1800"/>
              <a:t>BeforeR : </a:t>
            </a:r>
          </a:p>
          <a:p>
            <a:pPr indent="-342900" lvl="1" marL="914400" rtl="0">
              <a:spcBef>
                <a:spcPts val="0"/>
              </a:spcBef>
              <a:buClr>
                <a:schemeClr val="dk1"/>
              </a:buClr>
              <a:buSzPct val="100000"/>
              <a:buFont typeface="Arial"/>
              <a:buAutoNum type="alphaLcPeriod"/>
            </a:pPr>
            <a:r>
              <a:rPr lang="en" sz="1800">
                <a:solidFill>
                  <a:srgbClr val="141823"/>
                </a:solidFill>
              </a:rPr>
              <a:t>QRespondsto P Before Rc</a:t>
            </a:r>
          </a:p>
          <a:p>
            <a:pPr indent="-342900" lvl="1" marL="914400" rtl="0">
              <a:spcBef>
                <a:spcPts val="0"/>
              </a:spcBef>
              <a:buClr>
                <a:schemeClr val="dk1"/>
              </a:buClr>
              <a:buSzPct val="100000"/>
              <a:buFont typeface="Arial"/>
              <a:buAutoNum type="alphaLcPeriod"/>
            </a:pPr>
            <a:r>
              <a:rPr lang="en" sz="1800">
                <a:solidFill>
                  <a:srgbClr val="141823"/>
                </a:solidFill>
              </a:rPr>
              <a:t>QResponds to P Before Re</a:t>
            </a:r>
          </a:p>
          <a:p>
            <a:pPr indent="0" lvl="0" marL="457200" rtl="0">
              <a:spcBef>
                <a:spcPts val="0"/>
              </a:spcBef>
              <a:buNone/>
            </a:pPr>
            <a:r>
              <a:t/>
            </a:r>
            <a:endParaRPr sz="1800">
              <a:solidFill>
                <a:srgbClr val="141823"/>
              </a:solidFill>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AndMinusL</a:t>
            </a:r>
          </a:p>
        </p:txBody>
      </p:sp>
      <p:pic>
        <p:nvPicPr>
          <p:cNvPr id="252" name="Shape 252"/>
          <p:cNvPicPr preferRelativeResize="0"/>
          <p:nvPr/>
        </p:nvPicPr>
        <p:blipFill>
          <a:blip r:embed="rId3">
            <a:alphaModFix/>
          </a:blip>
          <a:stretch>
            <a:fillRect/>
          </a:stretch>
        </p:blipFill>
        <p:spPr>
          <a:xfrm>
            <a:off x="683250" y="1500575"/>
            <a:ext cx="7677150" cy="276225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Global &amp; BeforeR</a:t>
            </a:r>
          </a:p>
        </p:txBody>
      </p:sp>
      <p:pic>
        <p:nvPicPr>
          <p:cNvPr id="258" name="Shape 258"/>
          <p:cNvPicPr preferRelativeResize="0"/>
          <p:nvPr/>
        </p:nvPicPr>
        <p:blipFill>
          <a:blip r:embed="rId3">
            <a:alphaModFix/>
          </a:blip>
          <a:stretch>
            <a:fillRect/>
          </a:stretch>
        </p:blipFill>
        <p:spPr>
          <a:xfrm>
            <a:off x="78775" y="23974"/>
            <a:ext cx="9143999" cy="5095550"/>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Individual Presentation (John)</a:t>
            </a:r>
          </a:p>
        </p:txBody>
      </p:sp>
      <p:sp>
        <p:nvSpPr>
          <p:cNvPr id="264" name="Shape 26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spcBef>
                <a:spcPts val="0"/>
              </a:spcBef>
              <a:buClr>
                <a:schemeClr val="dk1"/>
              </a:buClr>
              <a:buSzPct val="100000"/>
              <a:buFont typeface="Arial"/>
              <a:buAutoNum type="arabicPeriod"/>
            </a:pPr>
            <a:r>
              <a:rPr b="1" lang="en" sz="1400"/>
              <a:t>Cards </a:t>
            </a:r>
            <a:r>
              <a:rPr lang="en" sz="1400"/>
              <a:t>: Cp table: Parallel E,C,H ; Eventual E,C,H; CP Abstract</a:t>
            </a:r>
          </a:p>
          <a:p>
            <a:pPr indent="-317500" lvl="0" marL="457200" rtl="0">
              <a:spcBef>
                <a:spcPts val="0"/>
              </a:spcBef>
              <a:buClr>
                <a:schemeClr val="dk1"/>
              </a:buClr>
              <a:buSzPct val="100000"/>
              <a:buFont typeface="Arial"/>
              <a:buAutoNum type="arabicPeriod"/>
            </a:pPr>
            <a:r>
              <a:rPr b="1" lang="en" sz="1400"/>
              <a:t>Pseudo code</a:t>
            </a:r>
            <a:r>
              <a:rPr lang="en" sz="1400"/>
              <a:t>: Cp’s above ^^, And Subsystem, generator Subsystem</a:t>
            </a:r>
          </a:p>
          <a:p>
            <a:pPr indent="-317500" lvl="0" marL="457200" rtl="0">
              <a:spcBef>
                <a:spcPts val="0"/>
              </a:spcBef>
              <a:buClr>
                <a:schemeClr val="dk1"/>
              </a:buClr>
              <a:buSzPct val="100000"/>
              <a:buFont typeface="Arial"/>
              <a:buAutoNum type="arabicPeriod"/>
            </a:pPr>
            <a:r>
              <a:rPr b="1" lang="en" sz="1400"/>
              <a:t>CRC diagram </a:t>
            </a:r>
            <a:r>
              <a:rPr lang="en" sz="1400"/>
              <a:t>:  CP subsystem</a:t>
            </a:r>
          </a:p>
          <a:p>
            <a:pPr indent="-317500" lvl="0" marL="457200" rtl="0">
              <a:spcBef>
                <a:spcPts val="0"/>
              </a:spcBef>
              <a:buClr>
                <a:schemeClr val="dk1"/>
              </a:buClr>
              <a:buSzPct val="100000"/>
              <a:buFont typeface="Arial"/>
              <a:buAutoNum type="arabicPeriod"/>
            </a:pPr>
            <a:r>
              <a:rPr b="1" lang="en" sz="1400"/>
              <a:t>CP’s </a:t>
            </a:r>
            <a:r>
              <a:rPr lang="en" sz="1400"/>
              <a:t>: ConsecutiveH, ParallelE</a:t>
            </a:r>
          </a:p>
          <a:p>
            <a:pPr indent="-317500" lvl="0" marL="457200" rtl="0">
              <a:spcBef>
                <a:spcPts val="0"/>
              </a:spcBef>
              <a:buClr>
                <a:schemeClr val="dk1"/>
              </a:buClr>
              <a:buSzPct val="100000"/>
              <a:buFont typeface="Arial"/>
              <a:buAutoNum type="arabicPeriod"/>
            </a:pPr>
            <a:r>
              <a:rPr b="1" lang="en" sz="1400"/>
              <a:t>AND: </a:t>
            </a:r>
            <a:r>
              <a:rPr lang="en" sz="1400"/>
              <a:t>AndMinusL</a:t>
            </a:r>
            <a:r>
              <a:rPr b="1" lang="en" sz="1400"/>
              <a:t> </a:t>
            </a:r>
            <a:r>
              <a:rPr lang="en" sz="1400"/>
              <a:t>initial version</a:t>
            </a:r>
          </a:p>
          <a:p>
            <a:pPr indent="-317500" lvl="0" marL="457200" rtl="0">
              <a:spcBef>
                <a:spcPts val="0"/>
              </a:spcBef>
              <a:buClr>
                <a:schemeClr val="dk1"/>
              </a:buClr>
              <a:buSzPct val="100000"/>
              <a:buFont typeface="Arial"/>
              <a:buAutoNum type="arabicPeriod"/>
            </a:pPr>
            <a:r>
              <a:rPr b="1" lang="en" sz="1400"/>
              <a:t>Global Scope </a:t>
            </a:r>
            <a:r>
              <a:rPr lang="en" sz="1400"/>
              <a:t>: </a:t>
            </a:r>
          </a:p>
          <a:p>
            <a:pPr indent="-317500" lvl="1" marL="914400" rtl="0">
              <a:spcBef>
                <a:spcPts val="0"/>
              </a:spcBef>
              <a:buClr>
                <a:schemeClr val="dk1"/>
              </a:buClr>
              <a:buSzPct val="100000"/>
              <a:buFont typeface="Arial"/>
              <a:buAutoNum type="alphaLcPeriod"/>
            </a:pPr>
            <a:r>
              <a:rPr lang="en" sz="1400"/>
              <a:t>Q Precedes Pe Plus</a:t>
            </a:r>
          </a:p>
          <a:p>
            <a:pPr indent="-317500" lvl="1" marL="914400" rtl="0">
              <a:spcBef>
                <a:spcPts val="0"/>
              </a:spcBef>
              <a:buClr>
                <a:schemeClr val="dk1"/>
              </a:buClr>
              <a:buSzPct val="100000"/>
              <a:buFont typeface="Arial"/>
              <a:buAutoNum type="alphaLcPeriod"/>
            </a:pPr>
            <a:r>
              <a:rPr lang="en" sz="1400"/>
              <a:t>Q Precedes Pe Star</a:t>
            </a:r>
          </a:p>
          <a:p>
            <a:pPr indent="-317500" lvl="1" marL="914400" rtl="0">
              <a:spcBef>
                <a:spcPts val="0"/>
              </a:spcBef>
              <a:buClr>
                <a:schemeClr val="dk1"/>
              </a:buClr>
              <a:buSzPct val="100000"/>
              <a:buFont typeface="Arial"/>
              <a:buAutoNum type="alphaLcPeriod"/>
            </a:pPr>
            <a:r>
              <a:rPr lang="en" sz="1400"/>
              <a:t>Q Precedes Pc Star</a:t>
            </a:r>
          </a:p>
          <a:p>
            <a:pPr indent="-317500" lvl="1" marL="914400" rtl="0">
              <a:spcBef>
                <a:spcPts val="0"/>
              </a:spcBef>
              <a:buClr>
                <a:schemeClr val="dk1"/>
              </a:buClr>
              <a:buSzPct val="100000"/>
              <a:buFont typeface="Arial"/>
              <a:buAutoNum type="alphaLcPeriod"/>
            </a:pPr>
            <a:r>
              <a:rPr lang="en" sz="1400"/>
              <a:t>Q Precedes Pc Plus</a:t>
            </a:r>
          </a:p>
          <a:p>
            <a:pPr indent="-317500" lvl="1" marL="914400" rtl="0">
              <a:spcBef>
                <a:spcPts val="0"/>
              </a:spcBef>
              <a:buClr>
                <a:schemeClr val="dk1"/>
              </a:buClr>
              <a:buSzPct val="100000"/>
              <a:buFont typeface="Arial"/>
              <a:buAutoNum type="alphaLcPeriod"/>
            </a:pPr>
            <a:r>
              <a:rPr lang="en" sz="1400"/>
              <a:t>Q Strictly Precedes Pc</a:t>
            </a:r>
          </a:p>
          <a:p>
            <a:pPr indent="-317500" lvl="0" marL="457200" rtl="0">
              <a:spcBef>
                <a:spcPts val="0"/>
              </a:spcBef>
              <a:buClr>
                <a:schemeClr val="dk1"/>
              </a:buClr>
              <a:buSzPct val="100000"/>
              <a:buFont typeface="Arial"/>
              <a:buAutoNum type="arabicPeriod"/>
            </a:pPr>
            <a:r>
              <a:rPr b="1" lang="en" sz="1400"/>
              <a:t>BeforeR </a:t>
            </a:r>
            <a:r>
              <a:rPr lang="en" sz="1400"/>
              <a:t>: </a:t>
            </a:r>
          </a:p>
          <a:p>
            <a:pPr indent="-317500" lvl="1" marL="914400" rtl="0">
              <a:spcBef>
                <a:spcPts val="0"/>
              </a:spcBef>
              <a:buClr>
                <a:schemeClr val="dk1"/>
              </a:buClr>
              <a:buSzPct val="100000"/>
              <a:buFont typeface="Arial"/>
              <a:buAutoNum type="alphaLcPeriod"/>
            </a:pPr>
            <a:r>
              <a:rPr lang="en" sz="1400">
                <a:solidFill>
                  <a:srgbClr val="141823"/>
                </a:solidFill>
              </a:rPr>
              <a:t>Existance of P before Re</a:t>
            </a:r>
          </a:p>
          <a:p>
            <a:pPr indent="-317500" lvl="0" marL="457200" rtl="0">
              <a:spcBef>
                <a:spcPts val="0"/>
              </a:spcBef>
              <a:buClr>
                <a:srgbClr val="141823"/>
              </a:buClr>
              <a:buSzPct val="100000"/>
              <a:buFont typeface="Arial"/>
              <a:buAutoNum type="arabicPeriod"/>
            </a:pPr>
            <a:r>
              <a:rPr b="1" lang="en" sz="1400">
                <a:solidFill>
                  <a:srgbClr val="141823"/>
                </a:solidFill>
              </a:rPr>
              <a:t>Remaining Scopes: </a:t>
            </a:r>
          </a:p>
          <a:p>
            <a:pPr indent="-317500" lvl="1" marL="914400" rtl="0">
              <a:spcBef>
                <a:spcPts val="0"/>
              </a:spcBef>
              <a:buClr>
                <a:srgbClr val="141823"/>
              </a:buClr>
              <a:buSzPct val="100000"/>
              <a:buFont typeface="Arial"/>
              <a:buAutoNum type="alphaLcPeriod"/>
            </a:pPr>
            <a:r>
              <a:rPr lang="en" sz="1400">
                <a:solidFill>
                  <a:srgbClr val="141823"/>
                </a:solidFill>
              </a:rPr>
              <a:t>After L until Rc</a:t>
            </a:r>
          </a:p>
          <a:p>
            <a:pPr indent="-317500" lvl="1" marL="914400" rtl="0">
              <a:spcBef>
                <a:spcPts val="0"/>
              </a:spcBef>
              <a:buClr>
                <a:srgbClr val="141823"/>
              </a:buClr>
              <a:buSzPct val="100000"/>
              <a:buFont typeface="Arial"/>
              <a:buAutoNum type="alphaLcPeriod"/>
            </a:pPr>
            <a:r>
              <a:rPr lang="en" sz="1400">
                <a:solidFill>
                  <a:srgbClr val="141823"/>
                </a:solidFill>
              </a:rPr>
              <a:t>After L until Re</a:t>
            </a:r>
          </a:p>
          <a:p>
            <a:pPr indent="0" lvl="0" marL="457200" rtl="0">
              <a:spcBef>
                <a:spcPts val="0"/>
              </a:spcBef>
              <a:buClr>
                <a:schemeClr val="dk1"/>
              </a:buClr>
              <a:buFont typeface="Arial"/>
              <a:buNone/>
            </a:pPr>
            <a:r>
              <a:t/>
            </a:r>
            <a:endParaRPr sz="1400">
              <a:solidFill>
                <a:srgbClr val="141823"/>
              </a:solidFill>
            </a:endParaRPr>
          </a:p>
          <a:p>
            <a:pPr lvl="0" rtl="0">
              <a:spcBef>
                <a:spcPts val="0"/>
              </a:spcBef>
              <a:buNone/>
            </a:pPr>
            <a:r>
              <a:t/>
            </a:r>
            <a:endParaRPr sz="1400"/>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Individual Presentation (Francisco)</a:t>
            </a:r>
          </a:p>
        </p:txBody>
      </p:sp>
      <p:sp>
        <p:nvSpPr>
          <p:cNvPr id="270" name="Shape 27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Clr>
                <a:schemeClr val="dk1"/>
              </a:buClr>
              <a:buSzPct val="100000"/>
              <a:buFont typeface="Arial"/>
              <a:buAutoNum type="arabicPeriod"/>
            </a:pPr>
            <a:r>
              <a:rPr b="1" lang="en" sz="1800"/>
              <a:t>Cards :</a:t>
            </a:r>
            <a:r>
              <a:rPr lang="en" sz="1800"/>
              <a:t> Global Scope, BetweenLandRc, Scope(Super), BeforeR, AfterLUntilRc, AfterLUntilRe, BetweenLandRc, AfterL</a:t>
            </a:r>
          </a:p>
          <a:p>
            <a:pPr indent="-342900" lvl="0" marL="457200" marR="0" rtl="0" algn="l">
              <a:lnSpc>
                <a:spcPct val="100000"/>
              </a:lnSpc>
              <a:spcBef>
                <a:spcPts val="600"/>
              </a:spcBef>
              <a:spcAft>
                <a:spcPts val="0"/>
              </a:spcAft>
              <a:buClr>
                <a:schemeClr val="dk1"/>
              </a:buClr>
              <a:buSzPct val="100000"/>
              <a:buFont typeface="Arial"/>
              <a:buAutoNum type="arabicPeriod"/>
            </a:pPr>
            <a:r>
              <a:rPr b="1" lang="en" sz="1800"/>
              <a:t>Pseudo code: </a:t>
            </a:r>
            <a:r>
              <a:rPr lang="en" sz="1800"/>
              <a:t>written for all cards listed</a:t>
            </a:r>
          </a:p>
          <a:p>
            <a:pPr indent="-342900" lvl="0" marL="457200" marR="0" rtl="0" algn="l">
              <a:lnSpc>
                <a:spcPct val="100000"/>
              </a:lnSpc>
              <a:spcBef>
                <a:spcPts val="600"/>
              </a:spcBef>
              <a:spcAft>
                <a:spcPts val="0"/>
              </a:spcAft>
              <a:buClr>
                <a:schemeClr val="dk1"/>
              </a:buClr>
              <a:buSzPct val="100000"/>
              <a:buFont typeface="Arial"/>
              <a:buAutoNum type="arabicPeriod"/>
            </a:pPr>
            <a:r>
              <a:rPr b="1" lang="en" sz="1800"/>
              <a:t>CRC diagram :  </a:t>
            </a:r>
            <a:r>
              <a:rPr lang="en" sz="1800"/>
              <a:t>BeforeR Subsystem</a:t>
            </a:r>
          </a:p>
          <a:p>
            <a:pPr indent="-342900" lvl="0" marL="457200" marR="0" rtl="0" algn="l">
              <a:lnSpc>
                <a:spcPct val="100000"/>
              </a:lnSpc>
              <a:spcBef>
                <a:spcPts val="600"/>
              </a:spcBef>
              <a:spcAft>
                <a:spcPts val="0"/>
              </a:spcAft>
              <a:buClr>
                <a:schemeClr val="dk1"/>
              </a:buClr>
              <a:buSzPct val="100000"/>
              <a:buFont typeface="Arial"/>
              <a:buAutoNum type="arabicPeriod"/>
            </a:pPr>
            <a:r>
              <a:rPr b="1" lang="en" sz="1800"/>
              <a:t>CP’s : </a:t>
            </a:r>
            <a:r>
              <a:rPr lang="en" sz="1800"/>
              <a:t>ParallelC, ConsecutiveE</a:t>
            </a:r>
          </a:p>
          <a:p>
            <a:pPr indent="-342900" lvl="0" marL="457200" marR="0" rtl="0" algn="l">
              <a:lnSpc>
                <a:spcPct val="100000"/>
              </a:lnSpc>
              <a:spcBef>
                <a:spcPts val="600"/>
              </a:spcBef>
              <a:spcAft>
                <a:spcPts val="0"/>
              </a:spcAft>
              <a:buClr>
                <a:schemeClr val="dk1"/>
              </a:buClr>
              <a:buSzPct val="100000"/>
              <a:buFont typeface="Arial"/>
              <a:buAutoNum type="arabicPeriod"/>
            </a:pPr>
            <a:r>
              <a:rPr b="1" lang="en" sz="1800"/>
              <a:t>BeforeR : </a:t>
            </a:r>
          </a:p>
          <a:p>
            <a:pPr indent="457200" marR="0" rtl="0" algn="l">
              <a:lnSpc>
                <a:spcPct val="100000"/>
              </a:lnSpc>
              <a:spcBef>
                <a:spcPts val="600"/>
              </a:spcBef>
              <a:spcAft>
                <a:spcPts val="0"/>
              </a:spcAft>
              <a:buNone/>
            </a:pPr>
            <a:r>
              <a:rPr b="1" lang="en" sz="1800"/>
              <a:t>a: </a:t>
            </a:r>
            <a:r>
              <a:rPr lang="en" sz="1800"/>
              <a:t>AbsenceofPBeforeRc</a:t>
            </a:r>
          </a:p>
          <a:p>
            <a:pPr indent="457200" marR="0" rtl="0" algn="l">
              <a:lnSpc>
                <a:spcPct val="100000"/>
              </a:lnSpc>
              <a:spcBef>
                <a:spcPts val="600"/>
              </a:spcBef>
              <a:spcAft>
                <a:spcPts val="0"/>
              </a:spcAft>
              <a:buNone/>
            </a:pPr>
            <a:r>
              <a:rPr b="1" lang="en" sz="1800"/>
              <a:t>b:</a:t>
            </a:r>
            <a:r>
              <a:rPr lang="en" sz="1800"/>
              <a:t> AbsenceofPBeforeRe</a:t>
            </a:r>
          </a:p>
          <a:p>
            <a:pPr indent="457200" marR="0" rtl="0" algn="l">
              <a:lnSpc>
                <a:spcPct val="100000"/>
              </a:lnSpc>
              <a:spcBef>
                <a:spcPts val="600"/>
              </a:spcBef>
              <a:spcAft>
                <a:spcPts val="0"/>
              </a:spcAft>
              <a:buNone/>
            </a:pPr>
            <a:r>
              <a:rPr b="1" lang="en" sz="1800"/>
              <a:t>c:</a:t>
            </a:r>
            <a:r>
              <a:rPr lang="en" sz="1800"/>
              <a:t> ExistenceofPBeforeRc</a:t>
            </a:r>
          </a:p>
          <a:p>
            <a:pPr lvl="0" marR="0" rtl="0" algn="l">
              <a:lnSpc>
                <a:spcPct val="100000"/>
              </a:lnSpc>
              <a:spcBef>
                <a:spcPts val="600"/>
              </a:spcBef>
              <a:spcAft>
                <a:spcPts val="0"/>
              </a:spcAft>
              <a:buNone/>
            </a:pPr>
            <a:r>
              <a:t/>
            </a:r>
            <a:endParaRPr sz="1800"/>
          </a:p>
          <a:p>
            <a:pPr lvl="0" rtl="0">
              <a:spcBef>
                <a:spcPts val="0"/>
              </a:spcBef>
              <a:buNone/>
            </a:pPr>
            <a:r>
              <a:t/>
            </a:r>
            <a:endParaRPr sz="1400"/>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Individual Presentation (Ryan) </a:t>
            </a:r>
          </a:p>
        </p:txBody>
      </p:sp>
      <p:sp>
        <p:nvSpPr>
          <p:cNvPr id="276" name="Shape 27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AutoNum type="arabicPeriod"/>
            </a:pPr>
            <a:r>
              <a:rPr b="1" lang="en" sz="1800"/>
              <a:t>Cards: </a:t>
            </a:r>
            <a:r>
              <a:rPr lang="en" sz="1800"/>
              <a:t>AtLeastOneC, AtLeastOneH, AtLeastOneE, ConsecutiveC, ConsecutiveC, ConsecutiveH, and ConsecutiveE (Jointly with Robert)</a:t>
            </a:r>
          </a:p>
          <a:p>
            <a:pPr indent="-342900" lvl="0" marL="457200" rtl="0">
              <a:spcBef>
                <a:spcPts val="0"/>
              </a:spcBef>
              <a:buClr>
                <a:schemeClr val="dk1"/>
              </a:buClr>
              <a:buSzPct val="100000"/>
              <a:buFont typeface="Arial"/>
              <a:buAutoNum type="arabicPeriod"/>
            </a:pPr>
            <a:r>
              <a:rPr b="1" lang="en" sz="1800"/>
              <a:t>Pseudo code:</a:t>
            </a:r>
            <a:r>
              <a:rPr lang="en" sz="1800"/>
              <a:t> ConsecutiveC, ConsecutiveH, ConsecutiveE</a:t>
            </a:r>
          </a:p>
          <a:p>
            <a:pPr indent="-342900" lvl="0" marL="457200" rtl="0">
              <a:spcBef>
                <a:spcPts val="0"/>
              </a:spcBef>
              <a:buClr>
                <a:schemeClr val="dk1"/>
              </a:buClr>
              <a:buSzPct val="100000"/>
              <a:buFont typeface="Arial"/>
              <a:buAutoNum type="arabicPeriod"/>
            </a:pPr>
            <a:r>
              <a:rPr b="1" lang="en" sz="1800"/>
              <a:t>CRC diagram : </a:t>
            </a:r>
          </a:p>
          <a:p>
            <a:pPr indent="-342900" lvl="0" marL="457200" rtl="0">
              <a:spcBef>
                <a:spcPts val="0"/>
              </a:spcBef>
              <a:buClr>
                <a:schemeClr val="dk1"/>
              </a:buClr>
              <a:buSzPct val="100000"/>
              <a:buFont typeface="Arial"/>
              <a:buAutoNum type="arabicPeriod"/>
            </a:pPr>
            <a:r>
              <a:rPr b="1" lang="en" sz="1800"/>
              <a:t>CP’s : </a:t>
            </a:r>
            <a:r>
              <a:rPr lang="en" sz="1800"/>
              <a:t>EventualH, AtLeastOneE</a:t>
            </a:r>
          </a:p>
          <a:p>
            <a:pPr indent="-342900" lvl="0" marL="457200" rtl="0">
              <a:spcBef>
                <a:spcPts val="0"/>
              </a:spcBef>
              <a:buClr>
                <a:schemeClr val="dk1"/>
              </a:buClr>
              <a:buSzPct val="100000"/>
              <a:buFont typeface="Arial"/>
              <a:buAutoNum type="arabicPeriod"/>
            </a:pPr>
            <a:r>
              <a:rPr b="1" lang="en" sz="1800"/>
              <a:t>Global Scopes : </a:t>
            </a:r>
            <a:r>
              <a:rPr lang="en" sz="1800"/>
              <a:t>Absence of P, Existence of P </a:t>
            </a:r>
          </a:p>
          <a:p>
            <a:pPr indent="-342900" lvl="0" marL="457200" rtl="0">
              <a:spcBef>
                <a:spcPts val="0"/>
              </a:spcBef>
              <a:buClr>
                <a:schemeClr val="dk1"/>
              </a:buClr>
              <a:buSzPct val="100000"/>
              <a:buFont typeface="Arial"/>
              <a:buAutoNum type="arabicPeriod"/>
            </a:pPr>
            <a:r>
              <a:rPr b="1" lang="en" sz="1800"/>
              <a:t>Remaining Scopes:</a:t>
            </a:r>
          </a:p>
          <a:p>
            <a:pPr indent="-342900" lvl="1" marL="914400" rtl="0">
              <a:spcBef>
                <a:spcPts val="0"/>
              </a:spcBef>
              <a:buClr>
                <a:schemeClr val="dk1"/>
              </a:buClr>
              <a:buSzPct val="100000"/>
              <a:buFont typeface="Arial"/>
              <a:buAutoNum type="alphaLcPeriod"/>
            </a:pPr>
            <a:r>
              <a:rPr lang="en" sz="1800"/>
              <a:t>AfterL</a:t>
            </a:r>
          </a:p>
          <a:p>
            <a:pPr indent="-342900" lvl="1" marL="914400" rtl="0">
              <a:spcBef>
                <a:spcPts val="0"/>
              </a:spcBef>
              <a:buClr>
                <a:schemeClr val="dk1"/>
              </a:buClr>
              <a:buSzPct val="100000"/>
              <a:buFont typeface="Arial"/>
              <a:buAutoNum type="alphaLcPeriod"/>
            </a:pPr>
            <a:r>
              <a:rPr lang="en" sz="1800"/>
              <a:t>BetweenLAndRc</a:t>
            </a:r>
          </a:p>
          <a:p>
            <a:pPr indent="-342900" lvl="1" marL="914400" rtl="0">
              <a:spcBef>
                <a:spcPts val="0"/>
              </a:spcBef>
              <a:buClr>
                <a:schemeClr val="dk1"/>
              </a:buClr>
              <a:buSzPct val="100000"/>
              <a:buFont typeface="Arial"/>
              <a:buAutoNum type="alphaLcPeriod"/>
            </a:pPr>
            <a:r>
              <a:rPr lang="en" sz="1800"/>
              <a:t>BetweenLAndRe</a:t>
            </a:r>
          </a:p>
          <a:p>
            <a:pPr indent="0" lvl="0" marL="457200" rtl="0">
              <a:spcBef>
                <a:spcPts val="0"/>
              </a:spcBef>
              <a:buNone/>
            </a:pPr>
            <a:r>
              <a:t/>
            </a:r>
            <a:endParaRPr sz="1800">
              <a:solidFill>
                <a:srgbClr val="141823"/>
              </a:solidFil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pic>
        <p:nvPicPr>
          <p:cNvPr id="59" name="Shape 59"/>
          <p:cNvPicPr preferRelativeResize="0"/>
          <p:nvPr/>
        </p:nvPicPr>
        <p:blipFill>
          <a:blip r:embed="rId3">
            <a:alphaModFix/>
          </a:blip>
          <a:stretch>
            <a:fillRect/>
          </a:stretch>
        </p:blipFill>
        <p:spPr>
          <a:xfrm>
            <a:off x="94625" y="60199"/>
            <a:ext cx="8936599" cy="5014500"/>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282" name="Shape 28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 </a:t>
            </a:r>
          </a:p>
          <a:p>
            <a:pPr rtl="0">
              <a:spcBef>
                <a:spcPts val="0"/>
              </a:spcBef>
              <a:buNone/>
            </a:pPr>
            <a:r>
              <a:t/>
            </a:r>
            <a:endParaRPr/>
          </a:p>
          <a:p>
            <a:pPr indent="0" marL="3200400">
              <a:spcBef>
                <a:spcPts val="0"/>
              </a:spcBef>
              <a:buNone/>
            </a:pPr>
            <a:r>
              <a:rPr lang="en"/>
              <a:t>Q&amp;A </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References</a:t>
            </a:r>
          </a:p>
        </p:txBody>
      </p:sp>
      <p:sp>
        <p:nvSpPr>
          <p:cNvPr id="288" name="Shape 28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000"/>
              <a:t>[1] Wikipedia, 'Cohesion (computer science)', 2015. [Online]. Available: https://en.wikipedia.org/wiki/Cohesion_(computer_science). [Accessed: 03- Aug- 2015].</a:t>
            </a:r>
          </a:p>
          <a:p>
            <a:pPr>
              <a:spcBef>
                <a:spcPts val="0"/>
              </a:spcBef>
              <a:buNone/>
            </a:pPr>
            <a:r>
              <a:rPr lang="en" sz="1000"/>
              <a:t>[2] Wikipedia, 'Coupling (computer science)', 2015. [Online]. Available: https://en.wikipedia.org/wiki/Coupling_(computer_programming). [Accessed: 03- Aug- 2015].</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3443175" y="2143050"/>
            <a:ext cx="2609399" cy="857400"/>
          </a:xfrm>
          <a:prstGeom prst="rect">
            <a:avLst/>
          </a:prstGeom>
        </p:spPr>
        <p:txBody>
          <a:bodyPr anchorCtr="0" anchor="b" bIns="91425" lIns="91425" rIns="91425" tIns="91425">
            <a:noAutofit/>
          </a:bodyPr>
          <a:lstStyle/>
          <a:p>
            <a:pPr lvl="0" rtl="0">
              <a:spcBef>
                <a:spcPts val="0"/>
              </a:spcBef>
              <a:buNone/>
            </a:pPr>
            <a:r>
              <a:rPr lang="en"/>
              <a:t>Thank you</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Group presentation - Subsystem</a:t>
            </a:r>
          </a:p>
        </p:txBody>
      </p:sp>
      <p:pic>
        <p:nvPicPr>
          <p:cNvPr id="65" name="Shape 65"/>
          <p:cNvPicPr preferRelativeResize="0"/>
          <p:nvPr/>
        </p:nvPicPr>
        <p:blipFill>
          <a:blip r:embed="rId3">
            <a:alphaModFix/>
          </a:blip>
          <a:stretch>
            <a:fillRect/>
          </a:stretch>
        </p:blipFill>
        <p:spPr>
          <a:xfrm>
            <a:off x="1085850" y="1237425"/>
            <a:ext cx="6972300" cy="37147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Group presentation - Subsystem</a:t>
            </a:r>
          </a:p>
        </p:txBody>
      </p:sp>
      <p:pic>
        <p:nvPicPr>
          <p:cNvPr id="71" name="Shape 71"/>
          <p:cNvPicPr preferRelativeResize="0"/>
          <p:nvPr/>
        </p:nvPicPr>
        <p:blipFill>
          <a:blip r:embed="rId3">
            <a:alphaModFix/>
          </a:blip>
          <a:stretch>
            <a:fillRect/>
          </a:stretch>
        </p:blipFill>
        <p:spPr>
          <a:xfrm>
            <a:off x="771512" y="1513362"/>
            <a:ext cx="2295525" cy="2390775"/>
          </a:xfrm>
          <a:prstGeom prst="rect">
            <a:avLst/>
          </a:prstGeom>
          <a:noFill/>
          <a:ln>
            <a:noFill/>
          </a:ln>
        </p:spPr>
      </p:pic>
      <p:pic>
        <p:nvPicPr>
          <p:cNvPr id="72" name="Shape 72"/>
          <p:cNvPicPr preferRelativeResize="0"/>
          <p:nvPr/>
        </p:nvPicPr>
        <p:blipFill>
          <a:blip r:embed="rId4">
            <a:alphaModFix/>
          </a:blip>
          <a:stretch>
            <a:fillRect/>
          </a:stretch>
        </p:blipFill>
        <p:spPr>
          <a:xfrm>
            <a:off x="3404725" y="1454037"/>
            <a:ext cx="4438650" cy="26955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Group presentation - Subsystem</a:t>
            </a:r>
          </a:p>
        </p:txBody>
      </p:sp>
      <p:pic>
        <p:nvPicPr>
          <p:cNvPr id="78" name="Shape 78"/>
          <p:cNvPicPr preferRelativeResize="0"/>
          <p:nvPr/>
        </p:nvPicPr>
        <p:blipFill>
          <a:blip r:embed="rId3">
            <a:alphaModFix/>
          </a:blip>
          <a:stretch>
            <a:fillRect/>
          </a:stretch>
        </p:blipFill>
        <p:spPr>
          <a:xfrm>
            <a:off x="201025" y="1355400"/>
            <a:ext cx="4457700" cy="3429000"/>
          </a:xfrm>
          <a:prstGeom prst="rect">
            <a:avLst/>
          </a:prstGeom>
          <a:noFill/>
          <a:ln>
            <a:noFill/>
          </a:ln>
        </p:spPr>
      </p:pic>
      <p:pic>
        <p:nvPicPr>
          <p:cNvPr id="79" name="Shape 79"/>
          <p:cNvPicPr preferRelativeResize="0"/>
          <p:nvPr/>
        </p:nvPicPr>
        <p:blipFill>
          <a:blip r:embed="rId4">
            <a:alphaModFix/>
          </a:blip>
          <a:stretch>
            <a:fillRect/>
          </a:stretch>
        </p:blipFill>
        <p:spPr>
          <a:xfrm>
            <a:off x="4752974" y="1495074"/>
            <a:ext cx="4217549" cy="255247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Group presentation - Subsystem</a:t>
            </a:r>
          </a:p>
        </p:txBody>
      </p:sp>
      <p:pic>
        <p:nvPicPr>
          <p:cNvPr id="85" name="Shape 85"/>
          <p:cNvPicPr preferRelativeResize="0"/>
          <p:nvPr/>
        </p:nvPicPr>
        <p:blipFill>
          <a:blip r:embed="rId3">
            <a:alphaModFix/>
          </a:blip>
          <a:stretch>
            <a:fillRect/>
          </a:stretch>
        </p:blipFill>
        <p:spPr>
          <a:xfrm>
            <a:off x="332200" y="1296225"/>
            <a:ext cx="4419600" cy="3623099"/>
          </a:xfrm>
          <a:prstGeom prst="rect">
            <a:avLst/>
          </a:prstGeom>
          <a:noFill/>
          <a:ln>
            <a:noFill/>
          </a:ln>
        </p:spPr>
      </p:pic>
      <p:pic>
        <p:nvPicPr>
          <p:cNvPr id="86" name="Shape 86"/>
          <p:cNvPicPr preferRelativeResize="0"/>
          <p:nvPr/>
        </p:nvPicPr>
        <p:blipFill>
          <a:blip r:embed="rId4">
            <a:alphaModFix/>
          </a:blip>
          <a:stretch>
            <a:fillRect/>
          </a:stretch>
        </p:blipFill>
        <p:spPr>
          <a:xfrm>
            <a:off x="4867325" y="1296225"/>
            <a:ext cx="4062200" cy="36231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Group presentation - Subsystem</a:t>
            </a:r>
          </a:p>
        </p:txBody>
      </p:sp>
      <p:pic>
        <p:nvPicPr>
          <p:cNvPr id="92" name="Shape 92"/>
          <p:cNvPicPr preferRelativeResize="0"/>
          <p:nvPr/>
        </p:nvPicPr>
        <p:blipFill>
          <a:blip r:embed="rId3">
            <a:alphaModFix/>
          </a:blip>
          <a:stretch>
            <a:fillRect/>
          </a:stretch>
        </p:blipFill>
        <p:spPr>
          <a:xfrm>
            <a:off x="2162925" y="1615937"/>
            <a:ext cx="4419600" cy="20859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