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69" r:id="rId2"/>
    <p:sldId id="270" r:id="rId3"/>
    <p:sldId id="271" r:id="rId4"/>
    <p:sldId id="27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D7595-D865-4B62-819F-3577FEE86B44}" v="975" dt="2019-05-29T02:44:24.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9"/>
  </p:normalViewPr>
  <p:slideViewPr>
    <p:cSldViewPr snapToGrid="0" snapToObjects="1">
      <p:cViewPr varScale="1">
        <p:scale>
          <a:sx n="86" d="100"/>
          <a:sy n="86" d="100"/>
        </p:scale>
        <p:origin x="108"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5/29/2019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a:t>
            </a:r>
          </a:p>
        </p:txBody>
      </p:sp>
      <p:sp>
        <p:nvSpPr>
          <p:cNvPr id="3" name="Content Placeholder 2"/>
          <p:cNvSpPr>
            <a:spLocks noGrp="1"/>
          </p:cNvSpPr>
          <p:nvPr>
            <p:ph idx="1"/>
          </p:nvPr>
        </p:nvSpPr>
        <p:spPr/>
        <p:txBody>
          <a:bodyPr/>
          <a:lstStyle/>
          <a:p>
            <a:r>
              <a:rPr lang="en-US" dirty="0"/>
              <a:t>Advisor: Donald Markley </a:t>
            </a:r>
            <a:r>
              <a:rPr lang="en-US" i="1" dirty="0"/>
              <a:t>(VP Drilling and Completions – Triple Crown Resources)</a:t>
            </a:r>
          </a:p>
          <a:p>
            <a:r>
              <a:rPr lang="en-US" dirty="0"/>
              <a:t>Students: Daniel Serna, James Vasquez</a:t>
            </a:r>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How do we minimize sliding while drilling a horizontal well?</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sp>
        <p:nvSpPr>
          <p:cNvPr id="3" name="Content Placeholder 2"/>
          <p:cNvSpPr>
            <a:spLocks noGrp="1"/>
          </p:cNvSpPr>
          <p:nvPr>
            <p:ph idx="1"/>
          </p:nvPr>
        </p:nvSpPr>
        <p:spPr/>
        <p:txBody>
          <a:bodyPr>
            <a:normAutofit fontScale="77500" lnSpcReduction="20000"/>
          </a:bodyPr>
          <a:lstStyle/>
          <a:p>
            <a:r>
              <a:rPr lang="en-US" dirty="0"/>
              <a:t>The process of drilling an unconventional well is an expensive task. On average, it takes the company seven </a:t>
            </a:r>
            <a:r>
              <a:rPr lang="en-US"/>
              <a:t>to ten </a:t>
            </a:r>
            <a:r>
              <a:rPr lang="en-US" dirty="0"/>
              <a:t>days to reach total depth (2.5 – 3 miles). The total cost for this operation ranges from $1.2 to $1.6 million. Increasing the rate of penetration would decrease the days required to reach total depth and thus reduce costs. </a:t>
            </a:r>
          </a:p>
          <a:p>
            <a:r>
              <a:rPr lang="en-US" dirty="0"/>
              <a:t>With provided time series data, we can determine when a drill is rotating or sliding. Drill rotation indicates efficient movement and is the desirable drill state. More rotation reduces the time to reach total depth. The company would like to create a predictive model to optimize drill operations for rotation and minimize sliding.</a:t>
            </a:r>
          </a:p>
        </p:txBody>
      </p:sp>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dirty="0"/>
          </a:p>
        </p:txBody>
      </p:sp>
    </p:spTree>
    <p:extLst>
      <p:ext uri="{BB962C8B-B14F-4D97-AF65-F5344CB8AC3E}">
        <p14:creationId xmlns:p14="http://schemas.microsoft.com/office/powerpoint/2010/main" val="115582497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Sliding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7" name="Content Placeholder 6">
            <a:extLst>
              <a:ext uri="{FF2B5EF4-FFF2-40B4-BE49-F238E27FC236}">
                <a16:creationId xmlns:a16="http://schemas.microsoft.com/office/drawing/2014/main" id="{35FC8769-6650-4CB8-AF78-C378D586DADC}"/>
              </a:ext>
            </a:extLst>
          </p:cNvPr>
          <p:cNvGraphicFramePr>
            <a:graphicFrameLocks noGrp="1"/>
          </p:cNvGraphicFramePr>
          <p:nvPr>
            <p:ph idx="1"/>
            <p:extLst>
              <p:ext uri="{D42A27DB-BD31-4B8C-83A1-F6EECF244321}">
                <p14:modId xmlns:p14="http://schemas.microsoft.com/office/powerpoint/2010/main" val="3378179034"/>
              </p:ext>
            </p:extLst>
          </p:nvPr>
        </p:nvGraphicFramePr>
        <p:xfrm>
          <a:off x="1639229" y="1690689"/>
          <a:ext cx="4983821" cy="4406116"/>
        </p:xfrm>
        <a:graphic>
          <a:graphicData uri="http://schemas.openxmlformats.org/drawingml/2006/table">
            <a:tbl>
              <a:tblPr>
                <a:tableStyleId>{5C22544A-7EE6-4342-B048-85BDC9FD1C3A}</a:tableStyleId>
              </a:tblPr>
              <a:tblGrid>
                <a:gridCol w="3471702">
                  <a:extLst>
                    <a:ext uri="{9D8B030D-6E8A-4147-A177-3AD203B41FA5}">
                      <a16:colId xmlns:a16="http://schemas.microsoft.com/office/drawing/2014/main" val="3800495176"/>
                    </a:ext>
                  </a:extLst>
                </a:gridCol>
                <a:gridCol w="817779">
                  <a:extLst>
                    <a:ext uri="{9D8B030D-6E8A-4147-A177-3AD203B41FA5}">
                      <a16:colId xmlns:a16="http://schemas.microsoft.com/office/drawing/2014/main" val="1068223079"/>
                    </a:ext>
                  </a:extLst>
                </a:gridCol>
                <a:gridCol w="694340">
                  <a:extLst>
                    <a:ext uri="{9D8B030D-6E8A-4147-A177-3AD203B41FA5}">
                      <a16:colId xmlns:a16="http://schemas.microsoft.com/office/drawing/2014/main" val="4037077777"/>
                    </a:ext>
                  </a:extLst>
                </a:gridCol>
              </a:tblGrid>
              <a:tr h="200278">
                <a:tc>
                  <a:txBody>
                    <a:bodyPr/>
                    <a:lstStyle/>
                    <a:p>
                      <a:pPr algn="l" fontAlgn="b"/>
                      <a:r>
                        <a:rPr lang="en-US" sz="1100" u="none" strike="noStrike">
                          <a:effectLst/>
                        </a:rPr>
                        <a:t>Well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%Rotating</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%Sliding</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6564890"/>
                  </a:ext>
                </a:extLst>
              </a:tr>
              <a:tr h="200278">
                <a:tc>
                  <a:txBody>
                    <a:bodyPr/>
                    <a:lstStyle/>
                    <a:p>
                      <a:pPr algn="l" fontAlgn="b"/>
                      <a:r>
                        <a:rPr lang="en-US" sz="1100" u="none" strike="noStrike">
                          <a:effectLst/>
                        </a:rPr>
                        <a:t>FARMAR_AD_PU_N118HU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4517647"/>
                  </a:ext>
                </a:extLst>
              </a:tr>
              <a:tr h="200278">
                <a:tc>
                  <a:txBody>
                    <a:bodyPr/>
                    <a:lstStyle/>
                    <a:p>
                      <a:pPr algn="l" fontAlgn="b"/>
                      <a:r>
                        <a:rPr lang="en-US" sz="1100" u="none" strike="noStrike">
                          <a:effectLst/>
                        </a:rPr>
                        <a:t>POWERS_A_PU_N142HM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2773543"/>
                  </a:ext>
                </a:extLst>
              </a:tr>
              <a:tr h="200278">
                <a:tc>
                  <a:txBody>
                    <a:bodyPr/>
                    <a:lstStyle/>
                    <a:p>
                      <a:pPr algn="l" fontAlgn="b"/>
                      <a:r>
                        <a:rPr lang="en-US" sz="1100" u="none" strike="noStrike">
                          <a:effectLst/>
                        </a:rPr>
                        <a:t>FARMAR_D_N548HU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820324"/>
                  </a:ext>
                </a:extLst>
              </a:tr>
              <a:tr h="200278">
                <a:tc>
                  <a:txBody>
                    <a:bodyPr/>
                    <a:lstStyle/>
                    <a:p>
                      <a:pPr algn="l" fontAlgn="b"/>
                      <a:r>
                        <a:rPr lang="en-US" sz="1100" u="none" strike="noStrike">
                          <a:effectLst/>
                        </a:rPr>
                        <a:t>LANGE_AC_POOLED_UNIT_N_046HM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463562"/>
                  </a:ext>
                </a:extLst>
              </a:tr>
              <a:tr h="200278">
                <a:tc>
                  <a:txBody>
                    <a:bodyPr/>
                    <a:lstStyle/>
                    <a:p>
                      <a:pPr algn="l" fontAlgn="b"/>
                      <a:r>
                        <a:rPr lang="en-US" sz="1100" u="none" strike="noStrike">
                          <a:effectLst/>
                        </a:rPr>
                        <a:t>FARMAR_A_N502_HD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9015939"/>
                  </a:ext>
                </a:extLst>
              </a:tr>
              <a:tr h="200278">
                <a:tc>
                  <a:txBody>
                    <a:bodyPr/>
                    <a:lstStyle/>
                    <a:p>
                      <a:pPr algn="l" fontAlgn="b"/>
                      <a:r>
                        <a:rPr lang="en-US" sz="1100" u="none" strike="noStrike">
                          <a:effectLst/>
                        </a:rPr>
                        <a:t>LANGE_A_N048HM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3952909"/>
                  </a:ext>
                </a:extLst>
              </a:tr>
              <a:tr h="200278">
                <a:tc>
                  <a:txBody>
                    <a:bodyPr/>
                    <a:lstStyle/>
                    <a:p>
                      <a:pPr algn="l" fontAlgn="b"/>
                      <a:r>
                        <a:rPr lang="en-US" sz="1100" u="none" strike="noStrike">
                          <a:effectLst/>
                        </a:rPr>
                        <a:t>LANGE_A_N041_HM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727589"/>
                  </a:ext>
                </a:extLst>
              </a:tr>
              <a:tr h="200278">
                <a:tc>
                  <a:txBody>
                    <a:bodyPr/>
                    <a:lstStyle/>
                    <a:p>
                      <a:pPr algn="l" fontAlgn="b"/>
                      <a:r>
                        <a:rPr lang="en-US" sz="1100" u="none" strike="noStrike">
                          <a:effectLst/>
                        </a:rPr>
                        <a:t>FARMAR_AD_PU_N117HU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4982827"/>
                  </a:ext>
                </a:extLst>
              </a:tr>
              <a:tr h="200278">
                <a:tc>
                  <a:txBody>
                    <a:bodyPr/>
                    <a:lstStyle/>
                    <a:p>
                      <a:pPr algn="l" fontAlgn="b"/>
                      <a:r>
                        <a:rPr lang="en-US" sz="1100" u="none" strike="noStrike">
                          <a:effectLst/>
                        </a:rPr>
                        <a:t>FARMAR_D_N546HU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941572"/>
                  </a:ext>
                </a:extLst>
              </a:tr>
              <a:tr h="200278">
                <a:tc>
                  <a:txBody>
                    <a:bodyPr/>
                    <a:lstStyle/>
                    <a:p>
                      <a:pPr algn="l" fontAlgn="b"/>
                      <a:r>
                        <a:rPr lang="en-US" sz="1100" u="none" strike="noStrike">
                          <a:effectLst/>
                        </a:rPr>
                        <a:t>FARMAR_A_N503_HM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3522961"/>
                  </a:ext>
                </a:extLst>
              </a:tr>
              <a:tr h="200278">
                <a:tc>
                  <a:txBody>
                    <a:bodyPr/>
                    <a:lstStyle/>
                    <a:p>
                      <a:pPr algn="l" fontAlgn="b"/>
                      <a:r>
                        <a:rPr lang="en-US" sz="1100" u="none" strike="noStrike">
                          <a:effectLst/>
                        </a:rPr>
                        <a:t>FARMAR_A_N501_HM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3911587"/>
                  </a:ext>
                </a:extLst>
              </a:tr>
              <a:tr h="200278">
                <a:tc>
                  <a:txBody>
                    <a:bodyPr/>
                    <a:lstStyle/>
                    <a:p>
                      <a:pPr algn="l" fontAlgn="b"/>
                      <a:r>
                        <a:rPr lang="en-US" sz="1100" u="none" strike="noStrike">
                          <a:effectLst/>
                        </a:rPr>
                        <a:t>POWERS_C_PU_N145HU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7779397"/>
                  </a:ext>
                </a:extLst>
              </a:tr>
              <a:tr h="200278">
                <a:tc>
                  <a:txBody>
                    <a:bodyPr/>
                    <a:lstStyle/>
                    <a:p>
                      <a:pPr algn="l" fontAlgn="b"/>
                      <a:r>
                        <a:rPr lang="en-US" sz="1100" u="none" strike="noStrike">
                          <a:effectLst/>
                        </a:rPr>
                        <a:t>FARMAR_AC_PU_N116HU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0335959"/>
                  </a:ext>
                </a:extLst>
              </a:tr>
              <a:tr h="200278">
                <a:tc>
                  <a:txBody>
                    <a:bodyPr/>
                    <a:lstStyle/>
                    <a:p>
                      <a:pPr algn="l" fontAlgn="b"/>
                      <a:r>
                        <a:rPr lang="en-US" sz="1100" u="none" strike="noStrike">
                          <a:effectLst/>
                        </a:rPr>
                        <a:t>FARMAR_BC_PUS695_HB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4739088"/>
                  </a:ext>
                </a:extLst>
              </a:tr>
              <a:tr h="200278">
                <a:tc>
                  <a:txBody>
                    <a:bodyPr/>
                    <a:lstStyle/>
                    <a:p>
                      <a:pPr algn="l" fontAlgn="b"/>
                      <a:r>
                        <a:rPr lang="en-US" sz="1100" u="none" strike="noStrike">
                          <a:effectLst/>
                        </a:rPr>
                        <a:t>FARMAR_A_N501_HA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5112911"/>
                  </a:ext>
                </a:extLst>
              </a:tr>
              <a:tr h="200278">
                <a:tc>
                  <a:txBody>
                    <a:bodyPr/>
                    <a:lstStyle/>
                    <a:p>
                      <a:pPr algn="l" fontAlgn="b"/>
                      <a:r>
                        <a:rPr lang="en-US" sz="1100" u="none" strike="noStrike">
                          <a:effectLst/>
                        </a:rPr>
                        <a:t>FARMER_B_S125HM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7957134"/>
                  </a:ext>
                </a:extLst>
              </a:tr>
              <a:tr h="200278">
                <a:tc>
                  <a:txBody>
                    <a:bodyPr/>
                    <a:lstStyle/>
                    <a:p>
                      <a:pPr algn="l" fontAlgn="b"/>
                      <a:r>
                        <a:rPr lang="en-US" sz="1100" u="none" strike="noStrike">
                          <a:effectLst/>
                        </a:rPr>
                        <a:t>FARMER_B_N125HU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01327"/>
                  </a:ext>
                </a:extLst>
              </a:tr>
              <a:tr h="200278">
                <a:tc>
                  <a:txBody>
                    <a:bodyPr/>
                    <a:lstStyle/>
                    <a:p>
                      <a:pPr algn="l" fontAlgn="b"/>
                      <a:r>
                        <a:rPr lang="en-US" sz="1100" u="none" strike="noStrike">
                          <a:effectLst/>
                        </a:rPr>
                        <a:t>LANGE_A_N047HU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853396"/>
                  </a:ext>
                </a:extLst>
              </a:tr>
              <a:tr h="200278">
                <a:tc>
                  <a:txBody>
                    <a:bodyPr/>
                    <a:lstStyle/>
                    <a:p>
                      <a:pPr algn="l" fontAlgn="b"/>
                      <a:r>
                        <a:rPr lang="en-US" sz="1100" u="none" strike="noStrike">
                          <a:effectLst/>
                        </a:rPr>
                        <a:t>POWERS_B_PU_N143HM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8353560"/>
                  </a:ext>
                </a:extLst>
              </a:tr>
              <a:tr h="200278">
                <a:tc>
                  <a:txBody>
                    <a:bodyPr/>
                    <a:lstStyle/>
                    <a:p>
                      <a:pPr algn="l" fontAlgn="b"/>
                      <a:r>
                        <a:rPr lang="en-US" sz="1100" u="none" strike="noStrike">
                          <a:effectLst/>
                        </a:rPr>
                        <a:t>FARMAR_B_N527HU</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5088445"/>
                  </a:ext>
                </a:extLst>
              </a:tr>
              <a:tr h="200278">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27.2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7601772"/>
                  </a:ext>
                </a:extLst>
              </a:tr>
            </a:tbl>
          </a:graphicData>
        </a:graphic>
      </p:graphicFrame>
    </p:spTree>
    <p:extLst>
      <p:ext uri="{BB962C8B-B14F-4D97-AF65-F5344CB8AC3E}">
        <p14:creationId xmlns:p14="http://schemas.microsoft.com/office/powerpoint/2010/main" val="223165837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TotalTime>
  <Words>289</Words>
  <Application>Microsoft Office PowerPoint</Application>
  <PresentationFormat>On-screen Show (4:3)</PresentationFormat>
  <Paragraphs>79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Group Members</vt:lpstr>
      <vt:lpstr>Problem Statement</vt:lpstr>
      <vt:lpstr>Problem Description</vt:lpstr>
      <vt:lpstr>Percent Sliding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TCR Reports</cp:lastModifiedBy>
  <cp:revision>7</cp:revision>
  <dcterms:created xsi:type="dcterms:W3CDTF">2017-03-18T16:30:52Z</dcterms:created>
  <dcterms:modified xsi:type="dcterms:W3CDTF">2019-05-29T15:46:37Z</dcterms:modified>
</cp:coreProperties>
</file>