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8" r:id="rId4"/>
    <p:sldId id="277" r:id="rId5"/>
    <p:sldId id="279" r:id="rId6"/>
    <p:sldId id="258" r:id="rId7"/>
    <p:sldId id="280" r:id="rId8"/>
    <p:sldId id="285" r:id="rId9"/>
    <p:sldId id="286" r:id="rId10"/>
    <p:sldId id="292" r:id="rId11"/>
    <p:sldId id="282" r:id="rId12"/>
    <p:sldId id="290" r:id="rId13"/>
    <p:sldId id="291" r:id="rId14"/>
    <p:sldId id="287" r:id="rId15"/>
    <p:sldId id="293" r:id="rId16"/>
    <p:sldId id="294" r:id="rId17"/>
    <p:sldId id="295" r:id="rId18"/>
    <p:sldId id="296" r:id="rId19"/>
    <p:sldId id="29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01" d="100"/>
          <a:sy n="101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Feature Selection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C3C6E-F720-4DC4-93D6-CCF06E85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5" y="2431760"/>
            <a:ext cx="402011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No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836" y="1825625"/>
            <a:ext cx="6735189" cy="4351338"/>
          </a:xfrm>
        </p:spPr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E016-C191-41E3-8E56-30AFC5D4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28" y="1870077"/>
            <a:ext cx="5203697" cy="33229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8655D-24AD-41EE-AB18-D742B984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242"/>
              </p:ext>
            </p:extLst>
          </p:nvPr>
        </p:nvGraphicFramePr>
        <p:xfrm>
          <a:off x="2217771" y="5339277"/>
          <a:ext cx="3949699" cy="76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13259">
                  <a:extLst>
                    <a:ext uri="{9D8B030D-6E8A-4147-A177-3AD203B41FA5}">
                      <a16:colId xmlns:a16="http://schemas.microsoft.com/office/drawing/2014/main" val="1002074433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3526287334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85865853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760796776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0539249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202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252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64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0.98966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0.97791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0.98811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0.98298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9E070-C17F-4F83-898A-5E9417DA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2836714"/>
            <a:ext cx="6284067" cy="317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84AE5-B9EB-4D27-A0DD-339421106070}"/>
              </a:ext>
            </a:extLst>
          </p:cNvPr>
          <p:cNvSpPr/>
          <p:nvPr/>
        </p:nvSpPr>
        <p:spPr>
          <a:xfrm>
            <a:off x="4426085" y="4328809"/>
            <a:ext cx="2869660" cy="15369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F3EBF-6230-4231-B5CE-BFBDD9100E9D}"/>
              </a:ext>
            </a:extLst>
          </p:cNvPr>
          <p:cNvSpPr/>
          <p:nvPr/>
        </p:nvSpPr>
        <p:spPr>
          <a:xfrm>
            <a:off x="1118681" y="2836714"/>
            <a:ext cx="3307404" cy="15369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573500-E261-4507-963C-08FD15879372}"/>
              </a:ext>
            </a:extLst>
          </p:cNvPr>
          <p:cNvSpPr txBox="1">
            <a:spLocks/>
          </p:cNvSpPr>
          <p:nvPr/>
        </p:nvSpPr>
        <p:spPr>
          <a:xfrm>
            <a:off x="307636" y="1825625"/>
            <a:ext cx="6735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Resampled</a:t>
            </a:r>
          </a:p>
          <a:p>
            <a:pPr lvl="1"/>
            <a:r>
              <a:rPr lang="en-US"/>
              <a:t>Faster run time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9C3A7-8110-4543-A027-B10C14F25F27}"/>
              </a:ext>
            </a:extLst>
          </p:cNvPr>
          <p:cNvSpPr txBox="1"/>
          <p:nvPr/>
        </p:nvSpPr>
        <p:spPr>
          <a:xfrm>
            <a:off x="5150498" y="5010539"/>
            <a:ext cx="1175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E3B88-0050-4ADB-93BA-39361A6B1241}"/>
              </a:ext>
            </a:extLst>
          </p:cNvPr>
          <p:cNvSpPr txBox="1"/>
          <p:nvPr/>
        </p:nvSpPr>
        <p:spPr>
          <a:xfrm>
            <a:off x="2035265" y="3496683"/>
            <a:ext cx="17902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Resampled 1 Minute Data</a:t>
            </a:r>
          </a:p>
        </p:txBody>
      </p: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36" y="1825625"/>
            <a:ext cx="6735189" cy="4351338"/>
          </a:xfrm>
        </p:spPr>
        <p:txBody>
          <a:bodyPr/>
          <a:lstStyle/>
          <a:p>
            <a:r>
              <a:rPr lang="en-US" dirty="0"/>
              <a:t>Resampled</a:t>
            </a:r>
          </a:p>
          <a:p>
            <a:pPr lvl="1"/>
            <a:r>
              <a:rPr lang="en-US" dirty="0"/>
              <a:t>Faster run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D296A-9013-42E0-A0C8-34D806D2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3" y="1909872"/>
            <a:ext cx="4369523" cy="4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Using resampled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1" descr="image003">
            <a:extLst>
              <a:ext uri="{FF2B5EF4-FFF2-40B4-BE49-F238E27FC236}">
                <a16:creationId xmlns:a16="http://schemas.microsoft.com/office/drawing/2014/main" id="{19CAB35B-D273-4998-94DB-03027B3A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5" y="2201555"/>
            <a:ext cx="6801776" cy="411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B8D6B-CB47-4833-8B0A-7A7B704A01E0}"/>
              </a:ext>
            </a:extLst>
          </p:cNvPr>
          <p:cNvSpPr txBox="1"/>
          <p:nvPr/>
        </p:nvSpPr>
        <p:spPr>
          <a:xfrm>
            <a:off x="6634264" y="3842423"/>
            <a:ext cx="121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Mis-classified</a:t>
            </a:r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Ability to predict X amount of time units into the future</a:t>
            </a:r>
          </a:p>
          <a:p>
            <a:pPr lvl="1"/>
            <a:r>
              <a:rPr lang="en-US" dirty="0"/>
              <a:t>Become proactive in drilling operations</a:t>
            </a:r>
          </a:p>
          <a:p>
            <a:pPr lvl="1"/>
            <a:r>
              <a:rPr lang="en-US" dirty="0"/>
              <a:t>Maintain longer rate of penetrations</a:t>
            </a:r>
          </a:p>
          <a:p>
            <a:pPr lvl="1"/>
            <a:r>
              <a:rPr lang="en-US" dirty="0"/>
              <a:t>Lower total well cost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Accuracy of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jump_ahead</a:t>
            </a:r>
            <a:r>
              <a:rPr lang="en-US" dirty="0"/>
              <a:t>” function created to predict X time units into future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6BB8-1D3D-4821-9A6A-B9452317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67" y="2908178"/>
            <a:ext cx="3740751" cy="33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Compared 10, 15, 20, 25, 30 min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C4060-BE86-492F-8141-749ACCCF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2" y="2755556"/>
            <a:ext cx="7198494" cy="33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Compared 10, 15, 20, 25, 30 min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SVM model produces 98% accuracy on test data</a:t>
            </a:r>
          </a:p>
          <a:p>
            <a:r>
              <a:rPr lang="en-US" dirty="0"/>
              <a:t>Jumping ahead predictions are lower at 83%</a:t>
            </a:r>
          </a:p>
          <a:p>
            <a:r>
              <a:rPr lang="en-US" dirty="0"/>
              <a:t>In talks with Triple Crown Resources to determine viability of model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Permian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995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Extends from South East New Mexico into West Texas</a:t>
            </a:r>
          </a:p>
          <a:p>
            <a:pPr lvl="1"/>
            <a:r>
              <a:rPr lang="en-US" dirty="0"/>
              <a:t>250 mi x 300 mi</a:t>
            </a:r>
          </a:p>
          <a:p>
            <a:pPr lvl="1"/>
            <a:r>
              <a:rPr lang="en-US" dirty="0"/>
              <a:t>86K mi</a:t>
            </a:r>
            <a:r>
              <a:rPr lang="en-US" sz="3200" baseline="30000" dirty="0"/>
              <a:t>2</a:t>
            </a:r>
            <a:endParaRPr lang="en-US" baseline="30000" dirty="0"/>
          </a:p>
          <a:p>
            <a:r>
              <a:rPr lang="en-US" dirty="0"/>
              <a:t>Produced 4.1M barrels of oil per day </a:t>
            </a:r>
            <a:r>
              <a:rPr lang="en-US" i="1" dirty="0"/>
              <a:t>(March 2019)</a:t>
            </a:r>
          </a:p>
          <a:p>
            <a:pPr lvl="1"/>
            <a:r>
              <a:rPr lang="en-US" dirty="0"/>
              <a:t>Highest producing oil field in the world</a:t>
            </a:r>
          </a:p>
          <a:p>
            <a:pPr lvl="1"/>
            <a:r>
              <a:rPr lang="en-US" dirty="0"/>
              <a:t>Saudi Ghawar 3.8 BPD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3" y="1825625"/>
            <a:ext cx="2875454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Process of drilling into a formation in horizontal fashion</a:t>
            </a:r>
          </a:p>
          <a:p>
            <a:r>
              <a:rPr lang="en-US" dirty="0"/>
              <a:t>Is the norm for shale reservoirs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First seen in 1930 in California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/>
          <a:lstStyle/>
          <a:p>
            <a:r>
              <a:rPr lang="en-US" dirty="0"/>
              <a:t>Shale reservoirs</a:t>
            </a:r>
          </a:p>
          <a:p>
            <a:r>
              <a:rPr lang="en-US" dirty="0"/>
              <a:t>Reduces environmental impact</a:t>
            </a:r>
          </a:p>
          <a:p>
            <a:r>
              <a:rPr lang="en-US" dirty="0"/>
              <a:t>Well bore in formation longer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4384090" y="1796836"/>
            <a:ext cx="4266217" cy="4257158"/>
            <a:chOff x="4384090" y="1796836"/>
            <a:chExt cx="4266217" cy="4257158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B09F478-BECB-4FCD-BB6E-6112B001C6F2}"/>
                </a:ext>
              </a:extLst>
            </p:cNvPr>
            <p:cNvSpPr/>
            <p:nvPr/>
          </p:nvSpPr>
          <p:spPr>
            <a:xfrm>
              <a:off x="4437715" y="5790148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62D4B8-8717-4F59-BABE-FFAF4947FF38}"/>
                </a:ext>
              </a:extLst>
            </p:cNvPr>
            <p:cNvSpPr txBox="1"/>
            <p:nvPr/>
          </p:nvSpPr>
          <p:spPr>
            <a:xfrm>
              <a:off x="4544425" y="5684662"/>
              <a:ext cx="203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>
            <a:normAutofit/>
          </a:bodyPr>
          <a:lstStyle/>
          <a:p>
            <a:r>
              <a:rPr lang="en-US" dirty="0"/>
              <a:t>Rotating</a:t>
            </a:r>
          </a:p>
          <a:p>
            <a:pPr lvl="1"/>
            <a:r>
              <a:rPr lang="en-US" dirty="0"/>
              <a:t>Spinning through the rock</a:t>
            </a:r>
          </a:p>
          <a:p>
            <a:r>
              <a:rPr lang="en-US" dirty="0"/>
              <a:t>Sliding</a:t>
            </a:r>
          </a:p>
          <a:p>
            <a:pPr lvl="1"/>
            <a:r>
              <a:rPr lang="en-US" dirty="0"/>
              <a:t>Pushing through the rock</a:t>
            </a:r>
          </a:p>
          <a:p>
            <a:r>
              <a:rPr lang="en-US" dirty="0"/>
              <a:t>Days to Total Depth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200EA19-4CC3-47DE-A400-2A404F983048}"/>
              </a:ext>
            </a:extLst>
          </p:cNvPr>
          <p:cNvSpPr txBox="1"/>
          <p:nvPr/>
        </p:nvSpPr>
        <p:spPr>
          <a:xfrm>
            <a:off x="4534000" y="5995520"/>
            <a:ext cx="20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2D4FC-8FAE-446F-BC18-673E8F3E55EA}"/>
              </a:ext>
            </a:extLst>
          </p:cNvPr>
          <p:cNvGrpSpPr/>
          <p:nvPr/>
        </p:nvGrpSpPr>
        <p:grpSpPr>
          <a:xfrm>
            <a:off x="4384090" y="1796836"/>
            <a:ext cx="4266217" cy="4456083"/>
            <a:chOff x="4384090" y="1796836"/>
            <a:chExt cx="4266217" cy="4456083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DC64E85-CE2D-4576-812A-6F7FDA6C25E9}"/>
                </a:ext>
              </a:extLst>
            </p:cNvPr>
            <p:cNvSpPr/>
            <p:nvPr/>
          </p:nvSpPr>
          <p:spPr>
            <a:xfrm>
              <a:off x="5771337" y="4132292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row: Right 248">
              <a:extLst>
                <a:ext uri="{FF2B5EF4-FFF2-40B4-BE49-F238E27FC236}">
                  <a16:creationId xmlns:a16="http://schemas.microsoft.com/office/drawing/2014/main" id="{7FE2939D-FA2A-4D76-89AD-B9A01BF0C94E}"/>
                </a:ext>
              </a:extLst>
            </p:cNvPr>
            <p:cNvSpPr/>
            <p:nvPr/>
          </p:nvSpPr>
          <p:spPr>
            <a:xfrm>
              <a:off x="6070815" y="4146475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42A4264F-B339-4870-B545-ACBC60C6D105}"/>
                </a:ext>
              </a:extLst>
            </p:cNvPr>
            <p:cNvSpPr/>
            <p:nvPr/>
          </p:nvSpPr>
          <p:spPr>
            <a:xfrm>
              <a:off x="6371355" y="413953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7B24CBD6-E7B7-4279-953A-EF68C3E3AF61}"/>
                </a:ext>
              </a:extLst>
            </p:cNvPr>
            <p:cNvSpPr/>
            <p:nvPr/>
          </p:nvSpPr>
          <p:spPr>
            <a:xfrm>
              <a:off x="6662734" y="414910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row: Right 255">
              <a:extLst>
                <a:ext uri="{FF2B5EF4-FFF2-40B4-BE49-F238E27FC236}">
                  <a16:creationId xmlns:a16="http://schemas.microsoft.com/office/drawing/2014/main" id="{674D8BA6-BA45-4E13-8853-F49282D60531}"/>
                </a:ext>
              </a:extLst>
            </p:cNvPr>
            <p:cNvSpPr/>
            <p:nvPr/>
          </p:nvSpPr>
          <p:spPr>
            <a:xfrm>
              <a:off x="6944912" y="4157738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row: Right 256">
              <a:extLst>
                <a:ext uri="{FF2B5EF4-FFF2-40B4-BE49-F238E27FC236}">
                  <a16:creationId xmlns:a16="http://schemas.microsoft.com/office/drawing/2014/main" id="{7A6FBB6C-3DF2-4333-9F26-FCDB395D4BCC}"/>
                </a:ext>
              </a:extLst>
            </p:cNvPr>
            <p:cNvSpPr/>
            <p:nvPr/>
          </p:nvSpPr>
          <p:spPr>
            <a:xfrm>
              <a:off x="7228696" y="4147943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row: Right 257">
              <a:extLst>
                <a:ext uri="{FF2B5EF4-FFF2-40B4-BE49-F238E27FC236}">
                  <a16:creationId xmlns:a16="http://schemas.microsoft.com/office/drawing/2014/main" id="{03E800C9-399B-4036-9513-D776AC524CB3}"/>
                </a:ext>
              </a:extLst>
            </p:cNvPr>
            <p:cNvSpPr/>
            <p:nvPr/>
          </p:nvSpPr>
          <p:spPr>
            <a:xfrm>
              <a:off x="7528725" y="4148130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324CCFD-2C40-41CC-B86D-C8D2A4D9E24D}"/>
                </a:ext>
              </a:extLst>
            </p:cNvPr>
            <p:cNvSpPr/>
            <p:nvPr/>
          </p:nvSpPr>
          <p:spPr>
            <a:xfrm>
              <a:off x="7814492" y="397250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59" name="Star: 5 Points 258">
              <a:extLst>
                <a:ext uri="{FF2B5EF4-FFF2-40B4-BE49-F238E27FC236}">
                  <a16:creationId xmlns:a16="http://schemas.microsoft.com/office/drawing/2014/main" id="{49354C4F-16ED-4CF6-82C8-C4D20B0F1BBB}"/>
                </a:ext>
              </a:extLst>
            </p:cNvPr>
            <p:cNvSpPr/>
            <p:nvPr/>
          </p:nvSpPr>
          <p:spPr>
            <a:xfrm>
              <a:off x="4387151" y="577755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2FF30-67AE-4CE5-9455-5A6A1561334E}"/>
                </a:ext>
              </a:extLst>
            </p:cNvPr>
            <p:cNvSpPr txBox="1"/>
            <p:nvPr/>
          </p:nvSpPr>
          <p:spPr>
            <a:xfrm>
              <a:off x="4529106" y="5707020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D3DAE19-32D6-4A47-9FAE-03DBB0804C02}"/>
                </a:ext>
              </a:extLst>
            </p:cNvPr>
            <p:cNvSpPr/>
            <p:nvPr/>
          </p:nvSpPr>
          <p:spPr>
            <a:xfrm>
              <a:off x="4427290" y="6101006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row: Right 261">
              <a:extLst>
                <a:ext uri="{FF2B5EF4-FFF2-40B4-BE49-F238E27FC236}">
                  <a16:creationId xmlns:a16="http://schemas.microsoft.com/office/drawing/2014/main" id="{7BB42B49-042D-4C85-8B0F-9E687A4D667E}"/>
                </a:ext>
              </a:extLst>
            </p:cNvPr>
            <p:cNvSpPr/>
            <p:nvPr/>
          </p:nvSpPr>
          <p:spPr>
            <a:xfrm>
              <a:off x="6496670" y="5811451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427CD-8EA3-40A8-B180-082B4A849D24}"/>
                </a:ext>
              </a:extLst>
            </p:cNvPr>
            <p:cNvSpPr txBox="1"/>
            <p:nvPr/>
          </p:nvSpPr>
          <p:spPr>
            <a:xfrm>
              <a:off x="6656519" y="5691921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Drill bit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/>
          <a:lstStyle/>
          <a:p>
            <a:r>
              <a:rPr lang="en-US" dirty="0"/>
              <a:t>Minimize the mean average error in slide event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Data provided by Triple Crown Resources on 25 oil wells</a:t>
            </a:r>
          </a:p>
          <a:p>
            <a:r>
              <a:rPr lang="en-US" dirty="0"/>
              <a:t>Resolution of data is 10 second intervals</a:t>
            </a:r>
          </a:p>
          <a:p>
            <a:r>
              <a:rPr lang="en-US" dirty="0"/>
              <a:t>Stored in SQL Server Database</a:t>
            </a:r>
          </a:p>
          <a:p>
            <a:r>
              <a:rPr lang="en-US" dirty="0"/>
              <a:t>2.96 million rows by 505 columns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848023" cy="4351338"/>
          </a:xfrm>
        </p:spPr>
        <p:txBody>
          <a:bodyPr/>
          <a:lstStyle/>
          <a:p>
            <a:r>
              <a:rPr lang="en-US" dirty="0"/>
              <a:t>Used in real-time by software called ‘</a:t>
            </a:r>
            <a:r>
              <a:rPr lang="en-US" dirty="0" err="1"/>
              <a:t>MyWells</a:t>
            </a:r>
            <a:r>
              <a:rPr lang="en-US" dirty="0"/>
              <a:t>’ provided by Nabors.</a:t>
            </a:r>
          </a:p>
          <a:p>
            <a:r>
              <a:rPr lang="en-US" dirty="0"/>
              <a:t>Ability to monitor operations from office</a:t>
            </a:r>
          </a:p>
          <a:p>
            <a:r>
              <a:rPr lang="en-US" dirty="0"/>
              <a:t>Binary feature for classification (rotating vs sliding)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0" y="1690689"/>
            <a:ext cx="33209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424</Words>
  <Application>Microsoft Office PowerPoint</Application>
  <PresentationFormat>On-screen Show (4:3)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Horizontal Drilling</vt:lpstr>
      <vt:lpstr>Horizontal Drilling</vt:lpstr>
      <vt:lpstr>Horizontal Drilling Sliding vs Rotating</vt:lpstr>
      <vt:lpstr>Problem Statement</vt:lpstr>
      <vt:lpstr>Data</vt:lpstr>
      <vt:lpstr>Data</vt:lpstr>
      <vt:lpstr>Data Cleansing Feature Selection</vt:lpstr>
      <vt:lpstr>Data Cleansing Feature Selection</vt:lpstr>
      <vt:lpstr>Models No Re-Sampling</vt:lpstr>
      <vt:lpstr>Models Resampled</vt:lpstr>
      <vt:lpstr>Models Resampled</vt:lpstr>
      <vt:lpstr>Results</vt:lpstr>
      <vt:lpstr>Business Requirements</vt:lpstr>
      <vt:lpstr>Business Requirements</vt:lpstr>
      <vt:lpstr>Future Predictions</vt:lpstr>
      <vt:lpstr>Future Predictions</vt:lpstr>
      <vt:lpstr>Summary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31</cp:revision>
  <dcterms:created xsi:type="dcterms:W3CDTF">2017-03-18T16:30:52Z</dcterms:created>
  <dcterms:modified xsi:type="dcterms:W3CDTF">2019-09-25T04:11:54Z</dcterms:modified>
</cp:coreProperties>
</file>