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1" r:id="rId4"/>
    <p:sldId id="265" r:id="rId5"/>
    <p:sldId id="260" r:id="rId6"/>
    <p:sldId id="263" r:id="rId7"/>
    <p:sldId id="264" r:id="rId8"/>
    <p:sldId id="259" r:id="rId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1" roundtripDataSignature="AMtx7miznrwUIOlWzJJfZiGY2IHxpm9T7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678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4690281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859357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646681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342693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" name="Google Shape;14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72801" y="361800"/>
            <a:ext cx="2599050" cy="1091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92155" y="0"/>
            <a:ext cx="529984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6"/>
          <p:cNvSpPr txBox="1">
            <a:spLocks noGrp="1"/>
          </p:cNvSpPr>
          <p:nvPr>
            <p:ph type="ctrTitle"/>
          </p:nvPr>
        </p:nvSpPr>
        <p:spPr>
          <a:xfrm>
            <a:off x="838200" y="2129164"/>
            <a:ext cx="4799798" cy="1909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  <a:defRPr sz="4000">
                <a:solidFill>
                  <a:srgbClr val="00206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6"/>
          <p:cNvSpPr txBox="1">
            <a:spLocks noGrp="1"/>
          </p:cNvSpPr>
          <p:nvPr>
            <p:ph type="subTitle" idx="1"/>
          </p:nvPr>
        </p:nvSpPr>
        <p:spPr>
          <a:xfrm>
            <a:off x="831783" y="4198804"/>
            <a:ext cx="4799798" cy="1499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7"/>
          <p:cNvSpPr txBox="1">
            <a:spLocks noGrp="1"/>
          </p:cNvSpPr>
          <p:nvPr>
            <p:ph type="title"/>
          </p:nvPr>
        </p:nvSpPr>
        <p:spPr>
          <a:xfrm>
            <a:off x="1769445" y="136526"/>
            <a:ext cx="9819372" cy="739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3304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>
  <p:cSld name="Comparación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" name="Google Shape;32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72800" y="361800"/>
            <a:ext cx="2599052" cy="1091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Google Shape;33;p9"/>
          <p:cNvPicPr preferRelativeResize="0"/>
          <p:nvPr/>
        </p:nvPicPr>
        <p:blipFill rotWithShape="1">
          <a:blip r:embed="rId3">
            <a:alphaModFix/>
          </a:blip>
          <a:srcRect t="30450" b="5274"/>
          <a:stretch/>
        </p:blipFill>
        <p:spPr>
          <a:xfrm>
            <a:off x="6892155" y="2088292"/>
            <a:ext cx="5299845" cy="4407908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9"/>
          <p:cNvSpPr txBox="1">
            <a:spLocks noGrp="1"/>
          </p:cNvSpPr>
          <p:nvPr>
            <p:ph type="body" idx="1"/>
          </p:nvPr>
        </p:nvSpPr>
        <p:spPr>
          <a:xfrm>
            <a:off x="839788" y="2616200"/>
            <a:ext cx="5157787" cy="16760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0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6000"/>
              <a:buFont typeface="Calibri"/>
              <a:buNone/>
              <a:defRPr sz="6000">
                <a:solidFill>
                  <a:srgbClr val="00206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0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1"/>
          <p:cNvSpPr txBox="1">
            <a:spLocks noGrp="1"/>
          </p:cNvSpPr>
          <p:nvPr>
            <p:ph type="title"/>
          </p:nvPr>
        </p:nvSpPr>
        <p:spPr>
          <a:xfrm>
            <a:off x="1769445" y="136526"/>
            <a:ext cx="9819372" cy="739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p12"/>
          <p:cNvSpPr/>
          <p:nvPr/>
        </p:nvSpPr>
        <p:spPr>
          <a:xfrm>
            <a:off x="0" y="0"/>
            <a:ext cx="4308859" cy="6858000"/>
          </a:xfrm>
          <a:prstGeom prst="rect">
            <a:avLst/>
          </a:prstGeom>
          <a:solidFill>
            <a:srgbClr val="192A6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7" name="Google Shape;47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72800" y="361800"/>
            <a:ext cx="2599052" cy="1091601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12"/>
          <p:cNvSpPr txBox="1">
            <a:spLocks noGrp="1"/>
          </p:cNvSpPr>
          <p:nvPr>
            <p:ph type="title"/>
          </p:nvPr>
        </p:nvSpPr>
        <p:spPr>
          <a:xfrm>
            <a:off x="664545" y="2438802"/>
            <a:ext cx="3361355" cy="1866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1793081" y="136525"/>
            <a:ext cx="9738519" cy="68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>
            <a:spLocks noGrp="1"/>
          </p:cNvSpPr>
          <p:nvPr>
            <p:ph type="pic" idx="2"/>
          </p:nvPr>
        </p:nvSpPr>
        <p:spPr>
          <a:xfrm>
            <a:off x="5181600" y="1523206"/>
            <a:ext cx="6172200" cy="3803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body" idx="1"/>
          </p:nvPr>
        </p:nvSpPr>
        <p:spPr>
          <a:xfrm>
            <a:off x="838200" y="1523206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>
            <a:spLocks noGrp="1"/>
          </p:cNvSpPr>
          <p:nvPr>
            <p:ph type="title"/>
          </p:nvPr>
        </p:nvSpPr>
        <p:spPr>
          <a:xfrm>
            <a:off x="1769445" y="136526"/>
            <a:ext cx="9819372" cy="739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body" idx="1"/>
          </p:nvPr>
        </p:nvSpPr>
        <p:spPr>
          <a:xfrm rot="5400000">
            <a:off x="4443680" y="-1779855"/>
            <a:ext cx="3304640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>
            <a:spLocks noGrp="1"/>
          </p:cNvSpPr>
          <p:nvPr>
            <p:ph type="title"/>
          </p:nvPr>
        </p:nvSpPr>
        <p:spPr>
          <a:xfrm>
            <a:off x="1939130" y="85726"/>
            <a:ext cx="9706769" cy="7739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body" idx="1"/>
          </p:nvPr>
        </p:nvSpPr>
        <p:spPr>
          <a:xfrm>
            <a:off x="1968501" y="1562895"/>
            <a:ext cx="8453439" cy="2882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/>
          <p:nvPr/>
        </p:nvSpPr>
        <p:spPr>
          <a:xfrm>
            <a:off x="0" y="0"/>
            <a:ext cx="12192000" cy="875899"/>
          </a:xfrm>
          <a:prstGeom prst="rect">
            <a:avLst/>
          </a:prstGeom>
          <a:solidFill>
            <a:srgbClr val="0D2D6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" name="Google Shape;7;p5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9797742" y="5831756"/>
            <a:ext cx="2384633" cy="1001546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8;p5"/>
          <p:cNvPicPr preferRelativeResize="0"/>
          <p:nvPr/>
        </p:nvPicPr>
        <p:blipFill rotWithShape="1">
          <a:blip r:embed="rId12">
            <a:alphaModFix/>
          </a:blip>
          <a:srcRect l="1" r="-116" b="83395"/>
          <a:stretch/>
        </p:blipFill>
        <p:spPr>
          <a:xfrm>
            <a:off x="0" y="0"/>
            <a:ext cx="9402572" cy="875899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p5"/>
          <p:cNvSpPr txBox="1">
            <a:spLocks noGrp="1"/>
          </p:cNvSpPr>
          <p:nvPr>
            <p:ph type="title"/>
          </p:nvPr>
        </p:nvSpPr>
        <p:spPr>
          <a:xfrm>
            <a:off x="1769445" y="136526"/>
            <a:ext cx="9819372" cy="739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" name="Google Shape;10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3304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ebslides.tv/#slide=1" TargetMode="External"/><Relationship Id="rId2" Type="http://schemas.openxmlformats.org/officeDocument/2006/relationships/hyperlink" Target="https://pages.github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github.com/en/github/working-with-github-pages/configuring-a-publishing-source-for-your-github-pages-site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"/>
          <p:cNvSpPr txBox="1">
            <a:spLocks noGrp="1"/>
          </p:cNvSpPr>
          <p:nvPr>
            <p:ph type="ctrTitle"/>
          </p:nvPr>
        </p:nvSpPr>
        <p:spPr>
          <a:xfrm>
            <a:off x="838200" y="2129164"/>
            <a:ext cx="4799798" cy="1909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lang="es-ES" dirty="0"/>
              <a:t>TEMA</a:t>
            </a:r>
            <a:endParaRPr dirty="0"/>
          </a:p>
        </p:txBody>
      </p:sp>
      <p:sp>
        <p:nvSpPr>
          <p:cNvPr id="68" name="Google Shape;68;p1"/>
          <p:cNvSpPr txBox="1">
            <a:spLocks noGrp="1"/>
          </p:cNvSpPr>
          <p:nvPr>
            <p:ph type="subTitle" idx="1"/>
          </p:nvPr>
        </p:nvSpPr>
        <p:spPr>
          <a:xfrm>
            <a:off x="831783" y="4198804"/>
            <a:ext cx="6128313" cy="670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None/>
            </a:pPr>
            <a:r>
              <a:rPr lang="es-MX" dirty="0"/>
              <a:t>Matemáticas aplicadas a Desarrollo y Soporte de Sistemas</a:t>
            </a:r>
            <a:endParaRPr lang="es-ES" dirty="0"/>
          </a:p>
        </p:txBody>
      </p:sp>
      <p:sp>
        <p:nvSpPr>
          <p:cNvPr id="2" name="1 Rectángulo"/>
          <p:cNvSpPr/>
          <p:nvPr/>
        </p:nvSpPr>
        <p:spPr>
          <a:xfrm>
            <a:off x="911424" y="4791820"/>
            <a:ext cx="3058851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90000"/>
              </a:lnSpc>
              <a:buClr>
                <a:srgbClr val="002060"/>
              </a:buClr>
              <a:buSzPts val="2400"/>
            </a:pPr>
            <a:r>
              <a:rPr lang="es-ES" sz="2400" dirty="0">
                <a:solidFill>
                  <a:srgbClr val="002060"/>
                </a:solidFill>
                <a:latin typeface="Calibri"/>
                <a:ea typeface="Calibri"/>
                <a:cs typeface="Calibri"/>
              </a:rPr>
              <a:t>Joel Vásquez Villalobos</a:t>
            </a:r>
            <a:endParaRPr lang="es-ES" sz="2400" dirty="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"/>
          <p:cNvSpPr txBox="1">
            <a:spLocks noGrp="1"/>
          </p:cNvSpPr>
          <p:nvPr>
            <p:ph type="title"/>
          </p:nvPr>
        </p:nvSpPr>
        <p:spPr>
          <a:xfrm>
            <a:off x="1769445" y="136526"/>
            <a:ext cx="9819372" cy="739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es-ES" dirty="0"/>
              <a:t>Objetivo de la sesión</a:t>
            </a:r>
            <a:endParaRPr dirty="0"/>
          </a:p>
        </p:txBody>
      </p:sp>
      <p:sp>
        <p:nvSpPr>
          <p:cNvPr id="5" name="2 Marcador de texto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8282136" cy="3304640"/>
          </a:xfrm>
        </p:spPr>
        <p:txBody>
          <a:bodyPr/>
          <a:lstStyle/>
          <a:p>
            <a:r>
              <a:rPr lang="es-P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mbria" panose="02040503050406030204" pitchFamily="18" charset="0"/>
              </a:rPr>
              <a:t>Uso de sistema de control de versiones GitHub.</a:t>
            </a:r>
          </a:p>
          <a:p>
            <a:r>
              <a:rPr lang="es-PE" sz="1800" dirty="0">
                <a:latin typeface="Calibri" panose="020F050202020403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Elaborar una página web y </a:t>
            </a:r>
            <a:r>
              <a:rPr lang="es-PE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desplegarla en el entorno de GitHub Pages.</a:t>
            </a:r>
            <a:endParaRPr lang="es-PE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endParaRPr lang="es-PE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Trabajando con Github</a:t>
            </a:r>
            <a:endParaRPr lang="es-PE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911424" y="1321334"/>
            <a:ext cx="9650288" cy="3304640"/>
          </a:xfrm>
        </p:spPr>
        <p:txBody>
          <a:bodyPr/>
          <a:lstStyle/>
          <a:p>
            <a:r>
              <a:rPr lang="es-MX" dirty="0"/>
              <a:t>¿Cómo las empresas gestionan hoy su código fuente?</a:t>
            </a:r>
            <a:endParaRPr lang="es-PE" dirty="0"/>
          </a:p>
        </p:txBody>
      </p:sp>
      <p:pic>
        <p:nvPicPr>
          <p:cNvPr id="1028" name="Picture 4" descr="Revisão de código: descubra o que você precisa saber sobre o assunto">
            <a:extLst>
              <a:ext uri="{FF2B5EF4-FFF2-40B4-BE49-F238E27FC236}">
                <a16:creationId xmlns:a16="http://schemas.microsoft.com/office/drawing/2014/main" id="{827A683B-E0A1-45D9-B7BC-1F39DD34B6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9707" y="2204864"/>
            <a:ext cx="7338270" cy="4248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4059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D04A04-CB66-46D8-ACCD-BEC53A528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98D4C90-C964-4B9F-A2EB-8C822B2CE7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s-MX" sz="7200" dirty="0"/>
              <a:t>Github.com </a:t>
            </a:r>
          </a:p>
          <a:p>
            <a:r>
              <a:rPr lang="es-MX" sz="7200" dirty="0" err="1">
                <a:highlight>
                  <a:srgbClr val="FFFF00"/>
                </a:highlight>
              </a:rPr>
              <a:t>Sign</a:t>
            </a:r>
            <a:r>
              <a:rPr lang="es-MX" sz="7200" dirty="0">
                <a:highlight>
                  <a:srgbClr val="FFFF00"/>
                </a:highlight>
              </a:rPr>
              <a:t> up </a:t>
            </a:r>
            <a:r>
              <a:rPr lang="es-MX" sz="7200" dirty="0"/>
              <a:t>-  No </a:t>
            </a:r>
            <a:r>
              <a:rPr lang="es-MX" sz="7200" b="1" dirty="0"/>
              <a:t>“</a:t>
            </a:r>
            <a:r>
              <a:rPr lang="es-MX" sz="7200" b="1" dirty="0" err="1"/>
              <a:t>Sign</a:t>
            </a:r>
            <a:r>
              <a:rPr lang="es-MX" sz="7200" b="1" dirty="0"/>
              <a:t> in”</a:t>
            </a:r>
          </a:p>
          <a:p>
            <a:r>
              <a:rPr lang="es-PE" sz="7200" b="1" dirty="0" err="1"/>
              <a:t>github</a:t>
            </a:r>
            <a:r>
              <a:rPr lang="es-PE" sz="7200" b="1" dirty="0"/>
              <a:t> desktop</a:t>
            </a:r>
          </a:p>
        </p:txBody>
      </p:sp>
    </p:spTree>
    <p:extLst>
      <p:ext uri="{BB962C8B-B14F-4D97-AF65-F5344CB8AC3E}">
        <p14:creationId xmlns:p14="http://schemas.microsoft.com/office/powerpoint/2010/main" val="1909434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Trabajando con Github</a:t>
            </a:r>
            <a:endParaRPr lang="es-PE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839416" y="1153726"/>
            <a:ext cx="9650288" cy="3304640"/>
          </a:xfrm>
        </p:spPr>
        <p:txBody>
          <a:bodyPr/>
          <a:lstStyle/>
          <a:p>
            <a:r>
              <a:rPr lang="es-PE" dirty="0"/>
              <a:t>Realicemos nuestra primera página. 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6F1EF961-FAD2-4932-BC9F-828B5C3535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05" y="1772816"/>
            <a:ext cx="12192000" cy="4218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932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Criterios de evaluación</a:t>
            </a:r>
            <a:endParaRPr lang="es-PE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3889648" cy="3304640"/>
          </a:xfrm>
        </p:spPr>
        <p:txBody>
          <a:bodyPr/>
          <a:lstStyle/>
          <a:p>
            <a:r>
              <a:rPr lang="es-PE" dirty="0"/>
              <a:t>Investigación.</a:t>
            </a:r>
          </a:p>
          <a:p>
            <a:r>
              <a:rPr lang="es-PE" dirty="0"/>
              <a:t>Versión de código.</a:t>
            </a: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856209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Referencias bibliográficas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9434264" cy="3304640"/>
          </a:xfrm>
        </p:spPr>
        <p:txBody>
          <a:bodyPr>
            <a:normAutofit fontScale="92500" lnSpcReduction="20000"/>
          </a:bodyPr>
          <a:lstStyle/>
          <a:p>
            <a:r>
              <a:rPr lang="es-PE" b="0" i="0" dirty="0">
                <a:solidFill>
                  <a:srgbClr val="333333"/>
                </a:solidFill>
                <a:effectLst/>
                <a:latin typeface="Helvetica Neue"/>
              </a:rPr>
              <a:t>GitHub Pages </a:t>
            </a:r>
            <a:r>
              <a:rPr lang="es-PE" sz="2200" b="0" i="0" dirty="0">
                <a:solidFill>
                  <a:srgbClr val="333333"/>
                </a:solidFill>
                <a:effectLst/>
                <a:latin typeface="+mn-lt"/>
              </a:rPr>
              <a:t>- </a:t>
            </a:r>
            <a:r>
              <a:rPr lang="es-PE" sz="2200" dirty="0">
                <a:latin typeface="+mn-lt"/>
                <a:hlinkClick r:id="rId2"/>
              </a:rPr>
              <a:t>https://pages.github.com/</a:t>
            </a:r>
            <a:endParaRPr lang="es-PE" sz="2200" dirty="0">
              <a:latin typeface="+mn-lt"/>
            </a:endParaRPr>
          </a:p>
          <a:p>
            <a:pPr>
              <a:lnSpc>
                <a:spcPct val="100000"/>
              </a:lnSpc>
            </a:pPr>
            <a:r>
              <a:rPr lang="es-PE" dirty="0" err="1">
                <a:solidFill>
                  <a:srgbClr val="333333"/>
                </a:solidFill>
                <a:latin typeface="Helvetica Neue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Webslides</a:t>
            </a:r>
            <a:r>
              <a:rPr lang="es-PE" dirty="0">
                <a:solidFill>
                  <a:srgbClr val="333333"/>
                </a:solidFill>
                <a:latin typeface="Helvetica Neue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- </a:t>
            </a:r>
            <a:r>
              <a:rPr lang="es-PE" sz="2200" dirty="0">
                <a:latin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https://webslides.tv/#slide=1</a:t>
            </a:r>
            <a:endParaRPr lang="es-PE" sz="2200" dirty="0">
              <a:latin typeface="+mn-lt"/>
            </a:endParaRPr>
          </a:p>
          <a:p>
            <a:pPr>
              <a:lnSpc>
                <a:spcPct val="110000"/>
              </a:lnSpc>
            </a:pPr>
            <a:r>
              <a:rPr lang="en-US" dirty="0" err="1">
                <a:solidFill>
                  <a:srgbClr val="333333"/>
                </a:solidFill>
                <a:latin typeface="Helvetica Neue"/>
              </a:rPr>
              <a:t>Configurando</a:t>
            </a:r>
            <a:r>
              <a:rPr lang="en-US" dirty="0">
                <a:solidFill>
                  <a:srgbClr val="333333"/>
                </a:solidFill>
                <a:latin typeface="Helvetica Neue"/>
              </a:rPr>
              <a:t> </a:t>
            </a:r>
            <a:r>
              <a:rPr lang="es-PE" b="0" i="0" dirty="0">
                <a:solidFill>
                  <a:srgbClr val="333333"/>
                </a:solidFill>
                <a:effectLst/>
                <a:latin typeface="Helvetica Neue"/>
              </a:rPr>
              <a:t>GitHub Pages </a:t>
            </a:r>
            <a:r>
              <a:rPr lang="en-US" b="0" i="0" dirty="0">
                <a:solidFill>
                  <a:srgbClr val="24292E"/>
                </a:solidFill>
                <a:effectLst/>
                <a:latin typeface="Inter"/>
              </a:rPr>
              <a:t>- </a:t>
            </a:r>
            <a:r>
              <a:rPr lang="es-PE" sz="2200" dirty="0">
                <a:latin typeface="+mn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https://docs.github.com/en/github/working-with-github-pages/configuring-a-publishing-source-for-your-github-pages-site</a:t>
            </a:r>
            <a:endParaRPr lang="es-PE" sz="2200" dirty="0">
              <a:latin typeface="+mn-lt"/>
            </a:endParaRPr>
          </a:p>
          <a:p>
            <a:pPr>
              <a:lnSpc>
                <a:spcPct val="120000"/>
              </a:lnSpc>
            </a:pPr>
            <a:r>
              <a:rPr lang="es-MX" dirty="0">
                <a:solidFill>
                  <a:srgbClr val="333333"/>
                </a:solidFill>
                <a:latin typeface="Helvetica Neue"/>
              </a:rPr>
              <a:t>Cómo se utiliza Github </a:t>
            </a:r>
            <a:r>
              <a:rPr lang="es-MX" dirty="0" err="1">
                <a:solidFill>
                  <a:srgbClr val="333333"/>
                </a:solidFill>
                <a:latin typeface="Helvetica Neue"/>
              </a:rPr>
              <a:t>pages</a:t>
            </a:r>
            <a:r>
              <a:rPr lang="es-MX" dirty="0">
                <a:solidFill>
                  <a:srgbClr val="333333"/>
                </a:solidFill>
                <a:latin typeface="Helvetica Neue"/>
              </a:rPr>
              <a:t> -</a:t>
            </a:r>
            <a:r>
              <a:rPr lang="es-MX" b="1" i="0" dirty="0">
                <a:solidFill>
                  <a:srgbClr val="212121"/>
                </a:solidFill>
                <a:effectLst/>
                <a:latin typeface="zillaslab"/>
              </a:rPr>
              <a:t> </a:t>
            </a:r>
            <a:r>
              <a:rPr lang="es-MX" b="1" dirty="0">
                <a:solidFill>
                  <a:srgbClr val="212121"/>
                </a:solidFill>
                <a:latin typeface="zillaslab"/>
              </a:rPr>
              <a:t> </a:t>
            </a:r>
            <a:r>
              <a:rPr lang="es-PE" sz="2200" dirty="0">
                <a:latin typeface="+mn-lt"/>
              </a:rPr>
              <a:t>https://developer.mozilla.org/es/docs/Learn/Common_questions/Using_Github_pages</a:t>
            </a:r>
          </a:p>
          <a:p>
            <a:endParaRPr lang="es-PE" dirty="0"/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246759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4"/>
          <p:cNvSpPr txBox="1">
            <a:spLocks noGrp="1"/>
          </p:cNvSpPr>
          <p:nvPr>
            <p:ph type="body" idx="1"/>
          </p:nvPr>
        </p:nvSpPr>
        <p:spPr>
          <a:xfrm>
            <a:off x="839788" y="2616200"/>
            <a:ext cx="5157787" cy="16760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</a:pPr>
            <a:r>
              <a:rPr lang="es-PE" dirty="0"/>
              <a:t>Gracias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1699</TotalTime>
  <Words>154</Words>
  <Application>Microsoft Office PowerPoint</Application>
  <PresentationFormat>Panorámica</PresentationFormat>
  <Paragraphs>22</Paragraphs>
  <Slides>8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5" baseType="lpstr">
      <vt:lpstr>Arial</vt:lpstr>
      <vt:lpstr>Calibri</vt:lpstr>
      <vt:lpstr>Cambria</vt:lpstr>
      <vt:lpstr>Helvetica Neue</vt:lpstr>
      <vt:lpstr>Inter</vt:lpstr>
      <vt:lpstr>zillaslab</vt:lpstr>
      <vt:lpstr>Tema de Office</vt:lpstr>
      <vt:lpstr>TEMA</vt:lpstr>
      <vt:lpstr>Objetivo de la sesión</vt:lpstr>
      <vt:lpstr>Trabajando con Github</vt:lpstr>
      <vt:lpstr>Presentación de PowerPoint</vt:lpstr>
      <vt:lpstr>Trabajando con Github</vt:lpstr>
      <vt:lpstr>Criterios de evaluación</vt:lpstr>
      <vt:lpstr>Referencias bibliográficas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TEMA</dc:title>
  <dc:creator>Microsoft Office User</dc:creator>
  <cp:lastModifiedBy>"VILLALOBOS VASQUEZ</cp:lastModifiedBy>
  <cp:revision>19</cp:revision>
  <dcterms:created xsi:type="dcterms:W3CDTF">2019-11-06T14:00:55Z</dcterms:created>
  <dcterms:modified xsi:type="dcterms:W3CDTF">2021-04-03T15:53:10Z</dcterms:modified>
</cp:coreProperties>
</file>