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Helvetica Neue Light" panose="020B0604020202020204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Open Sans Light" panose="020B0306030504020204" pitchFamily="34" charset="0"/>
      <p:regular r:id="rId48"/>
      <p:bold r:id="rId49"/>
      <p:italic r:id="rId50"/>
      <p:boldItalic r:id="rId51"/>
    </p:embeddedFont>
    <p:embeddedFont>
      <p:font typeface="Proxima Nova" panose="020B0604020202020204" charset="0"/>
      <p:regular r:id="rId52"/>
      <p:bold r:id="rId53"/>
      <p:italic r:id="rId54"/>
      <p:boldItalic r:id="rId55"/>
    </p:embeddedFont>
    <p:embeddedFont>
      <p:font typeface="Proxima Nova Extrabold" panose="020B0604020202020204" charset="0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yoXUtIPOJm5T5zKdXCG23ROr/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3514bab2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3514bab2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27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2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EREHYjEqLNHWw7utJxjygEpZJ6wDzbD/view?usp=shar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NI_cFSHEiK67Idu5nAsMOdj88KKpcVkK?usp=shar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725" y="93175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this process results in a prediction for ONE data point!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9"/>
          <p:cNvCxnSpPr>
            <a:stCxn id="214" idx="3"/>
            <a:endCxn id="227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p9"/>
          <p:cNvCxnSpPr>
            <a:stCxn id="215" idx="3"/>
            <a:endCxn id="227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16" idx="3"/>
            <a:endCxn id="227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stCxn id="217" idx="3"/>
            <a:endCxn id="227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9"/>
          <p:cNvCxnSpPr>
            <a:stCxn id="218" idx="3"/>
            <a:endCxn id="227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" name="Google Shape;240;p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9"/>
          <p:cNvCxnSpPr>
            <a:stCxn id="240" idx="1"/>
            <a:endCxn id="219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>
            <a:stCxn id="214" idx="3"/>
            <a:endCxn id="229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5" idx="3"/>
            <a:endCxn id="229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6" idx="3"/>
            <a:endCxn id="229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9"/>
          <p:cNvCxnSpPr>
            <a:stCxn id="217" idx="3"/>
            <a:endCxn id="229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9"/>
          <p:cNvCxnSpPr>
            <a:stCxn id="218" idx="3"/>
            <a:endCxn id="229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9"/>
          <p:cNvCxnSpPr>
            <a:stCxn id="214" idx="3"/>
            <a:endCxn id="231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9"/>
          <p:cNvCxnSpPr>
            <a:stCxn id="215" idx="3"/>
            <a:endCxn id="231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9"/>
          <p:cNvCxnSpPr>
            <a:stCxn id="216" idx="3"/>
            <a:endCxn id="231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9"/>
          <p:cNvCxnSpPr>
            <a:stCxn id="217" idx="3"/>
            <a:endCxn id="231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9"/>
          <p:cNvCxnSpPr>
            <a:stCxn id="218" idx="3"/>
            <a:endCxn id="231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9"/>
          <p:cNvCxnSpPr>
            <a:stCxn id="214" idx="3"/>
            <a:endCxn id="233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9"/>
          <p:cNvCxnSpPr>
            <a:stCxn id="215" idx="3"/>
            <a:endCxn id="233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9"/>
          <p:cNvCxnSpPr>
            <a:stCxn id="216" idx="3"/>
            <a:endCxn id="233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9"/>
          <p:cNvCxnSpPr>
            <a:stCxn id="217" idx="3"/>
            <a:endCxn id="233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9"/>
          <p:cNvCxnSpPr>
            <a:stCxn id="218" idx="3"/>
            <a:endCxn id="233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9"/>
          <p:cNvCxnSpPr>
            <a:stCxn id="229" idx="3"/>
            <a:endCxn id="219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9"/>
          <p:cNvCxnSpPr>
            <a:stCxn id="231" idx="3"/>
            <a:endCxn id="219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9"/>
          <p:cNvCxnSpPr>
            <a:stCxn id="233" idx="3"/>
            <a:endCxn id="219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0" name="Google Shape;260;p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978225" y="5797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1158475" y="16144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1505150" y="2495158"/>
            <a:ext cx="42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1567300" y="4235050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2559200" y="25"/>
            <a:ext cx="49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fill in some features data for one data point.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10"/>
          <p:cNvCxnSpPr>
            <a:stCxn id="268" idx="3"/>
            <a:endCxn id="280" idx="1"/>
          </p:cNvCxnSpPr>
          <p:nvPr/>
        </p:nvCxnSpPr>
        <p:spPr>
          <a:xfrm>
            <a:off x="2296125" y="901200"/>
            <a:ext cx="2423700" cy="16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10"/>
          <p:cNvCxnSpPr>
            <a:stCxn id="269" idx="3"/>
            <a:endCxn id="280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10"/>
          <p:cNvCxnSpPr>
            <a:stCxn id="270" idx="3"/>
            <a:endCxn id="280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10"/>
          <p:cNvCxnSpPr>
            <a:stCxn id="271" idx="3"/>
            <a:endCxn id="280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10"/>
          <p:cNvCxnSpPr>
            <a:stCxn id="272" idx="3"/>
            <a:endCxn id="280" idx="1"/>
          </p:cNvCxnSpPr>
          <p:nvPr/>
        </p:nvCxnSpPr>
        <p:spPr>
          <a:xfrm rot="10800000" flipH="1">
            <a:off x="2337175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7" name="Google Shape;287;p10"/>
          <p:cNvCxnSpPr>
            <a:stCxn id="280" idx="3"/>
            <a:endCxn id="273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8" name="Google Shape;288;p10"/>
          <p:cNvSpPr txBox="1"/>
          <p:nvPr/>
        </p:nvSpPr>
        <p:spPr>
          <a:xfrm>
            <a:off x="1415425" y="335430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For each node, a </a:t>
            </a:r>
            <a:r>
              <a:rPr lang="en" u="sng"/>
              <a:t>weight</a:t>
            </a:r>
            <a:r>
              <a:rPr lang="en"/>
              <a:t> is applied to each feature.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Weights can be positive or negative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 Weights are randomly initialized then adjusted as learning proceeds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1"/>
          <p:cNvCxnSpPr>
            <a:stCxn id="293" idx="3"/>
            <a:endCxn id="306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11"/>
          <p:cNvCxnSpPr>
            <a:stCxn id="294" idx="3"/>
            <a:endCxn id="306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11"/>
          <p:cNvCxnSpPr>
            <a:stCxn id="295" idx="3"/>
            <a:endCxn id="306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11"/>
          <p:cNvCxnSpPr>
            <a:stCxn id="296" idx="3"/>
            <a:endCxn id="306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11"/>
          <p:cNvCxnSpPr>
            <a:stCxn id="297" idx="3"/>
            <a:endCxn id="306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11"/>
          <p:cNvCxnSpPr>
            <a:stCxn id="306" idx="3"/>
            <a:endCxn id="29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4" name="Google Shape;314;p11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411000" y="296445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/>
          <p:nvPr/>
        </p:nvSpPr>
        <p:spPr>
          <a:xfrm>
            <a:off x="978225" y="638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117425" y="7596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2559200" y="25"/>
            <a:ext cx="497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let’s apply the weights shown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the weight, the greater the influence of that feature on 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2"/>
          <p:cNvCxnSpPr>
            <a:stCxn id="323" idx="3"/>
            <a:endCxn id="336" idx="1"/>
          </p:cNvCxnSpPr>
          <p:nvPr/>
        </p:nvCxnSpPr>
        <p:spPr>
          <a:xfrm>
            <a:off x="2296125" y="959700"/>
            <a:ext cx="2423700" cy="16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p12"/>
          <p:cNvCxnSpPr>
            <a:stCxn id="324" idx="3"/>
            <a:endCxn id="336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12"/>
          <p:cNvCxnSpPr>
            <a:stCxn id="325" idx="3"/>
            <a:endCxn id="336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12"/>
          <p:cNvCxnSpPr>
            <a:stCxn id="326" idx="3"/>
            <a:endCxn id="336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12"/>
          <p:cNvCxnSpPr>
            <a:stCxn id="327" idx="3"/>
            <a:endCxn id="336" idx="1"/>
          </p:cNvCxnSpPr>
          <p:nvPr/>
        </p:nvCxnSpPr>
        <p:spPr>
          <a:xfrm rot="10800000" flipH="1">
            <a:off x="2337175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12"/>
          <p:cNvCxnSpPr>
            <a:stCxn id="336" idx="3"/>
            <a:endCxn id="32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p12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/>
          <p:nvPr/>
        </p:nvSpPr>
        <p:spPr>
          <a:xfrm>
            <a:off x="978225" y="638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1117425" y="7596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2559200" y="25"/>
            <a:ext cx="497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let’s apply the weights shown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the weight, the greater the influence of that feature on 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3"/>
          <p:cNvCxnSpPr>
            <a:stCxn id="353" idx="3"/>
            <a:endCxn id="366" idx="1"/>
          </p:cNvCxnSpPr>
          <p:nvPr/>
        </p:nvCxnSpPr>
        <p:spPr>
          <a:xfrm>
            <a:off x="2296125" y="959700"/>
            <a:ext cx="2423700" cy="16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9" name="Google Shape;369;p13"/>
          <p:cNvCxnSpPr>
            <a:stCxn id="354" idx="3"/>
            <a:endCxn id="366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13"/>
          <p:cNvCxnSpPr>
            <a:stCxn id="355" idx="3"/>
            <a:endCxn id="366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13"/>
          <p:cNvCxnSpPr>
            <a:stCxn id="356" idx="3"/>
            <a:endCxn id="366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13"/>
          <p:cNvCxnSpPr>
            <a:stCxn id="357" idx="3"/>
            <a:endCxn id="366" idx="1"/>
          </p:cNvCxnSpPr>
          <p:nvPr/>
        </p:nvCxnSpPr>
        <p:spPr>
          <a:xfrm rot="10800000" flipH="1">
            <a:off x="2337175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13"/>
          <p:cNvCxnSpPr>
            <a:stCxn id="366" idx="3"/>
            <a:endCxn id="35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4" name="Google Shape;374;p13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4125850" y="7596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3"/>
          <p:cNvCxnSpPr>
            <a:endCxn id="381" idx="1"/>
          </p:cNvCxnSpPr>
          <p:nvPr/>
        </p:nvCxnSpPr>
        <p:spPr>
          <a:xfrm>
            <a:off x="5384350" y="873025"/>
            <a:ext cx="10110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13"/>
          <p:cNvCxnSpPr>
            <a:endCxn id="381" idx="1"/>
          </p:cNvCxnSpPr>
          <p:nvPr/>
        </p:nvCxnSpPr>
        <p:spPr>
          <a:xfrm rot="10800000" flipH="1">
            <a:off x="5306650" y="1300525"/>
            <a:ext cx="1088700" cy="4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13"/>
          <p:cNvSpPr txBox="1"/>
          <p:nvPr/>
        </p:nvSpPr>
        <p:spPr>
          <a:xfrm>
            <a:off x="6395350" y="1100425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14"/>
          <p:cNvCxnSpPr>
            <a:stCxn id="387" idx="3"/>
            <a:endCxn id="400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14"/>
          <p:cNvCxnSpPr>
            <a:stCxn id="388" idx="3"/>
            <a:endCxn id="400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14"/>
          <p:cNvCxnSpPr>
            <a:stCxn id="389" idx="3"/>
            <a:endCxn id="400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14"/>
          <p:cNvCxnSpPr>
            <a:stCxn id="390" idx="3"/>
            <a:endCxn id="400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14"/>
          <p:cNvCxnSpPr>
            <a:stCxn id="391" idx="3"/>
            <a:endCxn id="400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7" name="Google Shape;407;p14"/>
          <p:cNvCxnSpPr>
            <a:stCxn id="400" idx="3"/>
            <a:endCxn id="392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8" name="Google Shape;408;p14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344150" y="658000"/>
            <a:ext cx="1896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4"/>
          <p:cNvCxnSpPr/>
          <p:nvPr/>
        </p:nvCxnSpPr>
        <p:spPr>
          <a:xfrm>
            <a:off x="5424725" y="831175"/>
            <a:ext cx="882600" cy="4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14"/>
          <p:cNvCxnSpPr/>
          <p:nvPr/>
        </p:nvCxnSpPr>
        <p:spPr>
          <a:xfrm rot="10800000" flipH="1">
            <a:off x="5550425" y="1303600"/>
            <a:ext cx="7569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p14"/>
          <p:cNvSpPr txBox="1"/>
          <p:nvPr/>
        </p:nvSpPr>
        <p:spPr>
          <a:xfrm>
            <a:off x="6438625" y="10889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514bab22_0_1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23514bab22_0_1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23514bab22_0_1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23514bab22_0_1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23514bab22_0_1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23514bab22_0_1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23514bab22_0_1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23514bab22_0_1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23514bab22_0_1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23514bab22_0_1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3514bab22_0_1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3514bab22_0_1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23514bab22_0_1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23514bab22_0_1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3514bab22_0_1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23514bab22_0_1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23514bab22_0_13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23514bab22_0_1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23514bab22_0_1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23514bab22_0_1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3514bab22_0_13"/>
          <p:cNvSpPr txBox="1"/>
          <p:nvPr/>
        </p:nvSpPr>
        <p:spPr>
          <a:xfrm>
            <a:off x="4096838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123514bab22_0_13"/>
          <p:cNvCxnSpPr>
            <a:stCxn id="421" idx="3"/>
            <a:endCxn id="43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g123514bab22_0_13"/>
          <p:cNvCxnSpPr>
            <a:stCxn id="422" idx="3"/>
            <a:endCxn id="43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g123514bab22_0_13"/>
          <p:cNvCxnSpPr>
            <a:stCxn id="423" idx="3"/>
            <a:endCxn id="43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g123514bab22_0_13"/>
          <p:cNvCxnSpPr>
            <a:stCxn id="424" idx="3"/>
            <a:endCxn id="43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g123514bab22_0_13"/>
          <p:cNvCxnSpPr>
            <a:stCxn id="425" idx="3"/>
            <a:endCxn id="43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7" name="Google Shape;447;g123514bab22_0_1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g123514bab22_0_13"/>
          <p:cNvCxnSpPr>
            <a:stCxn id="447" idx="1"/>
            <a:endCxn id="42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g123514bab22_0_13"/>
          <p:cNvCxnSpPr>
            <a:stCxn id="421" idx="3"/>
            <a:endCxn id="43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g123514bab22_0_13"/>
          <p:cNvCxnSpPr>
            <a:stCxn id="422" idx="3"/>
            <a:endCxn id="43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g123514bab22_0_13"/>
          <p:cNvCxnSpPr>
            <a:stCxn id="423" idx="3"/>
            <a:endCxn id="43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g123514bab22_0_13"/>
          <p:cNvCxnSpPr>
            <a:stCxn id="424" idx="3"/>
            <a:endCxn id="43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g123514bab22_0_13"/>
          <p:cNvCxnSpPr>
            <a:stCxn id="425" idx="3"/>
            <a:endCxn id="43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g123514bab22_0_13"/>
          <p:cNvCxnSpPr>
            <a:stCxn id="421" idx="3"/>
            <a:endCxn id="43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g123514bab22_0_13"/>
          <p:cNvCxnSpPr>
            <a:stCxn id="422" idx="3"/>
            <a:endCxn id="43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g123514bab22_0_13"/>
          <p:cNvCxnSpPr>
            <a:stCxn id="423" idx="3"/>
            <a:endCxn id="43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g123514bab22_0_13"/>
          <p:cNvCxnSpPr>
            <a:stCxn id="424" idx="3"/>
            <a:endCxn id="43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g123514bab22_0_13"/>
          <p:cNvCxnSpPr>
            <a:stCxn id="425" idx="3"/>
            <a:endCxn id="43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g123514bab22_0_13"/>
          <p:cNvCxnSpPr>
            <a:stCxn id="421" idx="3"/>
            <a:endCxn id="44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g123514bab22_0_13"/>
          <p:cNvCxnSpPr>
            <a:stCxn id="422" idx="3"/>
            <a:endCxn id="44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g123514bab22_0_13"/>
          <p:cNvCxnSpPr>
            <a:stCxn id="423" idx="3"/>
            <a:endCxn id="44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g123514bab22_0_13"/>
          <p:cNvCxnSpPr>
            <a:stCxn id="424" idx="3"/>
            <a:endCxn id="44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g123514bab22_0_13"/>
          <p:cNvCxnSpPr>
            <a:stCxn id="425" idx="3"/>
            <a:endCxn id="44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4" name="Google Shape;464;g123514bab22_0_13"/>
          <p:cNvCxnSpPr>
            <a:stCxn id="436" idx="3"/>
            <a:endCxn id="42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g123514bab22_0_13"/>
          <p:cNvCxnSpPr>
            <a:stCxn id="438" idx="3"/>
            <a:endCxn id="42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g123514bab22_0_13"/>
          <p:cNvCxnSpPr>
            <a:stCxn id="440" idx="3"/>
            <a:endCxn id="42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7" name="Google Shape;467;g123514bab22_0_1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23514bab22_0_1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3514bab22_0_1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23514bab22_0_13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3514bab22_0_1"/>
          <p:cNvSpPr txBox="1"/>
          <p:nvPr/>
        </p:nvSpPr>
        <p:spPr>
          <a:xfrm>
            <a:off x="904100" y="983125"/>
            <a:ext cx="6586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 applies a function to each node </a:t>
            </a:r>
            <a:r>
              <a:rPr lang="en"/>
              <a:t>and defines the output of that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Computational unit connects the weighted inputs through activation function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 way of introducing non-linearity to the neural network to allow them to capture more complex relationships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23514bab22_0_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7" name="Google Shape;477;g123514bab22_0_1"/>
          <p:cNvSpPr txBox="1"/>
          <p:nvPr/>
        </p:nvSpPr>
        <p:spPr>
          <a:xfrm>
            <a:off x="5889675" y="4431025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info in this </a:t>
            </a:r>
            <a:r>
              <a:rPr lang="en" sz="1400" b="0" i="0" u="sng" strike="noStrike" cap="none">
                <a:solidFill>
                  <a:srgbClr val="28CD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3514bab22_0_4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3" name="Google Shape;483;g123514bab22_0_4"/>
          <p:cNvSpPr txBox="1"/>
          <p:nvPr/>
        </p:nvSpPr>
        <p:spPr>
          <a:xfrm>
            <a:off x="906550" y="2925000"/>
            <a:ext cx="7715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Hyperbolic tangent used in classification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Sigmoid is used for models where we have to predict probability as an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" name="Google Shape;484;g123514bab2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16"/>
          <p:cNvCxnSpPr>
            <a:stCxn id="489" idx="3"/>
            <a:endCxn id="502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1" name="Google Shape;511;p16"/>
          <p:cNvCxnSpPr>
            <a:stCxn id="490" idx="3"/>
            <a:endCxn id="502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12;p16"/>
          <p:cNvCxnSpPr>
            <a:stCxn id="491" idx="3"/>
            <a:endCxn id="502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3" name="Google Shape;513;p16"/>
          <p:cNvCxnSpPr>
            <a:stCxn id="492" idx="3"/>
            <a:endCxn id="502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4" name="Google Shape;514;p16"/>
          <p:cNvCxnSpPr>
            <a:stCxn id="493" idx="3"/>
            <a:endCxn id="502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5" name="Google Shape;515;p16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6"/>
          <p:cNvCxnSpPr>
            <a:stCxn id="515" idx="1"/>
            <a:endCxn id="494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7" name="Google Shape;517;p16"/>
          <p:cNvCxnSpPr>
            <a:stCxn id="489" idx="3"/>
            <a:endCxn id="504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8" name="Google Shape;518;p16"/>
          <p:cNvCxnSpPr>
            <a:stCxn id="490" idx="3"/>
            <a:endCxn id="504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9" name="Google Shape;519;p16"/>
          <p:cNvCxnSpPr>
            <a:stCxn id="491" idx="3"/>
            <a:endCxn id="504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0" name="Google Shape;520;p16"/>
          <p:cNvCxnSpPr>
            <a:stCxn id="492" idx="3"/>
            <a:endCxn id="504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1" name="Google Shape;521;p16"/>
          <p:cNvCxnSpPr>
            <a:stCxn id="493" idx="3"/>
            <a:endCxn id="504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2" name="Google Shape;522;p16"/>
          <p:cNvCxnSpPr>
            <a:stCxn id="489" idx="3"/>
            <a:endCxn id="506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3" name="Google Shape;523;p16"/>
          <p:cNvCxnSpPr>
            <a:stCxn id="490" idx="3"/>
            <a:endCxn id="506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4" name="Google Shape;524;p16"/>
          <p:cNvCxnSpPr>
            <a:stCxn id="491" idx="3"/>
            <a:endCxn id="506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5" name="Google Shape;525;p16"/>
          <p:cNvCxnSpPr>
            <a:stCxn id="492" idx="3"/>
            <a:endCxn id="506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6" name="Google Shape;526;p16"/>
          <p:cNvCxnSpPr>
            <a:stCxn id="493" idx="3"/>
            <a:endCxn id="506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7" name="Google Shape;527;p16"/>
          <p:cNvCxnSpPr>
            <a:stCxn id="489" idx="3"/>
            <a:endCxn id="508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8" name="Google Shape;528;p16"/>
          <p:cNvCxnSpPr>
            <a:stCxn id="490" idx="3"/>
            <a:endCxn id="508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9" name="Google Shape;529;p16"/>
          <p:cNvCxnSpPr>
            <a:stCxn id="491" idx="3"/>
            <a:endCxn id="508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0" name="Google Shape;530;p16"/>
          <p:cNvCxnSpPr>
            <a:stCxn id="492" idx="3"/>
            <a:endCxn id="508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1" name="Google Shape;531;p16"/>
          <p:cNvCxnSpPr>
            <a:stCxn id="493" idx="3"/>
            <a:endCxn id="508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2" name="Google Shape;532;p16"/>
          <p:cNvCxnSpPr>
            <a:stCxn id="504" idx="3"/>
            <a:endCxn id="494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3" name="Google Shape;533;p16"/>
          <p:cNvCxnSpPr>
            <a:stCxn id="506" idx="3"/>
            <a:endCxn id="494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4" name="Google Shape;534;p16"/>
          <p:cNvCxnSpPr>
            <a:stCxn id="508" idx="3"/>
            <a:endCxn id="494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5" name="Google Shape;535;p1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6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6"/>
          <p:cNvSpPr txBox="1"/>
          <p:nvPr/>
        </p:nvSpPr>
        <p:spPr>
          <a:xfrm>
            <a:off x="3614100" y="12195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Activation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6"/>
          <p:cNvSpPr txBox="1"/>
          <p:nvPr/>
        </p:nvSpPr>
        <p:spPr>
          <a:xfrm>
            <a:off x="5231050" y="13431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6"/>
          <p:cNvSpPr txBox="1"/>
          <p:nvPr/>
        </p:nvSpPr>
        <p:spPr>
          <a:xfrm>
            <a:off x="5231038" y="2001313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6"/>
          <p:cNvSpPr txBox="1"/>
          <p:nvPr/>
        </p:nvSpPr>
        <p:spPr>
          <a:xfrm>
            <a:off x="5202875" y="3108263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6"/>
          <p:cNvSpPr txBox="1"/>
          <p:nvPr/>
        </p:nvSpPr>
        <p:spPr>
          <a:xfrm>
            <a:off x="5231050" y="395715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2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17"/>
          <p:cNvCxnSpPr>
            <a:stCxn id="548" idx="3"/>
            <a:endCxn id="56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17"/>
          <p:cNvCxnSpPr>
            <a:stCxn id="549" idx="3"/>
            <a:endCxn id="56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17"/>
          <p:cNvCxnSpPr>
            <a:stCxn id="550" idx="3"/>
            <a:endCxn id="56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17"/>
          <p:cNvCxnSpPr>
            <a:stCxn id="551" idx="3"/>
            <a:endCxn id="56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17"/>
          <p:cNvCxnSpPr>
            <a:stCxn id="552" idx="3"/>
            <a:endCxn id="56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4" name="Google Shape;574;p17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17"/>
          <p:cNvCxnSpPr>
            <a:stCxn id="574" idx="1"/>
            <a:endCxn id="553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17"/>
          <p:cNvCxnSpPr>
            <a:stCxn id="548" idx="3"/>
            <a:endCxn id="56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7" name="Google Shape;577;p17"/>
          <p:cNvCxnSpPr>
            <a:stCxn id="549" idx="3"/>
            <a:endCxn id="56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p17"/>
          <p:cNvCxnSpPr>
            <a:stCxn id="550" idx="3"/>
            <a:endCxn id="56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9" name="Google Shape;579;p17"/>
          <p:cNvCxnSpPr>
            <a:stCxn id="551" idx="3"/>
            <a:endCxn id="56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0" name="Google Shape;580;p17"/>
          <p:cNvCxnSpPr>
            <a:stCxn id="552" idx="3"/>
            <a:endCxn id="56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1" name="Google Shape;581;p17"/>
          <p:cNvCxnSpPr>
            <a:stCxn id="548" idx="3"/>
            <a:endCxn id="56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2" name="Google Shape;582;p17"/>
          <p:cNvCxnSpPr>
            <a:stCxn id="549" idx="3"/>
            <a:endCxn id="56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3" name="Google Shape;583;p17"/>
          <p:cNvCxnSpPr>
            <a:stCxn id="550" idx="3"/>
            <a:endCxn id="56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4" name="Google Shape;584;p17"/>
          <p:cNvCxnSpPr>
            <a:stCxn id="551" idx="3"/>
            <a:endCxn id="56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5" name="Google Shape;585;p17"/>
          <p:cNvCxnSpPr>
            <a:stCxn id="552" idx="3"/>
            <a:endCxn id="56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6" name="Google Shape;586;p17"/>
          <p:cNvCxnSpPr>
            <a:stCxn id="548" idx="3"/>
            <a:endCxn id="56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7" name="Google Shape;587;p17"/>
          <p:cNvCxnSpPr>
            <a:stCxn id="549" idx="3"/>
            <a:endCxn id="56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17"/>
          <p:cNvCxnSpPr>
            <a:stCxn id="550" idx="3"/>
            <a:endCxn id="56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9" name="Google Shape;589;p17"/>
          <p:cNvCxnSpPr>
            <a:stCxn id="551" idx="3"/>
            <a:endCxn id="56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0" name="Google Shape;590;p17"/>
          <p:cNvCxnSpPr>
            <a:stCxn id="552" idx="3"/>
            <a:endCxn id="56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1" name="Google Shape;591;p17"/>
          <p:cNvCxnSpPr>
            <a:stCxn id="563" idx="3"/>
            <a:endCxn id="55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2" name="Google Shape;592;p17"/>
          <p:cNvCxnSpPr>
            <a:stCxn id="565" idx="3"/>
            <a:endCxn id="55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17"/>
          <p:cNvCxnSpPr>
            <a:stCxn id="567" idx="3"/>
            <a:endCxn id="55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4" name="Google Shape;594;p1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7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7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demonstrate the effect of node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7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18"/>
          <p:cNvCxnSpPr>
            <a:stCxn id="607" idx="3"/>
            <a:endCxn id="620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9" name="Google Shape;629;p18"/>
          <p:cNvCxnSpPr>
            <a:stCxn id="608" idx="3"/>
            <a:endCxn id="620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0" name="Google Shape;630;p18"/>
          <p:cNvCxnSpPr>
            <a:stCxn id="609" idx="3"/>
            <a:endCxn id="620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1" name="Google Shape;631;p18"/>
          <p:cNvCxnSpPr>
            <a:stCxn id="610" idx="3"/>
            <a:endCxn id="620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2" name="Google Shape;632;p18"/>
          <p:cNvCxnSpPr>
            <a:stCxn id="611" idx="3"/>
            <a:endCxn id="620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3" name="Google Shape;633;p1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18"/>
          <p:cNvCxnSpPr>
            <a:stCxn id="633" idx="1"/>
            <a:endCxn id="612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18"/>
          <p:cNvCxnSpPr>
            <a:stCxn id="607" idx="3"/>
            <a:endCxn id="622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6" name="Google Shape;636;p18"/>
          <p:cNvCxnSpPr>
            <a:stCxn id="608" idx="3"/>
            <a:endCxn id="622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7" name="Google Shape;637;p18"/>
          <p:cNvCxnSpPr>
            <a:stCxn id="609" idx="3"/>
            <a:endCxn id="622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8" name="Google Shape;638;p18"/>
          <p:cNvCxnSpPr>
            <a:stCxn id="610" idx="3"/>
            <a:endCxn id="622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9" name="Google Shape;639;p18"/>
          <p:cNvCxnSpPr>
            <a:stCxn id="611" idx="3"/>
            <a:endCxn id="622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0" name="Google Shape;640;p18"/>
          <p:cNvCxnSpPr>
            <a:stCxn id="607" idx="3"/>
            <a:endCxn id="624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1" name="Google Shape;641;p18"/>
          <p:cNvCxnSpPr>
            <a:stCxn id="608" idx="3"/>
            <a:endCxn id="624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2" name="Google Shape;642;p18"/>
          <p:cNvCxnSpPr>
            <a:stCxn id="609" idx="3"/>
            <a:endCxn id="624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3" name="Google Shape;643;p18"/>
          <p:cNvCxnSpPr>
            <a:stCxn id="610" idx="3"/>
            <a:endCxn id="624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4" name="Google Shape;644;p18"/>
          <p:cNvCxnSpPr>
            <a:stCxn id="611" idx="3"/>
            <a:endCxn id="624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5" name="Google Shape;645;p18"/>
          <p:cNvCxnSpPr>
            <a:stCxn id="607" idx="3"/>
            <a:endCxn id="626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6" name="Google Shape;646;p18"/>
          <p:cNvCxnSpPr>
            <a:stCxn id="608" idx="3"/>
            <a:endCxn id="626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7" name="Google Shape;647;p18"/>
          <p:cNvCxnSpPr>
            <a:stCxn id="609" idx="3"/>
            <a:endCxn id="626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8" name="Google Shape;648;p18"/>
          <p:cNvCxnSpPr>
            <a:stCxn id="610" idx="3"/>
            <a:endCxn id="626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9" name="Google Shape;649;p18"/>
          <p:cNvCxnSpPr>
            <a:stCxn id="611" idx="3"/>
            <a:endCxn id="626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0" name="Google Shape;650;p18"/>
          <p:cNvCxnSpPr>
            <a:stCxn id="622" idx="3"/>
            <a:endCxn id="612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1" name="Google Shape;651;p18"/>
          <p:cNvCxnSpPr>
            <a:stCxn id="624" idx="3"/>
            <a:endCxn id="612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2" name="Google Shape;652;p18"/>
          <p:cNvCxnSpPr>
            <a:stCxn id="626" idx="3"/>
            <a:endCxn id="612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3" name="Google Shape;653;p1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Multiply each node by its weight and 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8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8"/>
          <p:cNvSpPr txBox="1"/>
          <p:nvPr/>
        </p:nvSpPr>
        <p:spPr>
          <a:xfrm>
            <a:off x="6394225" y="162825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6394225" y="110050"/>
            <a:ext cx="2686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18"/>
          <p:cNvCxnSpPr/>
          <p:nvPr/>
        </p:nvCxnSpPr>
        <p:spPr>
          <a:xfrm>
            <a:off x="7474725" y="281225"/>
            <a:ext cx="6735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18"/>
          <p:cNvCxnSpPr/>
          <p:nvPr/>
        </p:nvCxnSpPr>
        <p:spPr>
          <a:xfrm rot="10800000" flipH="1">
            <a:off x="7452525" y="621700"/>
            <a:ext cx="673500" cy="3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6" name="Google Shape;666;p18"/>
          <p:cNvSpPr txBox="1"/>
          <p:nvPr/>
        </p:nvSpPr>
        <p:spPr>
          <a:xfrm>
            <a:off x="8311000" y="4958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 txBox="1"/>
          <p:nvPr/>
        </p:nvSpPr>
        <p:spPr>
          <a:xfrm>
            <a:off x="7415200" y="2077950"/>
            <a:ext cx="1317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Prediction:</a:t>
            </a:r>
            <a:r>
              <a:rPr lang="en" sz="1200"/>
              <a:t> based on type of problem and activation function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678" name="Google Shape;678;p1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19"/>
          <p:cNvCxnSpPr>
            <a:stCxn id="671" idx="3"/>
            <a:endCxn id="68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19"/>
          <p:cNvCxnSpPr>
            <a:stCxn id="672" idx="3"/>
            <a:endCxn id="68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19"/>
          <p:cNvCxnSpPr>
            <a:stCxn id="673" idx="3"/>
            <a:endCxn id="68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19"/>
          <p:cNvCxnSpPr>
            <a:stCxn id="674" idx="3"/>
            <a:endCxn id="68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19"/>
          <p:cNvCxnSpPr>
            <a:stCxn id="675" idx="3"/>
            <a:endCxn id="68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1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9"/>
          <p:cNvCxnSpPr>
            <a:stCxn id="697" idx="1"/>
            <a:endCxn id="67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9" name="Google Shape;699;p19"/>
          <p:cNvCxnSpPr>
            <a:stCxn id="671" idx="3"/>
            <a:endCxn id="68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0" name="Google Shape;700;p19"/>
          <p:cNvCxnSpPr>
            <a:stCxn id="672" idx="3"/>
            <a:endCxn id="68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1" name="Google Shape;701;p19"/>
          <p:cNvCxnSpPr>
            <a:stCxn id="673" idx="3"/>
            <a:endCxn id="68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19"/>
          <p:cNvCxnSpPr>
            <a:stCxn id="674" idx="3"/>
            <a:endCxn id="68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3" name="Google Shape;703;p19"/>
          <p:cNvCxnSpPr>
            <a:stCxn id="675" idx="3"/>
            <a:endCxn id="68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4" name="Google Shape;704;p19"/>
          <p:cNvCxnSpPr>
            <a:stCxn id="671" idx="3"/>
            <a:endCxn id="68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5" name="Google Shape;705;p19"/>
          <p:cNvCxnSpPr>
            <a:stCxn id="672" idx="3"/>
            <a:endCxn id="68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6" name="Google Shape;706;p19"/>
          <p:cNvCxnSpPr>
            <a:stCxn id="673" idx="3"/>
            <a:endCxn id="68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7" name="Google Shape;707;p19"/>
          <p:cNvCxnSpPr>
            <a:stCxn id="674" idx="3"/>
            <a:endCxn id="68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19"/>
          <p:cNvCxnSpPr>
            <a:stCxn id="675" idx="3"/>
            <a:endCxn id="68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19"/>
          <p:cNvCxnSpPr>
            <a:stCxn id="671" idx="3"/>
            <a:endCxn id="69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19"/>
          <p:cNvCxnSpPr>
            <a:stCxn id="672" idx="3"/>
            <a:endCxn id="69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19"/>
          <p:cNvCxnSpPr>
            <a:stCxn id="673" idx="3"/>
            <a:endCxn id="69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2" name="Google Shape;712;p19"/>
          <p:cNvCxnSpPr>
            <a:stCxn id="674" idx="3"/>
            <a:endCxn id="69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3" name="Google Shape;713;p19"/>
          <p:cNvCxnSpPr>
            <a:stCxn id="675" idx="3"/>
            <a:endCxn id="69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4" name="Google Shape;714;p19"/>
          <p:cNvCxnSpPr>
            <a:stCxn id="686" idx="3"/>
            <a:endCxn id="67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5" name="Google Shape;715;p19"/>
          <p:cNvCxnSpPr>
            <a:stCxn id="688" idx="3"/>
            <a:endCxn id="67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6" name="Google Shape;716;p19"/>
          <p:cNvCxnSpPr>
            <a:stCxn id="690" idx="3"/>
            <a:endCxn id="67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7" name="Google Shape;717;p1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the prediction that is made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9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9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9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9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9"/>
          <p:cNvSpPr txBox="1"/>
          <p:nvPr/>
        </p:nvSpPr>
        <p:spPr>
          <a:xfrm>
            <a:off x="6394225" y="162825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6394225" y="110050"/>
            <a:ext cx="2686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19"/>
          <p:cNvCxnSpPr/>
          <p:nvPr/>
        </p:nvCxnSpPr>
        <p:spPr>
          <a:xfrm>
            <a:off x="7474725" y="281225"/>
            <a:ext cx="673500" cy="3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9" name="Google Shape;729;p19"/>
          <p:cNvCxnSpPr/>
          <p:nvPr/>
        </p:nvCxnSpPr>
        <p:spPr>
          <a:xfrm rot="10800000" flipH="1">
            <a:off x="7452525" y="621700"/>
            <a:ext cx="673500" cy="3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0" name="Google Shape;730;p19"/>
          <p:cNvSpPr txBox="1"/>
          <p:nvPr/>
        </p:nvSpPr>
        <p:spPr>
          <a:xfrm>
            <a:off x="8311000" y="4958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/>
          <p:nvPr/>
        </p:nvSpPr>
        <p:spPr>
          <a:xfrm>
            <a:off x="846900" y="497250"/>
            <a:ext cx="714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1"/>
          <p:cNvSpPr txBox="1"/>
          <p:nvPr/>
        </p:nvSpPr>
        <p:spPr>
          <a:xfrm>
            <a:off x="994450" y="1010025"/>
            <a:ext cx="6557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we just went through is called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‘forward propagation’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it moves information forward from input → hidden layers → output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does this for each sample and produces an array of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then compares the predictions to the true values in the target (y_train) array and determines the error for each sample.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one of many loss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combine those errors into a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what sets of weights lead to what array of errors.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now has a function that maps the full set of weights and inputs to a particular Cost, or combined error across all samples.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1"/>
          <p:cNvSpPr txBox="1"/>
          <p:nvPr/>
        </p:nvSpPr>
        <p:spPr>
          <a:xfrm>
            <a:off x="1965725" y="303025"/>
            <a:ext cx="4506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2"/>
          <p:cNvSpPr txBox="1"/>
          <p:nvPr/>
        </p:nvSpPr>
        <p:spPr>
          <a:xfrm>
            <a:off x="604350" y="1276425"/>
            <a:ext cx="75201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changing the weights of the nodes to reduce the </a:t>
            </a:r>
            <a:r>
              <a:rPr lang="en" sz="2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the combination of errors for each sample.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3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3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3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23"/>
          <p:cNvPicPr preferRelativeResize="0"/>
          <p:nvPr/>
        </p:nvPicPr>
        <p:blipFill rotWithShape="1">
          <a:blip r:embed="rId3">
            <a:alphaModFix/>
          </a:blip>
          <a:srcRect b="5356"/>
          <a:stretch/>
        </p:blipFill>
        <p:spPr>
          <a:xfrm>
            <a:off x="331100" y="1409125"/>
            <a:ext cx="4696400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3"/>
          <p:cNvSpPr txBox="1"/>
          <p:nvPr/>
        </p:nvSpPr>
        <p:spPr>
          <a:xfrm>
            <a:off x="5105200" y="1753313"/>
            <a:ext cx="394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Analogy Time! 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you are trying to walk to the lowest point in the area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tentatively put your foot out and see what it feels like (differential equations!)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higher, you don’t go that way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lower, you take the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you continue this process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3"/>
          <p:cNvSpPr txBox="1"/>
          <p:nvPr/>
        </p:nvSpPr>
        <p:spPr>
          <a:xfrm>
            <a:off x="1605750" y="1010650"/>
            <a:ext cx="9354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Sum of 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23"/>
          <p:cNvCxnSpPr>
            <a:stCxn id="753" idx="1"/>
          </p:cNvCxnSpPr>
          <p:nvPr/>
        </p:nvCxnSpPr>
        <p:spPr>
          <a:xfrm flipH="1">
            <a:off x="955950" y="1318450"/>
            <a:ext cx="64980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5" name="Google Shape;755;p23"/>
          <p:cNvSpPr txBox="1"/>
          <p:nvPr/>
        </p:nvSpPr>
        <p:spPr>
          <a:xfrm>
            <a:off x="1853975" y="4293725"/>
            <a:ext cx="24618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Value of one specific weight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p23"/>
          <p:cNvCxnSpPr>
            <a:stCxn id="755" idx="0"/>
          </p:cNvCxnSpPr>
          <p:nvPr/>
        </p:nvCxnSpPr>
        <p:spPr>
          <a:xfrm rot="10800000">
            <a:off x="2654675" y="3964625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4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4"/>
          <p:cNvGrpSpPr/>
          <p:nvPr/>
        </p:nvGrpSpPr>
        <p:grpSpPr>
          <a:xfrm>
            <a:off x="4415725" y="470675"/>
            <a:ext cx="3582000" cy="376450"/>
            <a:chOff x="2109125" y="4043475"/>
            <a:chExt cx="3582000" cy="376450"/>
          </a:xfrm>
        </p:grpSpPr>
        <p:cxnSp>
          <p:nvCxnSpPr>
            <p:cNvPr id="763" name="Google Shape;763;p24"/>
            <p:cNvCxnSpPr/>
            <p:nvPr/>
          </p:nvCxnSpPr>
          <p:spPr>
            <a:xfrm>
              <a:off x="2109125" y="4043475"/>
              <a:ext cx="3582000" cy="147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4" name="Google Shape;764;p24"/>
            <p:cNvCxnSpPr/>
            <p:nvPr/>
          </p:nvCxnSpPr>
          <p:spPr>
            <a:xfrm rot="10800000">
              <a:off x="2152775" y="4401925"/>
              <a:ext cx="3494700" cy="180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65" name="Google Shape;765;p24"/>
          <p:cNvSpPr txBox="1"/>
          <p:nvPr/>
        </p:nvSpPr>
        <p:spPr>
          <a:xfrm>
            <a:off x="1284175" y="540000"/>
            <a:ext cx="5972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makes predictions on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points, or observations.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calculates the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combining those errors using a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Propagation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uses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how each weight in each layer needs to change in order to minimize the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endParaRPr sz="13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"/>
          <p:cNvSpPr txBox="1"/>
          <p:nvPr/>
        </p:nvSpPr>
        <p:spPr>
          <a:xfrm>
            <a:off x="776775" y="1617450"/>
            <a:ext cx="7561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model can and often do have MANY hidden layers!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(Today’s Neural Networks can even have up to 1000s of layers!!)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 are often used for complex tasks such as interpreting images, reading texts, and much more.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>
            <a:spLocks noGrp="1"/>
          </p:cNvSpPr>
          <p:nvPr>
            <p:ph type="title" idx="4294967295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6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6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Code-a-long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</a:t>
            </a:r>
            <a:r>
              <a:rPr lang="en"/>
              <a:t>go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 to build a neural network in Keras.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3514bab22_0_66"/>
          <p:cNvSpPr txBox="1"/>
          <p:nvPr/>
        </p:nvSpPr>
        <p:spPr>
          <a:xfrm>
            <a:off x="2891450" y="1265000"/>
            <a:ext cx="354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Practice Mock belt exam</a:t>
            </a:r>
            <a:endParaRPr/>
          </a:p>
        </p:txBody>
      </p:sp>
      <p:sp>
        <p:nvSpPr>
          <p:cNvPr id="783" name="Google Shape;783;g123514bab22_0_66"/>
          <p:cNvSpPr txBox="1"/>
          <p:nvPr/>
        </p:nvSpPr>
        <p:spPr>
          <a:xfrm>
            <a:off x="1642975" y="1740500"/>
            <a:ext cx="57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123514bab22_0_66"/>
          <p:cNvSpPr txBox="1"/>
          <p:nvPr/>
        </p:nvSpPr>
        <p:spPr>
          <a:xfrm>
            <a:off x="1851050" y="2140700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discuss the solution in office hours Thursday.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33bafbc1_0_3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5" name="Google Shape;55;g12333bafbc1_0_34"/>
          <p:cNvSpPr txBox="1">
            <a:spLocks noGrp="1"/>
          </p:cNvSpPr>
          <p:nvPr>
            <p:ph type="body" idx="1"/>
          </p:nvPr>
        </p:nvSpPr>
        <p:spPr>
          <a:xfrm>
            <a:off x="666750" y="879525"/>
            <a:ext cx="7810500" cy="38964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Assignments Due this Week by Friday at 9am PST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Belt Exam </a:t>
            </a:r>
            <a:endParaRPr u="sng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April 8th - April 10th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 all assignments from weeks 1 &amp; 2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Resubmits from week 1 are due by Friday at 9am PST (April 8th)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188750" y="1173225"/>
            <a:ext cx="5998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neural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633438" y="21430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3983375" y="281700"/>
            <a:ext cx="4254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5"/>
          <p:cNvCxnSpPr>
            <a:stCxn id="71" idx="3"/>
            <a:endCxn id="76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5"/>
          <p:cNvCxnSpPr>
            <a:stCxn id="72" idx="3"/>
            <a:endCxn id="76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5"/>
          <p:cNvCxnSpPr>
            <a:stCxn id="73" idx="3"/>
            <a:endCxn id="76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" name="Google Shape;87;p5"/>
          <p:cNvCxnSpPr>
            <a:stCxn id="74" idx="3"/>
            <a:endCxn id="76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5"/>
          <p:cNvCxnSpPr>
            <a:stCxn id="75" idx="3"/>
            <a:endCxn id="76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5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xi*wi</a:t>
            </a: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2344175" y="0"/>
            <a:ext cx="638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904150" y="19208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052250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7"/>
          <p:cNvCxnSpPr>
            <a:stCxn id="127" idx="3"/>
            <a:endCxn id="140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7"/>
          <p:cNvCxnSpPr>
            <a:stCxn id="128" idx="3"/>
            <a:endCxn id="140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7"/>
          <p:cNvCxnSpPr>
            <a:stCxn id="129" idx="3"/>
            <a:endCxn id="140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p7"/>
          <p:cNvCxnSpPr>
            <a:stCxn id="130" idx="3"/>
            <a:endCxn id="140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7"/>
          <p:cNvCxnSpPr>
            <a:stCxn id="131" idx="3"/>
            <a:endCxn id="140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7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8"/>
          <p:cNvCxnSpPr>
            <a:stCxn id="161" idx="3"/>
            <a:endCxn id="17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8"/>
          <p:cNvCxnSpPr>
            <a:stCxn id="162" idx="3"/>
            <a:endCxn id="17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8"/>
          <p:cNvCxnSpPr>
            <a:stCxn id="163" idx="3"/>
            <a:endCxn id="17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8"/>
          <p:cNvCxnSpPr>
            <a:stCxn id="164" idx="3"/>
            <a:endCxn id="17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8"/>
          <p:cNvCxnSpPr>
            <a:stCxn id="165" idx="3"/>
            <a:endCxn id="17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8"/>
          <p:cNvCxnSpPr>
            <a:stCxn id="187" idx="1"/>
            <a:endCxn id="16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8"/>
          <p:cNvCxnSpPr>
            <a:stCxn id="161" idx="3"/>
            <a:endCxn id="17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8"/>
          <p:cNvCxnSpPr>
            <a:stCxn id="162" idx="3"/>
            <a:endCxn id="17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8"/>
          <p:cNvCxnSpPr>
            <a:stCxn id="163" idx="3"/>
            <a:endCxn id="17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8"/>
          <p:cNvCxnSpPr>
            <a:stCxn id="164" idx="3"/>
            <a:endCxn id="17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8"/>
          <p:cNvCxnSpPr>
            <a:stCxn id="165" idx="3"/>
            <a:endCxn id="17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8"/>
          <p:cNvCxnSpPr>
            <a:stCxn id="161" idx="3"/>
            <a:endCxn id="17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8"/>
          <p:cNvCxnSpPr>
            <a:stCxn id="162" idx="3"/>
            <a:endCxn id="17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8"/>
          <p:cNvCxnSpPr>
            <a:stCxn id="163" idx="3"/>
            <a:endCxn id="17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8"/>
          <p:cNvCxnSpPr>
            <a:stCxn id="164" idx="3"/>
            <a:endCxn id="17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8"/>
          <p:cNvCxnSpPr>
            <a:stCxn id="165" idx="3"/>
            <a:endCxn id="17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8"/>
          <p:cNvCxnSpPr>
            <a:stCxn id="161" idx="3"/>
            <a:endCxn id="18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" name="Google Shape;200;p8"/>
          <p:cNvCxnSpPr>
            <a:stCxn id="162" idx="3"/>
            <a:endCxn id="18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201;p8"/>
          <p:cNvCxnSpPr>
            <a:stCxn id="163" idx="3"/>
            <a:endCxn id="18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8"/>
          <p:cNvCxnSpPr>
            <a:stCxn id="164" idx="3"/>
            <a:endCxn id="18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3" name="Google Shape;203;p8"/>
          <p:cNvCxnSpPr>
            <a:stCxn id="165" idx="3"/>
            <a:endCxn id="18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8"/>
          <p:cNvCxnSpPr>
            <a:stCxn id="176" idx="3"/>
            <a:endCxn id="16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8"/>
          <p:cNvCxnSpPr>
            <a:stCxn id="178" idx="3"/>
            <a:endCxn id="16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8"/>
          <p:cNvCxnSpPr>
            <a:stCxn id="180" idx="3"/>
            <a:endCxn id="16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Microsoft Office PowerPoint</Application>
  <PresentationFormat>On-screen Show (16:9)</PresentationFormat>
  <Paragraphs>339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Helvetica Neue</vt:lpstr>
      <vt:lpstr>Georgia</vt:lpstr>
      <vt:lpstr>Arial</vt:lpstr>
      <vt:lpstr>Open Sans</vt:lpstr>
      <vt:lpstr>Proxima Nova</vt:lpstr>
      <vt:lpstr>Open Sans Light</vt:lpstr>
      <vt:lpstr>Proxima Nova Extrabold</vt:lpstr>
      <vt:lpstr>Helvetica Neue Light</vt:lpstr>
      <vt:lpstr>Office Theme</vt:lpstr>
      <vt:lpstr>PowerPoint Presentation</vt:lpstr>
      <vt:lpstr>PowerPoint Presentation</vt:lpstr>
      <vt:lpstr>Announcements</vt:lpstr>
      <vt:lpstr>PowerPoint Presentation</vt:lpstr>
      <vt:lpstr>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Vaughn</dc:creator>
  <cp:lastModifiedBy>Jacob Vaughn</cp:lastModifiedBy>
  <cp:revision>1</cp:revision>
  <dcterms:modified xsi:type="dcterms:W3CDTF">2022-04-05T23:47:01Z</dcterms:modified>
</cp:coreProperties>
</file>