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66" r:id="rId4"/>
    <p:sldId id="271" r:id="rId5"/>
    <p:sldId id="259" r:id="rId6"/>
    <p:sldId id="268" r:id="rId7"/>
    <p:sldId id="272" r:id="rId8"/>
    <p:sldId id="269"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kelineayala159@gmail.com" initials="j" lastIdx="1" clrIdx="0">
    <p:extLst>
      <p:ext uri="{19B8F6BF-5375-455C-9EA6-DF929625EA0E}">
        <p15:presenceInfo xmlns:p15="http://schemas.microsoft.com/office/powerpoint/2012/main" userId="4e321463315a5a9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0" d="100"/>
          <a:sy n="60" d="100"/>
        </p:scale>
        <p:origin x="96" y="1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312E13-5FE0-439F-A98B-C2AF0FCDA06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1FB0FB82-B324-4EB8-91F2-6149ECDE1875}">
      <dgm:prSet phldrT="[Text]"/>
      <dgm:spPr/>
      <dgm:t>
        <a:bodyPr/>
        <a:lstStyle/>
        <a:p>
          <a:r>
            <a:rPr lang="en-US" dirty="0"/>
            <a:t>Data Sources</a:t>
          </a:r>
        </a:p>
      </dgm:t>
    </dgm:pt>
    <dgm:pt modelId="{9B70DB02-131D-4192-B70D-CA3847A89393}" type="parTrans" cxnId="{FE5B9796-FDA0-4F37-8045-5F9182B734C1}">
      <dgm:prSet/>
      <dgm:spPr/>
      <dgm:t>
        <a:bodyPr/>
        <a:lstStyle/>
        <a:p>
          <a:endParaRPr lang="en-US"/>
        </a:p>
      </dgm:t>
    </dgm:pt>
    <dgm:pt modelId="{F935345C-E69D-4645-8B00-600B9A652F2C}" type="sibTrans" cxnId="{FE5B9796-FDA0-4F37-8045-5F9182B734C1}">
      <dgm:prSet/>
      <dgm:spPr/>
      <dgm:t>
        <a:bodyPr/>
        <a:lstStyle/>
        <a:p>
          <a:endParaRPr lang="en-US"/>
        </a:p>
      </dgm:t>
    </dgm:pt>
    <dgm:pt modelId="{BC33D2A2-999E-42AA-A9B7-C22385A14020}">
      <dgm:prSet phldrT="[Text]"/>
      <dgm:spPr/>
      <dgm:t>
        <a:bodyPr/>
        <a:lstStyle/>
        <a:p>
          <a:r>
            <a:rPr lang="en-US" dirty="0"/>
            <a:t>Data was provided by Credit One and their partners. </a:t>
          </a:r>
        </a:p>
      </dgm:t>
    </dgm:pt>
    <dgm:pt modelId="{5C8451E1-BAA4-4313-B08F-FCADC9E8B5BC}" type="parTrans" cxnId="{230A899F-4081-452E-BDA3-BA39405D3CF4}">
      <dgm:prSet/>
      <dgm:spPr/>
      <dgm:t>
        <a:bodyPr/>
        <a:lstStyle/>
        <a:p>
          <a:endParaRPr lang="en-US"/>
        </a:p>
      </dgm:t>
    </dgm:pt>
    <dgm:pt modelId="{5FDC9938-FDF1-404F-8661-6D2EAE9AAF81}" type="sibTrans" cxnId="{230A899F-4081-452E-BDA3-BA39405D3CF4}">
      <dgm:prSet/>
      <dgm:spPr/>
      <dgm:t>
        <a:bodyPr/>
        <a:lstStyle/>
        <a:p>
          <a:endParaRPr lang="en-US"/>
        </a:p>
      </dgm:t>
    </dgm:pt>
    <dgm:pt modelId="{3BD8D327-F33C-46CE-A44A-B05B3A15B643}">
      <dgm:prSet phldrT="[Text]"/>
      <dgm:spPr/>
      <dgm:t>
        <a:bodyPr/>
        <a:lstStyle/>
        <a:p>
          <a:r>
            <a:rPr lang="en-US" dirty="0"/>
            <a:t>Data Management</a:t>
          </a:r>
        </a:p>
      </dgm:t>
    </dgm:pt>
    <dgm:pt modelId="{3067516C-E25E-409C-9DF4-AD31322B01BE}" type="parTrans" cxnId="{75C2339B-B304-4C0A-8478-5909E7D2AF4C}">
      <dgm:prSet/>
      <dgm:spPr/>
      <dgm:t>
        <a:bodyPr/>
        <a:lstStyle/>
        <a:p>
          <a:endParaRPr lang="en-US"/>
        </a:p>
      </dgm:t>
    </dgm:pt>
    <dgm:pt modelId="{85E64068-B7D8-4C7A-8206-2139549299BB}" type="sibTrans" cxnId="{75C2339B-B304-4C0A-8478-5909E7D2AF4C}">
      <dgm:prSet/>
      <dgm:spPr/>
      <dgm:t>
        <a:bodyPr/>
        <a:lstStyle/>
        <a:p>
          <a:endParaRPr lang="en-US"/>
        </a:p>
      </dgm:t>
    </dgm:pt>
    <dgm:pt modelId="{3567D032-1DCF-45C4-87ED-2C08F2B634B2}">
      <dgm:prSet phldrT="[Text]"/>
      <dgm:spPr/>
      <dgm:t>
        <a:bodyPr/>
        <a:lstStyle/>
        <a:p>
          <a:r>
            <a:rPr lang="en-US" dirty="0"/>
            <a:t>Data is only accessed by Blackwell Data Scientist in encrypted databases provided by Credit One. </a:t>
          </a:r>
        </a:p>
      </dgm:t>
    </dgm:pt>
    <dgm:pt modelId="{59ED4899-270E-4392-B75C-57A90C1CFAAA}" type="parTrans" cxnId="{0554C516-7904-49F1-AB2B-9FF61A2EEFC2}">
      <dgm:prSet/>
      <dgm:spPr/>
      <dgm:t>
        <a:bodyPr/>
        <a:lstStyle/>
        <a:p>
          <a:endParaRPr lang="en-US"/>
        </a:p>
      </dgm:t>
    </dgm:pt>
    <dgm:pt modelId="{38010867-47A1-4170-97C2-392113444415}" type="sibTrans" cxnId="{0554C516-7904-49F1-AB2B-9FF61A2EEFC2}">
      <dgm:prSet/>
      <dgm:spPr/>
      <dgm:t>
        <a:bodyPr/>
        <a:lstStyle/>
        <a:p>
          <a:endParaRPr lang="en-US"/>
        </a:p>
      </dgm:t>
    </dgm:pt>
    <dgm:pt modelId="{F1F763BD-C023-49CF-9AEC-DB698D00A6FB}">
      <dgm:prSet phldrT="[Text]"/>
      <dgm:spPr/>
      <dgm:t>
        <a:bodyPr/>
        <a:lstStyle/>
        <a:p>
          <a:r>
            <a:rPr lang="en-US" dirty="0"/>
            <a:t>Data will not be moved or copied from the provided encrypted database.</a:t>
          </a:r>
        </a:p>
      </dgm:t>
    </dgm:pt>
    <dgm:pt modelId="{3F50B9F8-99AE-42B4-A4EF-152DEC83D08A}" type="parTrans" cxnId="{12A3568E-1918-4276-B66F-57F382216F10}">
      <dgm:prSet/>
      <dgm:spPr/>
      <dgm:t>
        <a:bodyPr/>
        <a:lstStyle/>
        <a:p>
          <a:endParaRPr lang="en-US"/>
        </a:p>
      </dgm:t>
    </dgm:pt>
    <dgm:pt modelId="{FCD657B7-0E63-4E71-93DE-603077001164}" type="sibTrans" cxnId="{12A3568E-1918-4276-B66F-57F382216F10}">
      <dgm:prSet/>
      <dgm:spPr/>
      <dgm:t>
        <a:bodyPr/>
        <a:lstStyle/>
        <a:p>
          <a:endParaRPr lang="en-US"/>
        </a:p>
      </dgm:t>
    </dgm:pt>
    <dgm:pt modelId="{07E0D8CC-91F2-446C-996D-D4110CED53AC}">
      <dgm:prSet phldrT="[Text]"/>
      <dgm:spPr/>
      <dgm:t>
        <a:bodyPr/>
        <a:lstStyle/>
        <a:p>
          <a:r>
            <a:rPr lang="en-US" dirty="0"/>
            <a:t>Results and recommendations will not include identifiable customer information. </a:t>
          </a:r>
        </a:p>
      </dgm:t>
    </dgm:pt>
    <dgm:pt modelId="{A1EFAAAA-8A04-4E69-90CF-7D626C5E88D6}" type="parTrans" cxnId="{E4528900-F0AA-4821-AEB1-1DD7B62B3101}">
      <dgm:prSet/>
      <dgm:spPr/>
      <dgm:t>
        <a:bodyPr/>
        <a:lstStyle/>
        <a:p>
          <a:endParaRPr lang="en-US"/>
        </a:p>
      </dgm:t>
    </dgm:pt>
    <dgm:pt modelId="{84932DCB-6FD6-4B3F-9958-E356DEAFAB59}" type="sibTrans" cxnId="{E4528900-F0AA-4821-AEB1-1DD7B62B3101}">
      <dgm:prSet/>
      <dgm:spPr/>
      <dgm:t>
        <a:bodyPr/>
        <a:lstStyle/>
        <a:p>
          <a:endParaRPr lang="en-US"/>
        </a:p>
      </dgm:t>
    </dgm:pt>
    <dgm:pt modelId="{22BB69B2-C698-4A0F-9E17-72E200750263}">
      <dgm:prSet phldrT="[Text]"/>
      <dgm:spPr/>
      <dgm:t>
        <a:bodyPr/>
        <a:lstStyle/>
        <a:p>
          <a:r>
            <a:rPr lang="en-US" dirty="0"/>
            <a:t>For results needing clarification, access to database will be granted to stakeholders by Credit One on a case by case basis. </a:t>
          </a:r>
        </a:p>
      </dgm:t>
    </dgm:pt>
    <dgm:pt modelId="{4D5D3E99-FD0A-4B31-AE94-C3484396D7EF}" type="parTrans" cxnId="{6627670E-7069-4B67-B83A-D4ED39713806}">
      <dgm:prSet/>
      <dgm:spPr/>
      <dgm:t>
        <a:bodyPr/>
        <a:lstStyle/>
        <a:p>
          <a:endParaRPr lang="en-US"/>
        </a:p>
      </dgm:t>
    </dgm:pt>
    <dgm:pt modelId="{0A577894-D436-437F-BCE1-EBEE2E40B063}" type="sibTrans" cxnId="{6627670E-7069-4B67-B83A-D4ED39713806}">
      <dgm:prSet/>
      <dgm:spPr/>
      <dgm:t>
        <a:bodyPr/>
        <a:lstStyle/>
        <a:p>
          <a:endParaRPr lang="en-US"/>
        </a:p>
      </dgm:t>
    </dgm:pt>
    <dgm:pt modelId="{386AAF54-AC42-47DC-84A9-EE9FDB85B854}" type="pres">
      <dgm:prSet presAssocID="{1C312E13-5FE0-439F-A98B-C2AF0FCDA06F}" presName="Name0" presStyleCnt="0">
        <dgm:presLayoutVars>
          <dgm:dir/>
          <dgm:animLvl val="lvl"/>
          <dgm:resizeHandles val="exact"/>
        </dgm:presLayoutVars>
      </dgm:prSet>
      <dgm:spPr/>
    </dgm:pt>
    <dgm:pt modelId="{9D70E7B8-1203-4DC3-A033-7FDD9F0A82AB}" type="pres">
      <dgm:prSet presAssocID="{1FB0FB82-B324-4EB8-91F2-6149ECDE1875}" presName="linNode" presStyleCnt="0"/>
      <dgm:spPr/>
    </dgm:pt>
    <dgm:pt modelId="{520524E3-B5DC-49F4-A315-2438532B6D70}" type="pres">
      <dgm:prSet presAssocID="{1FB0FB82-B324-4EB8-91F2-6149ECDE1875}" presName="parentText" presStyleLbl="node1" presStyleIdx="0" presStyleCnt="2">
        <dgm:presLayoutVars>
          <dgm:chMax val="1"/>
          <dgm:bulletEnabled val="1"/>
        </dgm:presLayoutVars>
      </dgm:prSet>
      <dgm:spPr/>
    </dgm:pt>
    <dgm:pt modelId="{82078B77-5CCC-41CB-A345-1403E591A5CC}" type="pres">
      <dgm:prSet presAssocID="{1FB0FB82-B324-4EB8-91F2-6149ECDE1875}" presName="descendantText" presStyleLbl="alignAccFollowNode1" presStyleIdx="0" presStyleCnt="2">
        <dgm:presLayoutVars>
          <dgm:bulletEnabled val="1"/>
        </dgm:presLayoutVars>
      </dgm:prSet>
      <dgm:spPr/>
    </dgm:pt>
    <dgm:pt modelId="{5658307F-9109-4307-8E50-D200A5AF8BEC}" type="pres">
      <dgm:prSet presAssocID="{F935345C-E69D-4645-8B00-600B9A652F2C}" presName="sp" presStyleCnt="0"/>
      <dgm:spPr/>
    </dgm:pt>
    <dgm:pt modelId="{18913FA6-913D-4987-A40F-48A8B8FD9F7B}" type="pres">
      <dgm:prSet presAssocID="{3BD8D327-F33C-46CE-A44A-B05B3A15B643}" presName="linNode" presStyleCnt="0"/>
      <dgm:spPr/>
    </dgm:pt>
    <dgm:pt modelId="{77AAED8E-2724-4EC9-8FB4-566F7906E3A4}" type="pres">
      <dgm:prSet presAssocID="{3BD8D327-F33C-46CE-A44A-B05B3A15B643}" presName="parentText" presStyleLbl="node1" presStyleIdx="1" presStyleCnt="2">
        <dgm:presLayoutVars>
          <dgm:chMax val="1"/>
          <dgm:bulletEnabled val="1"/>
        </dgm:presLayoutVars>
      </dgm:prSet>
      <dgm:spPr/>
    </dgm:pt>
    <dgm:pt modelId="{D8D62DBA-14F5-4A4D-9B83-D28C2873D20F}" type="pres">
      <dgm:prSet presAssocID="{3BD8D327-F33C-46CE-A44A-B05B3A15B643}" presName="descendantText" presStyleLbl="alignAccFollowNode1" presStyleIdx="1" presStyleCnt="2" custLinFactNeighborY="0">
        <dgm:presLayoutVars>
          <dgm:bulletEnabled val="1"/>
        </dgm:presLayoutVars>
      </dgm:prSet>
      <dgm:spPr/>
    </dgm:pt>
  </dgm:ptLst>
  <dgm:cxnLst>
    <dgm:cxn modelId="{E4528900-F0AA-4821-AEB1-1DD7B62B3101}" srcId="{3BD8D327-F33C-46CE-A44A-B05B3A15B643}" destId="{07E0D8CC-91F2-446C-996D-D4110CED53AC}" srcOrd="2" destOrd="0" parTransId="{A1EFAAAA-8A04-4E69-90CF-7D626C5E88D6}" sibTransId="{84932DCB-6FD6-4B3F-9958-E356DEAFAB59}"/>
    <dgm:cxn modelId="{6627670E-7069-4B67-B83A-D4ED39713806}" srcId="{3BD8D327-F33C-46CE-A44A-B05B3A15B643}" destId="{22BB69B2-C698-4A0F-9E17-72E200750263}" srcOrd="3" destOrd="0" parTransId="{4D5D3E99-FD0A-4B31-AE94-C3484396D7EF}" sibTransId="{0A577894-D436-437F-BCE1-EBEE2E40B063}"/>
    <dgm:cxn modelId="{49B5C90E-7D69-4BFD-8C0D-96B3AE2731E1}" type="presOf" srcId="{07E0D8CC-91F2-446C-996D-D4110CED53AC}" destId="{D8D62DBA-14F5-4A4D-9B83-D28C2873D20F}" srcOrd="0" destOrd="2" presId="urn:microsoft.com/office/officeart/2005/8/layout/vList5"/>
    <dgm:cxn modelId="{0554C516-7904-49F1-AB2B-9FF61A2EEFC2}" srcId="{3BD8D327-F33C-46CE-A44A-B05B3A15B643}" destId="{3567D032-1DCF-45C4-87ED-2C08F2B634B2}" srcOrd="0" destOrd="0" parTransId="{59ED4899-270E-4392-B75C-57A90C1CFAAA}" sibTransId="{38010867-47A1-4170-97C2-392113444415}"/>
    <dgm:cxn modelId="{7A661834-12AB-43B4-BEC7-6BC81537AAE6}" type="presOf" srcId="{BC33D2A2-999E-42AA-A9B7-C22385A14020}" destId="{82078B77-5CCC-41CB-A345-1403E591A5CC}" srcOrd="0" destOrd="0" presId="urn:microsoft.com/office/officeart/2005/8/layout/vList5"/>
    <dgm:cxn modelId="{368B7B58-C42F-4224-8E35-D53C502939FB}" type="presOf" srcId="{3567D032-1DCF-45C4-87ED-2C08F2B634B2}" destId="{D8D62DBA-14F5-4A4D-9B83-D28C2873D20F}" srcOrd="0" destOrd="0" presId="urn:microsoft.com/office/officeart/2005/8/layout/vList5"/>
    <dgm:cxn modelId="{1FE75F7D-7059-4AF7-BAAD-AF1101D2E787}" type="presOf" srcId="{F1F763BD-C023-49CF-9AEC-DB698D00A6FB}" destId="{D8D62DBA-14F5-4A4D-9B83-D28C2873D20F}" srcOrd="0" destOrd="1" presId="urn:microsoft.com/office/officeart/2005/8/layout/vList5"/>
    <dgm:cxn modelId="{12A3568E-1918-4276-B66F-57F382216F10}" srcId="{3BD8D327-F33C-46CE-A44A-B05B3A15B643}" destId="{F1F763BD-C023-49CF-9AEC-DB698D00A6FB}" srcOrd="1" destOrd="0" parTransId="{3F50B9F8-99AE-42B4-A4EF-152DEC83D08A}" sibTransId="{FCD657B7-0E63-4E71-93DE-603077001164}"/>
    <dgm:cxn modelId="{13490C93-A50F-4950-8C9B-961CCBEF95DC}" type="presOf" srcId="{1FB0FB82-B324-4EB8-91F2-6149ECDE1875}" destId="{520524E3-B5DC-49F4-A315-2438532B6D70}" srcOrd="0" destOrd="0" presId="urn:microsoft.com/office/officeart/2005/8/layout/vList5"/>
    <dgm:cxn modelId="{FE5B9796-FDA0-4F37-8045-5F9182B734C1}" srcId="{1C312E13-5FE0-439F-A98B-C2AF0FCDA06F}" destId="{1FB0FB82-B324-4EB8-91F2-6149ECDE1875}" srcOrd="0" destOrd="0" parTransId="{9B70DB02-131D-4192-B70D-CA3847A89393}" sibTransId="{F935345C-E69D-4645-8B00-600B9A652F2C}"/>
    <dgm:cxn modelId="{75C2339B-B304-4C0A-8478-5909E7D2AF4C}" srcId="{1C312E13-5FE0-439F-A98B-C2AF0FCDA06F}" destId="{3BD8D327-F33C-46CE-A44A-B05B3A15B643}" srcOrd="1" destOrd="0" parTransId="{3067516C-E25E-409C-9DF4-AD31322B01BE}" sibTransId="{85E64068-B7D8-4C7A-8206-2139549299BB}"/>
    <dgm:cxn modelId="{230A899F-4081-452E-BDA3-BA39405D3CF4}" srcId="{1FB0FB82-B324-4EB8-91F2-6149ECDE1875}" destId="{BC33D2A2-999E-42AA-A9B7-C22385A14020}" srcOrd="0" destOrd="0" parTransId="{5C8451E1-BAA4-4313-B08F-FCADC9E8B5BC}" sibTransId="{5FDC9938-FDF1-404F-8661-6D2EAE9AAF81}"/>
    <dgm:cxn modelId="{441B02DA-08DF-4589-B9EB-8571E31F6361}" type="presOf" srcId="{22BB69B2-C698-4A0F-9E17-72E200750263}" destId="{D8D62DBA-14F5-4A4D-9B83-D28C2873D20F}" srcOrd="0" destOrd="3" presId="urn:microsoft.com/office/officeart/2005/8/layout/vList5"/>
    <dgm:cxn modelId="{9E9866DB-337E-4D83-8CC5-2E6E283AE58F}" type="presOf" srcId="{3BD8D327-F33C-46CE-A44A-B05B3A15B643}" destId="{77AAED8E-2724-4EC9-8FB4-566F7906E3A4}" srcOrd="0" destOrd="0" presId="urn:microsoft.com/office/officeart/2005/8/layout/vList5"/>
    <dgm:cxn modelId="{67DE46DF-DCB6-4402-B6E9-DF3ED2B73386}" type="presOf" srcId="{1C312E13-5FE0-439F-A98B-C2AF0FCDA06F}" destId="{386AAF54-AC42-47DC-84A9-EE9FDB85B854}" srcOrd="0" destOrd="0" presId="urn:microsoft.com/office/officeart/2005/8/layout/vList5"/>
    <dgm:cxn modelId="{F967B038-8886-4C2C-BFDE-81A5CC2BDF37}" type="presParOf" srcId="{386AAF54-AC42-47DC-84A9-EE9FDB85B854}" destId="{9D70E7B8-1203-4DC3-A033-7FDD9F0A82AB}" srcOrd="0" destOrd="0" presId="urn:microsoft.com/office/officeart/2005/8/layout/vList5"/>
    <dgm:cxn modelId="{2C8AD9CC-D174-4C55-AB07-20AD736B35B4}" type="presParOf" srcId="{9D70E7B8-1203-4DC3-A033-7FDD9F0A82AB}" destId="{520524E3-B5DC-49F4-A315-2438532B6D70}" srcOrd="0" destOrd="0" presId="urn:microsoft.com/office/officeart/2005/8/layout/vList5"/>
    <dgm:cxn modelId="{B23C00F7-BA75-4F99-BDFE-4DC46803D1EA}" type="presParOf" srcId="{9D70E7B8-1203-4DC3-A033-7FDD9F0A82AB}" destId="{82078B77-5CCC-41CB-A345-1403E591A5CC}" srcOrd="1" destOrd="0" presId="urn:microsoft.com/office/officeart/2005/8/layout/vList5"/>
    <dgm:cxn modelId="{884DEDFC-063A-4081-8E90-75F692D0470E}" type="presParOf" srcId="{386AAF54-AC42-47DC-84A9-EE9FDB85B854}" destId="{5658307F-9109-4307-8E50-D200A5AF8BEC}" srcOrd="1" destOrd="0" presId="urn:microsoft.com/office/officeart/2005/8/layout/vList5"/>
    <dgm:cxn modelId="{B28696EC-1208-44DC-AEBC-BB1B4E9C5E85}" type="presParOf" srcId="{386AAF54-AC42-47DC-84A9-EE9FDB85B854}" destId="{18913FA6-913D-4987-A40F-48A8B8FD9F7B}" srcOrd="2" destOrd="0" presId="urn:microsoft.com/office/officeart/2005/8/layout/vList5"/>
    <dgm:cxn modelId="{0337E6FD-CC28-46DF-8E43-13D160D8FB33}" type="presParOf" srcId="{18913FA6-913D-4987-A40F-48A8B8FD9F7B}" destId="{77AAED8E-2724-4EC9-8FB4-566F7906E3A4}" srcOrd="0" destOrd="0" presId="urn:microsoft.com/office/officeart/2005/8/layout/vList5"/>
    <dgm:cxn modelId="{67350F3F-3E01-41B5-838F-E952681A535A}" type="presParOf" srcId="{18913FA6-913D-4987-A40F-48A8B8FD9F7B}" destId="{D8D62DBA-14F5-4A4D-9B83-D28C2873D20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57BF36-090C-4ADC-9D92-2B159ADD64D7}"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CAB6F658-363E-45C3-B33E-0A05D4F925C0}">
      <dgm:prSet phldrT="[Text]"/>
      <dgm:spPr/>
      <dgm:t>
        <a:bodyPr/>
        <a:lstStyle/>
        <a:p>
          <a:endParaRPr lang="en-US" dirty="0"/>
        </a:p>
      </dgm:t>
    </dgm:pt>
    <dgm:pt modelId="{FB2288D9-AC8F-4154-8762-8D73F4C33B48}" type="parTrans" cxnId="{B685C2DB-56B0-4FFA-8751-661554B8BA52}">
      <dgm:prSet/>
      <dgm:spPr/>
      <dgm:t>
        <a:bodyPr/>
        <a:lstStyle/>
        <a:p>
          <a:endParaRPr lang="en-US"/>
        </a:p>
      </dgm:t>
    </dgm:pt>
    <dgm:pt modelId="{9C8497FA-45A3-4930-B83B-F0A395BC2605}" type="sibTrans" cxnId="{B685C2DB-56B0-4FFA-8751-661554B8BA52}">
      <dgm:prSet/>
      <dgm:spPr/>
      <dgm:t>
        <a:bodyPr/>
        <a:lstStyle/>
        <a:p>
          <a:endParaRPr lang="en-US"/>
        </a:p>
      </dgm:t>
    </dgm:pt>
    <dgm:pt modelId="{E0C154D5-924C-46F0-A68B-CF41BF88829C}">
      <dgm:prSet custT="1"/>
      <dgm:spPr/>
      <dgm:t>
        <a:bodyPr/>
        <a:lstStyle/>
        <a:p>
          <a:r>
            <a:rPr lang="en-US" sz="1800" b="0" i="0" dirty="0"/>
            <a:t>Find the real and actionable Business question</a:t>
          </a:r>
          <a:endParaRPr lang="en-US" sz="1800" dirty="0"/>
        </a:p>
      </dgm:t>
    </dgm:pt>
    <dgm:pt modelId="{B06CDCDD-B71E-4CC5-9FEA-ECA6D67ADD05}" type="parTrans" cxnId="{B3024E26-5E39-4A3E-9AA3-9FC0F19E71B8}">
      <dgm:prSet/>
      <dgm:spPr/>
      <dgm:t>
        <a:bodyPr/>
        <a:lstStyle/>
        <a:p>
          <a:endParaRPr lang="en-US"/>
        </a:p>
      </dgm:t>
    </dgm:pt>
    <dgm:pt modelId="{F1D48CA4-9D2A-445C-A1B6-3EBA8551793F}" type="sibTrans" cxnId="{B3024E26-5E39-4A3E-9AA3-9FC0F19E71B8}">
      <dgm:prSet/>
      <dgm:spPr/>
      <dgm:t>
        <a:bodyPr/>
        <a:lstStyle/>
        <a:p>
          <a:endParaRPr lang="en-US"/>
        </a:p>
      </dgm:t>
    </dgm:pt>
    <dgm:pt modelId="{DA7DCD01-AA29-4B6F-BF81-09394A127CF9}" type="pres">
      <dgm:prSet presAssocID="{E457BF36-090C-4ADC-9D92-2B159ADD64D7}" presName="Name0" presStyleCnt="0">
        <dgm:presLayoutVars>
          <dgm:dir/>
          <dgm:resizeHandles val="exact"/>
        </dgm:presLayoutVars>
      </dgm:prSet>
      <dgm:spPr/>
    </dgm:pt>
    <dgm:pt modelId="{FA177944-4566-4DDA-A839-089A9B0578DE}" type="pres">
      <dgm:prSet presAssocID="{E457BF36-090C-4ADC-9D92-2B159ADD64D7}" presName="arrow" presStyleLbl="bgShp" presStyleIdx="0" presStyleCnt="1" custLinFactNeighborX="-2177" custLinFactNeighborY="-75000"/>
      <dgm:spPr>
        <a:solidFill>
          <a:schemeClr val="accent3"/>
        </a:solidFill>
      </dgm:spPr>
    </dgm:pt>
    <dgm:pt modelId="{B139CAF8-F3F3-4227-BB84-014FA61A5175}" type="pres">
      <dgm:prSet presAssocID="{E457BF36-090C-4ADC-9D92-2B159ADD64D7}" presName="points" presStyleCnt="0"/>
      <dgm:spPr/>
    </dgm:pt>
    <dgm:pt modelId="{294EB3B6-24DE-4093-8F58-84AC8BA100A1}" type="pres">
      <dgm:prSet presAssocID="{CAB6F658-363E-45C3-B33E-0A05D4F925C0}" presName="compositeA" presStyleCnt="0"/>
      <dgm:spPr/>
    </dgm:pt>
    <dgm:pt modelId="{DDB96970-7FB7-4352-8D18-4AC581C44FC0}" type="pres">
      <dgm:prSet presAssocID="{CAB6F658-363E-45C3-B33E-0A05D4F925C0}" presName="textA" presStyleLbl="revTx" presStyleIdx="0" presStyleCnt="2" custFlipHor="1" custScaleX="62858" custScaleY="31019">
        <dgm:presLayoutVars>
          <dgm:bulletEnabled val="1"/>
        </dgm:presLayoutVars>
      </dgm:prSet>
      <dgm:spPr/>
    </dgm:pt>
    <dgm:pt modelId="{FDF3E288-CACE-497D-A9B2-3D5F13BDE2F1}" type="pres">
      <dgm:prSet presAssocID="{CAB6F658-363E-45C3-B33E-0A05D4F925C0}" presName="circleA" presStyleLbl="node1" presStyleIdx="0" presStyleCnt="2" custLinFactX="-100000" custLinFactY="-100000" custLinFactNeighborX="-169511" custLinFactNeighborY="-133353"/>
      <dgm:spPr/>
    </dgm:pt>
    <dgm:pt modelId="{AB923DB4-BCCF-45A0-8E0A-B25F6B20C190}" type="pres">
      <dgm:prSet presAssocID="{CAB6F658-363E-45C3-B33E-0A05D4F925C0}" presName="spaceA" presStyleCnt="0"/>
      <dgm:spPr/>
    </dgm:pt>
    <dgm:pt modelId="{A50CAA21-CBBD-436D-8917-BABAB67E34BC}" type="pres">
      <dgm:prSet presAssocID="{9C8497FA-45A3-4930-B83B-F0A395BC2605}" presName="space" presStyleCnt="0"/>
      <dgm:spPr/>
    </dgm:pt>
    <dgm:pt modelId="{9E9E0767-6D23-4D57-B90C-746E22F9FF0C}" type="pres">
      <dgm:prSet presAssocID="{E0C154D5-924C-46F0-A68B-CF41BF88829C}" presName="compositeB" presStyleCnt="0"/>
      <dgm:spPr/>
    </dgm:pt>
    <dgm:pt modelId="{311D8D21-A008-4E3F-A159-D80C87FCCEE6}" type="pres">
      <dgm:prSet presAssocID="{E0C154D5-924C-46F0-A68B-CF41BF88829C}" presName="textB" presStyleLbl="revTx" presStyleIdx="1" presStyleCnt="2" custScaleX="40411" custScaleY="47670" custLinFactX="-34068" custLinFactNeighborX="-100000" custLinFactNeighborY="-68871">
        <dgm:presLayoutVars>
          <dgm:bulletEnabled val="1"/>
        </dgm:presLayoutVars>
      </dgm:prSet>
      <dgm:spPr/>
    </dgm:pt>
    <dgm:pt modelId="{B6C15E89-47C6-4B15-AC01-73AE3FDD1A97}" type="pres">
      <dgm:prSet presAssocID="{E0C154D5-924C-46F0-A68B-CF41BF88829C}" presName="circleB" presStyleLbl="node1" presStyleIdx="1" presStyleCnt="2" custFlipVert="1" custFlipHor="0" custScaleX="8722" custScaleY="20996" custLinFactX="200000" custLinFactY="300000" custLinFactNeighborX="277496" custLinFactNeighborY="325472"/>
      <dgm:spPr/>
    </dgm:pt>
    <dgm:pt modelId="{435B2F92-787C-4C84-B32C-BC7835604A46}" type="pres">
      <dgm:prSet presAssocID="{E0C154D5-924C-46F0-A68B-CF41BF88829C}" presName="spaceB" presStyleCnt="0"/>
      <dgm:spPr/>
    </dgm:pt>
  </dgm:ptLst>
  <dgm:cxnLst>
    <dgm:cxn modelId="{2444FD11-214A-4F99-A750-EC99AD06C2D1}" type="presOf" srcId="{CAB6F658-363E-45C3-B33E-0A05D4F925C0}" destId="{DDB96970-7FB7-4352-8D18-4AC581C44FC0}" srcOrd="0" destOrd="0" presId="urn:microsoft.com/office/officeart/2005/8/layout/hProcess11"/>
    <dgm:cxn modelId="{B3024E26-5E39-4A3E-9AA3-9FC0F19E71B8}" srcId="{E457BF36-090C-4ADC-9D92-2B159ADD64D7}" destId="{E0C154D5-924C-46F0-A68B-CF41BF88829C}" srcOrd="1" destOrd="0" parTransId="{B06CDCDD-B71E-4CC5-9FEA-ECA6D67ADD05}" sibTransId="{F1D48CA4-9D2A-445C-A1B6-3EBA8551793F}"/>
    <dgm:cxn modelId="{B685C2DB-56B0-4FFA-8751-661554B8BA52}" srcId="{E457BF36-090C-4ADC-9D92-2B159ADD64D7}" destId="{CAB6F658-363E-45C3-B33E-0A05D4F925C0}" srcOrd="0" destOrd="0" parTransId="{FB2288D9-AC8F-4154-8762-8D73F4C33B48}" sibTransId="{9C8497FA-45A3-4930-B83B-F0A395BC2605}"/>
    <dgm:cxn modelId="{CAC20CF0-AA32-452B-8F3B-EBB5502450BC}" type="presOf" srcId="{E457BF36-090C-4ADC-9D92-2B159ADD64D7}" destId="{DA7DCD01-AA29-4B6F-BF81-09394A127CF9}" srcOrd="0" destOrd="0" presId="urn:microsoft.com/office/officeart/2005/8/layout/hProcess11"/>
    <dgm:cxn modelId="{AB7BA8F3-5F15-4C5A-974D-93D8C5D1F3E9}" type="presOf" srcId="{E0C154D5-924C-46F0-A68B-CF41BF88829C}" destId="{311D8D21-A008-4E3F-A159-D80C87FCCEE6}" srcOrd="0" destOrd="0" presId="urn:microsoft.com/office/officeart/2005/8/layout/hProcess11"/>
    <dgm:cxn modelId="{BB48BB80-FCAA-418E-BF1E-F929B9417F8B}" type="presParOf" srcId="{DA7DCD01-AA29-4B6F-BF81-09394A127CF9}" destId="{FA177944-4566-4DDA-A839-089A9B0578DE}" srcOrd="0" destOrd="0" presId="urn:microsoft.com/office/officeart/2005/8/layout/hProcess11"/>
    <dgm:cxn modelId="{2D7CD1F2-8783-4582-9404-7FB91C774073}" type="presParOf" srcId="{DA7DCD01-AA29-4B6F-BF81-09394A127CF9}" destId="{B139CAF8-F3F3-4227-BB84-014FA61A5175}" srcOrd="1" destOrd="0" presId="urn:microsoft.com/office/officeart/2005/8/layout/hProcess11"/>
    <dgm:cxn modelId="{8A3AAA45-6D48-4AEB-BF15-53D5985027C1}" type="presParOf" srcId="{B139CAF8-F3F3-4227-BB84-014FA61A5175}" destId="{294EB3B6-24DE-4093-8F58-84AC8BA100A1}" srcOrd="0" destOrd="0" presId="urn:microsoft.com/office/officeart/2005/8/layout/hProcess11"/>
    <dgm:cxn modelId="{A71B2AA3-2ECF-4F03-BBEF-F5600B284DF1}" type="presParOf" srcId="{294EB3B6-24DE-4093-8F58-84AC8BA100A1}" destId="{DDB96970-7FB7-4352-8D18-4AC581C44FC0}" srcOrd="0" destOrd="0" presId="urn:microsoft.com/office/officeart/2005/8/layout/hProcess11"/>
    <dgm:cxn modelId="{87336502-7229-4F2D-B6B3-2F11F6BFCD3B}" type="presParOf" srcId="{294EB3B6-24DE-4093-8F58-84AC8BA100A1}" destId="{FDF3E288-CACE-497D-A9B2-3D5F13BDE2F1}" srcOrd="1" destOrd="0" presId="urn:microsoft.com/office/officeart/2005/8/layout/hProcess11"/>
    <dgm:cxn modelId="{57926766-D304-44D4-B146-2371A0E884AE}" type="presParOf" srcId="{294EB3B6-24DE-4093-8F58-84AC8BA100A1}" destId="{AB923DB4-BCCF-45A0-8E0A-B25F6B20C190}" srcOrd="2" destOrd="0" presId="urn:microsoft.com/office/officeart/2005/8/layout/hProcess11"/>
    <dgm:cxn modelId="{4AEB4776-04E6-4DC7-86F3-9394C1FD16B8}" type="presParOf" srcId="{B139CAF8-F3F3-4227-BB84-014FA61A5175}" destId="{A50CAA21-CBBD-436D-8917-BABAB67E34BC}" srcOrd="1" destOrd="0" presId="urn:microsoft.com/office/officeart/2005/8/layout/hProcess11"/>
    <dgm:cxn modelId="{5F327B84-0617-4FB1-A860-8DDCBADC7C62}" type="presParOf" srcId="{B139CAF8-F3F3-4227-BB84-014FA61A5175}" destId="{9E9E0767-6D23-4D57-B90C-746E22F9FF0C}" srcOrd="2" destOrd="0" presId="urn:microsoft.com/office/officeart/2005/8/layout/hProcess11"/>
    <dgm:cxn modelId="{9D0FFF42-0AE2-4F97-A2E8-FF154A0BCEE2}" type="presParOf" srcId="{9E9E0767-6D23-4D57-B90C-746E22F9FF0C}" destId="{311D8D21-A008-4E3F-A159-D80C87FCCEE6}" srcOrd="0" destOrd="0" presId="urn:microsoft.com/office/officeart/2005/8/layout/hProcess11"/>
    <dgm:cxn modelId="{C4AB7F91-8833-458F-B1A8-7D46D8FEEC39}" type="presParOf" srcId="{9E9E0767-6D23-4D57-B90C-746E22F9FF0C}" destId="{B6C15E89-47C6-4B15-AC01-73AE3FDD1A97}" srcOrd="1" destOrd="0" presId="urn:microsoft.com/office/officeart/2005/8/layout/hProcess11"/>
    <dgm:cxn modelId="{804D0BE5-1F8B-4220-9A0C-77438FE5C54B}" type="presParOf" srcId="{9E9E0767-6D23-4D57-B90C-746E22F9FF0C}" destId="{435B2F92-787C-4C84-B32C-BC7835604A46}"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73C93D-56AC-4EF7-A803-9116CD28DBF7}"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US"/>
        </a:p>
      </dgm:t>
    </dgm:pt>
    <dgm:pt modelId="{D732CE64-55CF-47E0-AC47-B4A98A767F7A}">
      <dgm:prSet phldrT="[Text]"/>
      <dgm:spPr>
        <a:solidFill>
          <a:schemeClr val="accent5"/>
        </a:solidFill>
      </dgm:spPr>
      <dgm:t>
        <a:bodyPr/>
        <a:lstStyle/>
        <a:p>
          <a:r>
            <a:rPr lang="en-US" dirty="0"/>
            <a:t>Business Question</a:t>
          </a:r>
        </a:p>
      </dgm:t>
    </dgm:pt>
    <dgm:pt modelId="{45979D57-4468-4338-9CBB-E0170B789F05}" type="parTrans" cxnId="{E56F9DEB-1061-4418-B10B-E80835A36018}">
      <dgm:prSet/>
      <dgm:spPr/>
      <dgm:t>
        <a:bodyPr/>
        <a:lstStyle/>
        <a:p>
          <a:endParaRPr lang="en-US"/>
        </a:p>
      </dgm:t>
    </dgm:pt>
    <dgm:pt modelId="{02CBF9F2-1E5E-423F-B403-7D9CC4F03941}" type="sibTrans" cxnId="{E56F9DEB-1061-4418-B10B-E80835A36018}">
      <dgm:prSet/>
      <dgm:spPr/>
      <dgm:t>
        <a:bodyPr/>
        <a:lstStyle/>
        <a:p>
          <a:endParaRPr lang="en-US"/>
        </a:p>
      </dgm:t>
    </dgm:pt>
    <dgm:pt modelId="{C53253E6-5C3B-40D1-8BE2-EB8AF738AFB6}">
      <dgm:prSet phldrT="[Text]"/>
      <dgm:spPr>
        <a:solidFill>
          <a:schemeClr val="accent5"/>
        </a:solidFill>
      </dgm:spPr>
      <dgm:t>
        <a:bodyPr/>
        <a:lstStyle/>
        <a:p>
          <a:r>
            <a:rPr lang="en-US" dirty="0"/>
            <a:t>Analysis Plan</a:t>
          </a:r>
        </a:p>
      </dgm:t>
    </dgm:pt>
    <dgm:pt modelId="{C809F715-3AD3-449A-A035-3DE01658F365}" type="parTrans" cxnId="{31859445-308E-489E-B9BD-017225741E0B}">
      <dgm:prSet/>
      <dgm:spPr/>
      <dgm:t>
        <a:bodyPr/>
        <a:lstStyle/>
        <a:p>
          <a:endParaRPr lang="en-US"/>
        </a:p>
      </dgm:t>
    </dgm:pt>
    <dgm:pt modelId="{2B4F2237-72EF-4E86-823B-4916B64DBD0C}" type="sibTrans" cxnId="{31859445-308E-489E-B9BD-017225741E0B}">
      <dgm:prSet/>
      <dgm:spPr/>
      <dgm:t>
        <a:bodyPr/>
        <a:lstStyle/>
        <a:p>
          <a:endParaRPr lang="en-US"/>
        </a:p>
      </dgm:t>
    </dgm:pt>
    <dgm:pt modelId="{9F32DC4F-666E-4BC3-BFA0-CC8413311C45}">
      <dgm:prSet phldrT="[Text]"/>
      <dgm:spPr>
        <a:solidFill>
          <a:schemeClr val="accent5"/>
        </a:solidFill>
      </dgm:spPr>
      <dgm:t>
        <a:bodyPr/>
        <a:lstStyle/>
        <a:p>
          <a:r>
            <a:rPr lang="en-US" dirty="0"/>
            <a:t>Data Collection</a:t>
          </a:r>
        </a:p>
      </dgm:t>
    </dgm:pt>
    <dgm:pt modelId="{C8CFDA75-512F-441B-97D9-47D5BCBFEB97}" type="parTrans" cxnId="{C0168BA3-D90A-46CC-A032-B163BBFE1F93}">
      <dgm:prSet/>
      <dgm:spPr/>
      <dgm:t>
        <a:bodyPr/>
        <a:lstStyle/>
        <a:p>
          <a:endParaRPr lang="en-US"/>
        </a:p>
      </dgm:t>
    </dgm:pt>
    <dgm:pt modelId="{4B9BC863-50BF-4015-93F8-FE0AF1962E78}" type="sibTrans" cxnId="{C0168BA3-D90A-46CC-A032-B163BBFE1F93}">
      <dgm:prSet/>
      <dgm:spPr/>
      <dgm:t>
        <a:bodyPr/>
        <a:lstStyle/>
        <a:p>
          <a:endParaRPr lang="en-US"/>
        </a:p>
      </dgm:t>
    </dgm:pt>
    <dgm:pt modelId="{CFDBD707-A169-492A-BF9C-98FDC441C7F8}">
      <dgm:prSet phldrT="[Text]"/>
      <dgm:spPr>
        <a:solidFill>
          <a:schemeClr val="accent5"/>
        </a:solidFill>
      </dgm:spPr>
      <dgm:t>
        <a:bodyPr/>
        <a:lstStyle/>
        <a:p>
          <a:r>
            <a:rPr lang="en-US" dirty="0"/>
            <a:t>Insights</a:t>
          </a:r>
        </a:p>
      </dgm:t>
    </dgm:pt>
    <dgm:pt modelId="{406D6019-456F-4169-A9E1-479770D8DA3E}" type="parTrans" cxnId="{380E5F2B-BE8E-4A63-AB26-2BBDF9363ED6}">
      <dgm:prSet/>
      <dgm:spPr/>
      <dgm:t>
        <a:bodyPr/>
        <a:lstStyle/>
        <a:p>
          <a:endParaRPr lang="en-US"/>
        </a:p>
      </dgm:t>
    </dgm:pt>
    <dgm:pt modelId="{E8823C5E-2792-4DF6-ADF6-A83EA2DE3B86}" type="sibTrans" cxnId="{380E5F2B-BE8E-4A63-AB26-2BBDF9363ED6}">
      <dgm:prSet/>
      <dgm:spPr/>
      <dgm:t>
        <a:bodyPr/>
        <a:lstStyle/>
        <a:p>
          <a:endParaRPr lang="en-US"/>
        </a:p>
      </dgm:t>
    </dgm:pt>
    <dgm:pt modelId="{7766B4E8-B40B-4FA5-AB22-84BA7B7C59AE}">
      <dgm:prSet phldrT="[Text]"/>
      <dgm:spPr>
        <a:solidFill>
          <a:schemeClr val="accent5"/>
        </a:solidFill>
      </dgm:spPr>
      <dgm:t>
        <a:bodyPr/>
        <a:lstStyle/>
        <a:p>
          <a:r>
            <a:rPr lang="en-US" dirty="0"/>
            <a:t>Recommendations</a:t>
          </a:r>
        </a:p>
      </dgm:t>
    </dgm:pt>
    <dgm:pt modelId="{F3BDB441-99EB-459A-BBCE-5079442DF4BE}" type="parTrans" cxnId="{263B9ECD-97BE-4260-B292-FB7513427597}">
      <dgm:prSet/>
      <dgm:spPr/>
      <dgm:t>
        <a:bodyPr/>
        <a:lstStyle/>
        <a:p>
          <a:endParaRPr lang="en-US"/>
        </a:p>
      </dgm:t>
    </dgm:pt>
    <dgm:pt modelId="{6D02D66A-E5DB-4866-B6FA-91BA97124555}" type="sibTrans" cxnId="{263B9ECD-97BE-4260-B292-FB7513427597}">
      <dgm:prSet/>
      <dgm:spPr/>
      <dgm:t>
        <a:bodyPr/>
        <a:lstStyle/>
        <a:p>
          <a:endParaRPr lang="en-US"/>
        </a:p>
      </dgm:t>
    </dgm:pt>
    <dgm:pt modelId="{8D9F12EE-17D0-401D-BE42-06295893FCD4}" type="pres">
      <dgm:prSet presAssocID="{DB73C93D-56AC-4EF7-A803-9116CD28DBF7}" presName="linearFlow" presStyleCnt="0">
        <dgm:presLayoutVars>
          <dgm:resizeHandles val="exact"/>
        </dgm:presLayoutVars>
      </dgm:prSet>
      <dgm:spPr/>
    </dgm:pt>
    <dgm:pt modelId="{897DFB8E-803C-4884-AE45-A5C9FE478781}" type="pres">
      <dgm:prSet presAssocID="{D732CE64-55CF-47E0-AC47-B4A98A767F7A}" presName="node" presStyleLbl="node1" presStyleIdx="0" presStyleCnt="5">
        <dgm:presLayoutVars>
          <dgm:bulletEnabled val="1"/>
        </dgm:presLayoutVars>
      </dgm:prSet>
      <dgm:spPr/>
    </dgm:pt>
    <dgm:pt modelId="{2A3BD699-59C9-49CD-9D9F-EDEF57464F1A}" type="pres">
      <dgm:prSet presAssocID="{02CBF9F2-1E5E-423F-B403-7D9CC4F03941}" presName="sibTrans" presStyleLbl="sibTrans2D1" presStyleIdx="0" presStyleCnt="4"/>
      <dgm:spPr/>
    </dgm:pt>
    <dgm:pt modelId="{86C6B2F1-BE19-48C9-9FC9-6EC445CEC769}" type="pres">
      <dgm:prSet presAssocID="{02CBF9F2-1E5E-423F-B403-7D9CC4F03941}" presName="connectorText" presStyleLbl="sibTrans2D1" presStyleIdx="0" presStyleCnt="4"/>
      <dgm:spPr/>
    </dgm:pt>
    <dgm:pt modelId="{4AF6A16A-E591-4449-9B76-B0B13BB49A91}" type="pres">
      <dgm:prSet presAssocID="{C53253E6-5C3B-40D1-8BE2-EB8AF738AFB6}" presName="node" presStyleLbl="node1" presStyleIdx="1" presStyleCnt="5">
        <dgm:presLayoutVars>
          <dgm:bulletEnabled val="1"/>
        </dgm:presLayoutVars>
      </dgm:prSet>
      <dgm:spPr/>
    </dgm:pt>
    <dgm:pt modelId="{0D634780-3BB4-4C61-B4D7-8E17A736B974}" type="pres">
      <dgm:prSet presAssocID="{2B4F2237-72EF-4E86-823B-4916B64DBD0C}" presName="sibTrans" presStyleLbl="sibTrans2D1" presStyleIdx="1" presStyleCnt="4"/>
      <dgm:spPr/>
    </dgm:pt>
    <dgm:pt modelId="{167C28B2-EF89-4F90-9709-604966BB0C58}" type="pres">
      <dgm:prSet presAssocID="{2B4F2237-72EF-4E86-823B-4916B64DBD0C}" presName="connectorText" presStyleLbl="sibTrans2D1" presStyleIdx="1" presStyleCnt="4"/>
      <dgm:spPr/>
    </dgm:pt>
    <dgm:pt modelId="{FDA44E98-0FC7-4D12-81E3-B9814F5E5FA4}" type="pres">
      <dgm:prSet presAssocID="{9F32DC4F-666E-4BC3-BFA0-CC8413311C45}" presName="node" presStyleLbl="node1" presStyleIdx="2" presStyleCnt="5">
        <dgm:presLayoutVars>
          <dgm:bulletEnabled val="1"/>
        </dgm:presLayoutVars>
      </dgm:prSet>
      <dgm:spPr/>
    </dgm:pt>
    <dgm:pt modelId="{E50464CD-16B2-4458-BC38-062923CD9089}" type="pres">
      <dgm:prSet presAssocID="{4B9BC863-50BF-4015-93F8-FE0AF1962E78}" presName="sibTrans" presStyleLbl="sibTrans2D1" presStyleIdx="2" presStyleCnt="4"/>
      <dgm:spPr/>
    </dgm:pt>
    <dgm:pt modelId="{94BE6ED2-82F3-4E6F-886C-B966EFD71F3C}" type="pres">
      <dgm:prSet presAssocID="{4B9BC863-50BF-4015-93F8-FE0AF1962E78}" presName="connectorText" presStyleLbl="sibTrans2D1" presStyleIdx="2" presStyleCnt="4"/>
      <dgm:spPr/>
    </dgm:pt>
    <dgm:pt modelId="{0BB55F3D-764F-4A47-984E-2DB17DE5B2CD}" type="pres">
      <dgm:prSet presAssocID="{CFDBD707-A169-492A-BF9C-98FDC441C7F8}" presName="node" presStyleLbl="node1" presStyleIdx="3" presStyleCnt="5">
        <dgm:presLayoutVars>
          <dgm:bulletEnabled val="1"/>
        </dgm:presLayoutVars>
      </dgm:prSet>
      <dgm:spPr/>
    </dgm:pt>
    <dgm:pt modelId="{8F1C301D-92D1-46C3-A9A2-21AB188FB12C}" type="pres">
      <dgm:prSet presAssocID="{E8823C5E-2792-4DF6-ADF6-A83EA2DE3B86}" presName="sibTrans" presStyleLbl="sibTrans2D1" presStyleIdx="3" presStyleCnt="4"/>
      <dgm:spPr/>
    </dgm:pt>
    <dgm:pt modelId="{07EEC904-265C-4D18-A86E-98648742DC82}" type="pres">
      <dgm:prSet presAssocID="{E8823C5E-2792-4DF6-ADF6-A83EA2DE3B86}" presName="connectorText" presStyleLbl="sibTrans2D1" presStyleIdx="3" presStyleCnt="4"/>
      <dgm:spPr/>
    </dgm:pt>
    <dgm:pt modelId="{212DA359-1E66-4699-A5FC-DF8F9A2229A3}" type="pres">
      <dgm:prSet presAssocID="{7766B4E8-B40B-4FA5-AB22-84BA7B7C59AE}" presName="node" presStyleLbl="node1" presStyleIdx="4" presStyleCnt="5">
        <dgm:presLayoutVars>
          <dgm:bulletEnabled val="1"/>
        </dgm:presLayoutVars>
      </dgm:prSet>
      <dgm:spPr/>
    </dgm:pt>
  </dgm:ptLst>
  <dgm:cxnLst>
    <dgm:cxn modelId="{380E5F2B-BE8E-4A63-AB26-2BBDF9363ED6}" srcId="{DB73C93D-56AC-4EF7-A803-9116CD28DBF7}" destId="{CFDBD707-A169-492A-BF9C-98FDC441C7F8}" srcOrd="3" destOrd="0" parTransId="{406D6019-456F-4169-A9E1-479770D8DA3E}" sibTransId="{E8823C5E-2792-4DF6-ADF6-A83EA2DE3B86}"/>
    <dgm:cxn modelId="{D8577F2E-3E75-4194-8F2B-6C5B656F2C37}" type="presOf" srcId="{02CBF9F2-1E5E-423F-B403-7D9CC4F03941}" destId="{86C6B2F1-BE19-48C9-9FC9-6EC445CEC769}" srcOrd="1" destOrd="0" presId="urn:microsoft.com/office/officeart/2005/8/layout/process2"/>
    <dgm:cxn modelId="{7A3E9A35-0956-4848-B327-6F0487C60160}" type="presOf" srcId="{02CBF9F2-1E5E-423F-B403-7D9CC4F03941}" destId="{2A3BD699-59C9-49CD-9D9F-EDEF57464F1A}" srcOrd="0" destOrd="0" presId="urn:microsoft.com/office/officeart/2005/8/layout/process2"/>
    <dgm:cxn modelId="{31859445-308E-489E-B9BD-017225741E0B}" srcId="{DB73C93D-56AC-4EF7-A803-9116CD28DBF7}" destId="{C53253E6-5C3B-40D1-8BE2-EB8AF738AFB6}" srcOrd="1" destOrd="0" parTransId="{C809F715-3AD3-449A-A035-3DE01658F365}" sibTransId="{2B4F2237-72EF-4E86-823B-4916B64DBD0C}"/>
    <dgm:cxn modelId="{F8323D67-4BCE-496A-8816-96EA053721F1}" type="presOf" srcId="{4B9BC863-50BF-4015-93F8-FE0AF1962E78}" destId="{94BE6ED2-82F3-4E6F-886C-B966EFD71F3C}" srcOrd="1" destOrd="0" presId="urn:microsoft.com/office/officeart/2005/8/layout/process2"/>
    <dgm:cxn modelId="{81D7966C-B863-455C-8690-059A9200B691}" type="presOf" srcId="{CFDBD707-A169-492A-BF9C-98FDC441C7F8}" destId="{0BB55F3D-764F-4A47-984E-2DB17DE5B2CD}" srcOrd="0" destOrd="0" presId="urn:microsoft.com/office/officeart/2005/8/layout/process2"/>
    <dgm:cxn modelId="{C4EEC46D-D9A3-43A6-BD80-A2ABC0B083D3}" type="presOf" srcId="{D732CE64-55CF-47E0-AC47-B4A98A767F7A}" destId="{897DFB8E-803C-4884-AE45-A5C9FE478781}" srcOrd="0" destOrd="0" presId="urn:microsoft.com/office/officeart/2005/8/layout/process2"/>
    <dgm:cxn modelId="{2C90A151-518D-491F-B2D5-05A991425E55}" type="presOf" srcId="{4B9BC863-50BF-4015-93F8-FE0AF1962E78}" destId="{E50464CD-16B2-4458-BC38-062923CD9089}" srcOrd="0" destOrd="0" presId="urn:microsoft.com/office/officeart/2005/8/layout/process2"/>
    <dgm:cxn modelId="{96341774-99F2-4E1E-99AE-56529E9D7895}" type="presOf" srcId="{7766B4E8-B40B-4FA5-AB22-84BA7B7C59AE}" destId="{212DA359-1E66-4699-A5FC-DF8F9A2229A3}" srcOrd="0" destOrd="0" presId="urn:microsoft.com/office/officeart/2005/8/layout/process2"/>
    <dgm:cxn modelId="{49EF787A-AC2B-4F9E-B383-3F52CB4D10EB}" type="presOf" srcId="{2B4F2237-72EF-4E86-823B-4916B64DBD0C}" destId="{0D634780-3BB4-4C61-B4D7-8E17A736B974}" srcOrd="0" destOrd="0" presId="urn:microsoft.com/office/officeart/2005/8/layout/process2"/>
    <dgm:cxn modelId="{2219328B-88F7-4F5D-80CB-26E3E76283D2}" type="presOf" srcId="{DB73C93D-56AC-4EF7-A803-9116CD28DBF7}" destId="{8D9F12EE-17D0-401D-BE42-06295893FCD4}" srcOrd="0" destOrd="0" presId="urn:microsoft.com/office/officeart/2005/8/layout/process2"/>
    <dgm:cxn modelId="{F4060BA3-8B30-46EC-B9DF-87BA9C6556EF}" type="presOf" srcId="{2B4F2237-72EF-4E86-823B-4916B64DBD0C}" destId="{167C28B2-EF89-4F90-9709-604966BB0C58}" srcOrd="1" destOrd="0" presId="urn:microsoft.com/office/officeart/2005/8/layout/process2"/>
    <dgm:cxn modelId="{C0168BA3-D90A-46CC-A032-B163BBFE1F93}" srcId="{DB73C93D-56AC-4EF7-A803-9116CD28DBF7}" destId="{9F32DC4F-666E-4BC3-BFA0-CC8413311C45}" srcOrd="2" destOrd="0" parTransId="{C8CFDA75-512F-441B-97D9-47D5BCBFEB97}" sibTransId="{4B9BC863-50BF-4015-93F8-FE0AF1962E78}"/>
    <dgm:cxn modelId="{0B0187CB-DEC5-405E-B187-45AE3EF27AD1}" type="presOf" srcId="{9F32DC4F-666E-4BC3-BFA0-CC8413311C45}" destId="{FDA44E98-0FC7-4D12-81E3-B9814F5E5FA4}" srcOrd="0" destOrd="0" presId="urn:microsoft.com/office/officeart/2005/8/layout/process2"/>
    <dgm:cxn modelId="{263B9ECD-97BE-4260-B292-FB7513427597}" srcId="{DB73C93D-56AC-4EF7-A803-9116CD28DBF7}" destId="{7766B4E8-B40B-4FA5-AB22-84BA7B7C59AE}" srcOrd="4" destOrd="0" parTransId="{F3BDB441-99EB-459A-BBCE-5079442DF4BE}" sibTransId="{6D02D66A-E5DB-4866-B6FA-91BA97124555}"/>
    <dgm:cxn modelId="{C7927CDC-C812-4C80-8881-0DE087E72D9F}" type="presOf" srcId="{C53253E6-5C3B-40D1-8BE2-EB8AF738AFB6}" destId="{4AF6A16A-E591-4449-9B76-B0B13BB49A91}" srcOrd="0" destOrd="0" presId="urn:microsoft.com/office/officeart/2005/8/layout/process2"/>
    <dgm:cxn modelId="{E56F9DEB-1061-4418-B10B-E80835A36018}" srcId="{DB73C93D-56AC-4EF7-A803-9116CD28DBF7}" destId="{D732CE64-55CF-47E0-AC47-B4A98A767F7A}" srcOrd="0" destOrd="0" parTransId="{45979D57-4468-4338-9CBB-E0170B789F05}" sibTransId="{02CBF9F2-1E5E-423F-B403-7D9CC4F03941}"/>
    <dgm:cxn modelId="{51C916ED-8C0A-46B9-95C1-958FCFEAE2E0}" type="presOf" srcId="{E8823C5E-2792-4DF6-ADF6-A83EA2DE3B86}" destId="{07EEC904-265C-4D18-A86E-98648742DC82}" srcOrd="1" destOrd="0" presId="urn:microsoft.com/office/officeart/2005/8/layout/process2"/>
    <dgm:cxn modelId="{14D3A9F4-8845-450A-AA25-BC7192D50E5C}" type="presOf" srcId="{E8823C5E-2792-4DF6-ADF6-A83EA2DE3B86}" destId="{8F1C301D-92D1-46C3-A9A2-21AB188FB12C}" srcOrd="0" destOrd="0" presId="urn:microsoft.com/office/officeart/2005/8/layout/process2"/>
    <dgm:cxn modelId="{51ABB322-F380-4EFE-A4F0-9BF4B07A6B42}" type="presParOf" srcId="{8D9F12EE-17D0-401D-BE42-06295893FCD4}" destId="{897DFB8E-803C-4884-AE45-A5C9FE478781}" srcOrd="0" destOrd="0" presId="urn:microsoft.com/office/officeart/2005/8/layout/process2"/>
    <dgm:cxn modelId="{208B837F-4369-4F8D-8AE2-5C1E750EFAB3}" type="presParOf" srcId="{8D9F12EE-17D0-401D-BE42-06295893FCD4}" destId="{2A3BD699-59C9-49CD-9D9F-EDEF57464F1A}" srcOrd="1" destOrd="0" presId="urn:microsoft.com/office/officeart/2005/8/layout/process2"/>
    <dgm:cxn modelId="{26CA5C31-9A45-4C41-9437-0D91627D0D8F}" type="presParOf" srcId="{2A3BD699-59C9-49CD-9D9F-EDEF57464F1A}" destId="{86C6B2F1-BE19-48C9-9FC9-6EC445CEC769}" srcOrd="0" destOrd="0" presId="urn:microsoft.com/office/officeart/2005/8/layout/process2"/>
    <dgm:cxn modelId="{493FDADB-E44D-41FB-B86C-E537E6767E2F}" type="presParOf" srcId="{8D9F12EE-17D0-401D-BE42-06295893FCD4}" destId="{4AF6A16A-E591-4449-9B76-B0B13BB49A91}" srcOrd="2" destOrd="0" presId="urn:microsoft.com/office/officeart/2005/8/layout/process2"/>
    <dgm:cxn modelId="{C3624766-EFB0-45EB-9334-F8EFDBDAAD21}" type="presParOf" srcId="{8D9F12EE-17D0-401D-BE42-06295893FCD4}" destId="{0D634780-3BB4-4C61-B4D7-8E17A736B974}" srcOrd="3" destOrd="0" presId="urn:microsoft.com/office/officeart/2005/8/layout/process2"/>
    <dgm:cxn modelId="{FD449F93-009F-4D2C-8B6F-A4864164032E}" type="presParOf" srcId="{0D634780-3BB4-4C61-B4D7-8E17A736B974}" destId="{167C28B2-EF89-4F90-9709-604966BB0C58}" srcOrd="0" destOrd="0" presId="urn:microsoft.com/office/officeart/2005/8/layout/process2"/>
    <dgm:cxn modelId="{AF655AA3-F943-45A7-A8C5-19037C877EB5}" type="presParOf" srcId="{8D9F12EE-17D0-401D-BE42-06295893FCD4}" destId="{FDA44E98-0FC7-4D12-81E3-B9814F5E5FA4}" srcOrd="4" destOrd="0" presId="urn:microsoft.com/office/officeart/2005/8/layout/process2"/>
    <dgm:cxn modelId="{68DF5D47-81E7-4076-80AC-3A6F7AB5C50F}" type="presParOf" srcId="{8D9F12EE-17D0-401D-BE42-06295893FCD4}" destId="{E50464CD-16B2-4458-BC38-062923CD9089}" srcOrd="5" destOrd="0" presId="urn:microsoft.com/office/officeart/2005/8/layout/process2"/>
    <dgm:cxn modelId="{D3C9D1E7-A64D-426C-8CEE-66F8E4B80F69}" type="presParOf" srcId="{E50464CD-16B2-4458-BC38-062923CD9089}" destId="{94BE6ED2-82F3-4E6F-886C-B966EFD71F3C}" srcOrd="0" destOrd="0" presId="urn:microsoft.com/office/officeart/2005/8/layout/process2"/>
    <dgm:cxn modelId="{E5E0028C-4DE3-4883-AF65-094D240D8FAF}" type="presParOf" srcId="{8D9F12EE-17D0-401D-BE42-06295893FCD4}" destId="{0BB55F3D-764F-4A47-984E-2DB17DE5B2CD}" srcOrd="6" destOrd="0" presId="urn:microsoft.com/office/officeart/2005/8/layout/process2"/>
    <dgm:cxn modelId="{46CCDE31-BA93-43B5-8DA2-72F4FE717DBC}" type="presParOf" srcId="{8D9F12EE-17D0-401D-BE42-06295893FCD4}" destId="{8F1C301D-92D1-46C3-A9A2-21AB188FB12C}" srcOrd="7" destOrd="0" presId="urn:microsoft.com/office/officeart/2005/8/layout/process2"/>
    <dgm:cxn modelId="{5F4BCF81-C737-4FB9-8776-6F85EA3F5011}" type="presParOf" srcId="{8F1C301D-92D1-46C3-A9A2-21AB188FB12C}" destId="{07EEC904-265C-4D18-A86E-98648742DC82}" srcOrd="0" destOrd="0" presId="urn:microsoft.com/office/officeart/2005/8/layout/process2"/>
    <dgm:cxn modelId="{B17D4D45-F784-4CF1-853F-9E58A058B1B1}" type="presParOf" srcId="{8D9F12EE-17D0-401D-BE42-06295893FCD4}" destId="{212DA359-1E66-4699-A5FC-DF8F9A2229A3}"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78B77-5CCC-41CB-A345-1403E591A5CC}">
      <dsp:nvSpPr>
        <dsp:cNvPr id="0" name=""/>
        <dsp:cNvSpPr/>
      </dsp:nvSpPr>
      <dsp:spPr>
        <a:xfrm rot="5400000">
          <a:off x="6279356" y="-2220604"/>
          <a:ext cx="1884314" cy="6796718"/>
        </a:xfrm>
        <a:prstGeom prst="round2Same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Data was provided by Credit One and their partners. </a:t>
          </a:r>
        </a:p>
      </dsp:txBody>
      <dsp:txXfrm rot="-5400000">
        <a:off x="3823155" y="327582"/>
        <a:ext cx="6704733" cy="1700344"/>
      </dsp:txXfrm>
    </dsp:sp>
    <dsp:sp modelId="{520524E3-B5DC-49F4-A315-2438532B6D70}">
      <dsp:nvSpPr>
        <dsp:cNvPr id="0" name=""/>
        <dsp:cNvSpPr/>
      </dsp:nvSpPr>
      <dsp:spPr>
        <a:xfrm>
          <a:off x="0" y="58"/>
          <a:ext cx="3823154" cy="2355392"/>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US" sz="4300" kern="1200" dirty="0"/>
            <a:t>Data Sources</a:t>
          </a:r>
        </a:p>
      </dsp:txBody>
      <dsp:txXfrm>
        <a:off x="114981" y="115039"/>
        <a:ext cx="3593192" cy="2125430"/>
      </dsp:txXfrm>
    </dsp:sp>
    <dsp:sp modelId="{D8D62DBA-14F5-4A4D-9B83-D28C2873D20F}">
      <dsp:nvSpPr>
        <dsp:cNvPr id="0" name=""/>
        <dsp:cNvSpPr/>
      </dsp:nvSpPr>
      <dsp:spPr>
        <a:xfrm rot="5400000">
          <a:off x="6279356" y="252558"/>
          <a:ext cx="1884314" cy="6796718"/>
        </a:xfrm>
        <a:prstGeom prst="round2Same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Data is only accessed by Blackwell Data Scientist in encrypted databases provided by Credit One. </a:t>
          </a:r>
        </a:p>
        <a:p>
          <a:pPr marL="171450" lvl="1" indent="-171450" algn="l" defTabSz="711200">
            <a:lnSpc>
              <a:spcPct val="90000"/>
            </a:lnSpc>
            <a:spcBef>
              <a:spcPct val="0"/>
            </a:spcBef>
            <a:spcAft>
              <a:spcPct val="15000"/>
            </a:spcAft>
            <a:buChar char="•"/>
          </a:pPr>
          <a:r>
            <a:rPr lang="en-US" sz="1600" kern="1200" dirty="0"/>
            <a:t>Data will not be moved or copied from the provided encrypted database.</a:t>
          </a:r>
        </a:p>
        <a:p>
          <a:pPr marL="171450" lvl="1" indent="-171450" algn="l" defTabSz="711200">
            <a:lnSpc>
              <a:spcPct val="90000"/>
            </a:lnSpc>
            <a:spcBef>
              <a:spcPct val="0"/>
            </a:spcBef>
            <a:spcAft>
              <a:spcPct val="15000"/>
            </a:spcAft>
            <a:buChar char="•"/>
          </a:pPr>
          <a:r>
            <a:rPr lang="en-US" sz="1600" kern="1200" dirty="0"/>
            <a:t>Results and recommendations will not include identifiable customer information. </a:t>
          </a:r>
        </a:p>
        <a:p>
          <a:pPr marL="171450" lvl="1" indent="-171450" algn="l" defTabSz="711200">
            <a:lnSpc>
              <a:spcPct val="90000"/>
            </a:lnSpc>
            <a:spcBef>
              <a:spcPct val="0"/>
            </a:spcBef>
            <a:spcAft>
              <a:spcPct val="15000"/>
            </a:spcAft>
            <a:buChar char="•"/>
          </a:pPr>
          <a:r>
            <a:rPr lang="en-US" sz="1600" kern="1200" dirty="0"/>
            <a:t>For results needing clarification, access to database will be granted to stakeholders by Credit One on a case by case basis. </a:t>
          </a:r>
        </a:p>
      </dsp:txBody>
      <dsp:txXfrm rot="-5400000">
        <a:off x="3823155" y="2800745"/>
        <a:ext cx="6704733" cy="1700344"/>
      </dsp:txXfrm>
    </dsp:sp>
    <dsp:sp modelId="{77AAED8E-2724-4EC9-8FB4-566F7906E3A4}">
      <dsp:nvSpPr>
        <dsp:cNvPr id="0" name=""/>
        <dsp:cNvSpPr/>
      </dsp:nvSpPr>
      <dsp:spPr>
        <a:xfrm>
          <a:off x="0" y="2473221"/>
          <a:ext cx="3823154" cy="2355392"/>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US" sz="4300" kern="1200" dirty="0"/>
            <a:t>Data Management</a:t>
          </a:r>
        </a:p>
      </dsp:txBody>
      <dsp:txXfrm>
        <a:off x="114981" y="2588202"/>
        <a:ext cx="3593192" cy="21254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177944-4566-4DDA-A839-089A9B0578DE}">
      <dsp:nvSpPr>
        <dsp:cNvPr id="0" name=""/>
        <dsp:cNvSpPr/>
      </dsp:nvSpPr>
      <dsp:spPr>
        <a:xfrm>
          <a:off x="0" y="0"/>
          <a:ext cx="10804357" cy="2096702"/>
        </a:xfrm>
        <a:prstGeom prst="notchedRightArrow">
          <a:avLst/>
        </a:prstGeom>
        <a:solidFill>
          <a:schemeClr val="accent3"/>
        </a:solidFill>
        <a:ln>
          <a:noFill/>
        </a:ln>
        <a:effectLst/>
      </dsp:spPr>
      <dsp:style>
        <a:lnRef idx="0">
          <a:scrgbClr r="0" g="0" b="0"/>
        </a:lnRef>
        <a:fillRef idx="1">
          <a:scrgbClr r="0" g="0" b="0"/>
        </a:fillRef>
        <a:effectRef idx="0">
          <a:scrgbClr r="0" g="0" b="0"/>
        </a:effectRef>
        <a:fontRef idx="minor"/>
      </dsp:style>
    </dsp:sp>
    <dsp:sp modelId="{DDB96970-7FB7-4352-8D18-4AC581C44FC0}">
      <dsp:nvSpPr>
        <dsp:cNvPr id="0" name=""/>
        <dsp:cNvSpPr/>
      </dsp:nvSpPr>
      <dsp:spPr>
        <a:xfrm flipH="1">
          <a:off x="880989" y="361581"/>
          <a:ext cx="2981518" cy="650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b" anchorCtr="0">
          <a:noAutofit/>
        </a:bodyPr>
        <a:lstStyle/>
        <a:p>
          <a:pPr marL="0" lvl="0" indent="0" algn="ctr" defTabSz="1022350">
            <a:lnSpc>
              <a:spcPct val="90000"/>
            </a:lnSpc>
            <a:spcBef>
              <a:spcPct val="0"/>
            </a:spcBef>
            <a:spcAft>
              <a:spcPct val="35000"/>
            </a:spcAft>
            <a:buNone/>
          </a:pPr>
          <a:endParaRPr lang="en-US" sz="2300" kern="1200" dirty="0"/>
        </a:p>
      </dsp:txBody>
      <dsp:txXfrm>
        <a:off x="880989" y="361581"/>
        <a:ext cx="2981518" cy="650376"/>
      </dsp:txXfrm>
    </dsp:sp>
    <dsp:sp modelId="{FDF3E288-CACE-497D-A9B2-3D5F13BDE2F1}">
      <dsp:nvSpPr>
        <dsp:cNvPr id="0" name=""/>
        <dsp:cNvSpPr/>
      </dsp:nvSpPr>
      <dsp:spPr>
        <a:xfrm>
          <a:off x="696949" y="774029"/>
          <a:ext cx="524175" cy="524175"/>
        </a:xfrm>
        <a:prstGeom prst="ellipse">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1D8D21-A008-4E3F-A159-D80C87FCCEE6}">
      <dsp:nvSpPr>
        <dsp:cNvPr id="0" name=""/>
        <dsp:cNvSpPr/>
      </dsp:nvSpPr>
      <dsp:spPr>
        <a:xfrm>
          <a:off x="34578" y="2523937"/>
          <a:ext cx="1916798" cy="999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n-US" sz="1800" b="0" i="0" kern="1200" dirty="0"/>
            <a:t>Find the real and actionable Business question</a:t>
          </a:r>
          <a:endParaRPr lang="en-US" sz="1800" kern="1200" dirty="0"/>
        </a:p>
      </dsp:txBody>
      <dsp:txXfrm>
        <a:off x="34578" y="2523937"/>
        <a:ext cx="1916798" cy="999498"/>
      </dsp:txXfrm>
    </dsp:sp>
    <dsp:sp modelId="{B6C15E89-47C6-4B15-AC01-73AE3FDD1A97}">
      <dsp:nvSpPr>
        <dsp:cNvPr id="0" name=""/>
        <dsp:cNvSpPr/>
      </dsp:nvSpPr>
      <dsp:spPr>
        <a:xfrm flipV="1">
          <a:off x="9832231" y="5131701"/>
          <a:ext cx="45718" cy="110055"/>
        </a:xfrm>
        <a:prstGeom prst="ellipse">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7DFB8E-803C-4884-AE45-A5C9FE478781}">
      <dsp:nvSpPr>
        <dsp:cNvPr id="0" name=""/>
        <dsp:cNvSpPr/>
      </dsp:nvSpPr>
      <dsp:spPr>
        <a:xfrm>
          <a:off x="1804427" y="612"/>
          <a:ext cx="2028547" cy="716484"/>
        </a:xfrm>
        <a:prstGeom prst="roundRect">
          <a:avLst>
            <a:gd name="adj" fmla="val 10000"/>
          </a:avLst>
        </a:prstGeom>
        <a:solidFill>
          <a:schemeClr val="accent5"/>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Business Question</a:t>
          </a:r>
        </a:p>
      </dsp:txBody>
      <dsp:txXfrm>
        <a:off x="1825412" y="21597"/>
        <a:ext cx="1986577" cy="674514"/>
      </dsp:txXfrm>
    </dsp:sp>
    <dsp:sp modelId="{2A3BD699-59C9-49CD-9D9F-EDEF57464F1A}">
      <dsp:nvSpPr>
        <dsp:cNvPr id="0" name=""/>
        <dsp:cNvSpPr/>
      </dsp:nvSpPr>
      <dsp:spPr>
        <a:xfrm rot="5400000">
          <a:off x="2684360" y="735009"/>
          <a:ext cx="268681" cy="32241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2721976" y="761877"/>
        <a:ext cx="193450" cy="188077"/>
      </dsp:txXfrm>
    </dsp:sp>
    <dsp:sp modelId="{4AF6A16A-E591-4449-9B76-B0B13BB49A91}">
      <dsp:nvSpPr>
        <dsp:cNvPr id="0" name=""/>
        <dsp:cNvSpPr/>
      </dsp:nvSpPr>
      <dsp:spPr>
        <a:xfrm>
          <a:off x="1804427" y="1075339"/>
          <a:ext cx="2028547" cy="716484"/>
        </a:xfrm>
        <a:prstGeom prst="roundRect">
          <a:avLst>
            <a:gd name="adj" fmla="val 10000"/>
          </a:avLst>
        </a:prstGeom>
        <a:solidFill>
          <a:schemeClr val="accent5"/>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Analysis Plan</a:t>
          </a:r>
        </a:p>
      </dsp:txBody>
      <dsp:txXfrm>
        <a:off x="1825412" y="1096324"/>
        <a:ext cx="1986577" cy="674514"/>
      </dsp:txXfrm>
    </dsp:sp>
    <dsp:sp modelId="{0D634780-3BB4-4C61-B4D7-8E17A736B974}">
      <dsp:nvSpPr>
        <dsp:cNvPr id="0" name=""/>
        <dsp:cNvSpPr/>
      </dsp:nvSpPr>
      <dsp:spPr>
        <a:xfrm rot="5400000">
          <a:off x="2684360" y="1809736"/>
          <a:ext cx="268681" cy="32241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2721976" y="1836604"/>
        <a:ext cx="193450" cy="188077"/>
      </dsp:txXfrm>
    </dsp:sp>
    <dsp:sp modelId="{FDA44E98-0FC7-4D12-81E3-B9814F5E5FA4}">
      <dsp:nvSpPr>
        <dsp:cNvPr id="0" name=""/>
        <dsp:cNvSpPr/>
      </dsp:nvSpPr>
      <dsp:spPr>
        <a:xfrm>
          <a:off x="1804427" y="2150066"/>
          <a:ext cx="2028547" cy="716484"/>
        </a:xfrm>
        <a:prstGeom prst="roundRect">
          <a:avLst>
            <a:gd name="adj" fmla="val 10000"/>
          </a:avLst>
        </a:prstGeom>
        <a:solidFill>
          <a:schemeClr val="accent5"/>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Data Collection</a:t>
          </a:r>
        </a:p>
      </dsp:txBody>
      <dsp:txXfrm>
        <a:off x="1825412" y="2171051"/>
        <a:ext cx="1986577" cy="674514"/>
      </dsp:txXfrm>
    </dsp:sp>
    <dsp:sp modelId="{E50464CD-16B2-4458-BC38-062923CD9089}">
      <dsp:nvSpPr>
        <dsp:cNvPr id="0" name=""/>
        <dsp:cNvSpPr/>
      </dsp:nvSpPr>
      <dsp:spPr>
        <a:xfrm rot="5400000">
          <a:off x="2684360" y="2884462"/>
          <a:ext cx="268681" cy="32241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2721976" y="2911330"/>
        <a:ext cx="193450" cy="188077"/>
      </dsp:txXfrm>
    </dsp:sp>
    <dsp:sp modelId="{0BB55F3D-764F-4A47-984E-2DB17DE5B2CD}">
      <dsp:nvSpPr>
        <dsp:cNvPr id="0" name=""/>
        <dsp:cNvSpPr/>
      </dsp:nvSpPr>
      <dsp:spPr>
        <a:xfrm>
          <a:off x="1804427" y="3224793"/>
          <a:ext cx="2028547" cy="716484"/>
        </a:xfrm>
        <a:prstGeom prst="roundRect">
          <a:avLst>
            <a:gd name="adj" fmla="val 10000"/>
          </a:avLst>
        </a:prstGeom>
        <a:solidFill>
          <a:schemeClr val="accent5"/>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Insights</a:t>
          </a:r>
        </a:p>
      </dsp:txBody>
      <dsp:txXfrm>
        <a:off x="1825412" y="3245778"/>
        <a:ext cx="1986577" cy="674514"/>
      </dsp:txXfrm>
    </dsp:sp>
    <dsp:sp modelId="{8F1C301D-92D1-46C3-A9A2-21AB188FB12C}">
      <dsp:nvSpPr>
        <dsp:cNvPr id="0" name=""/>
        <dsp:cNvSpPr/>
      </dsp:nvSpPr>
      <dsp:spPr>
        <a:xfrm rot="5400000">
          <a:off x="2684360" y="3959189"/>
          <a:ext cx="268681" cy="32241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2721976" y="3986057"/>
        <a:ext cx="193450" cy="188077"/>
      </dsp:txXfrm>
    </dsp:sp>
    <dsp:sp modelId="{212DA359-1E66-4699-A5FC-DF8F9A2229A3}">
      <dsp:nvSpPr>
        <dsp:cNvPr id="0" name=""/>
        <dsp:cNvSpPr/>
      </dsp:nvSpPr>
      <dsp:spPr>
        <a:xfrm>
          <a:off x="1804427" y="4299520"/>
          <a:ext cx="2028547" cy="716484"/>
        </a:xfrm>
        <a:prstGeom prst="roundRect">
          <a:avLst>
            <a:gd name="adj" fmla="val 10000"/>
          </a:avLst>
        </a:prstGeom>
        <a:solidFill>
          <a:schemeClr val="accent5"/>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Recommendations</a:t>
          </a:r>
        </a:p>
      </dsp:txBody>
      <dsp:txXfrm>
        <a:off x="1825412" y="4320505"/>
        <a:ext cx="1986577" cy="67451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8/3/2020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8/3/2020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8/3/2020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8/3/2020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8/3/2020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hyperlink" Target="https://aryng.com/aryng-BADIR-advantag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hyperlink" Target="https://aryng.com/aryng-BADIR-advantage" TargetMode="Externa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04284-40A9-4A16-B934-0DEB5F035A16}"/>
              </a:ext>
            </a:extLst>
          </p:cNvPr>
          <p:cNvSpPr>
            <a:spLocks noGrp="1"/>
          </p:cNvSpPr>
          <p:nvPr>
            <p:ph type="ctrTitle"/>
          </p:nvPr>
        </p:nvSpPr>
        <p:spPr>
          <a:xfrm>
            <a:off x="1331495" y="1556085"/>
            <a:ext cx="8960905" cy="3302908"/>
          </a:xfrm>
        </p:spPr>
        <p:txBody>
          <a:bodyPr/>
          <a:lstStyle/>
          <a:p>
            <a:r>
              <a:rPr lang="en-US" sz="7000" dirty="0"/>
              <a:t>Framework presentation:  Credit ONE</a:t>
            </a:r>
          </a:p>
        </p:txBody>
      </p:sp>
      <p:sp>
        <p:nvSpPr>
          <p:cNvPr id="3" name="Subtitle 2">
            <a:extLst>
              <a:ext uri="{FF2B5EF4-FFF2-40B4-BE49-F238E27FC236}">
                <a16:creationId xmlns:a16="http://schemas.microsoft.com/office/drawing/2014/main" id="{A59EB532-96A2-4A32-98DE-79A51A56A1D0}"/>
              </a:ext>
            </a:extLst>
          </p:cNvPr>
          <p:cNvSpPr>
            <a:spLocks noGrp="1"/>
          </p:cNvSpPr>
          <p:nvPr>
            <p:ph type="subTitle" idx="1"/>
          </p:nvPr>
        </p:nvSpPr>
        <p:spPr>
          <a:xfrm>
            <a:off x="2680163" y="4858993"/>
            <a:ext cx="6831673" cy="1086237"/>
          </a:xfrm>
        </p:spPr>
        <p:txBody>
          <a:bodyPr/>
          <a:lstStyle/>
          <a:p>
            <a:r>
              <a:rPr lang="en-US" b="1" dirty="0"/>
              <a:t>Course 2 Task 1 – Data Science using Python </a:t>
            </a:r>
          </a:p>
          <a:p>
            <a:r>
              <a:rPr lang="en-US" dirty="0"/>
              <a:t>By: Jackeline Ayala</a:t>
            </a:r>
          </a:p>
          <a:p>
            <a:endParaRPr lang="en-US" dirty="0"/>
          </a:p>
        </p:txBody>
      </p:sp>
    </p:spTree>
    <p:extLst>
      <p:ext uri="{BB962C8B-B14F-4D97-AF65-F5344CB8AC3E}">
        <p14:creationId xmlns:p14="http://schemas.microsoft.com/office/powerpoint/2010/main" val="101191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A7943-9A80-4969-A482-671B42E00B1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B5F3622-F777-4323-A912-36A3C00436CF}"/>
              </a:ext>
            </a:extLst>
          </p:cNvPr>
          <p:cNvSpPr>
            <a:spLocks noGrp="1"/>
          </p:cNvSpPr>
          <p:nvPr>
            <p:ph idx="1"/>
          </p:nvPr>
        </p:nvSpPr>
        <p:spPr>
          <a:xfrm>
            <a:off x="1219200" y="2171700"/>
            <a:ext cx="9753600" cy="4343400"/>
          </a:xfrm>
        </p:spPr>
        <p:txBody>
          <a:bodyPr>
            <a:normAutofit/>
          </a:bodyPr>
          <a:lstStyle/>
          <a:p>
            <a:pPr marL="742950" indent="-742950">
              <a:buFont typeface="+mj-lt"/>
              <a:buAutoNum type="arabicPeriod"/>
            </a:pPr>
            <a:r>
              <a:rPr lang="en-US" sz="3600" dirty="0"/>
              <a:t>Goal Statement and Goals</a:t>
            </a:r>
          </a:p>
          <a:p>
            <a:pPr marL="742950" indent="-742950">
              <a:buFont typeface="+mj-lt"/>
              <a:buAutoNum type="arabicPeriod"/>
            </a:pPr>
            <a:r>
              <a:rPr lang="en-US" sz="3600" dirty="0"/>
              <a:t>Data Science Framework</a:t>
            </a:r>
          </a:p>
          <a:p>
            <a:pPr marL="742950" indent="-742950">
              <a:buFont typeface="+mj-lt"/>
              <a:buAutoNum type="arabicPeriod"/>
            </a:pPr>
            <a:r>
              <a:rPr lang="en-US" sz="3600" dirty="0"/>
              <a:t>Data Sources and Data Management </a:t>
            </a:r>
          </a:p>
          <a:p>
            <a:pPr marL="742950" indent="-742950">
              <a:buFont typeface="+mj-lt"/>
              <a:buAutoNum type="arabicPeriod"/>
            </a:pPr>
            <a:r>
              <a:rPr lang="en-US" sz="3600" dirty="0"/>
              <a:t>Current Issues with Data</a:t>
            </a:r>
          </a:p>
          <a:p>
            <a:pPr marL="742950" indent="-742950">
              <a:buFont typeface="+mj-lt"/>
              <a:buAutoNum type="arabicPeriod"/>
            </a:pPr>
            <a:r>
              <a:rPr lang="en-US" sz="3600" dirty="0"/>
              <a:t>Framework Process Flow Chart</a:t>
            </a:r>
          </a:p>
          <a:p>
            <a:pPr marL="742950" indent="-742950">
              <a:buFont typeface="+mj-lt"/>
              <a:buAutoNum type="arabicPeriod"/>
            </a:pPr>
            <a:r>
              <a:rPr lang="en-US" sz="3600" dirty="0"/>
              <a:t>Insights </a:t>
            </a:r>
          </a:p>
        </p:txBody>
      </p:sp>
    </p:spTree>
    <p:extLst>
      <p:ext uri="{BB962C8B-B14F-4D97-AF65-F5344CB8AC3E}">
        <p14:creationId xmlns:p14="http://schemas.microsoft.com/office/powerpoint/2010/main" val="512626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3DA98-6C28-4261-8D05-A2A38CF1D5E9}"/>
              </a:ext>
            </a:extLst>
          </p:cNvPr>
          <p:cNvSpPr>
            <a:spLocks noGrp="1"/>
          </p:cNvSpPr>
          <p:nvPr>
            <p:ph type="title"/>
          </p:nvPr>
        </p:nvSpPr>
        <p:spPr/>
        <p:txBody>
          <a:bodyPr/>
          <a:lstStyle/>
          <a:p>
            <a:r>
              <a:rPr lang="en-US" dirty="0"/>
              <a:t>Goal Statement</a:t>
            </a:r>
          </a:p>
        </p:txBody>
      </p:sp>
      <p:sp>
        <p:nvSpPr>
          <p:cNvPr id="7" name="Text Placeholder 6">
            <a:extLst>
              <a:ext uri="{FF2B5EF4-FFF2-40B4-BE49-F238E27FC236}">
                <a16:creationId xmlns:a16="http://schemas.microsoft.com/office/drawing/2014/main" id="{DBE319DB-CC48-48E9-B03B-085B26F7176F}"/>
              </a:ext>
            </a:extLst>
          </p:cNvPr>
          <p:cNvSpPr>
            <a:spLocks noGrp="1"/>
          </p:cNvSpPr>
          <p:nvPr>
            <p:ph type="body" sz="half" idx="2"/>
          </p:nvPr>
        </p:nvSpPr>
        <p:spPr>
          <a:xfrm>
            <a:off x="497305" y="2037347"/>
            <a:ext cx="4082315" cy="3830053"/>
          </a:xfrm>
        </p:spPr>
        <p:txBody>
          <a:bodyPr>
            <a:normAutofit fontScale="77500" lnSpcReduction="20000"/>
          </a:bodyPr>
          <a:lstStyle/>
          <a:p>
            <a:r>
              <a:rPr lang="en-US" sz="2400" dirty="0"/>
              <a:t>With an increase in number of customers who have defaulted on loans, Credit One is at risk of losing business from their business partners who Credit One provides credit scoring services to.  The purpose of this project is to use data from current customers to design and implement a better predictive tool regarding the customers that are approved for credit, and how much credit to approve them for. </a:t>
            </a:r>
          </a:p>
          <a:p>
            <a:endParaRPr lang="en-US" dirty="0"/>
          </a:p>
        </p:txBody>
      </p:sp>
      <p:sp>
        <p:nvSpPr>
          <p:cNvPr id="8" name="TextBox 7">
            <a:extLst>
              <a:ext uri="{FF2B5EF4-FFF2-40B4-BE49-F238E27FC236}">
                <a16:creationId xmlns:a16="http://schemas.microsoft.com/office/drawing/2014/main" id="{049394C1-7CC6-40E7-BA3B-55C16785494D}"/>
              </a:ext>
            </a:extLst>
          </p:cNvPr>
          <p:cNvSpPr txBox="1"/>
          <p:nvPr/>
        </p:nvSpPr>
        <p:spPr>
          <a:xfrm>
            <a:off x="5783580" y="731520"/>
            <a:ext cx="5684520" cy="830997"/>
          </a:xfrm>
          <a:prstGeom prst="rect">
            <a:avLst/>
          </a:prstGeom>
          <a:noFill/>
        </p:spPr>
        <p:txBody>
          <a:bodyPr wrap="square" rtlCol="0">
            <a:spAutoFit/>
          </a:bodyPr>
          <a:lstStyle/>
          <a:p>
            <a:r>
              <a:rPr lang="en-US" sz="4800" dirty="0"/>
              <a:t>Goals</a:t>
            </a:r>
          </a:p>
        </p:txBody>
      </p:sp>
      <p:sp>
        <p:nvSpPr>
          <p:cNvPr id="9" name="Rectangle: Rounded Corners 8">
            <a:extLst>
              <a:ext uri="{FF2B5EF4-FFF2-40B4-BE49-F238E27FC236}">
                <a16:creationId xmlns:a16="http://schemas.microsoft.com/office/drawing/2014/main" id="{A1ABCE8F-118E-4EB9-8532-AE121C7221F0}"/>
              </a:ext>
            </a:extLst>
          </p:cNvPr>
          <p:cNvSpPr/>
          <p:nvPr/>
        </p:nvSpPr>
        <p:spPr>
          <a:xfrm>
            <a:off x="5541645" y="2037347"/>
            <a:ext cx="3223260" cy="3830053"/>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u="sng" dirty="0">
                <a:solidFill>
                  <a:schemeClr val="tx1"/>
                </a:solidFill>
              </a:rPr>
              <a:t>Goal 1: </a:t>
            </a:r>
          </a:p>
          <a:p>
            <a:pPr algn="ctr"/>
            <a:r>
              <a:rPr lang="en-US" sz="2400" dirty="0">
                <a:solidFill>
                  <a:schemeClr val="tx1"/>
                </a:solidFill>
              </a:rPr>
              <a:t>Create a predictive analytics tool that will determine if a customer is appropriate to receive a line of credit. </a:t>
            </a:r>
          </a:p>
        </p:txBody>
      </p:sp>
      <p:sp>
        <p:nvSpPr>
          <p:cNvPr id="10" name="Rectangle: Rounded Corners 9">
            <a:extLst>
              <a:ext uri="{FF2B5EF4-FFF2-40B4-BE49-F238E27FC236}">
                <a16:creationId xmlns:a16="http://schemas.microsoft.com/office/drawing/2014/main" id="{A2BF4BEE-FA4A-4E8C-8D57-F1BFA4131C2D}"/>
              </a:ext>
            </a:extLst>
          </p:cNvPr>
          <p:cNvSpPr/>
          <p:nvPr/>
        </p:nvSpPr>
        <p:spPr>
          <a:xfrm>
            <a:off x="8968740" y="1989220"/>
            <a:ext cx="3223260" cy="3830053"/>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u="sng" dirty="0">
                <a:solidFill>
                  <a:schemeClr val="tx1"/>
                </a:solidFill>
              </a:rPr>
              <a:t>Goal 2: </a:t>
            </a:r>
          </a:p>
          <a:p>
            <a:pPr algn="ctr"/>
            <a:r>
              <a:rPr lang="en-US" sz="2400" dirty="0">
                <a:solidFill>
                  <a:schemeClr val="tx1"/>
                </a:solidFill>
              </a:rPr>
              <a:t>If a customer is deemed appropriate and approved for a line if credit, create a tool that will determine how much credit to allow the customer. </a:t>
            </a:r>
          </a:p>
        </p:txBody>
      </p:sp>
    </p:spTree>
    <p:extLst>
      <p:ext uri="{BB962C8B-B14F-4D97-AF65-F5344CB8AC3E}">
        <p14:creationId xmlns:p14="http://schemas.microsoft.com/office/powerpoint/2010/main" val="359447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D3C0B8-FE1A-4061-BD32-24BFC5C16A88}"/>
              </a:ext>
            </a:extLst>
          </p:cNvPr>
          <p:cNvSpPr>
            <a:spLocks noGrp="1"/>
          </p:cNvSpPr>
          <p:nvPr>
            <p:ph type="title"/>
          </p:nvPr>
        </p:nvSpPr>
        <p:spPr>
          <a:xfrm>
            <a:off x="953854" y="324147"/>
            <a:ext cx="9601200" cy="963392"/>
          </a:xfrm>
        </p:spPr>
        <p:txBody>
          <a:bodyPr/>
          <a:lstStyle/>
          <a:p>
            <a:r>
              <a:rPr lang="en-US" dirty="0"/>
              <a:t>Data Science Framework</a:t>
            </a:r>
          </a:p>
        </p:txBody>
      </p:sp>
      <p:sp>
        <p:nvSpPr>
          <p:cNvPr id="22" name="직사각형 113">
            <a:extLst>
              <a:ext uri="{FF2B5EF4-FFF2-40B4-BE49-F238E27FC236}">
                <a16:creationId xmlns:a16="http://schemas.microsoft.com/office/drawing/2014/main" id="{649101F6-0A51-4A1B-BA5A-5250755290EC}"/>
              </a:ext>
            </a:extLst>
          </p:cNvPr>
          <p:cNvSpPr>
            <a:spLocks noChangeArrowheads="1"/>
          </p:cNvSpPr>
          <p:nvPr/>
        </p:nvSpPr>
        <p:spPr bwMode="auto">
          <a:xfrm>
            <a:off x="666429" y="2003631"/>
            <a:ext cx="2445811" cy="400110"/>
          </a:xfrm>
          <a:prstGeom prst="rect">
            <a:avLst/>
          </a:prstGeom>
          <a:solidFill>
            <a:schemeClr val="accent1"/>
          </a:solidFill>
          <a:ln w="9525">
            <a:noFill/>
            <a:miter lim="800000"/>
            <a:headEnd/>
            <a:tailEnd/>
          </a:ln>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dirty="0">
                <a:solidFill>
                  <a:schemeClr val="bg1"/>
                </a:solidFill>
                <a:cs typeface="Arial" charset="0"/>
              </a:rPr>
              <a:t>Proposed Framework </a:t>
            </a:r>
            <a:endParaRPr lang="ko-KR" altLang="en-US" sz="2000" dirty="0">
              <a:solidFill>
                <a:schemeClr val="bg1"/>
              </a:solidFill>
            </a:endParaRPr>
          </a:p>
        </p:txBody>
      </p:sp>
      <p:sp>
        <p:nvSpPr>
          <p:cNvPr id="23" name="직사각형 113">
            <a:extLst>
              <a:ext uri="{FF2B5EF4-FFF2-40B4-BE49-F238E27FC236}">
                <a16:creationId xmlns:a16="http://schemas.microsoft.com/office/drawing/2014/main" id="{70CD379B-7D9A-40E5-888C-DA0F6C8CFF87}"/>
              </a:ext>
            </a:extLst>
          </p:cNvPr>
          <p:cNvSpPr>
            <a:spLocks noChangeArrowheads="1"/>
          </p:cNvSpPr>
          <p:nvPr/>
        </p:nvSpPr>
        <p:spPr bwMode="auto">
          <a:xfrm>
            <a:off x="685499" y="3810440"/>
            <a:ext cx="2461799" cy="400110"/>
          </a:xfrm>
          <a:prstGeom prst="rect">
            <a:avLst/>
          </a:prstGeom>
          <a:solidFill>
            <a:schemeClr val="accent2"/>
          </a:solidFill>
          <a:ln w="9525">
            <a:noFill/>
            <a:miter lim="800000"/>
            <a:headEnd/>
            <a:tailEnd/>
          </a:ln>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dirty="0">
                <a:solidFill>
                  <a:schemeClr val="bg1"/>
                </a:solidFill>
                <a:cs typeface="Arial" charset="0"/>
              </a:rPr>
              <a:t>Benefits</a:t>
            </a:r>
            <a:endParaRPr lang="ko-KR" altLang="en-US" sz="2000" dirty="0">
              <a:solidFill>
                <a:schemeClr val="bg1"/>
              </a:solidFill>
            </a:endParaRPr>
          </a:p>
        </p:txBody>
      </p:sp>
      <p:sp>
        <p:nvSpPr>
          <p:cNvPr id="24" name="직사각형 113">
            <a:extLst>
              <a:ext uri="{FF2B5EF4-FFF2-40B4-BE49-F238E27FC236}">
                <a16:creationId xmlns:a16="http://schemas.microsoft.com/office/drawing/2014/main" id="{DC13E4D2-E800-4F93-85E6-C211FAFD71B2}"/>
              </a:ext>
            </a:extLst>
          </p:cNvPr>
          <p:cNvSpPr>
            <a:spLocks noChangeArrowheads="1"/>
          </p:cNvSpPr>
          <p:nvPr/>
        </p:nvSpPr>
        <p:spPr bwMode="auto">
          <a:xfrm>
            <a:off x="666429" y="5617250"/>
            <a:ext cx="2415036" cy="400110"/>
          </a:xfrm>
          <a:prstGeom prst="rect">
            <a:avLst/>
          </a:prstGeom>
          <a:solidFill>
            <a:schemeClr val="accent3"/>
          </a:solidFill>
          <a:ln w="9525">
            <a:noFill/>
            <a:miter lim="800000"/>
            <a:headEnd/>
            <a:tailEnd/>
          </a:ln>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dirty="0">
                <a:solidFill>
                  <a:schemeClr val="bg1"/>
                </a:solidFill>
                <a:cs typeface="Arial" charset="0"/>
              </a:rPr>
              <a:t>Framework Steps</a:t>
            </a:r>
            <a:endParaRPr lang="ko-KR" altLang="en-US" sz="2000" dirty="0">
              <a:solidFill>
                <a:schemeClr val="bg1"/>
              </a:solidFill>
            </a:endParaRPr>
          </a:p>
        </p:txBody>
      </p:sp>
      <p:sp>
        <p:nvSpPr>
          <p:cNvPr id="28" name="TextBox 27">
            <a:extLst>
              <a:ext uri="{FF2B5EF4-FFF2-40B4-BE49-F238E27FC236}">
                <a16:creationId xmlns:a16="http://schemas.microsoft.com/office/drawing/2014/main" id="{A2060291-1F14-49CA-BB15-DD21302874A7}"/>
              </a:ext>
            </a:extLst>
          </p:cNvPr>
          <p:cNvSpPr txBox="1"/>
          <p:nvPr/>
        </p:nvSpPr>
        <p:spPr>
          <a:xfrm>
            <a:off x="3882190" y="1826543"/>
            <a:ext cx="7732294" cy="923330"/>
          </a:xfrm>
          <a:prstGeom prst="rect">
            <a:avLst/>
          </a:prstGeom>
          <a:noFill/>
          <a:ln>
            <a:solidFill>
              <a:schemeClr val="tx1"/>
            </a:solidFill>
          </a:ln>
          <a:effectLst>
            <a:glow rad="139700">
              <a:schemeClr val="accent1">
                <a:satMod val="175000"/>
                <a:alpha val="40000"/>
              </a:schemeClr>
            </a:glow>
          </a:effectLst>
        </p:spPr>
        <p:txBody>
          <a:bodyPr wrap="square" rtlCol="0">
            <a:spAutoFit/>
          </a:bodyPr>
          <a:lstStyle/>
          <a:p>
            <a:r>
              <a:rPr lang="en-US" dirty="0"/>
              <a:t>The framework selected for this project is iterative framework called, B.A.D.I.R. This framework was selected because its goal is to provide actionable business insights. </a:t>
            </a:r>
          </a:p>
        </p:txBody>
      </p:sp>
      <p:sp>
        <p:nvSpPr>
          <p:cNvPr id="29" name="TextBox 28">
            <a:extLst>
              <a:ext uri="{FF2B5EF4-FFF2-40B4-BE49-F238E27FC236}">
                <a16:creationId xmlns:a16="http://schemas.microsoft.com/office/drawing/2014/main" id="{3DD66D03-7014-4DAF-9502-9D324F14F422}"/>
              </a:ext>
            </a:extLst>
          </p:cNvPr>
          <p:cNvSpPr txBox="1"/>
          <p:nvPr/>
        </p:nvSpPr>
        <p:spPr>
          <a:xfrm>
            <a:off x="3882190" y="3429000"/>
            <a:ext cx="7732294" cy="1200329"/>
          </a:xfrm>
          <a:prstGeom prst="rect">
            <a:avLst/>
          </a:prstGeom>
          <a:noFill/>
          <a:ln>
            <a:solidFill>
              <a:schemeClr val="tx1"/>
            </a:solidFill>
          </a:ln>
          <a:effectLst>
            <a:glow rad="139700">
              <a:schemeClr val="accent2">
                <a:satMod val="175000"/>
                <a:alpha val="40000"/>
              </a:schemeClr>
            </a:glow>
          </a:effectLst>
        </p:spPr>
        <p:txBody>
          <a:bodyPr wrap="square" rtlCol="0">
            <a:spAutoFit/>
          </a:bodyPr>
          <a:lstStyle/>
          <a:p>
            <a:pPr marL="285750" indent="-285750">
              <a:buFont typeface="Arial" panose="020B0604020202020204" pitchFamily="34" charset="0"/>
              <a:buChar char="•"/>
            </a:pPr>
            <a:r>
              <a:rPr lang="en-US" dirty="0"/>
              <a:t>BADIR aims to provide actionable insights through data.</a:t>
            </a:r>
          </a:p>
          <a:p>
            <a:pPr marL="285750" indent="-285750">
              <a:buFont typeface="Arial" panose="020B0604020202020204" pitchFamily="34" charset="0"/>
              <a:buChar char="•"/>
            </a:pPr>
            <a:r>
              <a:rPr lang="en-US" dirty="0"/>
              <a:t>BADIR is best applied to business outcomes and KPIs</a:t>
            </a:r>
          </a:p>
          <a:p>
            <a:pPr marL="285750" indent="-285750">
              <a:buFont typeface="Arial" panose="020B0604020202020204" pitchFamily="34" charset="0"/>
              <a:buChar char="•"/>
            </a:pPr>
            <a:r>
              <a:rPr lang="en-US" dirty="0"/>
              <a:t>BADIR uses historical data to solve a business problem.</a:t>
            </a:r>
          </a:p>
          <a:p>
            <a:pPr marL="285750" indent="-285750">
              <a:buFont typeface="Arial" panose="020B0604020202020204" pitchFamily="34" charset="0"/>
              <a:buChar char="•"/>
            </a:pPr>
            <a:r>
              <a:rPr lang="en-US" dirty="0"/>
              <a:t>It focuses on accelerated improvement versus stability</a:t>
            </a:r>
          </a:p>
        </p:txBody>
      </p:sp>
      <p:sp>
        <p:nvSpPr>
          <p:cNvPr id="31" name="TextBox 30">
            <a:extLst>
              <a:ext uri="{FF2B5EF4-FFF2-40B4-BE49-F238E27FC236}">
                <a16:creationId xmlns:a16="http://schemas.microsoft.com/office/drawing/2014/main" id="{4954DED4-929A-4A0D-B822-1D3C0949697E}"/>
              </a:ext>
            </a:extLst>
          </p:cNvPr>
          <p:cNvSpPr txBox="1"/>
          <p:nvPr/>
        </p:nvSpPr>
        <p:spPr>
          <a:xfrm>
            <a:off x="3882190" y="5371029"/>
            <a:ext cx="7732294" cy="892552"/>
          </a:xfrm>
          <a:prstGeom prst="rect">
            <a:avLst/>
          </a:prstGeom>
          <a:noFill/>
          <a:ln>
            <a:solidFill>
              <a:schemeClr val="tx1"/>
            </a:solidFill>
          </a:ln>
          <a:effectLst>
            <a:glow rad="139700">
              <a:schemeClr val="accent3">
                <a:satMod val="175000"/>
                <a:alpha val="40000"/>
              </a:schemeClr>
            </a:glow>
          </a:effectLst>
        </p:spPr>
        <p:txBody>
          <a:bodyPr wrap="square" rtlCol="0">
            <a:spAutoFit/>
          </a:bodyPr>
          <a:lstStyle/>
          <a:p>
            <a:r>
              <a:rPr lang="en-US" dirty="0"/>
              <a:t>BADIR consists of 5 steps: </a:t>
            </a:r>
          </a:p>
          <a:p>
            <a:r>
              <a:rPr lang="en-US" sz="1600" dirty="0">
                <a:solidFill>
                  <a:schemeClr val="accent3"/>
                </a:solidFill>
              </a:rPr>
              <a:t>Business Question </a:t>
            </a:r>
            <a:r>
              <a:rPr lang="en-US" sz="1600" dirty="0">
                <a:solidFill>
                  <a:schemeClr val="accent3"/>
                </a:solidFill>
                <a:sym typeface="Wingdings" panose="05000000000000000000" pitchFamily="2" charset="2"/>
              </a:rPr>
              <a:t> </a:t>
            </a:r>
            <a:r>
              <a:rPr lang="en-US" sz="1600" dirty="0">
                <a:solidFill>
                  <a:schemeClr val="accent3"/>
                </a:solidFill>
              </a:rPr>
              <a:t>Analysis Plan </a:t>
            </a:r>
            <a:r>
              <a:rPr lang="en-US" sz="1600" dirty="0">
                <a:solidFill>
                  <a:schemeClr val="accent3"/>
                </a:solidFill>
                <a:sym typeface="Wingdings" panose="05000000000000000000" pitchFamily="2" charset="2"/>
              </a:rPr>
              <a:t> </a:t>
            </a:r>
            <a:r>
              <a:rPr lang="en-US" sz="1600" dirty="0">
                <a:solidFill>
                  <a:schemeClr val="accent3"/>
                </a:solidFill>
              </a:rPr>
              <a:t>Data Collection </a:t>
            </a:r>
            <a:r>
              <a:rPr lang="en-US" sz="1600" dirty="0">
                <a:solidFill>
                  <a:schemeClr val="accent3"/>
                </a:solidFill>
                <a:sym typeface="Wingdings" panose="05000000000000000000" pitchFamily="2" charset="2"/>
              </a:rPr>
              <a:t> </a:t>
            </a:r>
            <a:r>
              <a:rPr lang="en-US" sz="1600" dirty="0">
                <a:solidFill>
                  <a:schemeClr val="accent3"/>
                </a:solidFill>
              </a:rPr>
              <a:t>Insights </a:t>
            </a:r>
            <a:r>
              <a:rPr lang="en-US" sz="1600" dirty="0">
                <a:solidFill>
                  <a:schemeClr val="accent3"/>
                </a:solidFill>
                <a:sym typeface="Wingdings" panose="05000000000000000000" pitchFamily="2" charset="2"/>
              </a:rPr>
              <a:t> Recommendations  </a:t>
            </a:r>
            <a:endParaRPr lang="en-US" dirty="0">
              <a:solidFill>
                <a:schemeClr val="accent3"/>
              </a:solidFill>
            </a:endParaRPr>
          </a:p>
          <a:p>
            <a:r>
              <a:rPr lang="en-US" dirty="0">
                <a:sym typeface="Wingdings" panose="05000000000000000000" pitchFamily="2" charset="2"/>
              </a:rPr>
              <a:t>Note: Steps are iterative. Previous steps can be revisited if needed. </a:t>
            </a:r>
            <a:endParaRPr lang="en-US" dirty="0"/>
          </a:p>
        </p:txBody>
      </p:sp>
      <p:sp>
        <p:nvSpPr>
          <p:cNvPr id="34" name="Arrow: Right 33">
            <a:extLst>
              <a:ext uri="{FF2B5EF4-FFF2-40B4-BE49-F238E27FC236}">
                <a16:creationId xmlns:a16="http://schemas.microsoft.com/office/drawing/2014/main" id="{4E68FE92-38F5-40A0-BE04-8A800237AA0E}"/>
              </a:ext>
            </a:extLst>
          </p:cNvPr>
          <p:cNvSpPr/>
          <p:nvPr/>
        </p:nvSpPr>
        <p:spPr>
          <a:xfrm>
            <a:off x="3215880" y="2003631"/>
            <a:ext cx="561402" cy="400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Right 34">
            <a:extLst>
              <a:ext uri="{FF2B5EF4-FFF2-40B4-BE49-F238E27FC236}">
                <a16:creationId xmlns:a16="http://schemas.microsoft.com/office/drawing/2014/main" id="{A426550E-C3F0-43D1-B0B3-BC79ED5E3C67}"/>
              </a:ext>
            </a:extLst>
          </p:cNvPr>
          <p:cNvSpPr/>
          <p:nvPr/>
        </p:nvSpPr>
        <p:spPr>
          <a:xfrm>
            <a:off x="3163426" y="3796993"/>
            <a:ext cx="666310" cy="400110"/>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Right 35">
            <a:extLst>
              <a:ext uri="{FF2B5EF4-FFF2-40B4-BE49-F238E27FC236}">
                <a16:creationId xmlns:a16="http://schemas.microsoft.com/office/drawing/2014/main" id="{A3C08BE0-BCA5-43BD-B2CA-0DD339A3161D}"/>
              </a:ext>
            </a:extLst>
          </p:cNvPr>
          <p:cNvSpPr/>
          <p:nvPr/>
        </p:nvSpPr>
        <p:spPr>
          <a:xfrm>
            <a:off x="3147298" y="5617250"/>
            <a:ext cx="629984" cy="400110"/>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5F7AF45-667B-4873-91CC-BE9C6550D4B9}"/>
              </a:ext>
            </a:extLst>
          </p:cNvPr>
          <p:cNvSpPr/>
          <p:nvPr/>
        </p:nvSpPr>
        <p:spPr>
          <a:xfrm>
            <a:off x="666429" y="6488668"/>
            <a:ext cx="5249001" cy="369332"/>
          </a:xfrm>
          <a:prstGeom prst="rect">
            <a:avLst/>
          </a:prstGeom>
        </p:spPr>
        <p:txBody>
          <a:bodyPr wrap="none">
            <a:spAutoFit/>
          </a:bodyPr>
          <a:lstStyle/>
          <a:p>
            <a:r>
              <a:rPr lang="en-US" dirty="0">
                <a:hlinkClick r:id="rId2"/>
              </a:rPr>
              <a:t>Sources: https://aryng.com/aryng-BADIR-advantage</a:t>
            </a:r>
            <a:endParaRPr lang="en-US" dirty="0"/>
          </a:p>
        </p:txBody>
      </p:sp>
    </p:spTree>
    <p:extLst>
      <p:ext uri="{BB962C8B-B14F-4D97-AF65-F5344CB8AC3E}">
        <p14:creationId xmlns:p14="http://schemas.microsoft.com/office/powerpoint/2010/main" val="3897742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9AAB3-AA3F-4ED3-89CD-A8EE9838EBE4}"/>
              </a:ext>
            </a:extLst>
          </p:cNvPr>
          <p:cNvSpPr>
            <a:spLocks noGrp="1"/>
          </p:cNvSpPr>
          <p:nvPr>
            <p:ph type="title"/>
          </p:nvPr>
        </p:nvSpPr>
        <p:spPr/>
        <p:txBody>
          <a:bodyPr/>
          <a:lstStyle/>
          <a:p>
            <a:r>
              <a:rPr lang="en-US" dirty="0"/>
              <a:t>Data Sources and Data Management</a:t>
            </a:r>
          </a:p>
        </p:txBody>
      </p:sp>
      <p:graphicFrame>
        <p:nvGraphicFramePr>
          <p:cNvPr id="4" name="Content Placeholder 3">
            <a:extLst>
              <a:ext uri="{FF2B5EF4-FFF2-40B4-BE49-F238E27FC236}">
                <a16:creationId xmlns:a16="http://schemas.microsoft.com/office/drawing/2014/main" id="{4B69F17B-8452-4069-AC0A-7D884CEBB612}"/>
              </a:ext>
            </a:extLst>
          </p:cNvPr>
          <p:cNvGraphicFramePr>
            <a:graphicFrameLocks noGrp="1"/>
          </p:cNvGraphicFramePr>
          <p:nvPr>
            <p:ph idx="1"/>
            <p:extLst>
              <p:ext uri="{D42A27DB-BD31-4B8C-83A1-F6EECF244321}">
                <p14:modId xmlns:p14="http://schemas.microsoft.com/office/powerpoint/2010/main" val="2771450993"/>
              </p:ext>
            </p:extLst>
          </p:nvPr>
        </p:nvGraphicFramePr>
        <p:xfrm>
          <a:off x="994611" y="1700463"/>
          <a:ext cx="10619873" cy="48286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3441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a:extLst>
              <a:ext uri="{FF2B5EF4-FFF2-40B4-BE49-F238E27FC236}">
                <a16:creationId xmlns:a16="http://schemas.microsoft.com/office/drawing/2014/main" id="{AEB9BAE4-AF4F-47C1-9265-0A059AFADBFA}"/>
              </a:ext>
            </a:extLst>
          </p:cNvPr>
          <p:cNvSpPr/>
          <p:nvPr/>
        </p:nvSpPr>
        <p:spPr>
          <a:xfrm>
            <a:off x="1295400" y="1739067"/>
            <a:ext cx="9601200" cy="1664368"/>
          </a:xfrm>
          <a:prstGeom prst="flowChartProcess">
            <a:avLst/>
          </a:prstGeom>
          <a:solidFill>
            <a:schemeClr val="accent3"/>
          </a:solidFill>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800" dirty="0">
                <a:solidFill>
                  <a:schemeClr val="tx1"/>
                </a:solidFill>
              </a:rPr>
              <a:t>Columns need to be better defined </a:t>
            </a:r>
            <a:endParaRPr lang="en-US" sz="2800" dirty="0">
              <a:solidFill>
                <a:schemeClr val="tx1"/>
              </a:solidFill>
              <a:sym typeface="Wingdings" panose="05000000000000000000" pitchFamily="2" charset="2"/>
            </a:endParaRPr>
          </a:p>
          <a:p>
            <a:pPr marL="914400" lvl="1" indent="-457200">
              <a:buFont typeface="Arial" panose="020B0604020202020204" pitchFamily="34" charset="0"/>
              <a:buChar char="•"/>
            </a:pPr>
            <a:r>
              <a:rPr lang="en-US" sz="2800" dirty="0">
                <a:solidFill>
                  <a:schemeClr val="tx1"/>
                </a:solidFill>
                <a:sym typeface="Wingdings" panose="05000000000000000000" pitchFamily="2" charset="2"/>
              </a:rPr>
              <a:t>This will be addressed by working</a:t>
            </a:r>
            <a:r>
              <a:rPr lang="en-US" sz="2800" dirty="0">
                <a:solidFill>
                  <a:schemeClr val="tx1"/>
                </a:solidFill>
              </a:rPr>
              <a:t> with stakeholders to define columns</a:t>
            </a:r>
          </a:p>
        </p:txBody>
      </p:sp>
      <p:sp>
        <p:nvSpPr>
          <p:cNvPr id="2" name="Title 1">
            <a:extLst>
              <a:ext uri="{FF2B5EF4-FFF2-40B4-BE49-F238E27FC236}">
                <a16:creationId xmlns:a16="http://schemas.microsoft.com/office/drawing/2014/main" id="{3D223796-9123-405D-8BE6-EF0F4ABFF7A6}"/>
              </a:ext>
            </a:extLst>
          </p:cNvPr>
          <p:cNvSpPr>
            <a:spLocks noGrp="1"/>
          </p:cNvSpPr>
          <p:nvPr>
            <p:ph type="title"/>
          </p:nvPr>
        </p:nvSpPr>
        <p:spPr>
          <a:xfrm>
            <a:off x="986589" y="325355"/>
            <a:ext cx="9601200" cy="1485900"/>
          </a:xfrm>
        </p:spPr>
        <p:txBody>
          <a:bodyPr/>
          <a:lstStyle/>
          <a:p>
            <a:r>
              <a:rPr lang="en-US" dirty="0"/>
              <a:t>Current Issues with the Data</a:t>
            </a:r>
          </a:p>
        </p:txBody>
      </p:sp>
      <p:sp>
        <p:nvSpPr>
          <p:cNvPr id="5" name="Flowchart: Process 4">
            <a:extLst>
              <a:ext uri="{FF2B5EF4-FFF2-40B4-BE49-F238E27FC236}">
                <a16:creationId xmlns:a16="http://schemas.microsoft.com/office/drawing/2014/main" id="{007D5E58-C25C-4D4D-ABC7-C2339ECC9752}"/>
              </a:ext>
            </a:extLst>
          </p:cNvPr>
          <p:cNvSpPr/>
          <p:nvPr/>
        </p:nvSpPr>
        <p:spPr>
          <a:xfrm>
            <a:off x="1295400" y="4328862"/>
            <a:ext cx="9601200" cy="1664368"/>
          </a:xfrm>
          <a:prstGeom prst="flowChartProcess">
            <a:avLst/>
          </a:prstGeom>
          <a:solidFill>
            <a:schemeClr val="accent3"/>
          </a:solidFill>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800" dirty="0">
                <a:solidFill>
                  <a:schemeClr val="tx1"/>
                </a:solidFill>
              </a:rPr>
              <a:t>Data has inconsistences with duplicates, missing information and unreadable data.</a:t>
            </a:r>
          </a:p>
          <a:p>
            <a:pPr marL="914400" lvl="1" indent="-457200">
              <a:buFont typeface="Arial" panose="020B0604020202020204" pitchFamily="34" charset="0"/>
              <a:buChar char="•"/>
            </a:pPr>
            <a:r>
              <a:rPr lang="en-US" sz="2800" dirty="0">
                <a:solidFill>
                  <a:schemeClr val="tx1"/>
                </a:solidFill>
              </a:rPr>
              <a:t>This will be addressed with software including python and excel.</a:t>
            </a:r>
          </a:p>
        </p:txBody>
      </p:sp>
    </p:spTree>
    <p:extLst>
      <p:ext uri="{BB962C8B-B14F-4D97-AF65-F5344CB8AC3E}">
        <p14:creationId xmlns:p14="http://schemas.microsoft.com/office/powerpoint/2010/main" val="104481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37B64-B91B-4DB1-B3E8-7B5E4CD0E6FD}"/>
              </a:ext>
            </a:extLst>
          </p:cNvPr>
          <p:cNvSpPr>
            <a:spLocks noGrp="1"/>
          </p:cNvSpPr>
          <p:nvPr>
            <p:ph type="title"/>
          </p:nvPr>
        </p:nvSpPr>
        <p:spPr>
          <a:xfrm>
            <a:off x="826169" y="156411"/>
            <a:ext cx="9841832" cy="774032"/>
          </a:xfrm>
        </p:spPr>
        <p:txBody>
          <a:bodyPr/>
          <a:lstStyle/>
          <a:p>
            <a:r>
              <a:rPr lang="en-US" dirty="0"/>
              <a:t>Process Flow Chart </a:t>
            </a:r>
          </a:p>
        </p:txBody>
      </p:sp>
      <p:graphicFrame>
        <p:nvGraphicFramePr>
          <p:cNvPr id="4" name="Content Placeholder 3">
            <a:extLst>
              <a:ext uri="{FF2B5EF4-FFF2-40B4-BE49-F238E27FC236}">
                <a16:creationId xmlns:a16="http://schemas.microsoft.com/office/drawing/2014/main" id="{8B2D3EB5-3A4D-4AEC-B3AC-2B9482FC9BAD}"/>
              </a:ext>
            </a:extLst>
          </p:cNvPr>
          <p:cNvGraphicFramePr>
            <a:graphicFrameLocks noGrp="1"/>
          </p:cNvGraphicFramePr>
          <p:nvPr>
            <p:ph idx="1"/>
            <p:extLst>
              <p:ext uri="{D42A27DB-BD31-4B8C-83A1-F6EECF244321}">
                <p14:modId xmlns:p14="http://schemas.microsoft.com/office/powerpoint/2010/main" val="328749723"/>
              </p:ext>
            </p:extLst>
          </p:nvPr>
        </p:nvGraphicFramePr>
        <p:xfrm>
          <a:off x="693821" y="543427"/>
          <a:ext cx="10804357" cy="5241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Oval 9">
            <a:extLst>
              <a:ext uri="{FF2B5EF4-FFF2-40B4-BE49-F238E27FC236}">
                <a16:creationId xmlns:a16="http://schemas.microsoft.com/office/drawing/2014/main" id="{288D4D22-6747-43C8-87F3-BC567CDA7FC9}"/>
              </a:ext>
            </a:extLst>
          </p:cNvPr>
          <p:cNvSpPr/>
          <p:nvPr/>
        </p:nvSpPr>
        <p:spPr>
          <a:xfrm>
            <a:off x="9732145" y="1317459"/>
            <a:ext cx="524175" cy="52417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Oval 10">
            <a:extLst>
              <a:ext uri="{FF2B5EF4-FFF2-40B4-BE49-F238E27FC236}">
                <a16:creationId xmlns:a16="http://schemas.microsoft.com/office/drawing/2014/main" id="{805595F7-2ACE-48EC-BDC2-3FE831BAD7F7}"/>
              </a:ext>
            </a:extLst>
          </p:cNvPr>
          <p:cNvSpPr/>
          <p:nvPr/>
        </p:nvSpPr>
        <p:spPr>
          <a:xfrm>
            <a:off x="3186964" y="1317458"/>
            <a:ext cx="524175" cy="52417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Oval 11">
            <a:extLst>
              <a:ext uri="{FF2B5EF4-FFF2-40B4-BE49-F238E27FC236}">
                <a16:creationId xmlns:a16="http://schemas.microsoft.com/office/drawing/2014/main" id="{A17A9D90-948C-4EBB-8D79-527460EE45E5}"/>
              </a:ext>
            </a:extLst>
          </p:cNvPr>
          <p:cNvSpPr/>
          <p:nvPr/>
        </p:nvSpPr>
        <p:spPr>
          <a:xfrm>
            <a:off x="5222910" y="1317457"/>
            <a:ext cx="524175" cy="52417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Oval 12">
            <a:extLst>
              <a:ext uri="{FF2B5EF4-FFF2-40B4-BE49-F238E27FC236}">
                <a16:creationId xmlns:a16="http://schemas.microsoft.com/office/drawing/2014/main" id="{6E976057-5E35-4FA2-BFD0-39C2F73A9A20}"/>
              </a:ext>
            </a:extLst>
          </p:cNvPr>
          <p:cNvSpPr/>
          <p:nvPr/>
        </p:nvSpPr>
        <p:spPr>
          <a:xfrm>
            <a:off x="7210729" y="1317456"/>
            <a:ext cx="524175" cy="52417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TextBox 13">
            <a:extLst>
              <a:ext uri="{FF2B5EF4-FFF2-40B4-BE49-F238E27FC236}">
                <a16:creationId xmlns:a16="http://schemas.microsoft.com/office/drawing/2014/main" id="{F99FF1D9-A140-49EE-83CE-F3BB62D54B48}"/>
              </a:ext>
            </a:extLst>
          </p:cNvPr>
          <p:cNvSpPr txBox="1"/>
          <p:nvPr/>
        </p:nvSpPr>
        <p:spPr>
          <a:xfrm>
            <a:off x="693821" y="2786333"/>
            <a:ext cx="2128185" cy="369332"/>
          </a:xfrm>
          <a:prstGeom prst="rect">
            <a:avLst/>
          </a:prstGeom>
          <a:noFill/>
        </p:spPr>
        <p:txBody>
          <a:bodyPr wrap="square" rtlCol="0">
            <a:spAutoFit/>
          </a:bodyPr>
          <a:lstStyle/>
          <a:p>
            <a:r>
              <a:rPr lang="en-US" u="sng" dirty="0"/>
              <a:t>Business Question</a:t>
            </a:r>
          </a:p>
        </p:txBody>
      </p:sp>
      <p:sp>
        <p:nvSpPr>
          <p:cNvPr id="15" name="TextBox 14">
            <a:extLst>
              <a:ext uri="{FF2B5EF4-FFF2-40B4-BE49-F238E27FC236}">
                <a16:creationId xmlns:a16="http://schemas.microsoft.com/office/drawing/2014/main" id="{B3644BD5-6197-49C4-97D1-47A18F2D64CC}"/>
              </a:ext>
            </a:extLst>
          </p:cNvPr>
          <p:cNvSpPr txBox="1"/>
          <p:nvPr/>
        </p:nvSpPr>
        <p:spPr>
          <a:xfrm>
            <a:off x="2822006" y="3882189"/>
            <a:ext cx="1685826" cy="369332"/>
          </a:xfrm>
          <a:prstGeom prst="rect">
            <a:avLst/>
          </a:prstGeom>
          <a:noFill/>
        </p:spPr>
        <p:txBody>
          <a:bodyPr wrap="square" rtlCol="0">
            <a:spAutoFit/>
          </a:bodyPr>
          <a:lstStyle/>
          <a:p>
            <a:r>
              <a:rPr lang="en-US" u="sng" dirty="0"/>
              <a:t>Analysis Plan</a:t>
            </a:r>
          </a:p>
        </p:txBody>
      </p:sp>
      <p:sp>
        <p:nvSpPr>
          <p:cNvPr id="17" name="TextBox 16">
            <a:extLst>
              <a:ext uri="{FF2B5EF4-FFF2-40B4-BE49-F238E27FC236}">
                <a16:creationId xmlns:a16="http://schemas.microsoft.com/office/drawing/2014/main" id="{42237DB5-1B2B-4695-BF9B-1371440C9372}"/>
              </a:ext>
            </a:extLst>
          </p:cNvPr>
          <p:cNvSpPr txBox="1"/>
          <p:nvPr/>
        </p:nvSpPr>
        <p:spPr>
          <a:xfrm>
            <a:off x="4815488" y="2880922"/>
            <a:ext cx="1775460" cy="369332"/>
          </a:xfrm>
          <a:prstGeom prst="rect">
            <a:avLst/>
          </a:prstGeom>
          <a:noFill/>
        </p:spPr>
        <p:txBody>
          <a:bodyPr wrap="square" rtlCol="0">
            <a:spAutoFit/>
          </a:bodyPr>
          <a:lstStyle/>
          <a:p>
            <a:r>
              <a:rPr lang="en-US" u="sng" dirty="0"/>
              <a:t>Data Collection</a:t>
            </a:r>
          </a:p>
        </p:txBody>
      </p:sp>
      <p:sp>
        <p:nvSpPr>
          <p:cNvPr id="19" name="TextBox 18">
            <a:extLst>
              <a:ext uri="{FF2B5EF4-FFF2-40B4-BE49-F238E27FC236}">
                <a16:creationId xmlns:a16="http://schemas.microsoft.com/office/drawing/2014/main" id="{69559D61-04E7-4E64-9C1E-5330B820F40B}"/>
              </a:ext>
            </a:extLst>
          </p:cNvPr>
          <p:cNvSpPr txBox="1"/>
          <p:nvPr/>
        </p:nvSpPr>
        <p:spPr>
          <a:xfrm>
            <a:off x="7082587" y="3816976"/>
            <a:ext cx="1989221" cy="369332"/>
          </a:xfrm>
          <a:prstGeom prst="rect">
            <a:avLst/>
          </a:prstGeom>
          <a:noFill/>
        </p:spPr>
        <p:txBody>
          <a:bodyPr wrap="square" rtlCol="0">
            <a:spAutoFit/>
          </a:bodyPr>
          <a:lstStyle/>
          <a:p>
            <a:r>
              <a:rPr lang="en-US" u="sng" dirty="0"/>
              <a:t>Insights </a:t>
            </a:r>
          </a:p>
        </p:txBody>
      </p:sp>
      <p:sp>
        <p:nvSpPr>
          <p:cNvPr id="20" name="TextBox 19">
            <a:extLst>
              <a:ext uri="{FF2B5EF4-FFF2-40B4-BE49-F238E27FC236}">
                <a16:creationId xmlns:a16="http://schemas.microsoft.com/office/drawing/2014/main" id="{C2ADCAF2-1297-4078-8F3D-CBEE2FD1D7D2}"/>
              </a:ext>
            </a:extLst>
          </p:cNvPr>
          <p:cNvSpPr txBox="1"/>
          <p:nvPr/>
        </p:nvSpPr>
        <p:spPr>
          <a:xfrm>
            <a:off x="9130966" y="2924433"/>
            <a:ext cx="2137409" cy="369332"/>
          </a:xfrm>
          <a:prstGeom prst="rect">
            <a:avLst/>
          </a:prstGeom>
          <a:noFill/>
        </p:spPr>
        <p:txBody>
          <a:bodyPr wrap="square" rtlCol="0">
            <a:spAutoFit/>
          </a:bodyPr>
          <a:lstStyle/>
          <a:p>
            <a:r>
              <a:rPr lang="en-US" u="sng" dirty="0"/>
              <a:t>Recommendations</a:t>
            </a:r>
          </a:p>
        </p:txBody>
      </p:sp>
      <p:sp>
        <p:nvSpPr>
          <p:cNvPr id="21" name="Arrow: Up 20">
            <a:extLst>
              <a:ext uri="{FF2B5EF4-FFF2-40B4-BE49-F238E27FC236}">
                <a16:creationId xmlns:a16="http://schemas.microsoft.com/office/drawing/2014/main" id="{3DEF75B3-7C6F-41BD-A170-8E04C7407C98}"/>
              </a:ext>
            </a:extLst>
          </p:cNvPr>
          <p:cNvSpPr/>
          <p:nvPr/>
        </p:nvSpPr>
        <p:spPr>
          <a:xfrm>
            <a:off x="1449451" y="2106890"/>
            <a:ext cx="411681" cy="774032"/>
          </a:xfrm>
          <a:prstGeom prst="upArrow">
            <a:avLst>
              <a:gd name="adj1" fmla="val 3441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Up 22">
            <a:extLst>
              <a:ext uri="{FF2B5EF4-FFF2-40B4-BE49-F238E27FC236}">
                <a16:creationId xmlns:a16="http://schemas.microsoft.com/office/drawing/2014/main" id="{7F69931A-C710-44F0-92E0-0BE03C71D0D3}"/>
              </a:ext>
            </a:extLst>
          </p:cNvPr>
          <p:cNvSpPr/>
          <p:nvPr/>
        </p:nvSpPr>
        <p:spPr>
          <a:xfrm>
            <a:off x="3268576" y="2127364"/>
            <a:ext cx="411681" cy="1687269"/>
          </a:xfrm>
          <a:prstGeom prst="upArrow">
            <a:avLst>
              <a:gd name="adj1" fmla="val 3441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Up 23">
            <a:extLst>
              <a:ext uri="{FF2B5EF4-FFF2-40B4-BE49-F238E27FC236}">
                <a16:creationId xmlns:a16="http://schemas.microsoft.com/office/drawing/2014/main" id="{F0650C38-C4D0-40CF-AF94-CAF451FBF12D}"/>
              </a:ext>
            </a:extLst>
          </p:cNvPr>
          <p:cNvSpPr/>
          <p:nvPr/>
        </p:nvSpPr>
        <p:spPr>
          <a:xfrm>
            <a:off x="5358059" y="2134744"/>
            <a:ext cx="411681" cy="774032"/>
          </a:xfrm>
          <a:prstGeom prst="upArrow">
            <a:avLst>
              <a:gd name="adj1" fmla="val 3441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Up 24">
            <a:extLst>
              <a:ext uri="{FF2B5EF4-FFF2-40B4-BE49-F238E27FC236}">
                <a16:creationId xmlns:a16="http://schemas.microsoft.com/office/drawing/2014/main" id="{9A96A1AF-2BEE-4D98-95A0-33CF84D70676}"/>
              </a:ext>
            </a:extLst>
          </p:cNvPr>
          <p:cNvSpPr/>
          <p:nvPr/>
        </p:nvSpPr>
        <p:spPr>
          <a:xfrm>
            <a:off x="9844638" y="2106890"/>
            <a:ext cx="411681" cy="774032"/>
          </a:xfrm>
          <a:prstGeom prst="upArrow">
            <a:avLst>
              <a:gd name="adj1" fmla="val 3441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Up 25">
            <a:extLst>
              <a:ext uri="{FF2B5EF4-FFF2-40B4-BE49-F238E27FC236}">
                <a16:creationId xmlns:a16="http://schemas.microsoft.com/office/drawing/2014/main" id="{4F920940-005D-4235-A3DC-2CBF819CF1BC}"/>
              </a:ext>
            </a:extLst>
          </p:cNvPr>
          <p:cNvSpPr/>
          <p:nvPr/>
        </p:nvSpPr>
        <p:spPr>
          <a:xfrm>
            <a:off x="7246491" y="2112023"/>
            <a:ext cx="411681" cy="1687269"/>
          </a:xfrm>
          <a:prstGeom prst="upArrow">
            <a:avLst>
              <a:gd name="adj1" fmla="val 3441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32D7D73C-A247-4731-9C4C-719A56163507}"/>
              </a:ext>
            </a:extLst>
          </p:cNvPr>
          <p:cNvSpPr txBox="1"/>
          <p:nvPr/>
        </p:nvSpPr>
        <p:spPr>
          <a:xfrm>
            <a:off x="1468447" y="1369500"/>
            <a:ext cx="495655" cy="461665"/>
          </a:xfrm>
          <a:prstGeom prst="rect">
            <a:avLst/>
          </a:prstGeom>
          <a:noFill/>
        </p:spPr>
        <p:txBody>
          <a:bodyPr wrap="square" rtlCol="0">
            <a:spAutoFit/>
          </a:bodyPr>
          <a:lstStyle/>
          <a:p>
            <a:r>
              <a:rPr lang="en-US" sz="2400" dirty="0"/>
              <a:t>1</a:t>
            </a:r>
          </a:p>
        </p:txBody>
      </p:sp>
      <p:sp>
        <p:nvSpPr>
          <p:cNvPr id="28" name="TextBox 27">
            <a:extLst>
              <a:ext uri="{FF2B5EF4-FFF2-40B4-BE49-F238E27FC236}">
                <a16:creationId xmlns:a16="http://schemas.microsoft.com/office/drawing/2014/main" id="{CFBD7996-5484-4E04-A6D4-251FFA78C855}"/>
              </a:ext>
            </a:extLst>
          </p:cNvPr>
          <p:cNvSpPr txBox="1"/>
          <p:nvPr/>
        </p:nvSpPr>
        <p:spPr>
          <a:xfrm>
            <a:off x="3253134" y="1339917"/>
            <a:ext cx="442563" cy="461665"/>
          </a:xfrm>
          <a:prstGeom prst="rect">
            <a:avLst/>
          </a:prstGeom>
          <a:noFill/>
        </p:spPr>
        <p:txBody>
          <a:bodyPr wrap="square" rtlCol="0">
            <a:spAutoFit/>
          </a:bodyPr>
          <a:lstStyle/>
          <a:p>
            <a:r>
              <a:rPr lang="en-US" sz="2400" dirty="0"/>
              <a:t>2</a:t>
            </a:r>
          </a:p>
        </p:txBody>
      </p:sp>
      <p:sp>
        <p:nvSpPr>
          <p:cNvPr id="29" name="TextBox 28">
            <a:extLst>
              <a:ext uri="{FF2B5EF4-FFF2-40B4-BE49-F238E27FC236}">
                <a16:creationId xmlns:a16="http://schemas.microsoft.com/office/drawing/2014/main" id="{4C0FEC00-55D6-4E0F-B3B0-A1F483F03CBA}"/>
              </a:ext>
            </a:extLst>
          </p:cNvPr>
          <p:cNvSpPr txBox="1"/>
          <p:nvPr/>
        </p:nvSpPr>
        <p:spPr>
          <a:xfrm>
            <a:off x="5317958" y="1410684"/>
            <a:ext cx="524175" cy="461665"/>
          </a:xfrm>
          <a:prstGeom prst="rect">
            <a:avLst/>
          </a:prstGeom>
          <a:noFill/>
        </p:spPr>
        <p:txBody>
          <a:bodyPr wrap="square" rtlCol="0">
            <a:spAutoFit/>
          </a:bodyPr>
          <a:lstStyle/>
          <a:p>
            <a:r>
              <a:rPr lang="en-US" sz="2400" dirty="0"/>
              <a:t>3</a:t>
            </a:r>
          </a:p>
        </p:txBody>
      </p:sp>
      <p:sp>
        <p:nvSpPr>
          <p:cNvPr id="30" name="TextBox 29">
            <a:extLst>
              <a:ext uri="{FF2B5EF4-FFF2-40B4-BE49-F238E27FC236}">
                <a16:creationId xmlns:a16="http://schemas.microsoft.com/office/drawing/2014/main" id="{BBE094FA-9587-4B6C-8828-4605DFB1D80C}"/>
              </a:ext>
            </a:extLst>
          </p:cNvPr>
          <p:cNvSpPr txBox="1"/>
          <p:nvPr/>
        </p:nvSpPr>
        <p:spPr>
          <a:xfrm>
            <a:off x="7274298" y="1410684"/>
            <a:ext cx="522165" cy="461665"/>
          </a:xfrm>
          <a:prstGeom prst="rect">
            <a:avLst/>
          </a:prstGeom>
          <a:noFill/>
        </p:spPr>
        <p:txBody>
          <a:bodyPr wrap="square" rtlCol="0">
            <a:spAutoFit/>
          </a:bodyPr>
          <a:lstStyle/>
          <a:p>
            <a:r>
              <a:rPr lang="en-US" sz="2400" dirty="0"/>
              <a:t>4</a:t>
            </a:r>
          </a:p>
        </p:txBody>
      </p:sp>
      <p:sp>
        <p:nvSpPr>
          <p:cNvPr id="31" name="TextBox 30">
            <a:extLst>
              <a:ext uri="{FF2B5EF4-FFF2-40B4-BE49-F238E27FC236}">
                <a16:creationId xmlns:a16="http://schemas.microsoft.com/office/drawing/2014/main" id="{14B0020B-0F88-45CD-884E-E102116AEEDC}"/>
              </a:ext>
            </a:extLst>
          </p:cNvPr>
          <p:cNvSpPr txBox="1"/>
          <p:nvPr/>
        </p:nvSpPr>
        <p:spPr>
          <a:xfrm>
            <a:off x="9844638" y="1369501"/>
            <a:ext cx="411681" cy="461665"/>
          </a:xfrm>
          <a:prstGeom prst="rect">
            <a:avLst/>
          </a:prstGeom>
          <a:noFill/>
        </p:spPr>
        <p:txBody>
          <a:bodyPr wrap="square" rtlCol="0">
            <a:spAutoFit/>
          </a:bodyPr>
          <a:lstStyle/>
          <a:p>
            <a:r>
              <a:rPr lang="en-US" sz="2400" dirty="0"/>
              <a:t>5</a:t>
            </a:r>
          </a:p>
        </p:txBody>
      </p:sp>
      <p:sp>
        <p:nvSpPr>
          <p:cNvPr id="32" name="TextBox 31">
            <a:extLst>
              <a:ext uri="{FF2B5EF4-FFF2-40B4-BE49-F238E27FC236}">
                <a16:creationId xmlns:a16="http://schemas.microsoft.com/office/drawing/2014/main" id="{14C1593A-0C83-4874-923D-35E865309FF6}"/>
              </a:ext>
            </a:extLst>
          </p:cNvPr>
          <p:cNvSpPr txBox="1"/>
          <p:nvPr/>
        </p:nvSpPr>
        <p:spPr>
          <a:xfrm>
            <a:off x="679957" y="6127743"/>
            <a:ext cx="11225463" cy="369332"/>
          </a:xfrm>
          <a:prstGeom prst="rect">
            <a:avLst/>
          </a:prstGeom>
          <a:noFill/>
        </p:spPr>
        <p:txBody>
          <a:bodyPr wrap="square" rtlCol="0">
            <a:spAutoFit/>
          </a:bodyPr>
          <a:lstStyle/>
          <a:p>
            <a:r>
              <a:rPr lang="en-US" dirty="0"/>
              <a:t>NOTE: This process is iterative and allows users to return to the previous step(s) as necessary. </a:t>
            </a:r>
          </a:p>
        </p:txBody>
      </p:sp>
      <p:sp>
        <p:nvSpPr>
          <p:cNvPr id="33" name="Rectangle 32">
            <a:extLst>
              <a:ext uri="{FF2B5EF4-FFF2-40B4-BE49-F238E27FC236}">
                <a16:creationId xmlns:a16="http://schemas.microsoft.com/office/drawing/2014/main" id="{78FBAC8C-99D6-4633-8C71-88EF81476410}"/>
              </a:ext>
            </a:extLst>
          </p:cNvPr>
          <p:cNvSpPr/>
          <p:nvPr/>
        </p:nvSpPr>
        <p:spPr>
          <a:xfrm>
            <a:off x="679957" y="6435027"/>
            <a:ext cx="5249001" cy="369332"/>
          </a:xfrm>
          <a:prstGeom prst="rect">
            <a:avLst/>
          </a:prstGeom>
        </p:spPr>
        <p:txBody>
          <a:bodyPr wrap="none">
            <a:spAutoFit/>
          </a:bodyPr>
          <a:lstStyle/>
          <a:p>
            <a:r>
              <a:rPr lang="en-US" dirty="0">
                <a:hlinkClick r:id="rId7"/>
              </a:rPr>
              <a:t>Sources: https://aryng.com/aryng-BADIR-advantage</a:t>
            </a:r>
            <a:endParaRPr lang="en-US" dirty="0"/>
          </a:p>
        </p:txBody>
      </p:sp>
      <p:sp>
        <p:nvSpPr>
          <p:cNvPr id="35" name="TextBox 34">
            <a:extLst>
              <a:ext uri="{FF2B5EF4-FFF2-40B4-BE49-F238E27FC236}">
                <a16:creationId xmlns:a16="http://schemas.microsoft.com/office/drawing/2014/main" id="{A57A0094-1987-45C6-9596-583997979181}"/>
              </a:ext>
            </a:extLst>
          </p:cNvPr>
          <p:cNvSpPr txBox="1"/>
          <p:nvPr/>
        </p:nvSpPr>
        <p:spPr>
          <a:xfrm>
            <a:off x="2822006" y="4145962"/>
            <a:ext cx="1999847" cy="923330"/>
          </a:xfrm>
          <a:prstGeom prst="rect">
            <a:avLst/>
          </a:prstGeom>
          <a:noFill/>
        </p:spPr>
        <p:txBody>
          <a:bodyPr wrap="square" rtlCol="0">
            <a:spAutoFit/>
          </a:bodyPr>
          <a:lstStyle/>
          <a:p>
            <a:r>
              <a:rPr lang="en-US" dirty="0"/>
              <a:t>Formulate a hypothesis- driven Analysis Plan</a:t>
            </a:r>
          </a:p>
        </p:txBody>
      </p:sp>
      <p:sp>
        <p:nvSpPr>
          <p:cNvPr id="36" name="TextBox 35">
            <a:extLst>
              <a:ext uri="{FF2B5EF4-FFF2-40B4-BE49-F238E27FC236}">
                <a16:creationId xmlns:a16="http://schemas.microsoft.com/office/drawing/2014/main" id="{4D7088FF-7302-4A4B-B215-D68C655811A4}"/>
              </a:ext>
            </a:extLst>
          </p:cNvPr>
          <p:cNvSpPr txBox="1"/>
          <p:nvPr/>
        </p:nvSpPr>
        <p:spPr>
          <a:xfrm>
            <a:off x="4821853" y="3212251"/>
            <a:ext cx="1685826" cy="1200329"/>
          </a:xfrm>
          <a:prstGeom prst="rect">
            <a:avLst/>
          </a:prstGeom>
          <a:noFill/>
        </p:spPr>
        <p:txBody>
          <a:bodyPr wrap="square" rtlCol="0">
            <a:spAutoFit/>
          </a:bodyPr>
          <a:lstStyle/>
          <a:p>
            <a:r>
              <a:rPr lang="en-US" dirty="0"/>
              <a:t>Collect relevant data based on the analysis plan</a:t>
            </a:r>
          </a:p>
        </p:txBody>
      </p:sp>
      <p:sp>
        <p:nvSpPr>
          <p:cNvPr id="37" name="TextBox 36">
            <a:extLst>
              <a:ext uri="{FF2B5EF4-FFF2-40B4-BE49-F238E27FC236}">
                <a16:creationId xmlns:a16="http://schemas.microsoft.com/office/drawing/2014/main" id="{37795A4F-01CC-4678-B158-EFBCE23EEFF2}"/>
              </a:ext>
            </a:extLst>
          </p:cNvPr>
          <p:cNvSpPr txBox="1"/>
          <p:nvPr/>
        </p:nvSpPr>
        <p:spPr>
          <a:xfrm>
            <a:off x="6950038" y="4124086"/>
            <a:ext cx="1999847" cy="1200329"/>
          </a:xfrm>
          <a:prstGeom prst="rect">
            <a:avLst/>
          </a:prstGeom>
          <a:noFill/>
        </p:spPr>
        <p:txBody>
          <a:bodyPr wrap="square" rtlCol="0">
            <a:spAutoFit/>
          </a:bodyPr>
          <a:lstStyle/>
          <a:p>
            <a:r>
              <a:rPr lang="en-US" dirty="0"/>
              <a:t>Derive insights using machine learning and statistics</a:t>
            </a:r>
          </a:p>
        </p:txBody>
      </p:sp>
      <p:sp>
        <p:nvSpPr>
          <p:cNvPr id="38" name="TextBox 37">
            <a:extLst>
              <a:ext uri="{FF2B5EF4-FFF2-40B4-BE49-F238E27FC236}">
                <a16:creationId xmlns:a16="http://schemas.microsoft.com/office/drawing/2014/main" id="{96D727CD-0495-49AB-9EA1-D4C455756EFD}"/>
              </a:ext>
            </a:extLst>
          </p:cNvPr>
          <p:cNvSpPr txBox="1"/>
          <p:nvPr/>
        </p:nvSpPr>
        <p:spPr>
          <a:xfrm>
            <a:off x="9146126" y="3311449"/>
            <a:ext cx="2134549" cy="1477328"/>
          </a:xfrm>
          <a:prstGeom prst="rect">
            <a:avLst/>
          </a:prstGeom>
          <a:noFill/>
        </p:spPr>
        <p:txBody>
          <a:bodyPr wrap="square" rtlCol="0">
            <a:spAutoFit/>
          </a:bodyPr>
          <a:lstStyle/>
          <a:p>
            <a:r>
              <a:rPr lang="en-US" dirty="0"/>
              <a:t>Derive key performance indicators (KPI’s) with actionable recommendation</a:t>
            </a:r>
          </a:p>
        </p:txBody>
      </p:sp>
    </p:spTree>
    <p:extLst>
      <p:ext uri="{BB962C8B-B14F-4D97-AF65-F5344CB8AC3E}">
        <p14:creationId xmlns:p14="http://schemas.microsoft.com/office/powerpoint/2010/main" val="2667483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7084BD4D-BA08-4C1E-AA52-6A2430E68BDB}"/>
              </a:ext>
            </a:extLst>
          </p:cNvPr>
          <p:cNvGraphicFramePr>
            <a:graphicFrameLocks noGrp="1"/>
          </p:cNvGraphicFramePr>
          <p:nvPr>
            <p:ph idx="1"/>
            <p:extLst>
              <p:ext uri="{D42A27DB-BD31-4B8C-83A1-F6EECF244321}">
                <p14:modId xmlns:p14="http://schemas.microsoft.com/office/powerpoint/2010/main" val="1316481827"/>
              </p:ext>
            </p:extLst>
          </p:nvPr>
        </p:nvGraphicFramePr>
        <p:xfrm>
          <a:off x="159392" y="1384183"/>
          <a:ext cx="5637402" cy="50166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DFF997A0-CEBE-4370-BF38-B717EB5E2600}"/>
              </a:ext>
            </a:extLst>
          </p:cNvPr>
          <p:cNvSpPr txBox="1"/>
          <p:nvPr/>
        </p:nvSpPr>
        <p:spPr>
          <a:xfrm>
            <a:off x="686382" y="184392"/>
            <a:ext cx="11008313" cy="769441"/>
          </a:xfrm>
          <a:prstGeom prst="rect">
            <a:avLst/>
          </a:prstGeom>
          <a:noFill/>
        </p:spPr>
        <p:txBody>
          <a:bodyPr wrap="square" rtlCol="0">
            <a:spAutoFit/>
          </a:bodyPr>
          <a:lstStyle/>
          <a:p>
            <a:r>
              <a:rPr lang="en-US" sz="4400" dirty="0"/>
              <a:t>Addressing Potential Process Pitfalls </a:t>
            </a:r>
          </a:p>
        </p:txBody>
      </p:sp>
      <p:sp>
        <p:nvSpPr>
          <p:cNvPr id="9" name="TextBox 8">
            <a:extLst>
              <a:ext uri="{FF2B5EF4-FFF2-40B4-BE49-F238E27FC236}">
                <a16:creationId xmlns:a16="http://schemas.microsoft.com/office/drawing/2014/main" id="{5E3155BA-C00E-4BD1-B9BF-EC7FBC5B1ED7}"/>
              </a:ext>
            </a:extLst>
          </p:cNvPr>
          <p:cNvSpPr txBox="1"/>
          <p:nvPr/>
        </p:nvSpPr>
        <p:spPr>
          <a:xfrm>
            <a:off x="5358987" y="1473359"/>
            <a:ext cx="5156612" cy="523220"/>
          </a:xfrm>
          <a:prstGeom prst="rect">
            <a:avLst/>
          </a:prstGeom>
          <a:noFill/>
          <a:ln>
            <a:solidFill>
              <a:schemeClr val="accent6"/>
            </a:solidFill>
          </a:ln>
          <a:effectLst>
            <a:glow rad="139700">
              <a:schemeClr val="accent6">
                <a:satMod val="175000"/>
                <a:alpha val="40000"/>
              </a:schemeClr>
            </a:glow>
          </a:effectLst>
          <a:scene3d>
            <a:camera prst="orthographicFront">
              <a:rot lat="0" lon="0" rev="0"/>
            </a:camera>
            <a:lightRig rig="chilly" dir="t">
              <a:rot lat="0" lon="0" rev="18480000"/>
            </a:lightRig>
          </a:scene3d>
          <a:sp3d prstMaterial="clear">
            <a:bevelT h="63500"/>
          </a:sp3d>
        </p:spPr>
        <p:txBody>
          <a:bodyPr wrap="square" rtlCol="0">
            <a:spAutoFit/>
          </a:bodyPr>
          <a:lstStyle/>
          <a:p>
            <a:r>
              <a:rPr lang="en-US" sz="1400" dirty="0"/>
              <a:t>All stakeholders must agree on and understand the business question(s) before continuing.</a:t>
            </a:r>
          </a:p>
        </p:txBody>
      </p:sp>
      <p:sp>
        <p:nvSpPr>
          <p:cNvPr id="13" name="Arrow: Right 12">
            <a:extLst>
              <a:ext uri="{FF2B5EF4-FFF2-40B4-BE49-F238E27FC236}">
                <a16:creationId xmlns:a16="http://schemas.microsoft.com/office/drawing/2014/main" id="{96D91FAB-8F55-4735-B4A5-AF4403D26735}"/>
              </a:ext>
            </a:extLst>
          </p:cNvPr>
          <p:cNvSpPr/>
          <p:nvPr/>
        </p:nvSpPr>
        <p:spPr>
          <a:xfrm>
            <a:off x="4177718" y="1579771"/>
            <a:ext cx="989900" cy="310395"/>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C403D92B-1629-4053-94C5-F566D6EE8577}"/>
              </a:ext>
            </a:extLst>
          </p:cNvPr>
          <p:cNvSpPr/>
          <p:nvPr/>
        </p:nvSpPr>
        <p:spPr>
          <a:xfrm>
            <a:off x="4147974" y="2620430"/>
            <a:ext cx="989900" cy="310395"/>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B2AA1176-C756-4490-9548-378187BC9D2C}"/>
              </a:ext>
            </a:extLst>
          </p:cNvPr>
          <p:cNvSpPr/>
          <p:nvPr/>
        </p:nvSpPr>
        <p:spPr>
          <a:xfrm>
            <a:off x="4177718" y="3737293"/>
            <a:ext cx="989900" cy="310395"/>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1D704987-BD58-4E46-BF00-29EC26DFA31A}"/>
              </a:ext>
            </a:extLst>
          </p:cNvPr>
          <p:cNvSpPr/>
          <p:nvPr/>
        </p:nvSpPr>
        <p:spPr>
          <a:xfrm>
            <a:off x="4177718" y="4698958"/>
            <a:ext cx="989900" cy="310395"/>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BAFDD0CA-BBAD-4CE8-872C-2EACF348F276}"/>
              </a:ext>
            </a:extLst>
          </p:cNvPr>
          <p:cNvSpPr/>
          <p:nvPr/>
        </p:nvSpPr>
        <p:spPr>
          <a:xfrm>
            <a:off x="4177718" y="5787032"/>
            <a:ext cx="989900" cy="310395"/>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172D5DFB-48D1-424B-B49D-A8D5C0FD7F1D}"/>
              </a:ext>
            </a:extLst>
          </p:cNvPr>
          <p:cNvSpPr txBox="1"/>
          <p:nvPr/>
        </p:nvSpPr>
        <p:spPr>
          <a:xfrm>
            <a:off x="5358986" y="2530715"/>
            <a:ext cx="5156613" cy="523220"/>
          </a:xfrm>
          <a:prstGeom prst="rect">
            <a:avLst/>
          </a:prstGeom>
          <a:noFill/>
          <a:ln>
            <a:solidFill>
              <a:schemeClr val="tx1"/>
            </a:solidFill>
          </a:ln>
          <a:effectLst>
            <a:glow rad="139700">
              <a:schemeClr val="accent6">
                <a:satMod val="175000"/>
                <a:alpha val="40000"/>
              </a:schemeClr>
            </a:glow>
          </a:effectLst>
        </p:spPr>
        <p:txBody>
          <a:bodyPr wrap="square" rtlCol="0">
            <a:spAutoFit/>
          </a:bodyPr>
          <a:lstStyle/>
          <a:p>
            <a:r>
              <a:rPr lang="en-US" sz="1400" dirty="0"/>
              <a:t>Each subtask in this category needs to be communicated and reviewed with stakeholders before continuing. </a:t>
            </a:r>
          </a:p>
        </p:txBody>
      </p:sp>
      <p:sp>
        <p:nvSpPr>
          <p:cNvPr id="23" name="TextBox 22">
            <a:extLst>
              <a:ext uri="{FF2B5EF4-FFF2-40B4-BE49-F238E27FC236}">
                <a16:creationId xmlns:a16="http://schemas.microsoft.com/office/drawing/2014/main" id="{52973B12-2B7A-4FBE-82DD-7F07712D7D57}"/>
              </a:ext>
            </a:extLst>
          </p:cNvPr>
          <p:cNvSpPr txBox="1"/>
          <p:nvPr/>
        </p:nvSpPr>
        <p:spPr>
          <a:xfrm>
            <a:off x="5333999" y="3624002"/>
            <a:ext cx="5181601" cy="738664"/>
          </a:xfrm>
          <a:prstGeom prst="rect">
            <a:avLst/>
          </a:prstGeom>
          <a:noFill/>
          <a:ln>
            <a:solidFill>
              <a:schemeClr val="tx1"/>
            </a:solidFill>
          </a:ln>
          <a:effectLst>
            <a:glow rad="139700">
              <a:schemeClr val="accent6">
                <a:satMod val="175000"/>
                <a:alpha val="40000"/>
              </a:schemeClr>
            </a:glow>
          </a:effectLst>
        </p:spPr>
        <p:txBody>
          <a:bodyPr wrap="square" rtlCol="0">
            <a:spAutoFit/>
          </a:bodyPr>
          <a:lstStyle/>
          <a:p>
            <a:r>
              <a:rPr lang="en-US" sz="1400" dirty="0"/>
              <a:t>Data provided needs to be cleaned up before it can be used. Not cleaning up the data will yield inaccurate results and recommendations. </a:t>
            </a:r>
          </a:p>
        </p:txBody>
      </p:sp>
      <p:sp>
        <p:nvSpPr>
          <p:cNvPr id="24" name="TextBox 23">
            <a:extLst>
              <a:ext uri="{FF2B5EF4-FFF2-40B4-BE49-F238E27FC236}">
                <a16:creationId xmlns:a16="http://schemas.microsoft.com/office/drawing/2014/main" id="{0CE158C9-85B7-4BE3-96F6-C8B4BCDEE159}"/>
              </a:ext>
            </a:extLst>
          </p:cNvPr>
          <p:cNvSpPr txBox="1"/>
          <p:nvPr/>
        </p:nvSpPr>
        <p:spPr>
          <a:xfrm>
            <a:off x="5358986" y="4698958"/>
            <a:ext cx="5156613" cy="523220"/>
          </a:xfrm>
          <a:prstGeom prst="rect">
            <a:avLst/>
          </a:prstGeom>
          <a:noFill/>
          <a:ln>
            <a:solidFill>
              <a:schemeClr val="tx1"/>
            </a:solidFill>
          </a:ln>
          <a:effectLst>
            <a:glow rad="139700">
              <a:schemeClr val="accent6">
                <a:satMod val="175000"/>
                <a:alpha val="40000"/>
              </a:schemeClr>
            </a:glow>
          </a:effectLst>
        </p:spPr>
        <p:txBody>
          <a:bodyPr wrap="square" rtlCol="0">
            <a:spAutoFit/>
          </a:bodyPr>
          <a:lstStyle/>
          <a:p>
            <a:r>
              <a:rPr lang="en-US" sz="1400" dirty="0"/>
              <a:t>If the above steps are not completed the patterns and hypothesis will be inaccurate.  </a:t>
            </a:r>
          </a:p>
        </p:txBody>
      </p:sp>
      <p:sp>
        <p:nvSpPr>
          <p:cNvPr id="25" name="TextBox 24">
            <a:extLst>
              <a:ext uri="{FF2B5EF4-FFF2-40B4-BE49-F238E27FC236}">
                <a16:creationId xmlns:a16="http://schemas.microsoft.com/office/drawing/2014/main" id="{03FE5367-3268-4745-A76D-F3A8507E6289}"/>
              </a:ext>
            </a:extLst>
          </p:cNvPr>
          <p:cNvSpPr txBox="1"/>
          <p:nvPr/>
        </p:nvSpPr>
        <p:spPr>
          <a:xfrm>
            <a:off x="5358986" y="5695950"/>
            <a:ext cx="5156612" cy="523220"/>
          </a:xfrm>
          <a:prstGeom prst="rect">
            <a:avLst/>
          </a:prstGeom>
          <a:noFill/>
          <a:ln>
            <a:solidFill>
              <a:schemeClr val="tx1"/>
            </a:solidFill>
          </a:ln>
          <a:effectLst>
            <a:glow rad="139700">
              <a:schemeClr val="accent6">
                <a:satMod val="175000"/>
                <a:alpha val="40000"/>
              </a:schemeClr>
            </a:glow>
          </a:effectLst>
        </p:spPr>
        <p:txBody>
          <a:bodyPr wrap="square" rtlCol="0">
            <a:spAutoFit/>
          </a:bodyPr>
          <a:lstStyle/>
          <a:p>
            <a:r>
              <a:rPr lang="en-US" sz="1400" dirty="0"/>
              <a:t>Recommendation must include actions that address the original business question. </a:t>
            </a:r>
          </a:p>
        </p:txBody>
      </p:sp>
      <p:sp>
        <p:nvSpPr>
          <p:cNvPr id="2" name="TextBox 1">
            <a:extLst>
              <a:ext uri="{FF2B5EF4-FFF2-40B4-BE49-F238E27FC236}">
                <a16:creationId xmlns:a16="http://schemas.microsoft.com/office/drawing/2014/main" id="{B64C7FF5-0E73-45F9-8D31-250566866413}"/>
              </a:ext>
            </a:extLst>
          </p:cNvPr>
          <p:cNvSpPr txBox="1"/>
          <p:nvPr/>
        </p:nvSpPr>
        <p:spPr>
          <a:xfrm>
            <a:off x="1989221" y="953833"/>
            <a:ext cx="1860885" cy="369332"/>
          </a:xfrm>
          <a:prstGeom prst="rect">
            <a:avLst/>
          </a:prstGeom>
          <a:noFill/>
        </p:spPr>
        <p:txBody>
          <a:bodyPr wrap="square" rtlCol="0">
            <a:spAutoFit/>
          </a:bodyPr>
          <a:lstStyle/>
          <a:p>
            <a:r>
              <a:rPr lang="en-US" b="1" dirty="0"/>
              <a:t>Process</a:t>
            </a:r>
          </a:p>
        </p:txBody>
      </p:sp>
      <p:sp>
        <p:nvSpPr>
          <p:cNvPr id="3" name="TextBox 2">
            <a:extLst>
              <a:ext uri="{FF2B5EF4-FFF2-40B4-BE49-F238E27FC236}">
                <a16:creationId xmlns:a16="http://schemas.microsoft.com/office/drawing/2014/main" id="{6EE8FEA1-D358-41BE-91B4-FA735C9626E4}"/>
              </a:ext>
            </a:extLst>
          </p:cNvPr>
          <p:cNvSpPr txBox="1"/>
          <p:nvPr/>
        </p:nvSpPr>
        <p:spPr>
          <a:xfrm>
            <a:off x="5502442" y="953833"/>
            <a:ext cx="4748463" cy="369332"/>
          </a:xfrm>
          <a:prstGeom prst="rect">
            <a:avLst/>
          </a:prstGeom>
          <a:noFill/>
        </p:spPr>
        <p:txBody>
          <a:bodyPr wrap="square" rtlCol="0">
            <a:spAutoFit/>
          </a:bodyPr>
          <a:lstStyle/>
          <a:p>
            <a:r>
              <a:rPr lang="en-US" b="1" dirty="0"/>
              <a:t>Addressing Potential Pitfalls </a:t>
            </a:r>
          </a:p>
        </p:txBody>
      </p:sp>
    </p:spTree>
    <p:extLst>
      <p:ext uri="{BB962C8B-B14F-4D97-AF65-F5344CB8AC3E}">
        <p14:creationId xmlns:p14="http://schemas.microsoft.com/office/powerpoint/2010/main" val="1567747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CCA64-E2EB-497D-A03F-84DFBAF2D2C7}"/>
              </a:ext>
            </a:extLst>
          </p:cNvPr>
          <p:cNvSpPr>
            <a:spLocks noGrp="1"/>
          </p:cNvSpPr>
          <p:nvPr>
            <p:ph type="title"/>
          </p:nvPr>
        </p:nvSpPr>
        <p:spPr/>
        <p:txBody>
          <a:bodyPr/>
          <a:lstStyle/>
          <a:p>
            <a:r>
              <a:rPr lang="en-US" dirty="0"/>
              <a:t>Insights </a:t>
            </a:r>
          </a:p>
        </p:txBody>
      </p:sp>
      <p:sp>
        <p:nvSpPr>
          <p:cNvPr id="3" name="Content Placeholder 2">
            <a:extLst>
              <a:ext uri="{FF2B5EF4-FFF2-40B4-BE49-F238E27FC236}">
                <a16:creationId xmlns:a16="http://schemas.microsoft.com/office/drawing/2014/main" id="{E4F3ADED-6346-47FD-94EB-4708FF2292B8}"/>
              </a:ext>
            </a:extLst>
          </p:cNvPr>
          <p:cNvSpPr>
            <a:spLocks noGrp="1"/>
          </p:cNvSpPr>
          <p:nvPr>
            <p:ph idx="1"/>
          </p:nvPr>
        </p:nvSpPr>
        <p:spPr/>
        <p:txBody>
          <a:bodyPr/>
          <a:lstStyle/>
          <a:p>
            <a:pPr>
              <a:buFont typeface="Wingdings" panose="05000000000000000000" pitchFamily="2" charset="2"/>
              <a:buChar char="q"/>
            </a:pPr>
            <a:r>
              <a:rPr lang="en-US" dirty="0"/>
              <a:t>Will need to understand financial trends of current and previous customers including, payment habits and default trends.</a:t>
            </a:r>
          </a:p>
          <a:p>
            <a:pPr marL="0" indent="0">
              <a:buNone/>
            </a:pPr>
            <a:endParaRPr lang="en-US" dirty="0"/>
          </a:p>
          <a:p>
            <a:pPr>
              <a:buFont typeface="Wingdings" panose="05000000000000000000" pitchFamily="2" charset="2"/>
              <a:buChar char="q"/>
            </a:pPr>
            <a:r>
              <a:rPr lang="en-US" dirty="0"/>
              <a:t>Will need to clean up current data provided by Credit One before utilizing it to make any predictions</a:t>
            </a:r>
          </a:p>
          <a:p>
            <a:pPr marL="0" indent="0">
              <a:buNone/>
            </a:pPr>
            <a:endParaRPr lang="en-US" dirty="0"/>
          </a:p>
          <a:p>
            <a:pPr>
              <a:buFont typeface="Wingdings" panose="05000000000000000000" pitchFamily="2" charset="2"/>
              <a:buChar char="q"/>
            </a:pPr>
            <a:r>
              <a:rPr lang="en-US" dirty="0"/>
              <a:t>Will need to review recommended algorithms to predict best outcome. </a:t>
            </a:r>
          </a:p>
        </p:txBody>
      </p:sp>
    </p:spTree>
    <p:extLst>
      <p:ext uri="{BB962C8B-B14F-4D97-AF65-F5344CB8AC3E}">
        <p14:creationId xmlns:p14="http://schemas.microsoft.com/office/powerpoint/2010/main" val="183670071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455</TotalTime>
  <Words>646</Words>
  <Application>Microsoft Office PowerPoint</Application>
  <PresentationFormat>Widescreen</PresentationFormat>
  <Paragraphs>80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Franklin Gothic Book</vt:lpstr>
      <vt:lpstr>Wingdings</vt:lpstr>
      <vt:lpstr>Crop</vt:lpstr>
      <vt:lpstr>Framework presentation:  Credit ONE</vt:lpstr>
      <vt:lpstr>Agenda</vt:lpstr>
      <vt:lpstr>Goal Statement</vt:lpstr>
      <vt:lpstr>Data Science Framework</vt:lpstr>
      <vt:lpstr>Data Sources and Data Management</vt:lpstr>
      <vt:lpstr>Current Issues with the Data</vt:lpstr>
      <vt:lpstr>Process Flow Chart </vt:lpstr>
      <vt:lpstr>PowerPoint Presentation</vt:lpstr>
      <vt:lpstr>Insights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jackelineayala159@gmail.com</dc:creator>
  <cp:lastModifiedBy>jackelineayala159@gmail.com</cp:lastModifiedBy>
  <cp:revision>32</cp:revision>
  <dcterms:created xsi:type="dcterms:W3CDTF">2020-07-27T22:19:19Z</dcterms:created>
  <dcterms:modified xsi:type="dcterms:W3CDTF">2020-08-03T20:55:19Z</dcterms:modified>
</cp:coreProperties>
</file>