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9" r:id="rId5"/>
    <p:sldId id="266" r:id="rId6"/>
    <p:sldId id="272" r:id="rId7"/>
    <p:sldId id="263" r:id="rId8"/>
    <p:sldId id="258" r:id="rId9"/>
    <p:sldId id="267" r:id="rId10"/>
    <p:sldId id="268" r:id="rId11"/>
    <p:sldId id="279" r:id="rId12"/>
    <p:sldId id="273" r:id="rId13"/>
    <p:sldId id="274" r:id="rId14"/>
    <p:sldId id="269" r:id="rId15"/>
    <p:sldId id="260" r:id="rId16"/>
    <p:sldId id="275" r:id="rId17"/>
    <p:sldId id="278" r:id="rId18"/>
    <p:sldId id="277"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5AE4EA37-112D-4C4C-B120-C53B23495FF6}" type="datetimeFigureOut">
              <a:rPr lang="pt-BR" smtClean="0"/>
              <a:t>04/12/2023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F8A1B28-2929-480A-ACFF-6DAA3DE88AC1}" type="slidenum">
              <a:rPr lang="pt-BR" smtClean="0"/>
              <a:t>‹nº›</a:t>
            </a:fld>
            <a:endParaRPr lang="pt-BR"/>
          </a:p>
        </p:txBody>
      </p:sp>
    </p:spTree>
    <p:extLst>
      <p:ext uri="{BB962C8B-B14F-4D97-AF65-F5344CB8AC3E}">
        <p14:creationId xmlns:p14="http://schemas.microsoft.com/office/powerpoint/2010/main" val="236301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AE4EA37-112D-4C4C-B120-C53B23495FF6}" type="datetimeFigureOut">
              <a:rPr lang="pt-BR" smtClean="0"/>
              <a:t>04/12/2023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F8A1B28-2929-480A-ACFF-6DAA3DE88AC1}" type="slidenum">
              <a:rPr lang="pt-BR" smtClean="0"/>
              <a:t>‹nº›</a:t>
            </a:fld>
            <a:endParaRPr lang="pt-BR"/>
          </a:p>
        </p:txBody>
      </p:sp>
    </p:spTree>
    <p:extLst>
      <p:ext uri="{BB962C8B-B14F-4D97-AF65-F5344CB8AC3E}">
        <p14:creationId xmlns:p14="http://schemas.microsoft.com/office/powerpoint/2010/main" val="239302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AE4EA37-112D-4C4C-B120-C53B23495FF6}" type="datetimeFigureOut">
              <a:rPr lang="pt-BR" smtClean="0"/>
              <a:t>04/12/2023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F8A1B28-2929-480A-ACFF-6DAA3DE88AC1}" type="slidenum">
              <a:rPr lang="pt-BR" smtClean="0"/>
              <a:t>‹nº›</a:t>
            </a:fld>
            <a:endParaRPr lang="pt-BR"/>
          </a:p>
        </p:txBody>
      </p:sp>
    </p:spTree>
    <p:extLst>
      <p:ext uri="{BB962C8B-B14F-4D97-AF65-F5344CB8AC3E}">
        <p14:creationId xmlns:p14="http://schemas.microsoft.com/office/powerpoint/2010/main" val="90520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5AE4EA37-112D-4C4C-B120-C53B23495FF6}" type="datetimeFigureOut">
              <a:rPr lang="pt-BR" smtClean="0"/>
              <a:t>04/12/2023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F8A1B28-2929-480A-ACFF-6DAA3DE88AC1}" type="slidenum">
              <a:rPr lang="pt-BR" smtClean="0"/>
              <a:t>‹nº›</a:t>
            </a:fld>
            <a:endParaRPr lang="pt-BR"/>
          </a:p>
        </p:txBody>
      </p:sp>
    </p:spTree>
    <p:extLst>
      <p:ext uri="{BB962C8B-B14F-4D97-AF65-F5344CB8AC3E}">
        <p14:creationId xmlns:p14="http://schemas.microsoft.com/office/powerpoint/2010/main" val="375443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5AE4EA37-112D-4C4C-B120-C53B23495FF6}" type="datetimeFigureOut">
              <a:rPr lang="pt-BR" smtClean="0"/>
              <a:t>04/12/2023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F8A1B28-2929-480A-ACFF-6DAA3DE88AC1}" type="slidenum">
              <a:rPr lang="pt-BR" smtClean="0"/>
              <a:t>‹nº›</a:t>
            </a:fld>
            <a:endParaRPr lang="pt-BR"/>
          </a:p>
        </p:txBody>
      </p:sp>
    </p:spTree>
    <p:extLst>
      <p:ext uri="{BB962C8B-B14F-4D97-AF65-F5344CB8AC3E}">
        <p14:creationId xmlns:p14="http://schemas.microsoft.com/office/powerpoint/2010/main" val="211761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5AE4EA37-112D-4C4C-B120-C53B23495FF6}" type="datetimeFigureOut">
              <a:rPr lang="pt-BR" smtClean="0"/>
              <a:t>04/12/2023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F8A1B28-2929-480A-ACFF-6DAA3DE88AC1}" type="slidenum">
              <a:rPr lang="pt-BR" smtClean="0"/>
              <a:t>‹nº›</a:t>
            </a:fld>
            <a:endParaRPr lang="pt-BR"/>
          </a:p>
        </p:txBody>
      </p:sp>
    </p:spTree>
    <p:extLst>
      <p:ext uri="{BB962C8B-B14F-4D97-AF65-F5344CB8AC3E}">
        <p14:creationId xmlns:p14="http://schemas.microsoft.com/office/powerpoint/2010/main" val="328822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5AE4EA37-112D-4C4C-B120-C53B23495FF6}" type="datetimeFigureOut">
              <a:rPr lang="pt-BR" smtClean="0"/>
              <a:t>04/12/2023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F8A1B28-2929-480A-ACFF-6DAA3DE88AC1}" type="slidenum">
              <a:rPr lang="pt-BR" smtClean="0"/>
              <a:t>‹nº›</a:t>
            </a:fld>
            <a:endParaRPr lang="pt-BR"/>
          </a:p>
        </p:txBody>
      </p:sp>
    </p:spTree>
    <p:extLst>
      <p:ext uri="{BB962C8B-B14F-4D97-AF65-F5344CB8AC3E}">
        <p14:creationId xmlns:p14="http://schemas.microsoft.com/office/powerpoint/2010/main" val="185394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5AE4EA37-112D-4C4C-B120-C53B23495FF6}" type="datetimeFigureOut">
              <a:rPr lang="pt-BR" smtClean="0"/>
              <a:t>04/12/2023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F8A1B28-2929-480A-ACFF-6DAA3DE88AC1}" type="slidenum">
              <a:rPr lang="pt-BR" smtClean="0"/>
              <a:t>‹nº›</a:t>
            </a:fld>
            <a:endParaRPr lang="pt-BR"/>
          </a:p>
        </p:txBody>
      </p:sp>
    </p:spTree>
    <p:extLst>
      <p:ext uri="{BB962C8B-B14F-4D97-AF65-F5344CB8AC3E}">
        <p14:creationId xmlns:p14="http://schemas.microsoft.com/office/powerpoint/2010/main" val="41554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AE4EA37-112D-4C4C-B120-C53B23495FF6}" type="datetimeFigureOut">
              <a:rPr lang="pt-BR" smtClean="0"/>
              <a:t>04/12/2023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F8A1B28-2929-480A-ACFF-6DAA3DE88AC1}" type="slidenum">
              <a:rPr lang="pt-BR" smtClean="0"/>
              <a:t>‹nº›</a:t>
            </a:fld>
            <a:endParaRPr lang="pt-BR"/>
          </a:p>
        </p:txBody>
      </p:sp>
    </p:spTree>
    <p:extLst>
      <p:ext uri="{BB962C8B-B14F-4D97-AF65-F5344CB8AC3E}">
        <p14:creationId xmlns:p14="http://schemas.microsoft.com/office/powerpoint/2010/main" val="423714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5AE4EA37-112D-4C4C-B120-C53B23495FF6}" type="datetimeFigureOut">
              <a:rPr lang="pt-BR" smtClean="0"/>
              <a:t>04/12/2023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F8A1B28-2929-480A-ACFF-6DAA3DE88AC1}" type="slidenum">
              <a:rPr lang="pt-BR" smtClean="0"/>
              <a:t>‹nº›</a:t>
            </a:fld>
            <a:endParaRPr lang="pt-BR"/>
          </a:p>
        </p:txBody>
      </p:sp>
    </p:spTree>
    <p:extLst>
      <p:ext uri="{BB962C8B-B14F-4D97-AF65-F5344CB8AC3E}">
        <p14:creationId xmlns:p14="http://schemas.microsoft.com/office/powerpoint/2010/main" val="262730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5AE4EA37-112D-4C4C-B120-C53B23495FF6}" type="datetimeFigureOut">
              <a:rPr lang="pt-BR" smtClean="0"/>
              <a:t>04/12/2023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F8A1B28-2929-480A-ACFF-6DAA3DE88AC1}" type="slidenum">
              <a:rPr lang="pt-BR" smtClean="0"/>
              <a:t>‹nº›</a:t>
            </a:fld>
            <a:endParaRPr lang="pt-BR"/>
          </a:p>
        </p:txBody>
      </p:sp>
    </p:spTree>
    <p:extLst>
      <p:ext uri="{BB962C8B-B14F-4D97-AF65-F5344CB8AC3E}">
        <p14:creationId xmlns:p14="http://schemas.microsoft.com/office/powerpoint/2010/main" val="23180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4EA37-112D-4C4C-B120-C53B23495FF6}" type="datetimeFigureOut">
              <a:rPr lang="pt-BR" smtClean="0"/>
              <a:t>04/12/2023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A1B28-2929-480A-ACFF-6DAA3DE88AC1}" type="slidenum">
              <a:rPr lang="pt-BR" smtClean="0"/>
              <a:t>‹nº›</a:t>
            </a:fld>
            <a:endParaRPr lang="pt-BR"/>
          </a:p>
        </p:txBody>
      </p:sp>
    </p:spTree>
    <p:extLst>
      <p:ext uri="{BB962C8B-B14F-4D97-AF65-F5344CB8AC3E}">
        <p14:creationId xmlns:p14="http://schemas.microsoft.com/office/powerpoint/2010/main" val="1017717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rozdesk.com/software/katalon-studio/" TargetMode="External"/><Relationship Id="rId2" Type="http://schemas.openxmlformats.org/officeDocument/2006/relationships/hyperlink" Target="https://click.crozdesk.com/https:/click.crozdesk.com/software/appsurify-testbrain/click?cid=572&amp;page=listicle&amp;primary=false&amp;redirect=true&amp;pos=1&amp;language=EN&amp;geo=BR&amp;site=qal" TargetMode="External"/><Relationship Id="rId1" Type="http://schemas.openxmlformats.org/officeDocument/2006/relationships/slideLayout" Target="../slideLayouts/slideLayout2.xml"/><Relationship Id="rId6" Type="http://schemas.openxmlformats.org/officeDocument/2006/relationships/hyperlink" Target="https://www.microfocus.com/en-us/products/uft-one/overview?r=qal-rtt" TargetMode="External"/><Relationship Id="rId5" Type="http://schemas.openxmlformats.org/officeDocument/2006/relationships/hyperlink" Target="https://www.ibm.com/products/rational-functional-tester?r=qal-rtt" TargetMode="External"/><Relationship Id="rId4" Type="http://schemas.openxmlformats.org/officeDocument/2006/relationships/hyperlink" Target="https://crozdesk.com/software/testrigo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ecnisys.com.br/testes-de-regressao/" TargetMode="External"/><Relationship Id="rId2" Type="http://schemas.openxmlformats.org/officeDocument/2006/relationships/hyperlink" Target="https://theqalead.com/tools/best-regression-testing-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51920" y="2130425"/>
            <a:ext cx="4606280" cy="1470025"/>
          </a:xfrm>
        </p:spPr>
        <p:txBody>
          <a:bodyPr/>
          <a:lstStyle/>
          <a:p>
            <a:r>
              <a:rPr lang="pt-BR" b="1" u="sng" dirty="0"/>
              <a:t>Teste de Regressão </a:t>
            </a:r>
          </a:p>
        </p:txBody>
      </p:sp>
      <p:sp>
        <p:nvSpPr>
          <p:cNvPr id="3" name="Subtítulo 2"/>
          <p:cNvSpPr>
            <a:spLocks noGrp="1"/>
          </p:cNvSpPr>
          <p:nvPr>
            <p:ph type="subTitle" idx="1"/>
          </p:nvPr>
        </p:nvSpPr>
        <p:spPr>
          <a:xfrm>
            <a:off x="2523730" y="4903392"/>
            <a:ext cx="6400800" cy="1752600"/>
          </a:xfrm>
        </p:spPr>
        <p:txBody>
          <a:bodyPr/>
          <a:lstStyle/>
          <a:p>
            <a:pPr algn="r"/>
            <a:r>
              <a:rPr lang="pt-BR" dirty="0"/>
              <a:t>Alunos: José Eustáquio </a:t>
            </a:r>
          </a:p>
          <a:p>
            <a:pPr algn="r"/>
            <a:r>
              <a:rPr lang="pt-BR" dirty="0"/>
              <a:t>João Vítor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3240360"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11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92896"/>
            <a:ext cx="8698516" cy="1143000"/>
          </a:xfrm>
        </p:spPr>
        <p:txBody>
          <a:bodyPr>
            <a:normAutofit fontScale="90000"/>
          </a:bodyPr>
          <a:lstStyle/>
          <a:p>
            <a:pPr marL="0" indent="0"/>
            <a:r>
              <a:rPr lang="pt-BR" b="1" i="1" dirty="0"/>
              <a:t>O conjunto de teste de regressão contém três classes diferentes de casos de teste:</a:t>
            </a:r>
          </a:p>
        </p:txBody>
      </p:sp>
      <p:sp>
        <p:nvSpPr>
          <p:cNvPr id="3" name="Espaço Reservado para Conteúdo 2"/>
          <p:cNvSpPr>
            <a:spLocks noGrp="1"/>
          </p:cNvSpPr>
          <p:nvPr>
            <p:ph idx="1"/>
          </p:nvPr>
        </p:nvSpPr>
        <p:spPr/>
        <p:txBody>
          <a:bodyPr>
            <a:normAutofit/>
          </a:bodyPr>
          <a:lstStyle/>
          <a:p>
            <a:pPr marL="0" indent="0" algn="just">
              <a:buNone/>
            </a:pPr>
            <a:endParaRPr lang="pt-BR" dirty="0"/>
          </a:p>
          <a:p>
            <a:pPr algn="just"/>
            <a:endParaRPr lang="pt-BR" dirty="0"/>
          </a:p>
        </p:txBody>
      </p:sp>
    </p:spTree>
    <p:extLst>
      <p:ext uri="{BB962C8B-B14F-4D97-AF65-F5344CB8AC3E}">
        <p14:creationId xmlns:p14="http://schemas.microsoft.com/office/powerpoint/2010/main" val="207688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908720"/>
            <a:ext cx="8229600" cy="1143000"/>
          </a:xfrm>
        </p:spPr>
        <p:txBody>
          <a:bodyPr>
            <a:normAutofit fontScale="90000"/>
          </a:bodyPr>
          <a:lstStyle/>
          <a:p>
            <a:pPr lvl="0"/>
            <a:r>
              <a:rPr lang="pt-BR" u="sng" dirty="0"/>
              <a:t>Uma amostra representativa dos testes que usam todas as funções do software.</a:t>
            </a:r>
            <a:br>
              <a:rPr lang="pt-BR" u="sng" dirty="0"/>
            </a:br>
            <a:endParaRPr lang="pt-BR" dirty="0"/>
          </a:p>
        </p:txBody>
      </p:sp>
      <p:sp>
        <p:nvSpPr>
          <p:cNvPr id="3" name="Espaço Reservado para Conteúdo 2"/>
          <p:cNvSpPr>
            <a:spLocks noGrp="1"/>
          </p:cNvSpPr>
          <p:nvPr>
            <p:ph idx="1"/>
          </p:nvPr>
        </p:nvSpPr>
        <p:spPr>
          <a:xfrm>
            <a:off x="467544" y="2132856"/>
            <a:ext cx="8229600" cy="4525963"/>
          </a:xfrm>
        </p:spPr>
        <p:txBody>
          <a:bodyPr>
            <a:normAutofit fontScale="92500" lnSpcReduction="10000"/>
          </a:bodyPr>
          <a:lstStyle/>
          <a:p>
            <a:pPr lvl="0" algn="just"/>
            <a:r>
              <a:rPr lang="pt-BR" b="1" dirty="0"/>
              <a:t>Objetivo: </a:t>
            </a:r>
            <a:r>
              <a:rPr lang="pt-BR" dirty="0"/>
              <a:t>Este conjunto de testes visa cobrir uma gama representativa de funcionalidades do software.</a:t>
            </a:r>
          </a:p>
          <a:p>
            <a:pPr lvl="0" algn="just"/>
            <a:r>
              <a:rPr lang="pt-BR" b="1" dirty="0"/>
              <a:t>Razão: </a:t>
            </a:r>
            <a:r>
              <a:rPr lang="pt-BR" dirty="0"/>
              <a:t>Garante que, mesmo com mudanças no código, as funcionalidades existentes não foram inadvertidamente quebradas. Ele fornece uma cobertura geral do software para garantir que as alterações não tenham efeitos colaterais não desejados em partes não relacionadas do sistema.</a:t>
            </a:r>
          </a:p>
          <a:p>
            <a:endParaRPr lang="pt-BR" dirty="0"/>
          </a:p>
        </p:txBody>
      </p:sp>
    </p:spTree>
    <p:extLst>
      <p:ext uri="{BB962C8B-B14F-4D97-AF65-F5344CB8AC3E}">
        <p14:creationId xmlns:p14="http://schemas.microsoft.com/office/powerpoint/2010/main" val="228514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fontScale="90000"/>
          </a:bodyPr>
          <a:lstStyle/>
          <a:p>
            <a:pPr lvl="0"/>
            <a:r>
              <a:rPr lang="pt-BR" b="1" u="sng" dirty="0"/>
              <a:t>Testes adicionais que focalizam as funções de software que podem ser afetadas pela alteração.</a:t>
            </a:r>
            <a:br>
              <a:rPr lang="pt-BR" b="1" u="sng" dirty="0"/>
            </a:br>
            <a:endParaRPr lang="pt-BR" dirty="0"/>
          </a:p>
        </p:txBody>
      </p:sp>
      <p:sp>
        <p:nvSpPr>
          <p:cNvPr id="3" name="Espaço Reservado para Conteúdo 2"/>
          <p:cNvSpPr>
            <a:spLocks noGrp="1"/>
          </p:cNvSpPr>
          <p:nvPr>
            <p:ph idx="1"/>
          </p:nvPr>
        </p:nvSpPr>
        <p:spPr>
          <a:xfrm>
            <a:off x="467544" y="1988840"/>
            <a:ext cx="8229600" cy="4525963"/>
          </a:xfrm>
        </p:spPr>
        <p:txBody>
          <a:bodyPr>
            <a:normAutofit fontScale="92500" lnSpcReduction="10000"/>
          </a:bodyPr>
          <a:lstStyle/>
          <a:p>
            <a:pPr lvl="0" algn="just"/>
            <a:r>
              <a:rPr lang="pt-BR" b="1" dirty="0"/>
              <a:t>Objetivo: </a:t>
            </a:r>
            <a:r>
              <a:rPr lang="pt-BR" dirty="0"/>
              <a:t>Estes testes estão concentrados nas funções específicas do software que podem ser impactadas pela alteração recente.</a:t>
            </a:r>
          </a:p>
          <a:p>
            <a:pPr lvl="0" algn="just"/>
            <a:r>
              <a:rPr lang="pt-BR" b="1" dirty="0"/>
              <a:t>Razão: </a:t>
            </a:r>
            <a:r>
              <a:rPr lang="pt-BR" dirty="0"/>
              <a:t>Foca nas áreas mais propensas a problemas devido à mudança, permitindo uma detecção precoce de problemas potenciais. Se uma alteração afeta uma parte específica do código, é crucial testar intensivamente essa área para garantir que as modificações não causem problemas inesperados.</a:t>
            </a:r>
          </a:p>
        </p:txBody>
      </p:sp>
    </p:spTree>
    <p:extLst>
      <p:ext uri="{BB962C8B-B14F-4D97-AF65-F5344CB8AC3E}">
        <p14:creationId xmlns:p14="http://schemas.microsoft.com/office/powerpoint/2010/main" val="992304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404664"/>
            <a:ext cx="8229600" cy="1143000"/>
          </a:xfrm>
        </p:spPr>
        <p:txBody>
          <a:bodyPr>
            <a:normAutofit fontScale="90000"/>
          </a:bodyPr>
          <a:lstStyle/>
          <a:p>
            <a:pPr lvl="0"/>
            <a:r>
              <a:rPr lang="pt-BR" b="1" u="sng" dirty="0"/>
              <a:t>Testes que focalizam os componentes do software que foram alterados.</a:t>
            </a:r>
            <a:br>
              <a:rPr lang="pt-BR" b="1" u="sng" dirty="0"/>
            </a:br>
            <a:endParaRPr lang="pt-BR" dirty="0"/>
          </a:p>
        </p:txBody>
      </p:sp>
      <p:sp>
        <p:nvSpPr>
          <p:cNvPr id="3" name="Espaço Reservado para Conteúdo 2"/>
          <p:cNvSpPr>
            <a:spLocks noGrp="1"/>
          </p:cNvSpPr>
          <p:nvPr>
            <p:ph idx="1"/>
          </p:nvPr>
        </p:nvSpPr>
        <p:spPr/>
        <p:txBody>
          <a:bodyPr>
            <a:normAutofit fontScale="92500" lnSpcReduction="20000"/>
          </a:bodyPr>
          <a:lstStyle/>
          <a:p>
            <a:r>
              <a:rPr lang="pt-BR" b="1" dirty="0"/>
              <a:t>Objetivo: </a:t>
            </a:r>
            <a:r>
              <a:rPr lang="pt-BR" dirty="0"/>
              <a:t>Este conjunto de testes concentra-se nos componentes específicos do software que foram alterados recentemente.</a:t>
            </a:r>
          </a:p>
          <a:p>
            <a:r>
              <a:rPr lang="pt-BR" b="1" dirty="0"/>
              <a:t>Razão: </a:t>
            </a:r>
            <a:r>
              <a:rPr lang="pt-BR" dirty="0"/>
              <a:t>Dá uma atenção especial às partes do sistema que foram diretamente modificadas. Isso é fundamental para verificar se as alterações foram implementadas corretamente e se não introduziram novos bugs ou falhas. Esses testes garantem que as alterações planejadas foram executadas com sucesso nos componentes designados.</a:t>
            </a:r>
          </a:p>
        </p:txBody>
      </p:sp>
    </p:spTree>
    <p:extLst>
      <p:ext uri="{BB962C8B-B14F-4D97-AF65-F5344CB8AC3E}">
        <p14:creationId xmlns:p14="http://schemas.microsoft.com/office/powerpoint/2010/main" val="42656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algn="just"/>
            <a:r>
              <a:rPr lang="pt-BR" dirty="0"/>
              <a:t>À medida que o </a:t>
            </a:r>
            <a:r>
              <a:rPr lang="pt-BR" b="1" dirty="0"/>
              <a:t>teste de integração </a:t>
            </a:r>
            <a:r>
              <a:rPr lang="pt-BR" dirty="0"/>
              <a:t>progride, o número de </a:t>
            </a:r>
            <a:r>
              <a:rPr lang="pt-BR" b="1" dirty="0"/>
              <a:t>testes de  regressão </a:t>
            </a:r>
            <a:r>
              <a:rPr lang="pt-BR" dirty="0"/>
              <a:t>pode </a:t>
            </a:r>
            <a:r>
              <a:rPr lang="pt-BR" b="1" dirty="0"/>
              <a:t>crescer muito. </a:t>
            </a:r>
            <a:r>
              <a:rPr lang="pt-BR" dirty="0"/>
              <a:t>Portanto, o conjunto de testes de regressão deve ser projetado de forma a incluir </a:t>
            </a:r>
            <a:r>
              <a:rPr lang="pt-BR" b="1" dirty="0"/>
              <a:t>somente aqueles testes </a:t>
            </a:r>
            <a:r>
              <a:rPr lang="pt-BR" dirty="0"/>
              <a:t>que tratam de uma ou mais classes de erros em cada uma das funções principais do programa.</a:t>
            </a:r>
          </a:p>
        </p:txBody>
      </p:sp>
    </p:spTree>
    <p:extLst>
      <p:ext uri="{BB962C8B-B14F-4D97-AF65-F5344CB8AC3E}">
        <p14:creationId xmlns:p14="http://schemas.microsoft.com/office/powerpoint/2010/main" val="351076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FERRAMENTAS DO SOFTWARE</a:t>
            </a:r>
            <a:br>
              <a:rPr lang="pt-BR" dirty="0"/>
            </a:br>
            <a:endParaRPr lang="pt-BR" dirty="0"/>
          </a:p>
        </p:txBody>
      </p:sp>
      <p:sp>
        <p:nvSpPr>
          <p:cNvPr id="3" name="Espaço Reservado para Conteúdo 2"/>
          <p:cNvSpPr>
            <a:spLocks noGrp="1"/>
          </p:cNvSpPr>
          <p:nvPr>
            <p:ph idx="1"/>
          </p:nvPr>
        </p:nvSpPr>
        <p:spPr/>
        <p:txBody>
          <a:bodyPr>
            <a:normAutofit/>
          </a:bodyPr>
          <a:lstStyle/>
          <a:p>
            <a:pPr algn="just"/>
            <a:r>
              <a:rPr lang="pt-BR" i="1" dirty="0" err="1"/>
              <a:t>TestWorks</a:t>
            </a:r>
            <a:r>
              <a:rPr lang="pt-BR" dirty="0"/>
              <a:t>, desenvolvida pela Software </a:t>
            </a:r>
            <a:r>
              <a:rPr lang="pt-BR" dirty="0" err="1"/>
              <a:t>Research</a:t>
            </a:r>
            <a:r>
              <a:rPr lang="pt-BR" dirty="0"/>
              <a:t>  </a:t>
            </a:r>
            <a:r>
              <a:rPr lang="pt-BR" b="1" dirty="0"/>
              <a:t>http://www.testworks.com/stwhome.htm</a:t>
            </a:r>
            <a:r>
              <a:rPr lang="pt-BR" dirty="0"/>
              <a:t>l), é uma série completa de ferramentas de teste automáticas que ajudam no projeto de casos de teste para software desenvolvido em C/C++ e Java e proporciona suporte para teste de regressão.</a:t>
            </a:r>
          </a:p>
          <a:p>
            <a:pPr algn="just"/>
            <a:endParaRPr lang="pt-BR" dirty="0"/>
          </a:p>
        </p:txBody>
      </p:sp>
    </p:spTree>
    <p:extLst>
      <p:ext uri="{BB962C8B-B14F-4D97-AF65-F5344CB8AC3E}">
        <p14:creationId xmlns:p14="http://schemas.microsoft.com/office/powerpoint/2010/main" val="807208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20000"/>
          </a:bodyPr>
          <a:lstStyle/>
          <a:p>
            <a:r>
              <a:rPr lang="pt-BR" dirty="0"/>
              <a:t>1. </a:t>
            </a:r>
            <a:r>
              <a:rPr lang="pt-BR" u="sng" dirty="0" err="1">
                <a:hlinkClick r:id="rId2"/>
              </a:rPr>
              <a:t>Appsurify</a:t>
            </a:r>
            <a:r>
              <a:rPr lang="pt-BR" u="sng" dirty="0">
                <a:hlinkClick r:id="rId2"/>
              </a:rPr>
              <a:t> </a:t>
            </a:r>
            <a:r>
              <a:rPr lang="pt-BR" u="sng" dirty="0" err="1">
                <a:hlinkClick r:id="rId2"/>
              </a:rPr>
              <a:t>TestBrain</a:t>
            </a:r>
            <a:r>
              <a:rPr lang="pt-BR" u="sng" dirty="0">
                <a:hlinkClick r:id="rId2"/>
              </a:rPr>
              <a:t> </a:t>
            </a:r>
            <a:r>
              <a:rPr lang="pt-BR" dirty="0"/>
              <a:t>– Melhor para otimização de testes orientados por IA</a:t>
            </a:r>
          </a:p>
          <a:p>
            <a:r>
              <a:rPr lang="pt-BR" dirty="0"/>
              <a:t>2. </a:t>
            </a:r>
            <a:r>
              <a:rPr lang="pt-BR" u="sng" dirty="0" err="1">
                <a:hlinkClick r:id="rId3"/>
              </a:rPr>
              <a:t>Katalon</a:t>
            </a:r>
            <a:r>
              <a:rPr lang="pt-BR" u="sng" dirty="0">
                <a:hlinkClick r:id="rId3"/>
              </a:rPr>
              <a:t> Studio </a:t>
            </a:r>
            <a:r>
              <a:rPr lang="pt-BR" dirty="0"/>
              <a:t>— Melhor kit de ferramentas completo para cobertura completa de testes</a:t>
            </a:r>
          </a:p>
          <a:p>
            <a:r>
              <a:rPr lang="pt-BR" dirty="0"/>
              <a:t>3. </a:t>
            </a:r>
            <a:r>
              <a:rPr lang="pt-BR" u="sng" dirty="0" err="1">
                <a:hlinkClick r:id="rId4"/>
              </a:rPr>
              <a:t>testRigor</a:t>
            </a:r>
            <a:r>
              <a:rPr lang="pt-BR" u="sng" dirty="0">
                <a:hlinkClick r:id="rId4"/>
              </a:rPr>
              <a:t> </a:t>
            </a:r>
            <a:r>
              <a:rPr lang="pt-BR" dirty="0"/>
              <a:t>— Melhor para converter testes manuais em testes automatizados</a:t>
            </a:r>
          </a:p>
          <a:p>
            <a:r>
              <a:rPr lang="pt-BR" dirty="0"/>
              <a:t>4. </a:t>
            </a:r>
            <a:r>
              <a:rPr lang="pt-BR" u="sng" dirty="0">
                <a:hlinkClick r:id="rId5"/>
              </a:rPr>
              <a:t>IBM </a:t>
            </a:r>
            <a:r>
              <a:rPr lang="pt-BR" u="sng" dirty="0" err="1">
                <a:hlinkClick r:id="rId5"/>
              </a:rPr>
              <a:t>Rational</a:t>
            </a:r>
            <a:r>
              <a:rPr lang="pt-BR" u="sng" dirty="0">
                <a:hlinkClick r:id="rId5"/>
              </a:rPr>
              <a:t> </a:t>
            </a:r>
            <a:r>
              <a:rPr lang="pt-BR" u="sng" dirty="0" err="1">
                <a:hlinkClick r:id="rId5"/>
              </a:rPr>
              <a:t>Functional</a:t>
            </a:r>
            <a:r>
              <a:rPr lang="pt-BR" u="sng" dirty="0">
                <a:hlinkClick r:id="rId5"/>
              </a:rPr>
              <a:t> </a:t>
            </a:r>
            <a:r>
              <a:rPr lang="pt-BR" u="sng" dirty="0" err="1">
                <a:hlinkClick r:id="rId5"/>
              </a:rPr>
              <a:t>Tester</a:t>
            </a:r>
            <a:r>
              <a:rPr lang="pt-BR" u="sng" dirty="0">
                <a:hlinkClick r:id="rId5"/>
              </a:rPr>
              <a:t> (RFT) </a:t>
            </a:r>
            <a:r>
              <a:rPr lang="pt-BR" dirty="0"/>
              <a:t>— Melhor para simplificar a virtualização e edição de testes usando capturas de tela</a:t>
            </a:r>
          </a:p>
          <a:p>
            <a:r>
              <a:rPr lang="pt-BR" dirty="0"/>
              <a:t>5. </a:t>
            </a:r>
            <a:r>
              <a:rPr lang="pt-BR" u="sng" dirty="0">
                <a:hlinkClick r:id="rId6"/>
              </a:rPr>
              <a:t>Micro Focus </a:t>
            </a:r>
            <a:r>
              <a:rPr lang="pt-BR" u="sng" dirty="0" err="1">
                <a:hlinkClick r:id="rId6"/>
              </a:rPr>
              <a:t>Unified</a:t>
            </a:r>
            <a:r>
              <a:rPr lang="pt-BR" u="sng" dirty="0">
                <a:hlinkClick r:id="rId6"/>
              </a:rPr>
              <a:t> </a:t>
            </a:r>
            <a:r>
              <a:rPr lang="pt-BR" u="sng" dirty="0" err="1">
                <a:hlinkClick r:id="rId6"/>
              </a:rPr>
              <a:t>Functional</a:t>
            </a:r>
            <a:r>
              <a:rPr lang="pt-BR" u="sng" dirty="0">
                <a:hlinkClick r:id="rId6"/>
              </a:rPr>
              <a:t> </a:t>
            </a:r>
            <a:r>
              <a:rPr lang="pt-BR" u="sng" dirty="0" err="1">
                <a:hlinkClick r:id="rId6"/>
              </a:rPr>
              <a:t>Testing</a:t>
            </a:r>
            <a:r>
              <a:rPr lang="pt-BR" u="sng" dirty="0">
                <a:hlinkClick r:id="rId6"/>
              </a:rPr>
              <a:t> (UFT) </a:t>
            </a:r>
            <a:r>
              <a:rPr lang="pt-BR" dirty="0"/>
              <a:t>— Melhor para automatizar aplicativos do Windows</a:t>
            </a:r>
          </a:p>
          <a:p>
            <a:endParaRPr lang="pt-BR" dirty="0"/>
          </a:p>
        </p:txBody>
      </p:sp>
    </p:spTree>
    <p:extLst>
      <p:ext uri="{BB962C8B-B14F-4D97-AF65-F5344CB8AC3E}">
        <p14:creationId xmlns:p14="http://schemas.microsoft.com/office/powerpoint/2010/main" val="4150693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u="sng" dirty="0"/>
              <a:t>Teste de Regressão</a:t>
            </a:r>
          </a:p>
        </p:txBody>
      </p:sp>
      <p:sp>
        <p:nvSpPr>
          <p:cNvPr id="3" name="Espaço Reservado para Conteúdo 2"/>
          <p:cNvSpPr>
            <a:spLocks noGrp="1"/>
          </p:cNvSpPr>
          <p:nvPr>
            <p:ph idx="1"/>
          </p:nvPr>
        </p:nvSpPr>
        <p:spPr>
          <a:xfrm>
            <a:off x="457200" y="1196752"/>
            <a:ext cx="8229600" cy="5112568"/>
          </a:xfrm>
        </p:spPr>
        <p:txBody>
          <a:bodyPr>
            <a:normAutofit fontScale="85000" lnSpcReduction="20000"/>
          </a:bodyPr>
          <a:lstStyle/>
          <a:p>
            <a:pPr marL="0" indent="0">
              <a:buNone/>
            </a:pPr>
            <a:r>
              <a:rPr lang="pt-BR" b="1" u="sng" dirty="0"/>
              <a:t>Sistema Bancário:</a:t>
            </a:r>
          </a:p>
          <a:p>
            <a:pPr marL="0" indent="0">
              <a:buNone/>
            </a:pPr>
            <a:r>
              <a:rPr lang="pt-BR" dirty="0"/>
              <a:t>a. </a:t>
            </a:r>
            <a:r>
              <a:rPr lang="pt-BR" b="1" dirty="0"/>
              <a:t>Caso de Teste: </a:t>
            </a:r>
            <a:r>
              <a:rPr lang="pt-BR" u="sng" dirty="0"/>
              <a:t>Transferência de Fundos.</a:t>
            </a:r>
          </a:p>
          <a:p>
            <a:pPr marL="0" indent="0">
              <a:buNone/>
            </a:pPr>
            <a:r>
              <a:rPr lang="pt-BR" b="1" dirty="0"/>
              <a:t>Pré-condição: </a:t>
            </a:r>
            <a:r>
              <a:rPr lang="pt-BR" dirty="0"/>
              <a:t>Contas válidas e fundos suficientes.</a:t>
            </a:r>
          </a:p>
          <a:p>
            <a:pPr marL="0" indent="0">
              <a:buNone/>
            </a:pPr>
            <a:r>
              <a:rPr lang="pt-BR" b="1" dirty="0"/>
              <a:t>Ação: </a:t>
            </a:r>
            <a:r>
              <a:rPr lang="pt-BR" dirty="0"/>
              <a:t>Realizar uma transferência entre contas.</a:t>
            </a:r>
          </a:p>
          <a:p>
            <a:pPr marL="0" indent="0">
              <a:buNone/>
            </a:pPr>
            <a:r>
              <a:rPr lang="pt-BR" b="1" dirty="0"/>
              <a:t>Verificação: </a:t>
            </a:r>
            <a:r>
              <a:rPr lang="pt-BR" dirty="0"/>
              <a:t>Confirmar que o saldo é atualizado corretamente nas contas de origem e destino.</a:t>
            </a:r>
          </a:p>
          <a:p>
            <a:pPr marL="0" indent="0">
              <a:buNone/>
            </a:pPr>
            <a:endParaRPr lang="pt-BR" dirty="0"/>
          </a:p>
          <a:p>
            <a:pPr marL="0" indent="0">
              <a:buNone/>
            </a:pPr>
            <a:r>
              <a:rPr lang="pt-BR" dirty="0"/>
              <a:t>b. </a:t>
            </a:r>
            <a:r>
              <a:rPr lang="pt-BR" b="1" dirty="0"/>
              <a:t>Caso de Teste:</a:t>
            </a:r>
            <a:r>
              <a:rPr lang="pt-BR" dirty="0"/>
              <a:t> </a:t>
            </a:r>
            <a:r>
              <a:rPr lang="pt-BR" u="sng" dirty="0"/>
              <a:t>Pagamento de Conta.</a:t>
            </a:r>
          </a:p>
          <a:p>
            <a:pPr marL="0" indent="0">
              <a:buNone/>
            </a:pPr>
            <a:r>
              <a:rPr lang="pt-BR" b="1" dirty="0"/>
              <a:t>Pré-condição:</a:t>
            </a:r>
            <a:r>
              <a:rPr lang="pt-BR" dirty="0"/>
              <a:t> Conta válida e conta de pagamento cadastrada.</a:t>
            </a:r>
          </a:p>
          <a:p>
            <a:pPr marL="0" indent="0">
              <a:buNone/>
            </a:pPr>
            <a:r>
              <a:rPr lang="pt-BR" b="1" dirty="0"/>
              <a:t>Ação:</a:t>
            </a:r>
            <a:r>
              <a:rPr lang="pt-BR" dirty="0"/>
              <a:t> Efetuar um pagamento de conta.</a:t>
            </a:r>
          </a:p>
          <a:p>
            <a:pPr marL="0" indent="0">
              <a:buNone/>
            </a:pPr>
            <a:r>
              <a:rPr lang="pt-BR" b="1" dirty="0"/>
              <a:t>Verificação:</a:t>
            </a:r>
            <a:r>
              <a:rPr lang="pt-BR" dirty="0"/>
              <a:t> Verificar se o saldo é ajustado após o pagamento.</a:t>
            </a:r>
          </a:p>
        </p:txBody>
      </p:sp>
    </p:spTree>
    <p:extLst>
      <p:ext uri="{BB962C8B-B14F-4D97-AF65-F5344CB8AC3E}">
        <p14:creationId xmlns:p14="http://schemas.microsoft.com/office/powerpoint/2010/main" val="4230616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pPr marL="0" indent="0">
              <a:buNone/>
            </a:pPr>
            <a:r>
              <a:rPr lang="pt-BR" dirty="0"/>
              <a:t>Livro </a:t>
            </a:r>
          </a:p>
          <a:p>
            <a:r>
              <a:rPr lang="pt-BR" dirty="0"/>
              <a:t>Engenharia de software uma abordagem profissional 8º edição Roger </a:t>
            </a:r>
            <a:r>
              <a:rPr lang="pt-BR" dirty="0" err="1"/>
              <a:t>S.Pressman</a:t>
            </a:r>
            <a:endParaRPr lang="pt-BR" dirty="0"/>
          </a:p>
          <a:p>
            <a:r>
              <a:rPr lang="pt-BR" dirty="0"/>
              <a:t>Ian </a:t>
            </a:r>
            <a:r>
              <a:rPr lang="pt-BR" dirty="0" err="1"/>
              <a:t>SommerVille</a:t>
            </a:r>
            <a:r>
              <a:rPr lang="pt-BR" dirty="0"/>
              <a:t> engenharia </a:t>
            </a:r>
            <a:r>
              <a:rPr lang="pt-BR"/>
              <a:t>software a 9º </a:t>
            </a:r>
            <a:r>
              <a:rPr lang="pt-BR" dirty="0"/>
              <a:t>edição</a:t>
            </a:r>
          </a:p>
          <a:p>
            <a:r>
              <a:rPr lang="pt-BR" dirty="0">
                <a:hlinkClick r:id="rId2"/>
              </a:rPr>
              <a:t>https://theqalead.com/tools/best-regression-testing-tools/</a:t>
            </a:r>
            <a:endParaRPr lang="pt-BR" dirty="0"/>
          </a:p>
          <a:p>
            <a:r>
              <a:rPr lang="pt-BR" dirty="0">
                <a:hlinkClick r:id="rId3"/>
              </a:rPr>
              <a:t>https://www.tecnisys.com.br/testes-de-regressao/</a:t>
            </a:r>
            <a:endParaRPr lang="pt-BR" dirty="0"/>
          </a:p>
          <a:p>
            <a:pPr marL="0" indent="0">
              <a:buNone/>
            </a:pPr>
            <a:endParaRPr lang="pt-BR" dirty="0"/>
          </a:p>
          <a:p>
            <a:pPr marL="0" indent="0">
              <a:buNone/>
            </a:pPr>
            <a:endParaRPr lang="pt-BR" dirty="0"/>
          </a:p>
        </p:txBody>
      </p:sp>
    </p:spTree>
    <p:extLst>
      <p:ext uri="{BB962C8B-B14F-4D97-AF65-F5344CB8AC3E}">
        <p14:creationId xmlns:p14="http://schemas.microsoft.com/office/powerpoint/2010/main" val="423061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Teste de regressão</a:t>
            </a:r>
          </a:p>
        </p:txBody>
      </p:sp>
      <p:sp>
        <p:nvSpPr>
          <p:cNvPr id="3" name="Espaço Reservado para Conteúdo 2"/>
          <p:cNvSpPr>
            <a:spLocks noGrp="1"/>
          </p:cNvSpPr>
          <p:nvPr>
            <p:ph idx="1"/>
          </p:nvPr>
        </p:nvSpPr>
        <p:spPr>
          <a:xfrm>
            <a:off x="2411761" y="1196752"/>
            <a:ext cx="6347047" cy="4958011"/>
          </a:xfrm>
        </p:spPr>
        <p:txBody>
          <a:bodyPr>
            <a:normAutofit fontScale="92500" lnSpcReduction="20000"/>
          </a:bodyPr>
          <a:lstStyle/>
          <a:p>
            <a:pPr algn="just"/>
            <a:r>
              <a:rPr lang="pt-BR" sz="3600" dirty="0"/>
              <a:t>É uma estratégia importante para reduzir </a:t>
            </a:r>
            <a:r>
              <a:rPr lang="pt-BR" sz="3600" b="1" dirty="0"/>
              <a:t>“efeitos colaterais</a:t>
            </a:r>
            <a:r>
              <a:rPr lang="pt-BR" sz="3600" dirty="0"/>
              <a:t>”. Execute testes de regressão toda vez que for feita uma </a:t>
            </a:r>
            <a:r>
              <a:rPr lang="pt-BR" sz="3600" b="1" dirty="0"/>
              <a:t>alteração grande</a:t>
            </a:r>
            <a:r>
              <a:rPr lang="pt-BR" sz="3600" dirty="0"/>
              <a:t> no software (incluindo a integração de novos componentes).</a:t>
            </a:r>
          </a:p>
          <a:p>
            <a:pPr algn="just"/>
            <a:r>
              <a:rPr lang="pt-BR" sz="3600" dirty="0"/>
              <a:t>Você sempre pode executar testes de regressão para verificar se as mudanças no programa não introduziram </a:t>
            </a:r>
            <a:r>
              <a:rPr lang="pt-BR" sz="3600" b="1" dirty="0"/>
              <a:t>novos bugs</a:t>
            </a:r>
            <a:r>
              <a:rPr lang="pt-BR" sz="3600" dirty="0"/>
              <a:t>.</a:t>
            </a:r>
          </a:p>
        </p:txBody>
      </p:sp>
      <p:pic>
        <p:nvPicPr>
          <p:cNvPr id="1026" name="Picture 2" descr="Teste De Regressão Para Garantir Que O Software Desenvolvido E Testado  Anteriormente Continua a Funcionar Após Uma Alteração Ilustração do Vetor -  Ilustração de jogos, colaborador: 2375348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556791"/>
            <a:ext cx="2232248" cy="4372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2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algn="just"/>
            <a:r>
              <a:rPr lang="pt-BR" dirty="0"/>
              <a:t>O teste de regressão é </a:t>
            </a:r>
            <a:r>
              <a:rPr lang="pt-BR" b="1" dirty="0"/>
              <a:t>muito caro </a:t>
            </a:r>
            <a:r>
              <a:rPr lang="pt-BR" dirty="0"/>
              <a:t>e geralmente </a:t>
            </a:r>
            <a:r>
              <a:rPr lang="pt-BR" b="1" dirty="0"/>
              <a:t>impraticável</a:t>
            </a:r>
            <a:r>
              <a:rPr lang="pt-BR" dirty="0"/>
              <a:t> quando um sistema é </a:t>
            </a:r>
            <a:r>
              <a:rPr lang="pt-BR" b="1" dirty="0"/>
              <a:t>testado manualmente</a:t>
            </a:r>
            <a:r>
              <a:rPr lang="pt-BR" dirty="0"/>
              <a:t>, pois os </a:t>
            </a:r>
            <a:r>
              <a:rPr lang="pt-BR" b="1" dirty="0"/>
              <a:t>custos</a:t>
            </a:r>
            <a:r>
              <a:rPr lang="pt-BR" dirty="0"/>
              <a:t> com </a:t>
            </a:r>
            <a:r>
              <a:rPr lang="pt-BR" b="1" dirty="0"/>
              <a:t>tempo</a:t>
            </a:r>
            <a:r>
              <a:rPr lang="pt-BR" dirty="0"/>
              <a:t> e </a:t>
            </a:r>
            <a:r>
              <a:rPr lang="pt-BR" b="1" dirty="0"/>
              <a:t>esforço são muito altos</a:t>
            </a:r>
            <a:r>
              <a:rPr lang="pt-BR" dirty="0"/>
              <a:t>.</a:t>
            </a:r>
          </a:p>
          <a:p>
            <a:pPr algn="just"/>
            <a:r>
              <a:rPr lang="pt-BR" dirty="0"/>
              <a:t>Em tais situações, você precisa tentar escolher os </a:t>
            </a:r>
            <a:r>
              <a:rPr lang="pt-BR" b="1" dirty="0"/>
              <a:t>testes mais relevantes </a:t>
            </a:r>
            <a:r>
              <a:rPr lang="pt-BR" dirty="0"/>
              <a:t>para executar novamente, e é fácil perder testes importantes.</a:t>
            </a:r>
          </a:p>
        </p:txBody>
      </p:sp>
    </p:spTree>
    <p:extLst>
      <p:ext uri="{BB962C8B-B14F-4D97-AF65-F5344CB8AC3E}">
        <p14:creationId xmlns:p14="http://schemas.microsoft.com/office/powerpoint/2010/main" val="107989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algn="just"/>
            <a:r>
              <a:rPr lang="pt-BR" b="1" dirty="0"/>
              <a:t>Teste de regressão. </a:t>
            </a:r>
            <a:r>
              <a:rPr lang="pt-BR" dirty="0"/>
              <a:t>Cada vez que </a:t>
            </a:r>
            <a:r>
              <a:rPr lang="pt-BR" b="1" dirty="0"/>
              <a:t>um novo módulo</a:t>
            </a:r>
            <a:r>
              <a:rPr lang="pt-BR" dirty="0"/>
              <a:t> é acrescentado como parte do </a:t>
            </a:r>
            <a:r>
              <a:rPr lang="pt-BR" b="1" dirty="0"/>
              <a:t>teste</a:t>
            </a:r>
            <a:r>
              <a:rPr lang="pt-BR" dirty="0"/>
              <a:t> de </a:t>
            </a:r>
            <a:r>
              <a:rPr lang="pt-BR" b="1" dirty="0"/>
              <a:t>integração</a:t>
            </a:r>
            <a:r>
              <a:rPr lang="pt-BR" dirty="0"/>
              <a:t>, o software </a:t>
            </a:r>
            <a:r>
              <a:rPr lang="pt-BR" b="1" dirty="0"/>
              <a:t>muda</a:t>
            </a:r>
            <a:r>
              <a:rPr lang="pt-BR" dirty="0"/>
              <a:t>. Novos caminhos de fluxo de dados são estabelecidos, podem ocorrer novas </a:t>
            </a:r>
            <a:r>
              <a:rPr lang="pt-BR" b="1" dirty="0"/>
              <a:t>entradas e saídas</a:t>
            </a:r>
            <a:r>
              <a:rPr lang="pt-BR" dirty="0"/>
              <a:t>, e nova lógica de controle é chamada. Os </a:t>
            </a:r>
            <a:r>
              <a:rPr lang="pt-BR" b="1" dirty="0"/>
              <a:t>efeitos</a:t>
            </a:r>
            <a:r>
              <a:rPr lang="pt-BR" dirty="0"/>
              <a:t> </a:t>
            </a:r>
            <a:r>
              <a:rPr lang="pt-BR" b="1" dirty="0"/>
              <a:t>colaterais</a:t>
            </a:r>
            <a:r>
              <a:rPr lang="pt-BR" dirty="0"/>
              <a:t> associados a essas </a:t>
            </a:r>
            <a:r>
              <a:rPr lang="pt-BR" b="1" dirty="0"/>
              <a:t>alterações</a:t>
            </a:r>
            <a:r>
              <a:rPr lang="pt-BR" dirty="0"/>
              <a:t> podem causar </a:t>
            </a:r>
            <a:r>
              <a:rPr lang="pt-BR" b="1" dirty="0"/>
              <a:t>problemas</a:t>
            </a:r>
            <a:r>
              <a:rPr lang="pt-BR" dirty="0"/>
              <a:t> em funções que antes funcionavam corretamente.</a:t>
            </a:r>
          </a:p>
        </p:txBody>
      </p:sp>
    </p:spTree>
    <p:extLst>
      <p:ext uri="{BB962C8B-B14F-4D97-AF65-F5344CB8AC3E}">
        <p14:creationId xmlns:p14="http://schemas.microsoft.com/office/powerpoint/2010/main" val="12574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1520" y="548680"/>
            <a:ext cx="8435280" cy="5577483"/>
          </a:xfrm>
        </p:spPr>
        <p:txBody>
          <a:bodyPr>
            <a:normAutofit lnSpcReduction="10000"/>
          </a:bodyPr>
          <a:lstStyle/>
          <a:p>
            <a:pPr algn="just"/>
            <a:r>
              <a:rPr lang="pt-BR" dirty="0"/>
              <a:t>O </a:t>
            </a:r>
            <a:r>
              <a:rPr lang="pt-BR" b="1" dirty="0"/>
              <a:t>teste de regressão </a:t>
            </a:r>
            <a:r>
              <a:rPr lang="pt-BR" dirty="0"/>
              <a:t>ajuda a garantir que as alterações (devido ao teste ou por outras razões) não introduzam </a:t>
            </a:r>
            <a:r>
              <a:rPr lang="pt-BR" b="1" dirty="0"/>
              <a:t>comportamento</a:t>
            </a:r>
            <a:r>
              <a:rPr lang="pt-BR" dirty="0"/>
              <a:t> </a:t>
            </a:r>
            <a:r>
              <a:rPr lang="pt-BR" b="1" dirty="0"/>
              <a:t>indesejado</a:t>
            </a:r>
            <a:r>
              <a:rPr lang="pt-BR" dirty="0"/>
              <a:t> ou </a:t>
            </a:r>
            <a:r>
              <a:rPr lang="pt-BR" b="1" dirty="0"/>
              <a:t>erros adicionais. </a:t>
            </a:r>
            <a:r>
              <a:rPr lang="pt-BR" dirty="0"/>
              <a:t>O </a:t>
            </a:r>
            <a:r>
              <a:rPr lang="pt-BR" b="1" dirty="0"/>
              <a:t>teste de regressão </a:t>
            </a:r>
            <a:r>
              <a:rPr lang="pt-BR" dirty="0"/>
              <a:t>pode ser executado </a:t>
            </a:r>
            <a:r>
              <a:rPr lang="pt-BR" b="1" dirty="0"/>
              <a:t>manualmente</a:t>
            </a:r>
            <a:r>
              <a:rPr lang="pt-BR" dirty="0"/>
              <a:t>, reexecutando um subconjunto de todos os casos de teste ou usando ferramentas </a:t>
            </a:r>
            <a:r>
              <a:rPr lang="pt-BR" b="1" dirty="0"/>
              <a:t>automáticas</a:t>
            </a:r>
            <a:r>
              <a:rPr lang="pt-BR" dirty="0"/>
              <a:t> de captura/</a:t>
            </a:r>
            <a:r>
              <a:rPr lang="pt-BR" dirty="0" err="1"/>
              <a:t>reexecução</a:t>
            </a:r>
            <a:r>
              <a:rPr lang="pt-BR" dirty="0"/>
              <a:t>. </a:t>
            </a:r>
            <a:r>
              <a:rPr lang="pt-BR" b="1" i="1" dirty="0"/>
              <a:t>Ferramentas de captura</a:t>
            </a:r>
            <a:r>
              <a:rPr lang="pt-BR" b="1" dirty="0"/>
              <a:t>/</a:t>
            </a:r>
            <a:r>
              <a:rPr lang="pt-BR" b="1" i="1" dirty="0" err="1"/>
              <a:t>reexecução</a:t>
            </a:r>
            <a:r>
              <a:rPr lang="pt-BR" b="1" i="1" dirty="0"/>
              <a:t> </a:t>
            </a:r>
            <a:r>
              <a:rPr lang="pt-BR" dirty="0"/>
              <a:t>permitem que o engenheiro de software capture casos de teste e resultados para </a:t>
            </a:r>
            <a:r>
              <a:rPr lang="pt-BR" dirty="0" err="1"/>
              <a:t>reexecução</a:t>
            </a:r>
            <a:r>
              <a:rPr lang="pt-BR" dirty="0"/>
              <a:t> e comparação subsequente.</a:t>
            </a:r>
          </a:p>
        </p:txBody>
      </p:sp>
    </p:spTree>
    <p:extLst>
      <p:ext uri="{BB962C8B-B14F-4D97-AF65-F5344CB8AC3E}">
        <p14:creationId xmlns:p14="http://schemas.microsoft.com/office/powerpoint/2010/main" val="386874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332656"/>
            <a:ext cx="8229600" cy="5793507"/>
          </a:xfrm>
        </p:spPr>
        <p:txBody>
          <a:bodyPr>
            <a:normAutofit/>
          </a:bodyPr>
          <a:lstStyle/>
          <a:p>
            <a:pPr algn="just"/>
            <a:r>
              <a:rPr lang="pt-BR" dirty="0"/>
              <a:t>No entanto, </a:t>
            </a:r>
            <a:r>
              <a:rPr lang="pt-BR" b="1" dirty="0"/>
              <a:t>testes automatizados</a:t>
            </a:r>
            <a:r>
              <a:rPr lang="pt-BR" dirty="0"/>
              <a:t>, fundamentais para o desenvolvimento </a:t>
            </a:r>
            <a:r>
              <a:rPr lang="pt-BR" b="1" dirty="0" err="1"/>
              <a:t>test-first</a:t>
            </a:r>
            <a:r>
              <a:rPr lang="pt-BR" b="1" dirty="0"/>
              <a:t>, reduzem</a:t>
            </a:r>
            <a:r>
              <a:rPr lang="pt-BR" dirty="0"/>
              <a:t> drasticamente os </a:t>
            </a:r>
            <a:r>
              <a:rPr lang="pt-BR" b="1" dirty="0"/>
              <a:t>custos</a:t>
            </a:r>
            <a:r>
              <a:rPr lang="pt-BR" dirty="0"/>
              <a:t> com testes de regressão.</a:t>
            </a:r>
          </a:p>
          <a:p>
            <a:pPr algn="just"/>
            <a:r>
              <a:rPr lang="pt-BR" dirty="0"/>
              <a:t> Os </a:t>
            </a:r>
            <a:r>
              <a:rPr lang="pt-BR" b="1" dirty="0"/>
              <a:t>testes existentes </a:t>
            </a:r>
            <a:r>
              <a:rPr lang="pt-BR" dirty="0"/>
              <a:t>podem ser executados novamente de </a:t>
            </a:r>
            <a:r>
              <a:rPr lang="pt-BR" b="1" dirty="0"/>
              <a:t>forma rápida e barata</a:t>
            </a:r>
            <a:r>
              <a:rPr lang="pt-BR" dirty="0"/>
              <a:t>. Após se fazer uma mudança para um sistema em desenvolvimento </a:t>
            </a:r>
            <a:r>
              <a:rPr lang="pt-BR" dirty="0" err="1"/>
              <a:t>test-first</a:t>
            </a:r>
            <a:r>
              <a:rPr lang="pt-BR" dirty="0"/>
              <a:t>, </a:t>
            </a:r>
            <a:r>
              <a:rPr lang="pt-BR" b="1" dirty="0"/>
              <a:t>todos os testes </a:t>
            </a:r>
            <a:r>
              <a:rPr lang="pt-BR" dirty="0"/>
              <a:t>existentes devem ser executados com </a:t>
            </a:r>
            <a:r>
              <a:rPr lang="pt-BR" b="1" dirty="0"/>
              <a:t>êxito</a:t>
            </a:r>
            <a:r>
              <a:rPr lang="pt-BR" dirty="0"/>
              <a:t> antes de qualquer funcionalidade ser adicionada.</a:t>
            </a:r>
          </a:p>
          <a:p>
            <a:pPr algn="just"/>
            <a:endParaRPr lang="pt-BR" dirty="0"/>
          </a:p>
        </p:txBody>
      </p:sp>
    </p:spTree>
    <p:extLst>
      <p:ext uri="{BB962C8B-B14F-4D97-AF65-F5344CB8AC3E}">
        <p14:creationId xmlns:p14="http://schemas.microsoft.com/office/powerpoint/2010/main" val="376434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332656"/>
            <a:ext cx="8229600" cy="5793507"/>
          </a:xfrm>
        </p:spPr>
        <p:txBody>
          <a:bodyPr>
            <a:normAutofit fontScale="92500" lnSpcReduction="20000"/>
          </a:bodyPr>
          <a:lstStyle/>
          <a:p>
            <a:pPr algn="just"/>
            <a:r>
              <a:rPr lang="pt-BR" dirty="0"/>
              <a:t>O teste de regressão pode ser </a:t>
            </a:r>
            <a:r>
              <a:rPr lang="pt-BR" b="1" dirty="0"/>
              <a:t>executado</a:t>
            </a:r>
            <a:r>
              <a:rPr lang="pt-BR" dirty="0"/>
              <a:t>  para </a:t>
            </a:r>
            <a:r>
              <a:rPr lang="pt-BR" b="1" dirty="0"/>
              <a:t>garantir</a:t>
            </a:r>
            <a:r>
              <a:rPr lang="pt-BR" dirty="0"/>
              <a:t> que </a:t>
            </a:r>
            <a:r>
              <a:rPr lang="pt-BR" b="1" dirty="0"/>
              <a:t>não</a:t>
            </a:r>
            <a:r>
              <a:rPr lang="pt-BR" dirty="0"/>
              <a:t> </a:t>
            </a:r>
            <a:r>
              <a:rPr lang="pt-BR" b="1" dirty="0"/>
              <a:t>tenham</a:t>
            </a:r>
            <a:r>
              <a:rPr lang="pt-BR" dirty="0"/>
              <a:t> sido introduzidos </a:t>
            </a:r>
            <a:r>
              <a:rPr lang="pt-BR" b="1" dirty="0"/>
              <a:t>novos erros</a:t>
            </a:r>
            <a:r>
              <a:rPr lang="pt-BR" dirty="0"/>
              <a:t>.</a:t>
            </a:r>
          </a:p>
          <a:p>
            <a:pPr algn="just"/>
            <a:r>
              <a:rPr lang="pt-BR" dirty="0"/>
              <a:t>À medida que os componentes do software vão sendo </a:t>
            </a:r>
            <a:r>
              <a:rPr lang="pt-BR" b="1" dirty="0"/>
              <a:t>mantidos ou adaptados</a:t>
            </a:r>
            <a:r>
              <a:rPr lang="pt-BR" dirty="0"/>
              <a:t>, interações inesperadas causam efeitos colaterais involuntários em outros componentes. É importante ter um conjunto de casos de </a:t>
            </a:r>
            <a:r>
              <a:rPr lang="pt-BR" b="1" dirty="0"/>
              <a:t>teste de regressão</a:t>
            </a:r>
            <a:r>
              <a:rPr lang="pt-BR" dirty="0"/>
              <a:t> pronto para verificar o comportamento do sistema depois que alterações forem aplicadas a um produto de software.</a:t>
            </a:r>
          </a:p>
          <a:p>
            <a:pPr algn="just"/>
            <a:r>
              <a:rPr lang="pt-BR" dirty="0"/>
              <a:t>O </a:t>
            </a:r>
            <a:r>
              <a:rPr lang="pt-BR" b="1" dirty="0"/>
              <a:t>teste de regressão </a:t>
            </a:r>
            <a:r>
              <a:rPr lang="pt-BR" dirty="0"/>
              <a:t>pode ser executado  para garantir que não tenham sido introduzidos novos erros.</a:t>
            </a:r>
          </a:p>
          <a:p>
            <a:pPr algn="just"/>
            <a:endParaRPr lang="pt-BR" dirty="0"/>
          </a:p>
        </p:txBody>
      </p:sp>
    </p:spTree>
    <p:extLst>
      <p:ext uri="{BB962C8B-B14F-4D97-AF65-F5344CB8AC3E}">
        <p14:creationId xmlns:p14="http://schemas.microsoft.com/office/powerpoint/2010/main" val="343102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u="sng" dirty="0"/>
              <a:t>Regressão automatizados</a:t>
            </a:r>
          </a:p>
        </p:txBody>
      </p:sp>
      <p:sp>
        <p:nvSpPr>
          <p:cNvPr id="3" name="Espaço Reservado para Conteúdo 2"/>
          <p:cNvSpPr>
            <a:spLocks noGrp="1"/>
          </p:cNvSpPr>
          <p:nvPr>
            <p:ph idx="1"/>
          </p:nvPr>
        </p:nvSpPr>
        <p:spPr/>
        <p:txBody>
          <a:bodyPr/>
          <a:lstStyle/>
          <a:p>
            <a:pPr algn="just"/>
            <a:r>
              <a:rPr lang="pt-BR" dirty="0"/>
              <a:t>Técnicas como os testes de regressão automatizados são</a:t>
            </a:r>
            <a:r>
              <a:rPr lang="pt-BR" b="1" dirty="0"/>
              <a:t> úteis </a:t>
            </a:r>
            <a:r>
              <a:rPr lang="pt-BR" dirty="0"/>
              <a:t>quando são feitas </a:t>
            </a:r>
            <a:r>
              <a:rPr lang="pt-BR" b="1" dirty="0"/>
              <a:t>alterações no sistema</a:t>
            </a:r>
            <a:r>
              <a:rPr lang="pt-BR" dirty="0"/>
              <a:t>. As alterações podem ser expressas como histórias de usuário e o envolvimento do cliente pode priorizar as mudanças necessárias em um sistema funcional. Em suma, simplesmente, a evolução envolve a continuação do processo de desenvolvimento ágil.</a:t>
            </a:r>
          </a:p>
        </p:txBody>
      </p:sp>
    </p:spTree>
    <p:extLst>
      <p:ext uri="{BB962C8B-B14F-4D97-AF65-F5344CB8AC3E}">
        <p14:creationId xmlns:p14="http://schemas.microsoft.com/office/powerpoint/2010/main" val="106564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algn="just"/>
            <a:r>
              <a:rPr lang="pt-BR" dirty="0"/>
              <a:t>O </a:t>
            </a:r>
            <a:r>
              <a:rPr lang="pt-BR" b="1" dirty="0"/>
              <a:t>teste de regressão </a:t>
            </a:r>
            <a:r>
              <a:rPr lang="pt-BR" dirty="0"/>
              <a:t>é a </a:t>
            </a:r>
            <a:r>
              <a:rPr lang="pt-BR" dirty="0" err="1"/>
              <a:t>reexecução</a:t>
            </a:r>
            <a:r>
              <a:rPr lang="pt-BR" dirty="0"/>
              <a:t> do mesmo subconjunto de testes que já foram executados, para assegurar que as alterações não tenham propagado efeitos colaterais indesejados.</a:t>
            </a:r>
          </a:p>
        </p:txBody>
      </p:sp>
    </p:spTree>
    <p:extLst>
      <p:ext uri="{BB962C8B-B14F-4D97-AF65-F5344CB8AC3E}">
        <p14:creationId xmlns:p14="http://schemas.microsoft.com/office/powerpoint/2010/main" val="258858124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7886</TotalTime>
  <Words>1063</Words>
  <Application>Microsoft Office PowerPoint</Application>
  <PresentationFormat>Apresentação na tela (4:3)</PresentationFormat>
  <Paragraphs>52</Paragraphs>
  <Slides>18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18</vt:i4>
      </vt:variant>
    </vt:vector>
  </HeadingPairs>
  <TitlesOfParts>
    <vt:vector size="21" baseType="lpstr">
      <vt:lpstr>Arial</vt:lpstr>
      <vt:lpstr>Calibri</vt:lpstr>
      <vt:lpstr>Tema do Office</vt:lpstr>
      <vt:lpstr>Teste de Regressão </vt:lpstr>
      <vt:lpstr>Teste de regressão</vt:lpstr>
      <vt:lpstr>Apresentação do PowerPoint</vt:lpstr>
      <vt:lpstr>Apresentação do PowerPoint</vt:lpstr>
      <vt:lpstr>Apresentação do PowerPoint</vt:lpstr>
      <vt:lpstr>Apresentação do PowerPoint</vt:lpstr>
      <vt:lpstr>Apresentação do PowerPoint</vt:lpstr>
      <vt:lpstr>Regressão automatizados</vt:lpstr>
      <vt:lpstr>Apresentação do PowerPoint</vt:lpstr>
      <vt:lpstr>O conjunto de teste de regressão contém três classes diferentes de casos de teste:</vt:lpstr>
      <vt:lpstr>Uma amostra representativa dos testes que usam todas as funções do software. </vt:lpstr>
      <vt:lpstr>Testes adicionais que focalizam as funções de software que podem ser afetadas pela alteração. </vt:lpstr>
      <vt:lpstr>Testes que focalizam os componentes do software que foram alterados. </vt:lpstr>
      <vt:lpstr>Apresentação do PowerPoint</vt:lpstr>
      <vt:lpstr>FERRAMENTAS DO SOFTWARE </vt:lpstr>
      <vt:lpstr>Apresentação do PowerPoint</vt:lpstr>
      <vt:lpstr>Teste de Regressão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Teste de Regressão</dc:title>
  <dc:creator>Andrea Caldeira</dc:creator>
  <cp:lastModifiedBy>João Vítor Resende Bastos</cp:lastModifiedBy>
  <cp:revision>27</cp:revision>
  <dcterms:created xsi:type="dcterms:W3CDTF">2023-11-13T13:44:43Z</dcterms:created>
  <dcterms:modified xsi:type="dcterms:W3CDTF">2023-12-04T16:16:40Z</dcterms:modified>
</cp:coreProperties>
</file>