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1"/>
  </p:sldMasterIdLst>
  <p:notesMasterIdLst>
    <p:notesMasterId r:id="rId17"/>
  </p:notesMasterIdLst>
  <p:sldIdLst>
    <p:sldId id="257" r:id="rId2"/>
    <p:sldId id="268" r:id="rId3"/>
    <p:sldId id="265" r:id="rId4"/>
    <p:sldId id="263" r:id="rId5"/>
    <p:sldId id="266" r:id="rId6"/>
    <p:sldId id="267" r:id="rId7"/>
    <p:sldId id="269" r:id="rId8"/>
    <p:sldId id="270" r:id="rId9"/>
    <p:sldId id="272" r:id="rId10"/>
    <p:sldId id="271" r:id="rId11"/>
    <p:sldId id="273" r:id="rId12"/>
    <p:sldId id="274" r:id="rId13"/>
    <p:sldId id="276" r:id="rId14"/>
    <p:sldId id="27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9CE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883" autoAdjust="0"/>
  </p:normalViewPr>
  <p:slideViewPr>
    <p:cSldViewPr snapToGrid="0">
      <p:cViewPr varScale="1">
        <p:scale>
          <a:sx n="98" d="100"/>
          <a:sy n="98" d="100"/>
        </p:scale>
        <p:origin x="102" y="270"/>
      </p:cViewPr>
      <p:guideLst/>
    </p:cSldViewPr>
  </p:slideViewPr>
  <p:notesTextViewPr>
    <p:cViewPr>
      <p:scale>
        <a:sx n="1" d="1"/>
        <a:sy n="1" d="1"/>
      </p:scale>
      <p:origin x="0" y="0"/>
    </p:cViewPr>
  </p:notesTextViewPr>
  <p:notesViewPr>
    <p:cSldViewPr snapToGrid="0">
      <p:cViewPr varScale="1">
        <p:scale>
          <a:sx n="69" d="100"/>
          <a:sy n="69" d="100"/>
        </p:scale>
        <p:origin x="998"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68E4E-F8C1-4047-B0DA-23C0631CF39F}"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F3BAA-0FC1-4450-AAB6-98C4896DEC6D}" type="slidenum">
              <a:rPr lang="en-US" smtClean="0"/>
              <a:t>‹#›</a:t>
            </a:fld>
            <a:endParaRPr lang="en-US"/>
          </a:p>
        </p:txBody>
      </p:sp>
    </p:spTree>
    <p:extLst>
      <p:ext uri="{BB962C8B-B14F-4D97-AF65-F5344CB8AC3E}">
        <p14:creationId xmlns:p14="http://schemas.microsoft.com/office/powerpoint/2010/main" val="3007768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88512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F3BAA-0FC1-4450-AAB6-98C4896DEC6D}" type="slidenum">
              <a:rPr lang="en-US" smtClean="0"/>
              <a:t>9</a:t>
            </a:fld>
            <a:endParaRPr lang="en-US"/>
          </a:p>
        </p:txBody>
      </p:sp>
    </p:spTree>
    <p:extLst>
      <p:ext uri="{BB962C8B-B14F-4D97-AF65-F5344CB8AC3E}">
        <p14:creationId xmlns:p14="http://schemas.microsoft.com/office/powerpoint/2010/main" val="189272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4AE-81E9-C149-815F-02BC98D8F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71AB8-531A-8741-A33E-256B5F601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98564-E4F8-8E48-A3DC-EB1F9A2B148A}"/>
              </a:ext>
            </a:extLst>
          </p:cNvPr>
          <p:cNvSpPr>
            <a:spLocks noGrp="1"/>
          </p:cNvSpPr>
          <p:nvPr>
            <p:ph type="dt" sz="half" idx="10"/>
          </p:nvPr>
        </p:nvSpPr>
        <p:spPr/>
        <p:txBody>
          <a:bodyPr/>
          <a:lstStyle/>
          <a:p>
            <a:r>
              <a:rPr lang="en-US"/>
              <a:t>1</a:t>
            </a:r>
          </a:p>
        </p:txBody>
      </p:sp>
      <p:sp>
        <p:nvSpPr>
          <p:cNvPr id="5" name="Footer Placeholder 4">
            <a:extLst>
              <a:ext uri="{FF2B5EF4-FFF2-40B4-BE49-F238E27FC236}">
                <a16:creationId xmlns:a16="http://schemas.microsoft.com/office/drawing/2014/main" id="{C3DAEE38-845D-0A4D-BB93-659A2CEE6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8405A-5751-B445-AE1E-AF946D983A6C}"/>
              </a:ext>
            </a:extLst>
          </p:cNvPr>
          <p:cNvSpPr>
            <a:spLocks noGrp="1"/>
          </p:cNvSpPr>
          <p:nvPr>
            <p:ph type="sldNum" sz="quarter" idx="12"/>
          </p:nvPr>
        </p:nvSpPr>
        <p:spPr/>
        <p:txBody>
          <a:bodyPr/>
          <a:lstStyle/>
          <a:p>
            <a:fld id="{AFC6D92B-F25D-8444-9DE8-7FBFBC1F2349}" type="slidenum">
              <a:rPr lang="en-US" smtClean="0"/>
              <a:t>‹#›</a:t>
            </a:fld>
            <a:endParaRPr lang="en-US"/>
          </a:p>
        </p:txBody>
      </p:sp>
    </p:spTree>
    <p:extLst>
      <p:ext uri="{BB962C8B-B14F-4D97-AF65-F5344CB8AC3E}">
        <p14:creationId xmlns:p14="http://schemas.microsoft.com/office/powerpoint/2010/main" val="16562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56D7-9164-4B44-A248-CA38DC8D9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46A1E-9BA7-174B-A3AA-AA17D03A56A3}"/>
              </a:ext>
            </a:extLst>
          </p:cNvPr>
          <p:cNvSpPr>
            <a:spLocks noGrp="1"/>
          </p:cNvSpPr>
          <p:nvPr>
            <p:ph type="dt" sz="half" idx="10"/>
          </p:nvPr>
        </p:nvSpPr>
        <p:spPr/>
        <p:txBody>
          <a:bodyPr/>
          <a:lstStyle/>
          <a:p>
            <a:r>
              <a:rPr lang="en-US"/>
              <a:t>1</a:t>
            </a:r>
          </a:p>
        </p:txBody>
      </p:sp>
      <p:sp>
        <p:nvSpPr>
          <p:cNvPr id="4" name="Footer Placeholder 3">
            <a:extLst>
              <a:ext uri="{FF2B5EF4-FFF2-40B4-BE49-F238E27FC236}">
                <a16:creationId xmlns:a16="http://schemas.microsoft.com/office/drawing/2014/main" id="{F55595A3-891D-AE46-9067-A6BE1594B4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01B54-4823-984D-83BF-290A795C676B}"/>
              </a:ext>
            </a:extLst>
          </p:cNvPr>
          <p:cNvSpPr>
            <a:spLocks noGrp="1"/>
          </p:cNvSpPr>
          <p:nvPr>
            <p:ph type="sldNum" sz="quarter" idx="12"/>
          </p:nvPr>
        </p:nvSpPr>
        <p:spPr/>
        <p:txBody>
          <a:bodyPr/>
          <a:lstStyle/>
          <a:p>
            <a:fld id="{AFC6D92B-F25D-8444-9DE8-7FBFBC1F2349}" type="slidenum">
              <a:rPr lang="en-US" smtClean="0"/>
              <a:t>‹#›</a:t>
            </a:fld>
            <a:endParaRPr lang="en-US"/>
          </a:p>
        </p:txBody>
      </p:sp>
    </p:spTree>
    <p:extLst>
      <p:ext uri="{BB962C8B-B14F-4D97-AF65-F5344CB8AC3E}">
        <p14:creationId xmlns:p14="http://schemas.microsoft.com/office/powerpoint/2010/main" val="1863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0D780-F27C-7243-BD22-C6F01F11CF95}"/>
              </a:ext>
            </a:extLst>
          </p:cNvPr>
          <p:cNvSpPr>
            <a:spLocks noGrp="1"/>
          </p:cNvSpPr>
          <p:nvPr>
            <p:ph type="dt" sz="half" idx="10"/>
          </p:nvPr>
        </p:nvSpPr>
        <p:spPr/>
        <p:txBody>
          <a:bodyPr/>
          <a:lstStyle/>
          <a:p>
            <a:r>
              <a:rPr lang="en-US"/>
              <a:t>1</a:t>
            </a:r>
          </a:p>
        </p:txBody>
      </p:sp>
      <p:sp>
        <p:nvSpPr>
          <p:cNvPr id="3" name="Footer Placeholder 2">
            <a:extLst>
              <a:ext uri="{FF2B5EF4-FFF2-40B4-BE49-F238E27FC236}">
                <a16:creationId xmlns:a16="http://schemas.microsoft.com/office/drawing/2014/main" id="{20973A69-FFA1-B841-AB0F-6DBEA85C93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0EEF2-F300-914E-A6B3-129670E325B1}"/>
              </a:ext>
            </a:extLst>
          </p:cNvPr>
          <p:cNvSpPr>
            <a:spLocks noGrp="1"/>
          </p:cNvSpPr>
          <p:nvPr>
            <p:ph type="sldNum" sz="quarter" idx="12"/>
          </p:nvPr>
        </p:nvSpPr>
        <p:spPr/>
        <p:txBody>
          <a:bodyPr/>
          <a:lstStyle/>
          <a:p>
            <a:fld id="{AFC6D92B-F25D-8444-9DE8-7FBFBC1F2349}" type="slidenum">
              <a:rPr lang="en-US" smtClean="0"/>
              <a:t>‹#›</a:t>
            </a:fld>
            <a:endParaRPr lang="en-US"/>
          </a:p>
        </p:txBody>
      </p:sp>
    </p:spTree>
    <p:extLst>
      <p:ext uri="{BB962C8B-B14F-4D97-AF65-F5344CB8AC3E}">
        <p14:creationId xmlns:p14="http://schemas.microsoft.com/office/powerpoint/2010/main" val="406345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AIC Pres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C57C32-A87D-A44B-A680-E612FDEC50B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52C38F-F979-9C4F-AF64-C712F2C4C87C}"/>
              </a:ext>
            </a:extLst>
          </p:cNvPr>
          <p:cNvSpPr>
            <a:spLocks noGrp="1"/>
          </p:cNvSpPr>
          <p:nvPr>
            <p:ph type="ctrTitle"/>
          </p:nvPr>
        </p:nvSpPr>
        <p:spPr>
          <a:xfrm>
            <a:off x="1069848" y="2478024"/>
            <a:ext cx="11128248" cy="2514600"/>
          </a:xfrm>
        </p:spPr>
        <p:txBody>
          <a:bodyPr wrap="none" lIns="0" tIns="0" rIns="0" bIns="0" anchor="t" anchorCtr="0">
            <a:noAutofit/>
          </a:bodyPr>
          <a:lstStyle>
            <a:lvl1pPr algn="l">
              <a:lnSpc>
                <a:spcPts val="6500"/>
              </a:lnSpc>
              <a:defRPr sz="6000" b="0" i="0">
                <a:solidFill>
                  <a:srgbClr val="254267"/>
                </a:solidFill>
                <a:latin typeface="Franklin Gothic Medium Cond" panose="020B0606030402020204" pitchFamily="34" charset="0"/>
              </a:defRPr>
            </a:lvl1pPr>
          </a:lstStyle>
          <a:p>
            <a:r>
              <a:rPr lang="en-US" dirty="0"/>
              <a:t>Click to edit Master title style</a:t>
            </a:r>
          </a:p>
        </p:txBody>
      </p:sp>
      <p:pic>
        <p:nvPicPr>
          <p:cNvPr id="9" name="Picture 8">
            <a:extLst>
              <a:ext uri="{FF2B5EF4-FFF2-40B4-BE49-F238E27FC236}">
                <a16:creationId xmlns:a16="http://schemas.microsoft.com/office/drawing/2014/main" id="{032F73D0-FEFA-8D41-921E-B42B56E909AF}"/>
              </a:ext>
            </a:extLst>
          </p:cNvPr>
          <p:cNvPicPr>
            <a:picLocks noChangeAspect="1"/>
          </p:cNvPicPr>
          <p:nvPr userDrawn="1"/>
        </p:nvPicPr>
        <p:blipFill>
          <a:blip r:embed="rId3"/>
          <a:stretch>
            <a:fillRect/>
          </a:stretch>
        </p:blipFill>
        <p:spPr>
          <a:xfrm>
            <a:off x="365760" y="6286500"/>
            <a:ext cx="1312545" cy="388620"/>
          </a:xfrm>
          <a:prstGeom prst="rect">
            <a:avLst/>
          </a:prstGeom>
        </p:spPr>
      </p:pic>
      <p:pic>
        <p:nvPicPr>
          <p:cNvPr id="4" name="Picture 3" descr="Shape&#10;&#10;Description automatically generated">
            <a:extLst>
              <a:ext uri="{FF2B5EF4-FFF2-40B4-BE49-F238E27FC236}">
                <a16:creationId xmlns:a16="http://schemas.microsoft.com/office/drawing/2014/main" id="{9B6DF1AC-A2AC-E342-9127-0BF74AC8FF3A}"/>
              </a:ext>
            </a:extLst>
          </p:cNvPr>
          <p:cNvPicPr>
            <a:picLocks noChangeAspect="1"/>
          </p:cNvPicPr>
          <p:nvPr userDrawn="1"/>
        </p:nvPicPr>
        <p:blipFill>
          <a:blip r:embed="rId4"/>
          <a:stretch>
            <a:fillRect/>
          </a:stretch>
        </p:blipFill>
        <p:spPr>
          <a:xfrm>
            <a:off x="365760" y="364428"/>
            <a:ext cx="2720340" cy="1662430"/>
          </a:xfrm>
          <a:prstGeom prst="rect">
            <a:avLst/>
          </a:prstGeom>
        </p:spPr>
      </p:pic>
    </p:spTree>
    <p:extLst>
      <p:ext uri="{BB962C8B-B14F-4D97-AF65-F5344CB8AC3E}">
        <p14:creationId xmlns:p14="http://schemas.microsoft.com/office/powerpoint/2010/main" val="25270846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8F104-C26E-514E-8E82-31413B3A8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C606A6-9E5B-E148-A4FE-4C56EA268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7B631-A976-8540-B52F-D5415C1D2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a:t>
            </a:r>
          </a:p>
        </p:txBody>
      </p:sp>
      <p:sp>
        <p:nvSpPr>
          <p:cNvPr id="5" name="Footer Placeholder 4">
            <a:extLst>
              <a:ext uri="{FF2B5EF4-FFF2-40B4-BE49-F238E27FC236}">
                <a16:creationId xmlns:a16="http://schemas.microsoft.com/office/drawing/2014/main" id="{D4AF2DF3-0497-6747-943E-F583D74A5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27EB3-4525-6642-A78B-8F98D3B24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6D92B-F25D-8444-9DE8-7FBFBC1F2349}" type="slidenum">
              <a:rPr lang="en-US" smtClean="0"/>
              <a:t>‹#›</a:t>
            </a:fld>
            <a:endParaRPr lang="en-US"/>
          </a:p>
        </p:txBody>
      </p:sp>
      <p:pic>
        <p:nvPicPr>
          <p:cNvPr id="7" name="Picture 6">
            <a:extLst>
              <a:ext uri="{FF2B5EF4-FFF2-40B4-BE49-F238E27FC236}">
                <a16:creationId xmlns:a16="http://schemas.microsoft.com/office/drawing/2014/main" id="{97587B3B-E235-F743-8479-2B6D0B290410}"/>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1857"/>
            <a:ext cx="12192000" cy="6858000"/>
          </a:xfrm>
          <a:prstGeom prst="rect">
            <a:avLst/>
          </a:prstGeom>
        </p:spPr>
      </p:pic>
    </p:spTree>
    <p:extLst>
      <p:ext uri="{BB962C8B-B14F-4D97-AF65-F5344CB8AC3E}">
        <p14:creationId xmlns:p14="http://schemas.microsoft.com/office/powerpoint/2010/main" val="421714256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package" Target="../embeddings/Microsoft_Excel_Worksheet1.xlsx"/></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ED3C-3ADD-BF47-A3AD-1E7D173D7A97}"/>
              </a:ext>
            </a:extLst>
          </p:cNvPr>
          <p:cNvSpPr>
            <a:spLocks noGrp="1"/>
          </p:cNvSpPr>
          <p:nvPr>
            <p:ph type="ctrTitle" idx="4294967295"/>
          </p:nvPr>
        </p:nvSpPr>
        <p:spPr>
          <a:xfrm>
            <a:off x="3339830" y="2002750"/>
            <a:ext cx="7315200" cy="2697163"/>
          </a:xfrm>
        </p:spPr>
        <p:txBody>
          <a:bodyPr/>
          <a:lstStyle/>
          <a:p>
            <a:r>
              <a:rPr lang="en-US" dirty="0" err="1"/>
              <a:t>DoDAF</a:t>
            </a:r>
            <a:r>
              <a:rPr lang="en-US" dirty="0"/>
              <a:t> Viewpoints</a:t>
            </a:r>
            <a:br>
              <a:rPr lang="en-US" dirty="0"/>
            </a:br>
            <a:r>
              <a:rPr lang="en-US" sz="2800" dirty="0"/>
              <a:t>Jeff Bond</a:t>
            </a:r>
            <a:br>
              <a:rPr lang="en-US" sz="2800" dirty="0"/>
            </a:br>
            <a:r>
              <a:rPr lang="en-US" sz="2800" dirty="0"/>
              <a:t>June 2021</a:t>
            </a:r>
            <a:endParaRPr lang="en-US" dirty="0"/>
          </a:p>
        </p:txBody>
      </p:sp>
    </p:spTree>
    <p:extLst>
      <p:ext uri="{BB962C8B-B14F-4D97-AF65-F5344CB8AC3E}">
        <p14:creationId xmlns:p14="http://schemas.microsoft.com/office/powerpoint/2010/main" val="3509640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F5F0F2-9D11-4A9A-9F8D-1F3E3BE5DCB7}"/>
              </a:ext>
            </a:extLst>
          </p:cNvPr>
          <p:cNvSpPr>
            <a:spLocks noGrp="1"/>
          </p:cNvSpPr>
          <p:nvPr>
            <p:ph type="dt" sz="half" idx="10"/>
          </p:nvPr>
        </p:nvSpPr>
        <p:spPr/>
        <p:txBody>
          <a:bodyPr/>
          <a:lstStyle/>
          <a:p>
            <a:r>
              <a:rPr lang="en-US" dirty="0"/>
              <a:t>9</a:t>
            </a:r>
          </a:p>
        </p:txBody>
      </p:sp>
      <p:sp>
        <p:nvSpPr>
          <p:cNvPr id="2" name="Title 1">
            <a:extLst>
              <a:ext uri="{FF2B5EF4-FFF2-40B4-BE49-F238E27FC236}">
                <a16:creationId xmlns:a16="http://schemas.microsoft.com/office/drawing/2014/main" id="{76D183AD-05CF-480D-AEEB-5FB80C5E5407}"/>
              </a:ext>
            </a:extLst>
          </p:cNvPr>
          <p:cNvSpPr>
            <a:spLocks noGrp="1"/>
          </p:cNvSpPr>
          <p:nvPr>
            <p:ph type="title" idx="4294967295"/>
          </p:nvPr>
        </p:nvSpPr>
        <p:spPr>
          <a:xfrm>
            <a:off x="0" y="365125"/>
            <a:ext cx="10515600" cy="1325563"/>
          </a:xfrm>
        </p:spPr>
        <p:txBody>
          <a:bodyPr/>
          <a:lstStyle/>
          <a:p>
            <a:r>
              <a:rPr lang="en-US" dirty="0"/>
              <a:t>OV-2 Operational Resource Flow Description</a:t>
            </a:r>
          </a:p>
        </p:txBody>
      </p:sp>
      <p:sp>
        <p:nvSpPr>
          <p:cNvPr id="4" name="TextBox 3">
            <a:extLst>
              <a:ext uri="{FF2B5EF4-FFF2-40B4-BE49-F238E27FC236}">
                <a16:creationId xmlns:a16="http://schemas.microsoft.com/office/drawing/2014/main" id="{5EC48C6C-1722-44FC-A906-B2B529BC16AF}"/>
              </a:ext>
            </a:extLst>
          </p:cNvPr>
          <p:cNvSpPr txBox="1"/>
          <p:nvPr/>
        </p:nvSpPr>
        <p:spPr>
          <a:xfrm>
            <a:off x="856488" y="1690689"/>
            <a:ext cx="4348054" cy="4801314"/>
          </a:xfrm>
          <a:prstGeom prst="rect">
            <a:avLst/>
          </a:prstGeom>
          <a:noFill/>
        </p:spPr>
        <p:txBody>
          <a:bodyPr wrap="square" rtlCol="0">
            <a:spAutoFit/>
          </a:bodyPr>
          <a:lstStyle/>
          <a:p>
            <a:r>
              <a:rPr lang="en-US" sz="1600" dirty="0"/>
              <a:t>The primary purpose of the OV-2 is to define capability requirements within an operational context. </a:t>
            </a:r>
          </a:p>
          <a:p>
            <a:endParaRPr lang="en-US" sz="1600" dirty="0"/>
          </a:p>
          <a:p>
            <a:r>
              <a:rPr lang="en-US" sz="1600" dirty="0"/>
              <a:t>A specific application of the OV-2 is to describe a logical pattern of resource (information, funding, personnel, or materiel) flows.</a:t>
            </a:r>
          </a:p>
          <a:p>
            <a:endParaRPr lang="en-US" sz="1600" dirty="0"/>
          </a:p>
          <a:p>
            <a:r>
              <a:rPr lang="en-US" sz="1600" dirty="0"/>
              <a:t>The intended usage of the OV-2 includes:</a:t>
            </a:r>
          </a:p>
          <a:p>
            <a:pPr marL="285750" indent="-285750">
              <a:buFont typeface="Arial" panose="020B0604020202020204" pitchFamily="34" charset="0"/>
              <a:buChar char="•"/>
            </a:pPr>
            <a:r>
              <a:rPr lang="en-US" sz="1600" dirty="0"/>
              <a:t>Definition of operational concepts.</a:t>
            </a:r>
          </a:p>
          <a:p>
            <a:pPr marL="285750" indent="-285750">
              <a:buFont typeface="Arial" panose="020B0604020202020204" pitchFamily="34" charset="0"/>
              <a:buChar char="•"/>
            </a:pPr>
            <a:r>
              <a:rPr lang="en-US" sz="1600" dirty="0"/>
              <a:t>Elaboration of capability requirements.</a:t>
            </a:r>
          </a:p>
          <a:p>
            <a:pPr marL="285750" indent="-285750">
              <a:buFont typeface="Arial" panose="020B0604020202020204" pitchFamily="34" charset="0"/>
              <a:buChar char="•"/>
            </a:pPr>
            <a:r>
              <a:rPr lang="en-US" sz="1600" dirty="0"/>
              <a:t>Applying a local context to a capability.</a:t>
            </a:r>
          </a:p>
          <a:p>
            <a:pPr marL="285750" indent="-285750">
              <a:buFont typeface="Arial" panose="020B0604020202020204" pitchFamily="34" charset="0"/>
              <a:buChar char="•"/>
            </a:pPr>
            <a:r>
              <a:rPr lang="en-US" sz="1600" dirty="0"/>
              <a:t>Problem space definition.</a:t>
            </a:r>
          </a:p>
          <a:p>
            <a:pPr marL="285750" indent="-285750">
              <a:buFont typeface="Arial" panose="020B0604020202020204" pitchFamily="34" charset="0"/>
              <a:buChar char="•"/>
            </a:pPr>
            <a:r>
              <a:rPr lang="en-US" sz="1600" dirty="0"/>
              <a:t>Operational planning.</a:t>
            </a:r>
          </a:p>
          <a:p>
            <a:pPr marL="285750" indent="-285750">
              <a:buFont typeface="Arial" panose="020B0604020202020204" pitchFamily="34" charset="0"/>
              <a:buChar char="•"/>
            </a:pPr>
            <a:r>
              <a:rPr lang="en-US" sz="1600" dirty="0"/>
              <a:t>Supply chain analysis.</a:t>
            </a:r>
          </a:p>
          <a:p>
            <a:endParaRPr lang="en-US" dirty="0"/>
          </a:p>
          <a:p>
            <a:r>
              <a:rPr lang="en-US" sz="1600" dirty="0"/>
              <a:t>This is similar to the SV-2 except the relationships are types of information rather than the details (port, etc.) of the connection.</a:t>
            </a:r>
          </a:p>
        </p:txBody>
      </p:sp>
      <p:pic>
        <p:nvPicPr>
          <p:cNvPr id="7" name="Picture 6">
            <a:extLst>
              <a:ext uri="{FF2B5EF4-FFF2-40B4-BE49-F238E27FC236}">
                <a16:creationId xmlns:a16="http://schemas.microsoft.com/office/drawing/2014/main" id="{ED65C70E-AC9B-4B9E-84F7-0099D76C63DF}"/>
              </a:ext>
            </a:extLst>
          </p:cNvPr>
          <p:cNvPicPr>
            <a:picLocks noChangeAspect="1"/>
          </p:cNvPicPr>
          <p:nvPr/>
        </p:nvPicPr>
        <p:blipFill>
          <a:blip r:embed="rId3"/>
          <a:stretch>
            <a:fillRect/>
          </a:stretch>
        </p:blipFill>
        <p:spPr>
          <a:xfrm>
            <a:off x="4973584" y="1690688"/>
            <a:ext cx="7068444" cy="4443412"/>
          </a:xfrm>
          <a:prstGeom prst="rect">
            <a:avLst/>
          </a:prstGeom>
        </p:spPr>
      </p:pic>
    </p:spTree>
    <p:extLst>
      <p:ext uri="{BB962C8B-B14F-4D97-AF65-F5344CB8AC3E}">
        <p14:creationId xmlns:p14="http://schemas.microsoft.com/office/powerpoint/2010/main" val="381332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D1A7DC-3E04-46AE-ACDA-C7DC4B666D5F}"/>
              </a:ext>
            </a:extLst>
          </p:cNvPr>
          <p:cNvSpPr>
            <a:spLocks noGrp="1"/>
          </p:cNvSpPr>
          <p:nvPr>
            <p:ph type="dt" sz="half" idx="10"/>
          </p:nvPr>
        </p:nvSpPr>
        <p:spPr/>
        <p:txBody>
          <a:bodyPr/>
          <a:lstStyle/>
          <a:p>
            <a:r>
              <a:rPr lang="en-US" dirty="0"/>
              <a:t>10</a:t>
            </a:r>
          </a:p>
        </p:txBody>
      </p:sp>
      <p:sp>
        <p:nvSpPr>
          <p:cNvPr id="2" name="Title 1">
            <a:extLst>
              <a:ext uri="{FF2B5EF4-FFF2-40B4-BE49-F238E27FC236}">
                <a16:creationId xmlns:a16="http://schemas.microsoft.com/office/drawing/2014/main" id="{0B600407-FA77-4741-9611-CDCAF4757D4A}"/>
              </a:ext>
            </a:extLst>
          </p:cNvPr>
          <p:cNvSpPr>
            <a:spLocks noGrp="1"/>
          </p:cNvSpPr>
          <p:nvPr>
            <p:ph type="title" idx="4294967295"/>
          </p:nvPr>
        </p:nvSpPr>
        <p:spPr>
          <a:xfrm>
            <a:off x="0" y="365125"/>
            <a:ext cx="10515600" cy="1325563"/>
          </a:xfrm>
        </p:spPr>
        <p:txBody>
          <a:bodyPr/>
          <a:lstStyle/>
          <a:p>
            <a:r>
              <a:rPr lang="en-US" dirty="0"/>
              <a:t>OV-5b Operational Activity Flow Model</a:t>
            </a:r>
          </a:p>
        </p:txBody>
      </p:sp>
      <p:sp>
        <p:nvSpPr>
          <p:cNvPr id="4" name="TextBox 3">
            <a:extLst>
              <a:ext uri="{FF2B5EF4-FFF2-40B4-BE49-F238E27FC236}">
                <a16:creationId xmlns:a16="http://schemas.microsoft.com/office/drawing/2014/main" id="{AD38D764-6B34-453F-90FB-3538E397C96D}"/>
              </a:ext>
            </a:extLst>
          </p:cNvPr>
          <p:cNvSpPr txBox="1"/>
          <p:nvPr/>
        </p:nvSpPr>
        <p:spPr>
          <a:xfrm>
            <a:off x="808199" y="1690688"/>
            <a:ext cx="2934265" cy="3323987"/>
          </a:xfrm>
          <a:prstGeom prst="rect">
            <a:avLst/>
          </a:prstGeom>
          <a:noFill/>
        </p:spPr>
        <p:txBody>
          <a:bodyPr wrap="square" rtlCol="0">
            <a:spAutoFit/>
          </a:bodyPr>
          <a:lstStyle/>
          <a:p>
            <a:r>
              <a:rPr lang="en-US" sz="1600" dirty="0"/>
              <a:t>The OV-5b provides the context of capabilities and activities (operational activities) and their relationships among activities, inputs, and outputs; Additional data can show cost, performers or other pertinent information.</a:t>
            </a:r>
          </a:p>
          <a:p>
            <a:endParaRPr lang="en-US" sz="1600" dirty="0"/>
          </a:p>
          <a:p>
            <a:r>
              <a:rPr lang="en-US" sz="1600" dirty="0"/>
              <a:t>An Operational Activity is what work is required, specified independently of how it is carried out. </a:t>
            </a:r>
          </a:p>
          <a:p>
            <a:endParaRPr lang="en-US" dirty="0"/>
          </a:p>
        </p:txBody>
      </p:sp>
      <p:pic>
        <p:nvPicPr>
          <p:cNvPr id="6" name="Picture 5">
            <a:extLst>
              <a:ext uri="{FF2B5EF4-FFF2-40B4-BE49-F238E27FC236}">
                <a16:creationId xmlns:a16="http://schemas.microsoft.com/office/drawing/2014/main" id="{DC22EA67-4D91-4684-8B61-C767AC36BADB}"/>
              </a:ext>
            </a:extLst>
          </p:cNvPr>
          <p:cNvPicPr>
            <a:picLocks noChangeAspect="1"/>
          </p:cNvPicPr>
          <p:nvPr/>
        </p:nvPicPr>
        <p:blipFill>
          <a:blip r:embed="rId3"/>
          <a:stretch>
            <a:fillRect/>
          </a:stretch>
        </p:blipFill>
        <p:spPr>
          <a:xfrm>
            <a:off x="3903529" y="1252729"/>
            <a:ext cx="8152239" cy="5240146"/>
          </a:xfrm>
          <a:prstGeom prst="rect">
            <a:avLst/>
          </a:prstGeom>
        </p:spPr>
      </p:pic>
      <p:sp>
        <p:nvSpPr>
          <p:cNvPr id="7" name="Oval 6">
            <a:extLst>
              <a:ext uri="{FF2B5EF4-FFF2-40B4-BE49-F238E27FC236}">
                <a16:creationId xmlns:a16="http://schemas.microsoft.com/office/drawing/2014/main" id="{548D59FE-B0CE-4B64-BB2D-119552BF32B3}"/>
              </a:ext>
            </a:extLst>
          </p:cNvPr>
          <p:cNvSpPr/>
          <p:nvPr/>
        </p:nvSpPr>
        <p:spPr>
          <a:xfrm>
            <a:off x="5928870" y="1298448"/>
            <a:ext cx="170688" cy="170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779643A-125C-4F2C-8227-BFD5EE148385}"/>
              </a:ext>
            </a:extLst>
          </p:cNvPr>
          <p:cNvCxnSpPr>
            <a:cxnSpLocks/>
          </p:cNvCxnSpPr>
          <p:nvPr/>
        </p:nvCxnSpPr>
        <p:spPr>
          <a:xfrm>
            <a:off x="6016752" y="1469136"/>
            <a:ext cx="0" cy="16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2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B6F485-D053-4F80-A61F-2DBA1B50A85A}"/>
              </a:ext>
            </a:extLst>
          </p:cNvPr>
          <p:cNvSpPr>
            <a:spLocks noGrp="1"/>
          </p:cNvSpPr>
          <p:nvPr>
            <p:ph type="dt" sz="half" idx="10"/>
          </p:nvPr>
        </p:nvSpPr>
        <p:spPr/>
        <p:txBody>
          <a:bodyPr/>
          <a:lstStyle/>
          <a:p>
            <a:r>
              <a:rPr lang="en-US" dirty="0"/>
              <a:t>11</a:t>
            </a:r>
          </a:p>
        </p:txBody>
      </p:sp>
      <p:sp>
        <p:nvSpPr>
          <p:cNvPr id="2" name="Title 1">
            <a:extLst>
              <a:ext uri="{FF2B5EF4-FFF2-40B4-BE49-F238E27FC236}">
                <a16:creationId xmlns:a16="http://schemas.microsoft.com/office/drawing/2014/main" id="{0C9F7007-D2BE-42A7-BB35-7AB5104ED618}"/>
              </a:ext>
            </a:extLst>
          </p:cNvPr>
          <p:cNvSpPr>
            <a:spLocks noGrp="1"/>
          </p:cNvSpPr>
          <p:nvPr>
            <p:ph type="title" idx="4294967295"/>
          </p:nvPr>
        </p:nvSpPr>
        <p:spPr>
          <a:xfrm>
            <a:off x="904875" y="365125"/>
            <a:ext cx="11287125" cy="1325563"/>
          </a:xfrm>
        </p:spPr>
        <p:txBody>
          <a:bodyPr/>
          <a:lstStyle/>
          <a:p>
            <a:r>
              <a:rPr lang="en-US" dirty="0"/>
              <a:t>SV-2 Systems Internal Resource Flow Description</a:t>
            </a:r>
          </a:p>
        </p:txBody>
      </p:sp>
      <p:sp>
        <p:nvSpPr>
          <p:cNvPr id="4" name="TextBox 3">
            <a:extLst>
              <a:ext uri="{FF2B5EF4-FFF2-40B4-BE49-F238E27FC236}">
                <a16:creationId xmlns:a16="http://schemas.microsoft.com/office/drawing/2014/main" id="{15236E4D-977E-466B-875C-327EBDB03EA4}"/>
              </a:ext>
            </a:extLst>
          </p:cNvPr>
          <p:cNvSpPr txBox="1"/>
          <p:nvPr/>
        </p:nvSpPr>
        <p:spPr>
          <a:xfrm>
            <a:off x="600075" y="1600200"/>
            <a:ext cx="3362325" cy="4278094"/>
          </a:xfrm>
          <a:prstGeom prst="rect">
            <a:avLst/>
          </a:prstGeom>
          <a:noFill/>
        </p:spPr>
        <p:txBody>
          <a:bodyPr wrap="square" rtlCol="0">
            <a:spAutoFit/>
          </a:bodyPr>
          <a:lstStyle/>
          <a:p>
            <a:r>
              <a:rPr lang="en-US" sz="1600" dirty="0"/>
              <a:t>An SV-2 specifies the internal System Resource Flows between Systems and may also list the protocol stacks used in connections.</a:t>
            </a:r>
          </a:p>
          <a:p>
            <a:endParaRPr lang="en-US" sz="1600" dirty="0"/>
          </a:p>
          <a:p>
            <a:r>
              <a:rPr lang="en-US" sz="1600" dirty="0"/>
              <a:t>This is the classic Visio style architecture diagram similar to that of the master architecture diagrams that have already been created. A sample snipping of which is shown here.</a:t>
            </a:r>
          </a:p>
          <a:p>
            <a:endParaRPr lang="en-US" sz="1600" dirty="0"/>
          </a:p>
          <a:p>
            <a:r>
              <a:rPr lang="en-US" sz="1600" dirty="0"/>
              <a:t>This should include the following details:</a:t>
            </a:r>
          </a:p>
          <a:p>
            <a:pPr marL="285750" indent="-285750">
              <a:buFont typeface="Arial" panose="020B0604020202020204" pitchFamily="34" charset="0"/>
              <a:buChar char="•"/>
            </a:pPr>
            <a:r>
              <a:rPr lang="en-US" sz="1600" dirty="0"/>
              <a:t>Communication Paths</a:t>
            </a:r>
          </a:p>
          <a:p>
            <a:pPr marL="285750" indent="-285750">
              <a:buFont typeface="Arial" panose="020B0604020202020204" pitchFamily="34" charset="0"/>
              <a:buChar char="•"/>
            </a:pPr>
            <a:r>
              <a:rPr lang="en-US" sz="1600" dirty="0"/>
              <a:t>Ports, Protocols, Services</a:t>
            </a:r>
          </a:p>
          <a:p>
            <a:pPr marL="285750" indent="-285750">
              <a:buFont typeface="Arial" panose="020B0604020202020204" pitchFamily="34" charset="0"/>
              <a:buChar char="•"/>
            </a:pPr>
            <a:r>
              <a:rPr lang="en-US" sz="1600" dirty="0"/>
              <a:t>Assets</a:t>
            </a:r>
          </a:p>
          <a:p>
            <a:pPr marL="285750" indent="-285750">
              <a:buFont typeface="Arial" panose="020B0604020202020204" pitchFamily="34" charset="0"/>
              <a:buChar char="•"/>
            </a:pPr>
            <a:r>
              <a:rPr lang="en-US" sz="1600" dirty="0"/>
              <a:t>Boundaries</a:t>
            </a:r>
          </a:p>
        </p:txBody>
      </p:sp>
      <p:sp>
        <p:nvSpPr>
          <p:cNvPr id="6" name="Star: 5 Points 5">
            <a:extLst>
              <a:ext uri="{FF2B5EF4-FFF2-40B4-BE49-F238E27FC236}">
                <a16:creationId xmlns:a16="http://schemas.microsoft.com/office/drawing/2014/main" id="{EBC52FF7-9FC6-46B9-BF98-14CB7BC24C37}"/>
              </a:ext>
            </a:extLst>
          </p:cNvPr>
          <p:cNvSpPr/>
          <p:nvPr/>
        </p:nvSpPr>
        <p:spPr>
          <a:xfrm>
            <a:off x="269811" y="1671638"/>
            <a:ext cx="241300" cy="24130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25187F0-111A-41EB-827E-09B7F23B3098}"/>
              </a:ext>
            </a:extLst>
          </p:cNvPr>
          <p:cNvPicPr>
            <a:picLocks noChangeAspect="1"/>
          </p:cNvPicPr>
          <p:nvPr/>
        </p:nvPicPr>
        <p:blipFill>
          <a:blip r:embed="rId3"/>
          <a:stretch>
            <a:fillRect/>
          </a:stretch>
        </p:blipFill>
        <p:spPr>
          <a:xfrm>
            <a:off x="5633765" y="1298448"/>
            <a:ext cx="5720035" cy="5647426"/>
          </a:xfrm>
          <a:prstGeom prst="rect">
            <a:avLst/>
          </a:prstGeom>
        </p:spPr>
      </p:pic>
    </p:spTree>
    <p:extLst>
      <p:ext uri="{BB962C8B-B14F-4D97-AF65-F5344CB8AC3E}">
        <p14:creationId xmlns:p14="http://schemas.microsoft.com/office/powerpoint/2010/main" val="305881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B6F485-D053-4F80-A61F-2DBA1B50A85A}"/>
              </a:ext>
            </a:extLst>
          </p:cNvPr>
          <p:cNvSpPr>
            <a:spLocks noGrp="1"/>
          </p:cNvSpPr>
          <p:nvPr>
            <p:ph type="dt" sz="half" idx="10"/>
          </p:nvPr>
        </p:nvSpPr>
        <p:spPr/>
        <p:txBody>
          <a:bodyPr/>
          <a:lstStyle/>
          <a:p>
            <a:r>
              <a:rPr lang="en-US" dirty="0"/>
              <a:t>11</a:t>
            </a:r>
          </a:p>
        </p:txBody>
      </p:sp>
      <p:sp>
        <p:nvSpPr>
          <p:cNvPr id="2" name="Title 1">
            <a:extLst>
              <a:ext uri="{FF2B5EF4-FFF2-40B4-BE49-F238E27FC236}">
                <a16:creationId xmlns:a16="http://schemas.microsoft.com/office/drawing/2014/main" id="{0C9F7007-D2BE-42A7-BB35-7AB5104ED618}"/>
              </a:ext>
            </a:extLst>
          </p:cNvPr>
          <p:cNvSpPr>
            <a:spLocks noGrp="1"/>
          </p:cNvSpPr>
          <p:nvPr>
            <p:ph type="title" idx="4294967295"/>
          </p:nvPr>
        </p:nvSpPr>
        <p:spPr>
          <a:xfrm>
            <a:off x="904875" y="365125"/>
            <a:ext cx="11287125" cy="1325563"/>
          </a:xfrm>
        </p:spPr>
        <p:txBody>
          <a:bodyPr/>
          <a:lstStyle/>
          <a:p>
            <a:r>
              <a:rPr lang="en-US" dirty="0"/>
              <a:t>SV-2 Systems Internal Resource Flow Description</a:t>
            </a:r>
          </a:p>
        </p:txBody>
      </p:sp>
      <p:sp>
        <p:nvSpPr>
          <p:cNvPr id="4" name="TextBox 3">
            <a:extLst>
              <a:ext uri="{FF2B5EF4-FFF2-40B4-BE49-F238E27FC236}">
                <a16:creationId xmlns:a16="http://schemas.microsoft.com/office/drawing/2014/main" id="{15236E4D-977E-466B-875C-327EBDB03EA4}"/>
              </a:ext>
            </a:extLst>
          </p:cNvPr>
          <p:cNvSpPr txBox="1"/>
          <p:nvPr/>
        </p:nvSpPr>
        <p:spPr>
          <a:xfrm>
            <a:off x="600075" y="1600200"/>
            <a:ext cx="3362325" cy="4031873"/>
          </a:xfrm>
          <a:prstGeom prst="rect">
            <a:avLst/>
          </a:prstGeom>
          <a:noFill/>
        </p:spPr>
        <p:txBody>
          <a:bodyPr wrap="square" rtlCol="0">
            <a:spAutoFit/>
          </a:bodyPr>
          <a:lstStyle/>
          <a:p>
            <a:r>
              <a:rPr lang="en-US" sz="1600" dirty="0"/>
              <a:t>An SV-2 can and should be created at multiple different levels of detail within a system. These different “zoom” levels are pertinent to different audiences depending on their focus. </a:t>
            </a:r>
          </a:p>
          <a:p>
            <a:endParaRPr lang="en-US" sz="1600" dirty="0"/>
          </a:p>
          <a:p>
            <a:r>
              <a:rPr lang="en-US" sz="1600" dirty="0"/>
              <a:t>Imagine this diagram to be a map. The high-level diagram may depict buildings and streets but have no additional details. </a:t>
            </a:r>
          </a:p>
          <a:p>
            <a:endParaRPr lang="en-US" sz="1600" dirty="0"/>
          </a:p>
          <a:p>
            <a:r>
              <a:rPr lang="en-US" sz="1600" dirty="0"/>
              <a:t>The accompanying diagram is an example of this type of zoom level from a fictional Splunk implementation.</a:t>
            </a:r>
          </a:p>
        </p:txBody>
      </p:sp>
      <p:sp>
        <p:nvSpPr>
          <p:cNvPr id="6" name="Star: 5 Points 5">
            <a:extLst>
              <a:ext uri="{FF2B5EF4-FFF2-40B4-BE49-F238E27FC236}">
                <a16:creationId xmlns:a16="http://schemas.microsoft.com/office/drawing/2014/main" id="{EBC52FF7-9FC6-46B9-BF98-14CB7BC24C37}"/>
              </a:ext>
            </a:extLst>
          </p:cNvPr>
          <p:cNvSpPr/>
          <p:nvPr/>
        </p:nvSpPr>
        <p:spPr>
          <a:xfrm>
            <a:off x="269811" y="1671638"/>
            <a:ext cx="241300" cy="24130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F786547-A5F5-4985-91D3-C45DE859839C}"/>
              </a:ext>
            </a:extLst>
          </p:cNvPr>
          <p:cNvPicPr>
            <a:picLocks noChangeAspect="1"/>
          </p:cNvPicPr>
          <p:nvPr/>
        </p:nvPicPr>
        <p:blipFill>
          <a:blip r:embed="rId3"/>
          <a:stretch>
            <a:fillRect/>
          </a:stretch>
        </p:blipFill>
        <p:spPr>
          <a:xfrm>
            <a:off x="5633765" y="1298448"/>
            <a:ext cx="5720035" cy="5647426"/>
          </a:xfrm>
          <a:prstGeom prst="rect">
            <a:avLst/>
          </a:prstGeom>
        </p:spPr>
      </p:pic>
      <p:sp>
        <p:nvSpPr>
          <p:cNvPr id="12" name="Rectangle 11">
            <a:extLst>
              <a:ext uri="{FF2B5EF4-FFF2-40B4-BE49-F238E27FC236}">
                <a16:creationId xmlns:a16="http://schemas.microsoft.com/office/drawing/2014/main" id="{20019A00-2025-4FD4-87FB-30E57DACADF5}"/>
              </a:ext>
            </a:extLst>
          </p:cNvPr>
          <p:cNvSpPr/>
          <p:nvPr/>
        </p:nvSpPr>
        <p:spPr>
          <a:xfrm>
            <a:off x="6601968" y="4114800"/>
            <a:ext cx="1042416" cy="877824"/>
          </a:xfrm>
          <a:prstGeom prst="rect">
            <a:avLst/>
          </a:prstGeom>
          <a:solidFill>
            <a:srgbClr val="FFFF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29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B6F485-D053-4F80-A61F-2DBA1B50A85A}"/>
              </a:ext>
            </a:extLst>
          </p:cNvPr>
          <p:cNvSpPr>
            <a:spLocks noGrp="1"/>
          </p:cNvSpPr>
          <p:nvPr>
            <p:ph type="dt" sz="half" idx="10"/>
          </p:nvPr>
        </p:nvSpPr>
        <p:spPr/>
        <p:txBody>
          <a:bodyPr/>
          <a:lstStyle/>
          <a:p>
            <a:r>
              <a:rPr lang="en-US" dirty="0"/>
              <a:t>11</a:t>
            </a:r>
          </a:p>
        </p:txBody>
      </p:sp>
      <p:sp>
        <p:nvSpPr>
          <p:cNvPr id="2" name="Title 1">
            <a:extLst>
              <a:ext uri="{FF2B5EF4-FFF2-40B4-BE49-F238E27FC236}">
                <a16:creationId xmlns:a16="http://schemas.microsoft.com/office/drawing/2014/main" id="{0C9F7007-D2BE-42A7-BB35-7AB5104ED618}"/>
              </a:ext>
            </a:extLst>
          </p:cNvPr>
          <p:cNvSpPr>
            <a:spLocks noGrp="1"/>
          </p:cNvSpPr>
          <p:nvPr>
            <p:ph type="title" idx="4294967295"/>
          </p:nvPr>
        </p:nvSpPr>
        <p:spPr>
          <a:xfrm>
            <a:off x="904875" y="365125"/>
            <a:ext cx="11287125" cy="1325563"/>
          </a:xfrm>
        </p:spPr>
        <p:txBody>
          <a:bodyPr/>
          <a:lstStyle/>
          <a:p>
            <a:r>
              <a:rPr lang="en-US" dirty="0"/>
              <a:t>SV-2 Systems Internal Resource Flow Description</a:t>
            </a:r>
          </a:p>
        </p:txBody>
      </p:sp>
      <p:sp>
        <p:nvSpPr>
          <p:cNvPr id="4" name="TextBox 3">
            <a:extLst>
              <a:ext uri="{FF2B5EF4-FFF2-40B4-BE49-F238E27FC236}">
                <a16:creationId xmlns:a16="http://schemas.microsoft.com/office/drawing/2014/main" id="{15236E4D-977E-466B-875C-327EBDB03EA4}"/>
              </a:ext>
            </a:extLst>
          </p:cNvPr>
          <p:cNvSpPr txBox="1"/>
          <p:nvPr/>
        </p:nvSpPr>
        <p:spPr>
          <a:xfrm>
            <a:off x="600075" y="1600200"/>
            <a:ext cx="3362325" cy="4770537"/>
          </a:xfrm>
          <a:prstGeom prst="rect">
            <a:avLst/>
          </a:prstGeom>
          <a:noFill/>
        </p:spPr>
        <p:txBody>
          <a:bodyPr wrap="square" rtlCol="0">
            <a:spAutoFit/>
          </a:bodyPr>
          <a:lstStyle/>
          <a:p>
            <a:r>
              <a:rPr lang="en-US" sz="1600" dirty="0"/>
              <a:t>In this SV-2 the view is then zoomed in further to detail the specific connections within the Splunk system itself. This is the magnified view of the highlighted section of the previous diagram.</a:t>
            </a:r>
          </a:p>
          <a:p>
            <a:endParaRPr lang="en-US" sz="1600" dirty="0"/>
          </a:p>
          <a:p>
            <a:r>
              <a:rPr lang="en-US" sz="1600" dirty="0"/>
              <a:t>At this stage of the map metaphor this would be a map of the inside of a building along your route.</a:t>
            </a:r>
          </a:p>
          <a:p>
            <a:endParaRPr lang="en-US" sz="1600" dirty="0"/>
          </a:p>
          <a:p>
            <a:r>
              <a:rPr lang="en-US" sz="1600" dirty="0"/>
              <a:t>The accompanying diagram is an example of this type of zoom level from a fictional Splunk implementation.</a:t>
            </a:r>
          </a:p>
          <a:p>
            <a:endParaRPr lang="en-US" sz="1600" dirty="0"/>
          </a:p>
          <a:p>
            <a:r>
              <a:rPr lang="en-US" sz="1400" b="1" dirty="0"/>
              <a:t>*Rule of thumb: If &lt;60% of connections are internal a deeper view diagram should be used.</a:t>
            </a:r>
          </a:p>
        </p:txBody>
      </p:sp>
      <p:sp>
        <p:nvSpPr>
          <p:cNvPr id="6" name="Star: 5 Points 5">
            <a:extLst>
              <a:ext uri="{FF2B5EF4-FFF2-40B4-BE49-F238E27FC236}">
                <a16:creationId xmlns:a16="http://schemas.microsoft.com/office/drawing/2014/main" id="{EBC52FF7-9FC6-46B9-BF98-14CB7BC24C37}"/>
              </a:ext>
            </a:extLst>
          </p:cNvPr>
          <p:cNvSpPr/>
          <p:nvPr/>
        </p:nvSpPr>
        <p:spPr>
          <a:xfrm>
            <a:off x="269811" y="1671638"/>
            <a:ext cx="241300" cy="24130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7BE499-2158-4FE3-9289-184A6F529045}"/>
              </a:ext>
            </a:extLst>
          </p:cNvPr>
          <p:cNvPicPr>
            <a:picLocks noChangeAspect="1"/>
          </p:cNvPicPr>
          <p:nvPr/>
        </p:nvPicPr>
        <p:blipFill>
          <a:blip r:embed="rId3"/>
          <a:stretch>
            <a:fillRect/>
          </a:stretch>
        </p:blipFill>
        <p:spPr>
          <a:xfrm>
            <a:off x="6237946" y="1344168"/>
            <a:ext cx="4745311" cy="5513832"/>
          </a:xfrm>
          <a:prstGeom prst="rect">
            <a:avLst/>
          </a:prstGeom>
        </p:spPr>
      </p:pic>
    </p:spTree>
    <p:extLst>
      <p:ext uri="{BB962C8B-B14F-4D97-AF65-F5344CB8AC3E}">
        <p14:creationId xmlns:p14="http://schemas.microsoft.com/office/powerpoint/2010/main" val="44803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ADFBF2-EA52-426A-BBAB-6F81D42B0380}"/>
              </a:ext>
            </a:extLst>
          </p:cNvPr>
          <p:cNvSpPr>
            <a:spLocks noGrp="1"/>
          </p:cNvSpPr>
          <p:nvPr>
            <p:ph type="dt" sz="half" idx="10"/>
          </p:nvPr>
        </p:nvSpPr>
        <p:spPr/>
        <p:txBody>
          <a:bodyPr/>
          <a:lstStyle/>
          <a:p>
            <a:r>
              <a:rPr lang="en-US" dirty="0"/>
              <a:t>12</a:t>
            </a:r>
          </a:p>
        </p:txBody>
      </p:sp>
      <p:sp>
        <p:nvSpPr>
          <p:cNvPr id="2" name="Title 1">
            <a:extLst>
              <a:ext uri="{FF2B5EF4-FFF2-40B4-BE49-F238E27FC236}">
                <a16:creationId xmlns:a16="http://schemas.microsoft.com/office/drawing/2014/main" id="{D8E01A8D-2638-4AA9-9114-8EE71E026016}"/>
              </a:ext>
            </a:extLst>
          </p:cNvPr>
          <p:cNvSpPr>
            <a:spLocks noGrp="1"/>
          </p:cNvSpPr>
          <p:nvPr>
            <p:ph type="title" idx="4294967295"/>
          </p:nvPr>
        </p:nvSpPr>
        <p:spPr>
          <a:xfrm>
            <a:off x="0" y="365125"/>
            <a:ext cx="10515600" cy="1325563"/>
          </a:xfrm>
        </p:spPr>
        <p:txBody>
          <a:bodyPr/>
          <a:lstStyle/>
          <a:p>
            <a:r>
              <a:rPr lang="en-US" dirty="0"/>
              <a:t>Questions?</a:t>
            </a:r>
          </a:p>
        </p:txBody>
      </p:sp>
      <p:sp>
        <p:nvSpPr>
          <p:cNvPr id="4" name="Rectangle 3">
            <a:extLst>
              <a:ext uri="{FF2B5EF4-FFF2-40B4-BE49-F238E27FC236}">
                <a16:creationId xmlns:a16="http://schemas.microsoft.com/office/drawing/2014/main" id="{C5B430FF-8BCE-42C1-A8B9-3D9E36C8AA14}"/>
              </a:ext>
            </a:extLst>
          </p:cNvPr>
          <p:cNvSpPr/>
          <p:nvPr/>
        </p:nvSpPr>
        <p:spPr>
          <a:xfrm>
            <a:off x="252513" y="3244334"/>
            <a:ext cx="3438377" cy="369332"/>
          </a:xfrm>
          <a:prstGeom prst="rect">
            <a:avLst/>
          </a:prstGeom>
        </p:spPr>
        <p:txBody>
          <a:bodyPr wrap="none">
            <a:spAutoFit/>
          </a:bodyPr>
          <a:lstStyle/>
          <a:p>
            <a:r>
              <a:rPr lang="en-US" dirty="0"/>
              <a:t>https://twitter.com/DefenseCharts</a:t>
            </a:r>
          </a:p>
        </p:txBody>
      </p:sp>
      <p:pic>
        <p:nvPicPr>
          <p:cNvPr id="3076" name="Picture 4" descr="Image">
            <a:extLst>
              <a:ext uri="{FF2B5EF4-FFF2-40B4-BE49-F238E27FC236}">
                <a16:creationId xmlns:a16="http://schemas.microsoft.com/office/drawing/2014/main" id="{696AAC62-5180-4785-BFF7-7CD2A5DA2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890" y="1267723"/>
            <a:ext cx="8360243" cy="522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2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F2A293-2441-4C0B-B4C4-5B9F8BC4C92C}"/>
              </a:ext>
            </a:extLst>
          </p:cNvPr>
          <p:cNvSpPr>
            <a:spLocks noGrp="1"/>
          </p:cNvSpPr>
          <p:nvPr>
            <p:ph type="dt" sz="half" idx="10"/>
          </p:nvPr>
        </p:nvSpPr>
        <p:spPr/>
        <p:txBody>
          <a:bodyPr/>
          <a:lstStyle/>
          <a:p>
            <a:r>
              <a:rPr lang="en-US"/>
              <a:t>1</a:t>
            </a:r>
          </a:p>
        </p:txBody>
      </p:sp>
      <p:sp>
        <p:nvSpPr>
          <p:cNvPr id="2" name="Title 1">
            <a:extLst>
              <a:ext uri="{FF2B5EF4-FFF2-40B4-BE49-F238E27FC236}">
                <a16:creationId xmlns:a16="http://schemas.microsoft.com/office/drawing/2014/main" id="{5E6C7D94-9E29-4850-AFCD-3C56E0854A6B}"/>
              </a:ext>
            </a:extLst>
          </p:cNvPr>
          <p:cNvSpPr>
            <a:spLocks noGrp="1"/>
          </p:cNvSpPr>
          <p:nvPr>
            <p:ph type="title" idx="4294967295"/>
          </p:nvPr>
        </p:nvSpPr>
        <p:spPr>
          <a:xfrm>
            <a:off x="0" y="365125"/>
            <a:ext cx="10515600" cy="1325563"/>
          </a:xfrm>
        </p:spPr>
        <p:txBody>
          <a:bodyPr/>
          <a:lstStyle/>
          <a:p>
            <a:r>
              <a:rPr lang="en-US" dirty="0"/>
              <a:t>Objectives</a:t>
            </a:r>
          </a:p>
        </p:txBody>
      </p:sp>
      <p:sp>
        <p:nvSpPr>
          <p:cNvPr id="4" name="TextBox 3">
            <a:extLst>
              <a:ext uri="{FF2B5EF4-FFF2-40B4-BE49-F238E27FC236}">
                <a16:creationId xmlns:a16="http://schemas.microsoft.com/office/drawing/2014/main" id="{B3CA0EE8-C736-4F32-9ED8-9DD7AFFA42AA}"/>
              </a:ext>
            </a:extLst>
          </p:cNvPr>
          <p:cNvSpPr txBox="1"/>
          <p:nvPr/>
        </p:nvSpPr>
        <p:spPr>
          <a:xfrm>
            <a:off x="838200" y="1755648"/>
            <a:ext cx="10953750" cy="3416320"/>
          </a:xfrm>
          <a:prstGeom prst="rect">
            <a:avLst/>
          </a:prstGeom>
          <a:noFill/>
        </p:spPr>
        <p:txBody>
          <a:bodyPr wrap="square" rtlCol="0">
            <a:spAutoFit/>
          </a:bodyPr>
          <a:lstStyle/>
          <a:p>
            <a:r>
              <a:rPr lang="en-US" b="1" dirty="0"/>
              <a:t>What will be covered</a:t>
            </a:r>
          </a:p>
          <a:p>
            <a:pPr marL="285750" indent="-285750">
              <a:buFont typeface="Arial" panose="020B0604020202020204" pitchFamily="34" charset="0"/>
              <a:buChar char="•"/>
            </a:pPr>
            <a:r>
              <a:rPr lang="en-US" dirty="0"/>
              <a:t>Provide a high-level overview of </a:t>
            </a:r>
            <a:r>
              <a:rPr lang="en-US" dirty="0" err="1"/>
              <a:t>DoDAF</a:t>
            </a:r>
            <a:r>
              <a:rPr lang="en-US" dirty="0"/>
              <a:t> and it’s associated viewpoints (Examples provided from a ZT perspective)</a:t>
            </a:r>
          </a:p>
          <a:p>
            <a:pPr marL="742950" lvl="1" indent="-285750">
              <a:buFont typeface="Arial" panose="020B0604020202020204" pitchFamily="34" charset="0"/>
              <a:buChar char="•"/>
            </a:pPr>
            <a:r>
              <a:rPr lang="en-US" dirty="0"/>
              <a:t>Identify important viewpoints for staff understanding and support</a:t>
            </a:r>
          </a:p>
          <a:p>
            <a:pPr marL="742950" lvl="1" indent="-285750">
              <a:buFont typeface="Arial" panose="020B0604020202020204" pitchFamily="34" charset="0"/>
              <a:buChar char="•"/>
            </a:pPr>
            <a:r>
              <a:rPr lang="en-US" dirty="0"/>
              <a:t>Identify important viewpoints for RMF artifacts </a:t>
            </a:r>
          </a:p>
          <a:p>
            <a:pPr marL="285750" indent="-285750">
              <a:buFont typeface="Arial" panose="020B0604020202020204" pitchFamily="34" charset="0"/>
              <a:buChar char="•"/>
            </a:pPr>
            <a:r>
              <a:rPr lang="en-US" dirty="0"/>
              <a:t>Relationships between viewpoints</a:t>
            </a:r>
          </a:p>
          <a:p>
            <a:pPr marL="285750" indent="-285750">
              <a:buFont typeface="Arial" panose="020B0604020202020204" pitchFamily="34" charset="0"/>
              <a:buChar char="•"/>
            </a:pPr>
            <a:r>
              <a:rPr lang="en-US" dirty="0"/>
              <a:t>A list and description of viewpoints that can be created in standard IT tools (Visio, PPT, etc.)</a:t>
            </a:r>
          </a:p>
          <a:p>
            <a:pPr lvl="1"/>
            <a:endParaRPr lang="en-US" dirty="0"/>
          </a:p>
          <a:p>
            <a:pPr marL="742950" lvl="1" indent="-285750">
              <a:buFont typeface="Arial" panose="020B0604020202020204" pitchFamily="34" charset="0"/>
              <a:buChar char="•"/>
            </a:pPr>
            <a:endParaRPr lang="en-US" dirty="0"/>
          </a:p>
          <a:p>
            <a:r>
              <a:rPr lang="en-US" b="1" dirty="0"/>
              <a:t>What will NOT be covered</a:t>
            </a:r>
          </a:p>
          <a:p>
            <a:pPr marL="285750" indent="-285750">
              <a:buFont typeface="Arial" panose="020B0604020202020204" pitchFamily="34" charset="0"/>
              <a:buChar char="•"/>
            </a:pPr>
            <a:r>
              <a:rPr lang="en-US" dirty="0"/>
              <a:t>UML/</a:t>
            </a:r>
            <a:r>
              <a:rPr lang="en-US" dirty="0" err="1"/>
              <a:t>SysML</a:t>
            </a:r>
            <a:r>
              <a:rPr lang="en-US" dirty="0"/>
              <a:t>/etc. modeling language</a:t>
            </a:r>
          </a:p>
          <a:p>
            <a:pPr marL="285750" indent="-285750">
              <a:buFont typeface="Arial" panose="020B0604020202020204" pitchFamily="34" charset="0"/>
              <a:buChar char="•"/>
            </a:pPr>
            <a:r>
              <a:rPr lang="en-US" dirty="0"/>
              <a:t>Model Based System Engineering (MBSE) process and diagrams</a:t>
            </a:r>
          </a:p>
          <a:p>
            <a:pPr marL="285750" indent="-285750">
              <a:buFont typeface="Arial" panose="020B0604020202020204" pitchFamily="34" charset="0"/>
              <a:buChar char="•"/>
            </a:pPr>
            <a:r>
              <a:rPr lang="en-US" dirty="0"/>
              <a:t>Modular Open Systems Approach (MOSA) process and evaluation</a:t>
            </a:r>
          </a:p>
        </p:txBody>
      </p:sp>
    </p:spTree>
    <p:extLst>
      <p:ext uri="{BB962C8B-B14F-4D97-AF65-F5344CB8AC3E}">
        <p14:creationId xmlns:p14="http://schemas.microsoft.com/office/powerpoint/2010/main" val="33027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r>
              <a:rPr lang="en-US" dirty="0"/>
              <a:t>2</a:t>
            </a:r>
          </a:p>
        </p:txBody>
      </p:sp>
      <p:sp>
        <p:nvSpPr>
          <p:cNvPr id="13" name="Rectangle 12">
            <a:extLst>
              <a:ext uri="{FF2B5EF4-FFF2-40B4-BE49-F238E27FC236}">
                <a16:creationId xmlns:a16="http://schemas.microsoft.com/office/drawing/2014/main" id="{DEC5FE79-912B-4F2D-9AF8-96AB01CA6782}"/>
              </a:ext>
            </a:extLst>
          </p:cNvPr>
          <p:cNvSpPr/>
          <p:nvPr/>
        </p:nvSpPr>
        <p:spPr>
          <a:xfrm>
            <a:off x="1960097" y="432273"/>
            <a:ext cx="8271806" cy="523220"/>
          </a:xfrm>
          <a:prstGeom prst="rect">
            <a:avLst/>
          </a:prstGeom>
        </p:spPr>
        <p:txBody>
          <a:bodyPr wrap="square">
            <a:spAutoFit/>
          </a:bodyPr>
          <a:lstStyle/>
          <a:p>
            <a:pPr algn="ctr">
              <a:defRPr sz="2400">
                <a:latin typeface="Times"/>
                <a:ea typeface="Times"/>
                <a:cs typeface="Times"/>
                <a:sym typeface="Times"/>
              </a:defRPr>
            </a:pPr>
            <a:r>
              <a:rPr lang="en-US" sz="2800" b="1" dirty="0" err="1">
                <a:latin typeface="Franklin Gothic Medium Cond" panose="020B0606030402020204" pitchFamily="34" charset="0"/>
              </a:rPr>
              <a:t>DoDAF</a:t>
            </a:r>
            <a:r>
              <a:rPr lang="en-US" sz="2800" b="1" dirty="0">
                <a:latin typeface="Franklin Gothic Medium Cond" panose="020B0606030402020204" pitchFamily="34" charset="0"/>
              </a:rPr>
              <a:t> Steps</a:t>
            </a:r>
            <a:endParaRPr lang="en-US" sz="2400" b="1" dirty="0">
              <a:latin typeface="Franklin Gothic Medium Cond" panose="020B0606030402020204" pitchFamily="34" charset="0"/>
            </a:endParaRPr>
          </a:p>
        </p:txBody>
      </p:sp>
      <p:sp>
        <p:nvSpPr>
          <p:cNvPr id="2" name="Rectangle 1">
            <a:extLst>
              <a:ext uri="{FF2B5EF4-FFF2-40B4-BE49-F238E27FC236}">
                <a16:creationId xmlns:a16="http://schemas.microsoft.com/office/drawing/2014/main" id="{00DDC548-03BF-40D3-923D-0B27B7BBFFC5}"/>
              </a:ext>
            </a:extLst>
          </p:cNvPr>
          <p:cNvSpPr/>
          <p:nvPr/>
        </p:nvSpPr>
        <p:spPr>
          <a:xfrm>
            <a:off x="504773" y="976880"/>
            <a:ext cx="7934147" cy="2031325"/>
          </a:xfrm>
          <a:prstGeom prst="rect">
            <a:avLst/>
          </a:prstGeom>
        </p:spPr>
        <p:txBody>
          <a:bodyPr wrap="square">
            <a:spAutoFit/>
          </a:bodyPr>
          <a:lstStyle/>
          <a:p>
            <a:pPr fontAlgn="base"/>
            <a:r>
              <a:rPr lang="en-US" b="1" dirty="0">
                <a:solidFill>
                  <a:srgbClr val="000000"/>
                </a:solidFill>
                <a:latin typeface="-apple-system"/>
              </a:rPr>
              <a:t>The 6 Steps of the </a:t>
            </a:r>
            <a:r>
              <a:rPr lang="en-US" b="1" dirty="0" err="1">
                <a:solidFill>
                  <a:srgbClr val="000000"/>
                </a:solidFill>
                <a:latin typeface="-apple-system"/>
              </a:rPr>
              <a:t>DoDAF</a:t>
            </a:r>
            <a:r>
              <a:rPr lang="en-US" b="1" dirty="0">
                <a:solidFill>
                  <a:srgbClr val="000000"/>
                </a:solidFill>
                <a:latin typeface="-apple-system"/>
              </a:rPr>
              <a:t> Framework Design Process</a:t>
            </a:r>
          </a:p>
          <a:p>
            <a:pPr lvl="1" fontAlgn="base">
              <a:buFont typeface="Arial" panose="020B0604020202020204" pitchFamily="34" charset="0"/>
              <a:buChar char="•"/>
            </a:pPr>
            <a:r>
              <a:rPr lang="en-US" dirty="0">
                <a:solidFill>
                  <a:srgbClr val="000000"/>
                </a:solidFill>
                <a:highlight>
                  <a:srgbClr val="FFFF00"/>
                </a:highlight>
                <a:latin typeface="-apple-system"/>
              </a:rPr>
              <a:t> Step 1: Determine Intended Use of Architecture</a:t>
            </a:r>
          </a:p>
          <a:p>
            <a:pPr lvl="1" fontAlgn="base">
              <a:buFont typeface="Arial" panose="020B0604020202020204" pitchFamily="34" charset="0"/>
              <a:buChar char="•"/>
            </a:pPr>
            <a:r>
              <a:rPr lang="en-US" dirty="0">
                <a:solidFill>
                  <a:srgbClr val="000000"/>
                </a:solidFill>
                <a:highlight>
                  <a:srgbClr val="FFFF00"/>
                </a:highlight>
                <a:latin typeface="-apple-system"/>
              </a:rPr>
              <a:t> Step 2: Determine Scope of Architecture</a:t>
            </a:r>
          </a:p>
          <a:p>
            <a:pPr lvl="1" fontAlgn="base">
              <a:buFont typeface="Arial" panose="020B0604020202020204" pitchFamily="34" charset="0"/>
              <a:buChar char="•"/>
            </a:pPr>
            <a:r>
              <a:rPr lang="en-US" dirty="0">
                <a:solidFill>
                  <a:srgbClr val="000000"/>
                </a:solidFill>
                <a:highlight>
                  <a:srgbClr val="FFFF00"/>
                </a:highlight>
                <a:latin typeface="-apple-system"/>
              </a:rPr>
              <a:t> Step 3: Determine Data Required to Support Architecture Development</a:t>
            </a:r>
          </a:p>
          <a:p>
            <a:pPr lvl="1" fontAlgn="base">
              <a:buFont typeface="Arial" panose="020B0604020202020204" pitchFamily="34" charset="0"/>
              <a:buChar char="•"/>
            </a:pPr>
            <a:r>
              <a:rPr lang="en-US" dirty="0">
                <a:solidFill>
                  <a:srgbClr val="000000"/>
                </a:solidFill>
                <a:latin typeface="-apple-system"/>
              </a:rPr>
              <a:t> Step 4: Collect, Organize, Correlate, and Store Architectural Data</a:t>
            </a:r>
          </a:p>
          <a:p>
            <a:pPr lvl="1" fontAlgn="base">
              <a:buFont typeface="Arial" panose="020B0604020202020204" pitchFamily="34" charset="0"/>
              <a:buChar char="•"/>
            </a:pPr>
            <a:r>
              <a:rPr lang="en-US" dirty="0">
                <a:solidFill>
                  <a:srgbClr val="000000"/>
                </a:solidFill>
                <a:latin typeface="-apple-system"/>
              </a:rPr>
              <a:t> Step 5: Conduct Analyses in Support of Architecture Objectives</a:t>
            </a:r>
          </a:p>
          <a:p>
            <a:pPr lvl="1" fontAlgn="base">
              <a:buFont typeface="Arial" panose="020B0604020202020204" pitchFamily="34" charset="0"/>
              <a:buChar char="•"/>
            </a:pPr>
            <a:r>
              <a:rPr lang="en-US" dirty="0">
                <a:solidFill>
                  <a:srgbClr val="000000"/>
                </a:solidFill>
                <a:latin typeface="-apple-system"/>
              </a:rPr>
              <a:t> Step 6: Document Results in Accordance with Decision-Maker Needs</a:t>
            </a:r>
            <a:endParaRPr lang="en-US" i="0" dirty="0">
              <a:solidFill>
                <a:srgbClr val="000000"/>
              </a:solidFill>
              <a:effectLst/>
              <a:latin typeface="-apple-system"/>
            </a:endParaRPr>
          </a:p>
        </p:txBody>
      </p:sp>
      <p:sp>
        <p:nvSpPr>
          <p:cNvPr id="3" name="Rectangle 2">
            <a:extLst>
              <a:ext uri="{FF2B5EF4-FFF2-40B4-BE49-F238E27FC236}">
                <a16:creationId xmlns:a16="http://schemas.microsoft.com/office/drawing/2014/main" id="{93AE69A0-9CE8-4915-BE19-6172E96AD556}"/>
              </a:ext>
            </a:extLst>
          </p:cNvPr>
          <p:cNvSpPr/>
          <p:nvPr/>
        </p:nvSpPr>
        <p:spPr>
          <a:xfrm>
            <a:off x="504773" y="3105194"/>
            <a:ext cx="11382427" cy="3293209"/>
          </a:xfrm>
          <a:prstGeom prst="rect">
            <a:avLst/>
          </a:prstGeom>
        </p:spPr>
        <p:txBody>
          <a:bodyPr wrap="square">
            <a:spAutoFit/>
          </a:bodyPr>
          <a:lstStyle/>
          <a:p>
            <a:r>
              <a:rPr lang="en-US" sz="1600" dirty="0"/>
              <a:t>Step 1: Determine Intended Use of Architecture</a:t>
            </a:r>
          </a:p>
          <a:p>
            <a:r>
              <a:rPr lang="en-US" sz="1600" dirty="0"/>
              <a:t>Defines the purpose and intended use of the architecture; how the Architectural Description effort will be conducted; the methods to be used in architecture development; the data categories needed; the potential impact on others. This information is generally provided by the process owner.</a:t>
            </a:r>
          </a:p>
          <a:p>
            <a:endParaRPr lang="en-US" sz="1600" dirty="0"/>
          </a:p>
          <a:p>
            <a:r>
              <a:rPr lang="en-US" sz="1600" dirty="0"/>
              <a:t>Step 2: Determine Scope of Architecture</a:t>
            </a:r>
          </a:p>
          <a:p>
            <a:r>
              <a:rPr lang="en-US" sz="1600" dirty="0"/>
              <a:t>The scope defines the boundaries that establish the depth and breadth of the architecture, helps define its context and defines the level of detail required for the architectural content.</a:t>
            </a:r>
          </a:p>
          <a:p>
            <a:endParaRPr lang="en-US" sz="1600" dirty="0"/>
          </a:p>
          <a:p>
            <a:r>
              <a:rPr lang="en-US" sz="1600" dirty="0"/>
              <a:t>Step 3: Determine Data Required to Support Architecture Development Determines</a:t>
            </a:r>
          </a:p>
          <a:p>
            <a:r>
              <a:rPr lang="en-US" sz="1600" dirty="0"/>
              <a:t>The required level of detail to be captured for each of the data entities and attributes. This includes the data identified as needed for the execution of the process. The initial type of architectural data content to be collected is determined by the established scope of the Architectural Description and recorded as attributes, associations, and concepts.</a:t>
            </a:r>
          </a:p>
        </p:txBody>
      </p:sp>
    </p:spTree>
    <p:extLst>
      <p:ext uri="{BB962C8B-B14F-4D97-AF65-F5344CB8AC3E}">
        <p14:creationId xmlns:p14="http://schemas.microsoft.com/office/powerpoint/2010/main" val="33027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3</a:t>
            </a:r>
          </a:p>
        </p:txBody>
      </p:sp>
      <p:sp>
        <p:nvSpPr>
          <p:cNvPr id="9" name="Rectangle 8">
            <a:extLst>
              <a:ext uri="{FF2B5EF4-FFF2-40B4-BE49-F238E27FC236}">
                <a16:creationId xmlns:a16="http://schemas.microsoft.com/office/drawing/2014/main" id="{28291B76-7DA1-47F5-8E51-A97A7900AFED}"/>
              </a:ext>
            </a:extLst>
          </p:cNvPr>
          <p:cNvSpPr/>
          <p:nvPr/>
        </p:nvSpPr>
        <p:spPr>
          <a:xfrm>
            <a:off x="1960097" y="432273"/>
            <a:ext cx="8271806" cy="523220"/>
          </a:xfrm>
          <a:prstGeom prst="rect">
            <a:avLst/>
          </a:prstGeom>
        </p:spPr>
        <p:txBody>
          <a:bodyPr wrap="square">
            <a:spAutoFit/>
          </a:bodyPr>
          <a:lstStyle/>
          <a:p>
            <a:pPr algn="ctr">
              <a:defRPr sz="2400">
                <a:latin typeface="Times"/>
                <a:ea typeface="Times"/>
                <a:cs typeface="Times"/>
                <a:sym typeface="Times"/>
              </a:defRPr>
            </a:pPr>
            <a:r>
              <a:rPr lang="en-US" sz="2800" b="1" dirty="0">
                <a:latin typeface="Franklin Gothic Medium Cond" panose="020B0606030402020204" pitchFamily="34" charset="0"/>
              </a:rPr>
              <a:t>Viewpoint Overview</a:t>
            </a:r>
            <a:endParaRPr lang="en-US" sz="2400" b="1" dirty="0">
              <a:latin typeface="Franklin Gothic Medium Cond" panose="020B0606030402020204" pitchFamily="34" charset="0"/>
            </a:endParaRPr>
          </a:p>
        </p:txBody>
      </p:sp>
      <p:sp>
        <p:nvSpPr>
          <p:cNvPr id="6" name="Rectangle 5">
            <a:extLst>
              <a:ext uri="{FF2B5EF4-FFF2-40B4-BE49-F238E27FC236}">
                <a16:creationId xmlns:a16="http://schemas.microsoft.com/office/drawing/2014/main" id="{F2922B36-1894-4C26-ABCB-F7AB35EE5B2C}"/>
              </a:ext>
            </a:extLst>
          </p:cNvPr>
          <p:cNvSpPr/>
          <p:nvPr/>
        </p:nvSpPr>
        <p:spPr>
          <a:xfrm>
            <a:off x="183651" y="3213877"/>
            <a:ext cx="11413474" cy="3093154"/>
          </a:xfrm>
          <a:prstGeom prst="rect">
            <a:avLst/>
          </a:prstGeom>
        </p:spPr>
        <p:txBody>
          <a:bodyPr wrap="square">
            <a:spAutoFit/>
          </a:bodyPr>
          <a:lstStyle/>
          <a:p>
            <a:r>
              <a:rPr lang="en-US" sz="1500" b="1" dirty="0"/>
              <a:t>All Viewpoint (AV): </a:t>
            </a:r>
            <a:r>
              <a:rPr lang="en-US" sz="1500" dirty="0"/>
              <a:t>describes the overarching aspects of architecture context that relate to all viewpoints.</a:t>
            </a:r>
          </a:p>
          <a:p>
            <a:r>
              <a:rPr lang="en-US" sz="1500" b="1" dirty="0"/>
              <a:t>Capability Viewpoint (CV): </a:t>
            </a:r>
            <a:r>
              <a:rPr lang="en-US" sz="1500" dirty="0"/>
              <a:t>articulates the capability requirements, the delivery timing, and the deployed capability.</a:t>
            </a:r>
          </a:p>
          <a:p>
            <a:r>
              <a:rPr lang="en-US" sz="1500" b="1" dirty="0"/>
              <a:t>Data and Information Viewpoint (DIV): </a:t>
            </a:r>
            <a:r>
              <a:rPr lang="en-US" sz="1500" dirty="0"/>
              <a:t>articulate the data relationships and alignment structures in the architecture content for the capability and operational requirements, system engineering processes, and systems and services.</a:t>
            </a:r>
          </a:p>
          <a:p>
            <a:r>
              <a:rPr lang="en-US" sz="1500" b="1" dirty="0"/>
              <a:t>Operational Viewpoint (OV): </a:t>
            </a:r>
            <a:r>
              <a:rPr lang="en-US" sz="1500" dirty="0"/>
              <a:t>includes the operational scenarios, activities, and requirements that support capabilities.</a:t>
            </a:r>
          </a:p>
          <a:p>
            <a:r>
              <a:rPr lang="en-US" sz="1500" b="1" dirty="0"/>
              <a:t>Project Viewpoint (PV): </a:t>
            </a:r>
            <a:r>
              <a:rPr lang="en-US" sz="1500" dirty="0"/>
              <a:t>describes the relationships between operational and capability requirements and the various projects being implemented.</a:t>
            </a:r>
          </a:p>
          <a:p>
            <a:r>
              <a:rPr lang="en-US" sz="1500" b="1" dirty="0"/>
              <a:t>Services Viewpoint (</a:t>
            </a:r>
            <a:r>
              <a:rPr lang="en-US" sz="1500" b="1" dirty="0" err="1"/>
              <a:t>SvcV</a:t>
            </a:r>
            <a:r>
              <a:rPr lang="en-US" sz="1500" b="1" dirty="0"/>
              <a:t>): </a:t>
            </a:r>
            <a:r>
              <a:rPr lang="en-US" sz="1500" dirty="0"/>
              <a:t>is the design for solutions articulating the Performers, Activities, Services, and their Exchanges, providing for or supporting operational and capability functions.</a:t>
            </a:r>
          </a:p>
          <a:p>
            <a:r>
              <a:rPr lang="en-US" sz="1500" b="1" dirty="0"/>
              <a:t>Standards Viewpoint (</a:t>
            </a:r>
            <a:r>
              <a:rPr lang="en-US" sz="1500" b="1" dirty="0" err="1"/>
              <a:t>StdV</a:t>
            </a:r>
            <a:r>
              <a:rPr lang="en-US" sz="1500" b="1" dirty="0"/>
              <a:t>): </a:t>
            </a:r>
            <a:r>
              <a:rPr lang="en-US" sz="1500" dirty="0"/>
              <a:t>articulate the applicable operational, business, technical, and industry policies, standards, guidance, constraints, and forecasts that apply to capability and operational requirements, system engineering processes, and systems and services.</a:t>
            </a:r>
          </a:p>
          <a:p>
            <a:r>
              <a:rPr lang="en-US" sz="1500" b="1" dirty="0"/>
              <a:t>Systems Viewpoint (SV): </a:t>
            </a:r>
            <a:r>
              <a:rPr lang="en-US" sz="1500" dirty="0"/>
              <a:t>for Legacy support, is the design for solutions articulating the systems, their composition, interconnectivity, and context providing for or supporting operational and capability functions.</a:t>
            </a:r>
          </a:p>
        </p:txBody>
      </p:sp>
      <p:graphicFrame>
        <p:nvGraphicFramePr>
          <p:cNvPr id="8" name="Object 7">
            <a:extLst>
              <a:ext uri="{FF2B5EF4-FFF2-40B4-BE49-F238E27FC236}">
                <a16:creationId xmlns:a16="http://schemas.microsoft.com/office/drawing/2014/main" id="{EBF24FEC-D371-4B58-84ED-39E8BDEFC6B5}"/>
              </a:ext>
            </a:extLst>
          </p:cNvPr>
          <p:cNvGraphicFramePr>
            <a:graphicFrameLocks noChangeAspect="1"/>
          </p:cNvGraphicFramePr>
          <p:nvPr>
            <p:extLst>
              <p:ext uri="{D42A27DB-BD31-4B8C-83A1-F6EECF244321}">
                <p14:modId xmlns:p14="http://schemas.microsoft.com/office/powerpoint/2010/main" val="2475536585"/>
              </p:ext>
            </p:extLst>
          </p:nvPr>
        </p:nvGraphicFramePr>
        <p:xfrm>
          <a:off x="1824037" y="924372"/>
          <a:ext cx="8543925" cy="2238375"/>
        </p:xfrm>
        <a:graphic>
          <a:graphicData uri="http://schemas.openxmlformats.org/presentationml/2006/ole">
            <mc:AlternateContent xmlns:mc="http://schemas.openxmlformats.org/markup-compatibility/2006">
              <mc:Choice xmlns:v="urn:schemas-microsoft-com:vml" Requires="v">
                <p:oleObj spid="_x0000_s1095" name="Worksheet" r:id="rId4" imgW="8543982" imgH="2238341" progId="Excel.Sheet.12">
                  <p:embed/>
                </p:oleObj>
              </mc:Choice>
              <mc:Fallback>
                <p:oleObj name="Worksheet" r:id="rId4" imgW="8543982" imgH="2238341" progId="Excel.Sheet.12">
                  <p:embed/>
                  <p:pic>
                    <p:nvPicPr>
                      <p:cNvPr id="0" name=""/>
                      <p:cNvPicPr/>
                      <p:nvPr/>
                    </p:nvPicPr>
                    <p:blipFill>
                      <a:blip r:embed="rId5"/>
                      <a:stretch>
                        <a:fillRect/>
                      </a:stretch>
                    </p:blipFill>
                    <p:spPr>
                      <a:xfrm>
                        <a:off x="1824037" y="924372"/>
                        <a:ext cx="8543925" cy="2238375"/>
                      </a:xfrm>
                      <a:prstGeom prst="rect">
                        <a:avLst/>
                      </a:prstGeom>
                    </p:spPr>
                  </p:pic>
                </p:oleObj>
              </mc:Fallback>
            </mc:AlternateContent>
          </a:graphicData>
        </a:graphic>
      </p:graphicFrame>
    </p:spTree>
    <p:extLst>
      <p:ext uri="{BB962C8B-B14F-4D97-AF65-F5344CB8AC3E}">
        <p14:creationId xmlns:p14="http://schemas.microsoft.com/office/powerpoint/2010/main" val="38633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BADB6FF-5010-4585-B358-4D71C0D793DD}"/>
              </a:ext>
            </a:extLst>
          </p:cNvPr>
          <p:cNvSpPr>
            <a:spLocks noGrp="1"/>
          </p:cNvSpPr>
          <p:nvPr>
            <p:ph type="dt" sz="half" idx="10"/>
          </p:nvPr>
        </p:nvSpPr>
        <p:spPr/>
        <p:txBody>
          <a:bodyPr/>
          <a:lstStyle/>
          <a:p>
            <a:r>
              <a:rPr lang="en-US" dirty="0"/>
              <a:t>4</a:t>
            </a:r>
          </a:p>
        </p:txBody>
      </p:sp>
      <p:sp>
        <p:nvSpPr>
          <p:cNvPr id="2" name="Title 1">
            <a:extLst>
              <a:ext uri="{FF2B5EF4-FFF2-40B4-BE49-F238E27FC236}">
                <a16:creationId xmlns:a16="http://schemas.microsoft.com/office/drawing/2014/main" id="{6B4C9262-9CEE-4C64-A08E-DFA1FF3F4424}"/>
              </a:ext>
            </a:extLst>
          </p:cNvPr>
          <p:cNvSpPr>
            <a:spLocks noGrp="1"/>
          </p:cNvSpPr>
          <p:nvPr>
            <p:ph type="title" idx="4294967295"/>
          </p:nvPr>
        </p:nvSpPr>
        <p:spPr>
          <a:xfrm>
            <a:off x="0" y="365125"/>
            <a:ext cx="4116388" cy="1444625"/>
          </a:xfrm>
        </p:spPr>
        <p:txBody>
          <a:bodyPr/>
          <a:lstStyle/>
          <a:p>
            <a:r>
              <a:rPr lang="en-US" dirty="0" err="1"/>
              <a:t>DoDAF</a:t>
            </a:r>
            <a:r>
              <a:rPr lang="en-US" dirty="0"/>
              <a:t> Meta Model</a:t>
            </a:r>
          </a:p>
        </p:txBody>
      </p:sp>
      <p:pic>
        <p:nvPicPr>
          <p:cNvPr id="4" name="Picture 3">
            <a:extLst>
              <a:ext uri="{FF2B5EF4-FFF2-40B4-BE49-F238E27FC236}">
                <a16:creationId xmlns:a16="http://schemas.microsoft.com/office/drawing/2014/main" id="{07054D6D-27D2-4C54-8E60-DF0C59B3D287}"/>
              </a:ext>
            </a:extLst>
          </p:cNvPr>
          <p:cNvPicPr>
            <a:picLocks noChangeAspect="1"/>
          </p:cNvPicPr>
          <p:nvPr/>
        </p:nvPicPr>
        <p:blipFill>
          <a:blip r:embed="rId3"/>
          <a:stretch>
            <a:fillRect/>
          </a:stretch>
        </p:blipFill>
        <p:spPr>
          <a:xfrm>
            <a:off x="4306331" y="459597"/>
            <a:ext cx="7751290" cy="6516283"/>
          </a:xfrm>
          <a:prstGeom prst="rect">
            <a:avLst/>
          </a:prstGeom>
        </p:spPr>
      </p:pic>
      <p:sp>
        <p:nvSpPr>
          <p:cNvPr id="5" name="TextBox 4">
            <a:extLst>
              <a:ext uri="{FF2B5EF4-FFF2-40B4-BE49-F238E27FC236}">
                <a16:creationId xmlns:a16="http://schemas.microsoft.com/office/drawing/2014/main" id="{EC142410-4CFC-4B33-8F0E-E45934F288F8}"/>
              </a:ext>
            </a:extLst>
          </p:cNvPr>
          <p:cNvSpPr txBox="1"/>
          <p:nvPr/>
        </p:nvSpPr>
        <p:spPr>
          <a:xfrm>
            <a:off x="257176" y="2463016"/>
            <a:ext cx="3895724" cy="3139321"/>
          </a:xfrm>
          <a:prstGeom prst="rect">
            <a:avLst/>
          </a:prstGeom>
          <a:noFill/>
        </p:spPr>
        <p:txBody>
          <a:bodyPr wrap="square" rtlCol="0">
            <a:spAutoFit/>
          </a:bodyPr>
          <a:lstStyle/>
          <a:p>
            <a:r>
              <a:rPr lang="en-US" dirty="0"/>
              <a:t>The </a:t>
            </a:r>
            <a:r>
              <a:rPr lang="en-US" dirty="0" err="1"/>
              <a:t>DoDAF</a:t>
            </a:r>
            <a:r>
              <a:rPr lang="en-US" dirty="0"/>
              <a:t> Meta Model (DM2) defines architectural data elements and enables the integration and federation of Architectural Descriptions. It establishes a basis for semantic (i.e., understanding) consistency within and across Architectural Descriptions.</a:t>
            </a:r>
          </a:p>
          <a:p>
            <a:endParaRPr lang="en-US" dirty="0"/>
          </a:p>
          <a:p>
            <a:r>
              <a:rPr lang="en-US" dirty="0"/>
              <a:t>This is provided for informational purposes to illustrate the relationships between the viewpoints.</a:t>
            </a:r>
          </a:p>
        </p:txBody>
      </p:sp>
    </p:spTree>
    <p:extLst>
      <p:ext uri="{BB962C8B-B14F-4D97-AF65-F5344CB8AC3E}">
        <p14:creationId xmlns:p14="http://schemas.microsoft.com/office/powerpoint/2010/main" val="125752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D7C484-D750-450F-995F-A52BBF379C33}"/>
              </a:ext>
            </a:extLst>
          </p:cNvPr>
          <p:cNvSpPr>
            <a:spLocks noGrp="1"/>
          </p:cNvSpPr>
          <p:nvPr>
            <p:ph type="dt" sz="half" idx="10"/>
          </p:nvPr>
        </p:nvSpPr>
        <p:spPr/>
        <p:txBody>
          <a:bodyPr/>
          <a:lstStyle/>
          <a:p>
            <a:r>
              <a:rPr lang="en-US" dirty="0"/>
              <a:t>5</a:t>
            </a:r>
          </a:p>
        </p:txBody>
      </p:sp>
      <p:sp>
        <p:nvSpPr>
          <p:cNvPr id="2" name="Title 1">
            <a:extLst>
              <a:ext uri="{FF2B5EF4-FFF2-40B4-BE49-F238E27FC236}">
                <a16:creationId xmlns:a16="http://schemas.microsoft.com/office/drawing/2014/main" id="{9F78A048-9FDD-4202-A304-6DDE4FDE2692}"/>
              </a:ext>
            </a:extLst>
          </p:cNvPr>
          <p:cNvSpPr>
            <a:spLocks noGrp="1"/>
          </p:cNvSpPr>
          <p:nvPr>
            <p:ph type="title" idx="4294967295"/>
          </p:nvPr>
        </p:nvSpPr>
        <p:spPr>
          <a:xfrm>
            <a:off x="0" y="365125"/>
            <a:ext cx="10515600" cy="1325563"/>
          </a:xfrm>
        </p:spPr>
        <p:txBody>
          <a:bodyPr/>
          <a:lstStyle/>
          <a:p>
            <a:r>
              <a:rPr lang="en-US" dirty="0"/>
              <a:t>Priority Viewpoints</a:t>
            </a:r>
          </a:p>
        </p:txBody>
      </p:sp>
      <p:sp>
        <p:nvSpPr>
          <p:cNvPr id="4" name="TextBox 3">
            <a:extLst>
              <a:ext uri="{FF2B5EF4-FFF2-40B4-BE49-F238E27FC236}">
                <a16:creationId xmlns:a16="http://schemas.microsoft.com/office/drawing/2014/main" id="{EDD4107B-B005-4732-880D-1745B2DA5FF4}"/>
              </a:ext>
            </a:extLst>
          </p:cNvPr>
          <p:cNvSpPr txBox="1"/>
          <p:nvPr/>
        </p:nvSpPr>
        <p:spPr>
          <a:xfrm>
            <a:off x="960120" y="1618488"/>
            <a:ext cx="10393680" cy="2031325"/>
          </a:xfrm>
          <a:prstGeom prst="rect">
            <a:avLst/>
          </a:prstGeom>
          <a:noFill/>
        </p:spPr>
        <p:txBody>
          <a:bodyPr wrap="square" rtlCol="0">
            <a:spAutoFit/>
          </a:bodyPr>
          <a:lstStyle/>
          <a:p>
            <a:r>
              <a:rPr lang="en-US" dirty="0"/>
              <a:t>Many viewpoints can be represented by Excel tables where two axes are mapped together. These are important but not the current priority for artifacts. Currently, visual depictions are not only the most useful to us as a program but consistent with the artifacts we are in process of creating or have already created.</a:t>
            </a:r>
          </a:p>
          <a:p>
            <a:endParaRPr lang="en-US" dirty="0"/>
          </a:p>
          <a:p>
            <a:endParaRPr lang="en-US" dirty="0"/>
          </a:p>
          <a:p>
            <a:r>
              <a:rPr lang="en-US" dirty="0"/>
              <a:t>The highlighted viewpoints are the focus of the current push with the particular goal of having the following created: CV-2, CV-7, SV-2</a:t>
            </a:r>
          </a:p>
        </p:txBody>
      </p:sp>
      <p:graphicFrame>
        <p:nvGraphicFramePr>
          <p:cNvPr id="5" name="Object 4">
            <a:extLst>
              <a:ext uri="{FF2B5EF4-FFF2-40B4-BE49-F238E27FC236}">
                <a16:creationId xmlns:a16="http://schemas.microsoft.com/office/drawing/2014/main" id="{A51BCEB7-96E4-4429-B31D-54332A4F030F}"/>
              </a:ext>
            </a:extLst>
          </p:cNvPr>
          <p:cNvGraphicFramePr>
            <a:graphicFrameLocks noChangeAspect="1"/>
          </p:cNvGraphicFramePr>
          <p:nvPr>
            <p:extLst>
              <p:ext uri="{D42A27DB-BD31-4B8C-83A1-F6EECF244321}">
                <p14:modId xmlns:p14="http://schemas.microsoft.com/office/powerpoint/2010/main" val="4190554130"/>
              </p:ext>
            </p:extLst>
          </p:nvPr>
        </p:nvGraphicFramePr>
        <p:xfrm>
          <a:off x="1503997" y="3745394"/>
          <a:ext cx="8543925" cy="2238375"/>
        </p:xfrm>
        <a:graphic>
          <a:graphicData uri="http://schemas.openxmlformats.org/presentationml/2006/ole">
            <mc:AlternateContent xmlns:mc="http://schemas.openxmlformats.org/markup-compatibility/2006">
              <mc:Choice xmlns:v="urn:schemas-microsoft-com:vml" Requires="v">
                <p:oleObj spid="_x0000_s2111" name="Worksheet" r:id="rId4" imgW="8543982" imgH="2238341" progId="Excel.Sheet.12">
                  <p:embed/>
                </p:oleObj>
              </mc:Choice>
              <mc:Fallback>
                <p:oleObj name="Worksheet" r:id="rId4" imgW="8543982" imgH="2238341" progId="Excel.Sheet.12">
                  <p:embed/>
                  <p:pic>
                    <p:nvPicPr>
                      <p:cNvPr id="8" name="Object 7">
                        <a:extLst>
                          <a:ext uri="{FF2B5EF4-FFF2-40B4-BE49-F238E27FC236}">
                            <a16:creationId xmlns:a16="http://schemas.microsoft.com/office/drawing/2014/main" id="{EBF24FEC-D371-4B58-84ED-39E8BDEFC6B5}"/>
                          </a:ext>
                        </a:extLst>
                      </p:cNvPr>
                      <p:cNvPicPr/>
                      <p:nvPr/>
                    </p:nvPicPr>
                    <p:blipFill>
                      <a:blip r:embed="rId5"/>
                      <a:stretch>
                        <a:fillRect/>
                      </a:stretch>
                    </p:blipFill>
                    <p:spPr>
                      <a:xfrm>
                        <a:off x="1503997" y="3745394"/>
                        <a:ext cx="8543925" cy="2238375"/>
                      </a:xfrm>
                      <a:prstGeom prst="rect">
                        <a:avLst/>
                      </a:prstGeom>
                    </p:spPr>
                  </p:pic>
                </p:oleObj>
              </mc:Fallback>
            </mc:AlternateContent>
          </a:graphicData>
        </a:graphic>
      </p:graphicFrame>
    </p:spTree>
    <p:extLst>
      <p:ext uri="{BB962C8B-B14F-4D97-AF65-F5344CB8AC3E}">
        <p14:creationId xmlns:p14="http://schemas.microsoft.com/office/powerpoint/2010/main" val="207215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3C65EB3-A5E2-43E8-A702-6BA67BC85D2B}"/>
              </a:ext>
            </a:extLst>
          </p:cNvPr>
          <p:cNvSpPr>
            <a:spLocks noGrp="1"/>
          </p:cNvSpPr>
          <p:nvPr>
            <p:ph type="dt" sz="half" idx="10"/>
          </p:nvPr>
        </p:nvSpPr>
        <p:spPr/>
        <p:txBody>
          <a:bodyPr/>
          <a:lstStyle/>
          <a:p>
            <a:r>
              <a:rPr lang="en-US" dirty="0"/>
              <a:t>6</a:t>
            </a:r>
          </a:p>
        </p:txBody>
      </p:sp>
      <p:sp>
        <p:nvSpPr>
          <p:cNvPr id="2" name="Title 1">
            <a:extLst>
              <a:ext uri="{FF2B5EF4-FFF2-40B4-BE49-F238E27FC236}">
                <a16:creationId xmlns:a16="http://schemas.microsoft.com/office/drawing/2014/main" id="{B4A4FBD7-DF30-4DD3-A5E6-104F1884E6FB}"/>
              </a:ext>
            </a:extLst>
          </p:cNvPr>
          <p:cNvSpPr>
            <a:spLocks noGrp="1"/>
          </p:cNvSpPr>
          <p:nvPr>
            <p:ph type="title" idx="4294967295"/>
          </p:nvPr>
        </p:nvSpPr>
        <p:spPr>
          <a:xfrm>
            <a:off x="0" y="365125"/>
            <a:ext cx="10515600" cy="1325563"/>
          </a:xfrm>
        </p:spPr>
        <p:txBody>
          <a:bodyPr/>
          <a:lstStyle/>
          <a:p>
            <a:r>
              <a:rPr lang="en-US" dirty="0"/>
              <a:t>CV-2 Capability Taxonomy</a:t>
            </a:r>
          </a:p>
        </p:txBody>
      </p:sp>
      <p:sp>
        <p:nvSpPr>
          <p:cNvPr id="5" name="TextBox 4">
            <a:extLst>
              <a:ext uri="{FF2B5EF4-FFF2-40B4-BE49-F238E27FC236}">
                <a16:creationId xmlns:a16="http://schemas.microsoft.com/office/drawing/2014/main" id="{C52AAABB-BEB5-4158-B0E0-3E5FE0AB6FD6}"/>
              </a:ext>
            </a:extLst>
          </p:cNvPr>
          <p:cNvSpPr txBox="1"/>
          <p:nvPr/>
        </p:nvSpPr>
        <p:spPr>
          <a:xfrm>
            <a:off x="838200" y="1339592"/>
            <a:ext cx="4067287" cy="5016758"/>
          </a:xfrm>
          <a:prstGeom prst="rect">
            <a:avLst/>
          </a:prstGeom>
          <a:noFill/>
        </p:spPr>
        <p:txBody>
          <a:bodyPr wrap="square" rtlCol="0">
            <a:spAutoFit/>
          </a:bodyPr>
          <a:lstStyle/>
          <a:p>
            <a:r>
              <a:rPr lang="en-US" sz="1600" dirty="0"/>
              <a:t>The CV-2 captures capability taxonomies. The model presents a hierarchy of capabilities.</a:t>
            </a:r>
          </a:p>
          <a:p>
            <a:endParaRPr lang="en-US" sz="1600" dirty="0"/>
          </a:p>
          <a:p>
            <a:r>
              <a:rPr lang="en-US" sz="1600" dirty="0"/>
              <a:t>The intended usage of the CV-2 includes:</a:t>
            </a:r>
          </a:p>
          <a:p>
            <a:pPr marL="285750" indent="-285750">
              <a:buFont typeface="Arial" panose="020B0604020202020204" pitchFamily="34" charset="0"/>
              <a:buChar char="•"/>
            </a:pPr>
            <a:r>
              <a:rPr lang="en-US" sz="1600" dirty="0"/>
              <a:t>Identification of capability requirements.</a:t>
            </a:r>
          </a:p>
          <a:p>
            <a:pPr marL="285750" indent="-285750">
              <a:buFont typeface="Arial" panose="020B0604020202020204" pitchFamily="34" charset="0"/>
              <a:buChar char="•"/>
            </a:pPr>
            <a:r>
              <a:rPr lang="en-US" sz="1600" dirty="0"/>
              <a:t>Capability planning (capability taxonomy).</a:t>
            </a:r>
          </a:p>
          <a:p>
            <a:pPr marL="285750" indent="-285750">
              <a:buFont typeface="Arial" panose="020B0604020202020204" pitchFamily="34" charset="0"/>
              <a:buChar char="•"/>
            </a:pPr>
            <a:r>
              <a:rPr lang="en-US" sz="1600" dirty="0"/>
              <a:t>Codifying required capability elements.</a:t>
            </a:r>
          </a:p>
          <a:p>
            <a:pPr marL="285750" indent="-285750">
              <a:buFont typeface="Arial" panose="020B0604020202020204" pitchFamily="34" charset="0"/>
              <a:buChar char="•"/>
            </a:pPr>
            <a:r>
              <a:rPr lang="en-US" sz="1600" dirty="0"/>
              <a:t>Capability audit.</a:t>
            </a:r>
          </a:p>
          <a:p>
            <a:pPr marL="285750" indent="-285750">
              <a:buFont typeface="Arial" panose="020B0604020202020204" pitchFamily="34" charset="0"/>
              <a:buChar char="•"/>
            </a:pPr>
            <a:r>
              <a:rPr lang="en-US" sz="1600" dirty="0"/>
              <a:t>Capability gap analysis.</a:t>
            </a:r>
          </a:p>
          <a:p>
            <a:pPr marL="285750" indent="-285750">
              <a:buFont typeface="Arial" panose="020B0604020202020204" pitchFamily="34" charset="0"/>
              <a:buChar char="•"/>
            </a:pPr>
            <a:r>
              <a:rPr lang="en-US" sz="1600" dirty="0"/>
              <a:t>Source for the derivation of cohesive sets of user requirements.</a:t>
            </a:r>
          </a:p>
          <a:p>
            <a:pPr marL="285750" indent="-285750">
              <a:buFont typeface="Arial" panose="020B0604020202020204" pitchFamily="34" charset="0"/>
              <a:buChar char="•"/>
            </a:pPr>
            <a:r>
              <a:rPr lang="en-US" sz="1600" dirty="0"/>
              <a:t>Providing reference capabilities for architectures.</a:t>
            </a:r>
          </a:p>
          <a:p>
            <a:pPr marL="285750" indent="-285750">
              <a:buFont typeface="Arial" panose="020B0604020202020204" pitchFamily="34" charset="0"/>
              <a:buChar char="•"/>
            </a:pPr>
            <a:endParaRPr lang="en-US" sz="1600" dirty="0"/>
          </a:p>
          <a:p>
            <a:r>
              <a:rPr lang="en-US" sz="1600" dirty="0"/>
              <a:t>A CV-2 is structured as a hierarchy of capabilities, with the most general at the root and most specific at the leaves. </a:t>
            </a:r>
          </a:p>
          <a:p>
            <a:endParaRPr lang="en-US" sz="1600" dirty="0"/>
          </a:p>
          <a:p>
            <a:r>
              <a:rPr lang="en-US" sz="1600" dirty="0"/>
              <a:t>* </a:t>
            </a:r>
            <a:r>
              <a:rPr lang="en-US" altLang="en-US" sz="1600" i="1" dirty="0"/>
              <a:t>A Capability should be different than an activity.</a:t>
            </a:r>
            <a:endParaRPr lang="en-US" sz="1600" i="1" dirty="0"/>
          </a:p>
        </p:txBody>
      </p:sp>
      <p:pic>
        <p:nvPicPr>
          <p:cNvPr id="6" name="Picture 5">
            <a:extLst>
              <a:ext uri="{FF2B5EF4-FFF2-40B4-BE49-F238E27FC236}">
                <a16:creationId xmlns:a16="http://schemas.microsoft.com/office/drawing/2014/main" id="{03660BF9-59BF-4615-8963-17A1600694D0}"/>
              </a:ext>
            </a:extLst>
          </p:cNvPr>
          <p:cNvPicPr>
            <a:picLocks noChangeAspect="1"/>
          </p:cNvPicPr>
          <p:nvPr/>
        </p:nvPicPr>
        <p:blipFill>
          <a:blip r:embed="rId3"/>
          <a:stretch>
            <a:fillRect/>
          </a:stretch>
        </p:blipFill>
        <p:spPr>
          <a:xfrm>
            <a:off x="4905383" y="1690688"/>
            <a:ext cx="7286617" cy="3626634"/>
          </a:xfrm>
          <a:prstGeom prst="rect">
            <a:avLst/>
          </a:prstGeom>
        </p:spPr>
      </p:pic>
      <p:sp>
        <p:nvSpPr>
          <p:cNvPr id="9" name="Star: 5 Points 8">
            <a:extLst>
              <a:ext uri="{FF2B5EF4-FFF2-40B4-BE49-F238E27FC236}">
                <a16:creationId xmlns:a16="http://schemas.microsoft.com/office/drawing/2014/main" id="{21D24599-4139-4AF6-912E-0D4B09710994}"/>
              </a:ext>
            </a:extLst>
          </p:cNvPr>
          <p:cNvSpPr/>
          <p:nvPr/>
        </p:nvSpPr>
        <p:spPr>
          <a:xfrm>
            <a:off x="446913" y="1339592"/>
            <a:ext cx="241300" cy="24130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30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DD6C662-DE5C-4FEC-8069-D3ABC63B281F}"/>
              </a:ext>
            </a:extLst>
          </p:cNvPr>
          <p:cNvSpPr>
            <a:spLocks noGrp="1"/>
          </p:cNvSpPr>
          <p:nvPr>
            <p:ph type="dt" sz="half" idx="10"/>
          </p:nvPr>
        </p:nvSpPr>
        <p:spPr/>
        <p:txBody>
          <a:bodyPr/>
          <a:lstStyle/>
          <a:p>
            <a:r>
              <a:rPr lang="en-US" dirty="0"/>
              <a:t>7</a:t>
            </a:r>
          </a:p>
        </p:txBody>
      </p:sp>
      <p:sp>
        <p:nvSpPr>
          <p:cNvPr id="2" name="Title 1">
            <a:extLst>
              <a:ext uri="{FF2B5EF4-FFF2-40B4-BE49-F238E27FC236}">
                <a16:creationId xmlns:a16="http://schemas.microsoft.com/office/drawing/2014/main" id="{834BE92E-2581-4781-870B-824ED1D555DA}"/>
              </a:ext>
            </a:extLst>
          </p:cNvPr>
          <p:cNvSpPr>
            <a:spLocks noGrp="1"/>
          </p:cNvSpPr>
          <p:nvPr>
            <p:ph type="title" idx="4294967295"/>
          </p:nvPr>
        </p:nvSpPr>
        <p:spPr>
          <a:xfrm>
            <a:off x="0" y="365125"/>
            <a:ext cx="10515600" cy="1325563"/>
          </a:xfrm>
        </p:spPr>
        <p:txBody>
          <a:bodyPr/>
          <a:lstStyle/>
          <a:p>
            <a:r>
              <a:rPr lang="en-US" dirty="0"/>
              <a:t>CV-4: Capability Dependencies</a:t>
            </a:r>
          </a:p>
        </p:txBody>
      </p:sp>
      <p:sp>
        <p:nvSpPr>
          <p:cNvPr id="4" name="TextBox 3">
            <a:extLst>
              <a:ext uri="{FF2B5EF4-FFF2-40B4-BE49-F238E27FC236}">
                <a16:creationId xmlns:a16="http://schemas.microsoft.com/office/drawing/2014/main" id="{11EE72DB-9166-49AA-8795-BA4BE60E9D5A}"/>
              </a:ext>
            </a:extLst>
          </p:cNvPr>
          <p:cNvSpPr txBox="1"/>
          <p:nvPr/>
        </p:nvSpPr>
        <p:spPr>
          <a:xfrm>
            <a:off x="838200" y="1378716"/>
            <a:ext cx="3755315" cy="5047536"/>
          </a:xfrm>
          <a:prstGeom prst="rect">
            <a:avLst/>
          </a:prstGeom>
          <a:noFill/>
        </p:spPr>
        <p:txBody>
          <a:bodyPr wrap="square" rtlCol="0">
            <a:spAutoFit/>
          </a:bodyPr>
          <a:lstStyle/>
          <a:p>
            <a:r>
              <a:rPr lang="en-US" sz="1600" dirty="0"/>
              <a:t>The CV-4 describes the dependencies between planned capabilities. It also defines logical groupings of capabilities.</a:t>
            </a:r>
          </a:p>
          <a:p>
            <a:endParaRPr lang="en-US" sz="1600" dirty="0"/>
          </a:p>
          <a:p>
            <a:r>
              <a:rPr lang="en-US" sz="1600" dirty="0"/>
              <a:t>The CV-4 is intended to provide a means of analyzing the dependencies between capabilities. The groupings of capabilities are logical, and the purpose of the groupings is to guide enterprise management. In particular, the dependencies and groupings may suggest specific interactions between acquisition projects to achieve the overall capability.</a:t>
            </a:r>
          </a:p>
          <a:p>
            <a:endParaRPr lang="en-US" sz="1600" dirty="0"/>
          </a:p>
          <a:p>
            <a:r>
              <a:rPr lang="en-US" sz="1600" dirty="0"/>
              <a:t>The intended usage of the CV-4 includes:</a:t>
            </a:r>
          </a:p>
          <a:p>
            <a:pPr marL="285750" indent="-285750">
              <a:buFont typeface="Arial" panose="020B0604020202020204" pitchFamily="34" charset="0"/>
              <a:buChar char="•"/>
            </a:pPr>
            <a:r>
              <a:rPr lang="en-US" sz="1600" dirty="0"/>
              <a:t>Identification of capability dependencies.</a:t>
            </a:r>
          </a:p>
          <a:p>
            <a:pPr marL="285750" indent="-285750">
              <a:buFont typeface="Arial" panose="020B0604020202020204" pitchFamily="34" charset="0"/>
              <a:buChar char="•"/>
            </a:pPr>
            <a:r>
              <a:rPr lang="en-US" sz="1600" dirty="0"/>
              <a:t>Capability management (impact analysis for options, disposal etc.).</a:t>
            </a:r>
          </a:p>
          <a:p>
            <a:endParaRPr lang="en-US" dirty="0"/>
          </a:p>
        </p:txBody>
      </p:sp>
      <p:pic>
        <p:nvPicPr>
          <p:cNvPr id="6" name="Picture 5">
            <a:extLst>
              <a:ext uri="{FF2B5EF4-FFF2-40B4-BE49-F238E27FC236}">
                <a16:creationId xmlns:a16="http://schemas.microsoft.com/office/drawing/2014/main" id="{3861BA5B-5EC7-4F78-B5A5-527923CEE059}"/>
              </a:ext>
            </a:extLst>
          </p:cNvPr>
          <p:cNvPicPr>
            <a:picLocks noChangeAspect="1"/>
          </p:cNvPicPr>
          <p:nvPr/>
        </p:nvPicPr>
        <p:blipFill>
          <a:blip r:embed="rId3"/>
          <a:stretch>
            <a:fillRect/>
          </a:stretch>
        </p:blipFill>
        <p:spPr>
          <a:xfrm>
            <a:off x="4556565" y="1522088"/>
            <a:ext cx="7618402" cy="4631286"/>
          </a:xfrm>
          <a:prstGeom prst="rect">
            <a:avLst/>
          </a:prstGeom>
        </p:spPr>
      </p:pic>
    </p:spTree>
    <p:extLst>
      <p:ext uri="{BB962C8B-B14F-4D97-AF65-F5344CB8AC3E}">
        <p14:creationId xmlns:p14="http://schemas.microsoft.com/office/powerpoint/2010/main" val="250564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19DED3-85FB-4FDF-B482-D906C334D0B4}"/>
              </a:ext>
            </a:extLst>
          </p:cNvPr>
          <p:cNvSpPr>
            <a:spLocks noGrp="1"/>
          </p:cNvSpPr>
          <p:nvPr>
            <p:ph type="dt" sz="half" idx="10"/>
          </p:nvPr>
        </p:nvSpPr>
        <p:spPr/>
        <p:txBody>
          <a:bodyPr/>
          <a:lstStyle/>
          <a:p>
            <a:r>
              <a:rPr lang="en-US" dirty="0"/>
              <a:t>8</a:t>
            </a:r>
          </a:p>
        </p:txBody>
      </p:sp>
      <p:sp>
        <p:nvSpPr>
          <p:cNvPr id="2" name="Title 1">
            <a:extLst>
              <a:ext uri="{FF2B5EF4-FFF2-40B4-BE49-F238E27FC236}">
                <a16:creationId xmlns:a16="http://schemas.microsoft.com/office/drawing/2014/main" id="{F29E9AF9-77AF-4688-9981-69A47576B74B}"/>
              </a:ext>
            </a:extLst>
          </p:cNvPr>
          <p:cNvSpPr>
            <a:spLocks noGrp="1"/>
          </p:cNvSpPr>
          <p:nvPr>
            <p:ph type="title" idx="4294967295"/>
          </p:nvPr>
        </p:nvSpPr>
        <p:spPr>
          <a:xfrm>
            <a:off x="0" y="365125"/>
            <a:ext cx="10515600" cy="1325563"/>
          </a:xfrm>
        </p:spPr>
        <p:txBody>
          <a:bodyPr/>
          <a:lstStyle/>
          <a:p>
            <a:r>
              <a:rPr lang="en-US" altLang="en-US" dirty="0"/>
              <a:t>CV-7: Capability to Services</a:t>
            </a:r>
            <a:endParaRPr lang="en-US" dirty="0"/>
          </a:p>
        </p:txBody>
      </p:sp>
      <p:sp>
        <p:nvSpPr>
          <p:cNvPr id="4" name="TextBox 3">
            <a:extLst>
              <a:ext uri="{FF2B5EF4-FFF2-40B4-BE49-F238E27FC236}">
                <a16:creationId xmlns:a16="http://schemas.microsoft.com/office/drawing/2014/main" id="{B40E2278-7648-4DDA-9F71-50AB120BD715}"/>
              </a:ext>
            </a:extLst>
          </p:cNvPr>
          <p:cNvSpPr txBox="1"/>
          <p:nvPr/>
        </p:nvSpPr>
        <p:spPr>
          <a:xfrm>
            <a:off x="950976" y="1453896"/>
            <a:ext cx="3456432" cy="5601533"/>
          </a:xfrm>
          <a:prstGeom prst="rect">
            <a:avLst/>
          </a:prstGeom>
          <a:noFill/>
        </p:spPr>
        <p:txBody>
          <a:bodyPr wrap="square" rtlCol="0">
            <a:spAutoFit/>
          </a:bodyPr>
          <a:lstStyle/>
          <a:p>
            <a:r>
              <a:rPr lang="en-US" altLang="en-US" sz="1600" dirty="0"/>
              <a:t>The CV-7 describes the mapping between the capabilities required and the services that enable those capabilities. Specifically, it identifies how services can be performed using various available capability elements.</a:t>
            </a:r>
          </a:p>
          <a:p>
            <a:endParaRPr lang="en-US" altLang="en-US" sz="1600" dirty="0"/>
          </a:p>
          <a:p>
            <a:r>
              <a:rPr lang="en-US" sz="1600" dirty="0"/>
              <a:t>The capability to service mappings may include both situations where a service fully satisfies the desired capability and those where the service only partially meets the capability requirement.</a:t>
            </a:r>
          </a:p>
          <a:p>
            <a:endParaRPr lang="en-US" sz="1600" dirty="0"/>
          </a:p>
          <a:p>
            <a:r>
              <a:rPr lang="en-US" sz="1600" dirty="0"/>
              <a:t>The intended usage of the CV-7 includes:</a:t>
            </a:r>
          </a:p>
          <a:p>
            <a:pPr marL="285750" indent="-285750">
              <a:buFont typeface="Arial" panose="020B0604020202020204" pitchFamily="34" charset="0"/>
              <a:buChar char="•"/>
            </a:pPr>
            <a:r>
              <a:rPr lang="en-US" sz="1600" dirty="0"/>
              <a:t>Tracing capability requirements to services.</a:t>
            </a:r>
          </a:p>
          <a:p>
            <a:pPr marL="285750" indent="-285750">
              <a:buFont typeface="Arial" panose="020B0604020202020204" pitchFamily="34" charset="0"/>
              <a:buChar char="•"/>
            </a:pPr>
            <a:r>
              <a:rPr lang="en-US" sz="1600" dirty="0"/>
              <a:t>Capability audit.</a:t>
            </a:r>
          </a:p>
          <a:p>
            <a:endParaRPr lang="en-US" sz="1200" dirty="0"/>
          </a:p>
          <a:p>
            <a:r>
              <a:rPr lang="en-US" sz="1200" dirty="0"/>
              <a:t>Our version of a CV-7 is loosely interpreted to satisfy a program need.</a:t>
            </a:r>
          </a:p>
          <a:p>
            <a:endParaRPr lang="en-US" altLang="en-US" sz="1600"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8D524C8-29C9-4909-93BE-E1848FBEE3D6}"/>
              </a:ext>
            </a:extLst>
          </p:cNvPr>
          <p:cNvPicPr>
            <a:picLocks noChangeAspect="1"/>
          </p:cNvPicPr>
          <p:nvPr/>
        </p:nvPicPr>
        <p:blipFill>
          <a:blip r:embed="rId4"/>
          <a:stretch>
            <a:fillRect/>
          </a:stretch>
        </p:blipFill>
        <p:spPr>
          <a:xfrm>
            <a:off x="4620979" y="1453896"/>
            <a:ext cx="7442960" cy="4881197"/>
          </a:xfrm>
          <a:prstGeom prst="rect">
            <a:avLst/>
          </a:prstGeom>
        </p:spPr>
      </p:pic>
      <p:sp>
        <p:nvSpPr>
          <p:cNvPr id="9" name="Star: 5 Points 8">
            <a:extLst>
              <a:ext uri="{FF2B5EF4-FFF2-40B4-BE49-F238E27FC236}">
                <a16:creationId xmlns:a16="http://schemas.microsoft.com/office/drawing/2014/main" id="{B5CDC509-EECD-432A-9F84-9CD3EA95D8F0}"/>
              </a:ext>
            </a:extLst>
          </p:cNvPr>
          <p:cNvSpPr/>
          <p:nvPr/>
        </p:nvSpPr>
        <p:spPr>
          <a:xfrm>
            <a:off x="532638" y="1453896"/>
            <a:ext cx="241300" cy="241300"/>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0948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1448</Words>
  <Application>Microsoft Office PowerPoint</Application>
  <PresentationFormat>Widescreen</PresentationFormat>
  <Paragraphs>140</Paragraphs>
  <Slides>15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Franklin Gothic Medium Cond</vt:lpstr>
      <vt:lpstr>1_Office Theme</vt:lpstr>
      <vt:lpstr>Worksheet</vt:lpstr>
      <vt:lpstr>DoDAF Viewpoints Jeff Bond June 2021</vt:lpstr>
      <vt:lpstr>Objectives</vt:lpstr>
      <vt:lpstr>PowerPoint Presentation</vt:lpstr>
      <vt:lpstr>PowerPoint Presentation</vt:lpstr>
      <vt:lpstr>DoDAF Meta Model</vt:lpstr>
      <vt:lpstr>Priority Viewpoints</vt:lpstr>
      <vt:lpstr>CV-2 Capability Taxonomy</vt:lpstr>
      <vt:lpstr>CV-4: Capability Dependencies</vt:lpstr>
      <vt:lpstr>CV-7: Capability to Services</vt:lpstr>
      <vt:lpstr>OV-2 Operational Resource Flow Description</vt:lpstr>
      <vt:lpstr>OV-5b Operational Activity Flow Model</vt:lpstr>
      <vt:lpstr>SV-2 Systems Internal Resource Flow Description</vt:lpstr>
      <vt:lpstr>SV-2 Systems Internal Resource Flow Description</vt:lpstr>
      <vt:lpstr>SV-2 Systems Internal Resource Flow Description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2021-11-23T16:27:14Z</dcterms:created>
  <dcterms:modified xsi:type="dcterms:W3CDTF">2021-11-23T16:27:40Z</dcterms:modified>
</cp:coreProperties>
</file>