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30" r:id="rId2"/>
    <p:sldId id="857" r:id="rId3"/>
    <p:sldId id="901" r:id="rId4"/>
    <p:sldId id="895" r:id="rId5"/>
    <p:sldId id="449" r:id="rId6"/>
    <p:sldId id="913" r:id="rId7"/>
    <p:sldId id="263" r:id="rId8"/>
    <p:sldId id="264" r:id="rId9"/>
    <p:sldId id="912" r:id="rId10"/>
    <p:sldId id="897" r:id="rId11"/>
    <p:sldId id="924" r:id="rId12"/>
    <p:sldId id="925" r:id="rId13"/>
    <p:sldId id="926" r:id="rId14"/>
    <p:sldId id="907" r:id="rId15"/>
    <p:sldId id="902" r:id="rId16"/>
    <p:sldId id="915" r:id="rId17"/>
    <p:sldId id="916" r:id="rId18"/>
    <p:sldId id="919" r:id="rId19"/>
    <p:sldId id="918" r:id="rId20"/>
    <p:sldId id="921" r:id="rId21"/>
    <p:sldId id="899" r:id="rId22"/>
    <p:sldId id="267" r:id="rId23"/>
    <p:sldId id="259" r:id="rId24"/>
    <p:sldId id="261" r:id="rId25"/>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907"/>
    <a:srgbClr val="010101"/>
    <a:srgbClr val="D24949"/>
    <a:srgbClr val="FF8907"/>
    <a:srgbClr val="9BA89F"/>
    <a:srgbClr val="4B69BC"/>
    <a:srgbClr val="B61219"/>
    <a:srgbClr val="1CC997"/>
    <a:srgbClr val="FF6600"/>
    <a:srgbClr val="0F0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117" d="100"/>
          <a:sy n="117" d="100"/>
        </p:scale>
        <p:origin x="36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31/03/2019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223501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425394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extLst>
      <p:ext uri="{BB962C8B-B14F-4D97-AF65-F5344CB8AC3E}">
        <p14:creationId xmlns:p14="http://schemas.microsoft.com/office/powerpoint/2010/main" val="137095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14</a:t>
            </a:fld>
            <a:endParaRPr lang="en-GB" dirty="0"/>
          </a:p>
        </p:txBody>
      </p:sp>
    </p:spTree>
    <p:extLst>
      <p:ext uri="{BB962C8B-B14F-4D97-AF65-F5344CB8AC3E}">
        <p14:creationId xmlns:p14="http://schemas.microsoft.com/office/powerpoint/2010/main" val="370176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137fd634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137fd634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151f1278a_0_3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151f1278a_0_3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3</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ft</a:t>
            </a:r>
          </a:p>
          <a:p>
            <a:r>
              <a:rPr lang="en-US" dirty="0"/>
              <a:t> </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0644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6</a:t>
            </a:fld>
            <a:endParaRPr lang="en-GB" dirty="0"/>
          </a:p>
        </p:txBody>
      </p:sp>
    </p:spTree>
    <p:extLst>
      <p:ext uri="{BB962C8B-B14F-4D97-AF65-F5344CB8AC3E}">
        <p14:creationId xmlns:p14="http://schemas.microsoft.com/office/powerpoint/2010/main" val="296860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9</a:t>
            </a:fld>
            <a:endParaRPr lang="en-GB" dirty="0"/>
          </a:p>
        </p:txBody>
      </p:sp>
    </p:spTree>
    <p:extLst>
      <p:ext uri="{BB962C8B-B14F-4D97-AF65-F5344CB8AC3E}">
        <p14:creationId xmlns:p14="http://schemas.microsoft.com/office/powerpoint/2010/main" val="100405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371350" y="369094"/>
            <a:ext cx="840130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working days</a:t>
            </a:r>
          </a:p>
          <a:p>
            <a:pPr marL="400050" lvl="0" indent="-285750">
              <a:buSzPts val="1800"/>
              <a:buFont typeface="Arial" panose="020B0604020202020204" pitchFamily="34" charset="0"/>
              <a:buChar char="•"/>
            </a:pPr>
            <a:r>
              <a:rPr lang="en-US" sz="1400" dirty="0">
                <a:ea typeface="Oswald"/>
                <a:cs typeface="Oswald"/>
                <a:sym typeface="Oswald"/>
              </a:rPr>
              <a:t>Interestingly, we also saw that there were some inquiries that took place during the weekend, which substantiates the need to investigate further on what the inquiries were regarding. While we did not have clarity on this, we suggest that the company may wish to observe the need for having an inquiry center open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490106" y="1897516"/>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09912" y="153592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Lastly,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28849" y="1746702"/>
            <a:ext cx="3709857" cy="2782393"/>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 of interest was the location of each "Service Center" and the fielded inquiries. We began by looking at where the majority of inquiries were fielded through </a:t>
            </a:r>
            <a:r>
              <a:rPr lang="en-US" sz="1400" dirty="0" err="1">
                <a:ea typeface="Oswald"/>
                <a:cs typeface="Oswald"/>
                <a:sym typeface="Oswald"/>
              </a:rPr>
              <a:t>Googlemaps</a:t>
            </a:r>
            <a:r>
              <a:rPr lang="en-US" sz="1400" dirty="0">
                <a:ea typeface="Oswald"/>
                <a:cs typeface="Oswald"/>
                <a:sym typeface="Oswald"/>
              </a:rPr>
              <a:t> and layering it with a heat map, indicating intensity by way of number of tickets by Service Center</a:t>
            </a:r>
          </a:p>
          <a:p>
            <a:pPr marL="400050" lvl="0" indent="-285750">
              <a:buSzPts val="1800"/>
              <a:buFont typeface="Arial" panose="020B0604020202020204" pitchFamily="34" charset="0"/>
              <a:buChar char="•"/>
            </a:pPr>
            <a:r>
              <a:rPr lang="en-US" sz="1400" dirty="0"/>
              <a:t>We can observe from the map that the US and Western Europe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58110" y="3003947"/>
            <a:ext cx="5033963" cy="2139553"/>
          </a:xfrm>
        </p:spPr>
        <p:txBody>
          <a:bodyPr>
            <a:normAutofit/>
          </a:bodyPr>
          <a:lstStyle/>
          <a:p>
            <a:r>
              <a:rPr lang="en-US" sz="5400" dirty="0"/>
              <a:t>Service level</a:t>
            </a:r>
            <a:br>
              <a:rPr lang="en-US" sz="5400" dirty="0"/>
            </a:br>
            <a:r>
              <a:rPr lang="en-US" sz="5400" dirty="0"/>
              <a:t>Analysis</a:t>
            </a:r>
          </a:p>
        </p:txBody>
      </p:sp>
    </p:spTree>
    <p:extLst>
      <p:ext uri="{BB962C8B-B14F-4D97-AF65-F5344CB8AC3E}">
        <p14:creationId xmlns:p14="http://schemas.microsoft.com/office/powerpoint/2010/main" val="10750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Conclusion and Further Analysis</a:t>
            </a:r>
            <a:endParaRPr dirty="0">
              <a:solidFill>
                <a:srgbClr val="0070C0"/>
              </a:solidFill>
            </a:endParaRPr>
          </a:p>
        </p:txBody>
      </p:sp>
      <p:sp>
        <p:nvSpPr>
          <p:cNvPr id="415" name="Google Shape;415;p24"/>
          <p:cNvSpPr txBox="1"/>
          <p:nvPr/>
        </p:nvSpPr>
        <p:spPr>
          <a:xfrm>
            <a:off x="274637" y="658906"/>
            <a:ext cx="8165100" cy="203651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rgbClr val="FF0000"/>
                </a:solidFill>
                <a:ea typeface="Oswald"/>
                <a:cs typeface="Oswald"/>
                <a:sym typeface="Oswald"/>
              </a:rPr>
              <a:t>In conclusion, our initial questions </a:t>
            </a:r>
            <a:r>
              <a:rPr lang="en-US" dirty="0" err="1">
                <a:solidFill>
                  <a:srgbClr val="FF0000"/>
                </a:solidFill>
                <a:ea typeface="Oswald"/>
                <a:cs typeface="Oswald"/>
                <a:sym typeface="Oswald"/>
              </a:rPr>
              <a:t>xxxxxx</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r>
              <a:rPr lang="en" dirty="0">
                <a:solidFill>
                  <a:srgbClr val="FF0000"/>
                </a:solidFill>
                <a:ea typeface="Oswald"/>
                <a:cs typeface="Oswald"/>
                <a:sym typeface="Oswald"/>
              </a:rPr>
              <a:t>In the future we’d like to include the following discussion points: </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Pending tickets</a:t>
            </a: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Correlation between ticket and company intranet portal article</a:t>
            </a:r>
            <a:endParaRPr dirty="0">
              <a:solidFill>
                <a:srgbClr val="FF0000"/>
              </a:solidFill>
              <a:ea typeface="Oswald"/>
              <a:cs typeface="Oswald"/>
              <a:sym typeface="Oswald"/>
            </a:endParaRPr>
          </a:p>
          <a:p>
            <a:pPr marL="0" lvl="0" indent="0" algn="l" rtl="0">
              <a:lnSpc>
                <a:spcPct val="115000"/>
              </a:lnSpc>
              <a:spcBef>
                <a:spcPts val="0"/>
              </a:spcBef>
              <a:spcAft>
                <a:spcPts val="0"/>
              </a:spcAft>
              <a:buNone/>
            </a:pPr>
            <a:endParaRPr dirty="0">
              <a:solidFill>
                <a:srgbClr val="FF0000"/>
              </a:solidFill>
              <a:ea typeface="Oswald"/>
              <a:cs typeface="Oswald"/>
              <a:sym typeface="Oswa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16"/>
          <p:cNvSpPr txBox="1">
            <a:spLocks noGrp="1"/>
          </p:cNvSpPr>
          <p:nvPr>
            <p:ph type="title"/>
          </p:nvPr>
        </p:nvSpPr>
        <p:spPr>
          <a:xfrm>
            <a:off x="149450" y="47869"/>
            <a:ext cx="69676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What is the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 over the years?</a:t>
            </a:r>
            <a:endParaRPr sz="2000" dirty="0">
              <a:solidFill>
                <a:schemeClr val="accent3"/>
              </a:solidFill>
            </a:endParaRPr>
          </a:p>
        </p:txBody>
      </p:sp>
      <p:sp>
        <p:nvSpPr>
          <p:cNvPr id="356" name="Google Shape;356;p16"/>
          <p:cNvSpPr txBox="1"/>
          <p:nvPr/>
        </p:nvSpPr>
        <p:spPr>
          <a:xfrm>
            <a:off x="464820" y="471450"/>
            <a:ext cx="7267830" cy="8853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Line graph shows that  there is an increase in the </a:t>
            </a:r>
            <a:r>
              <a:rPr lang="en-US" sz="1600" dirty="0">
                <a:ea typeface="Oswald"/>
                <a:cs typeface="Oswald"/>
                <a:sym typeface="Oswald"/>
              </a:rPr>
              <a:t>tickets number</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Bars indicate high usage for the months of March and October </a:t>
            </a:r>
            <a:endParaRPr sz="16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600" dirty="0">
              <a:ea typeface="Oswald"/>
              <a:cs typeface="Oswald"/>
              <a:sym typeface="Oswald"/>
            </a:endParaRPr>
          </a:p>
        </p:txBody>
      </p:sp>
      <p:pic>
        <p:nvPicPr>
          <p:cNvPr id="5" name="Picture 4">
            <a:extLst>
              <a:ext uri="{FF2B5EF4-FFF2-40B4-BE49-F238E27FC236}">
                <a16:creationId xmlns:a16="http://schemas.microsoft.com/office/drawing/2014/main" id="{5CAD8A33-DD51-48A5-A08B-E961D6DEE965}"/>
              </a:ext>
            </a:extLst>
          </p:cNvPr>
          <p:cNvPicPr>
            <a:picLocks noChangeAspect="1"/>
          </p:cNvPicPr>
          <p:nvPr/>
        </p:nvPicPr>
        <p:blipFill>
          <a:blip r:embed="rId3"/>
          <a:stretch>
            <a:fillRect/>
          </a:stretch>
        </p:blipFill>
        <p:spPr>
          <a:xfrm>
            <a:off x="2150464" y="1590631"/>
            <a:ext cx="4350300" cy="2956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8"/>
          <p:cNvSpPr txBox="1">
            <a:spLocks noGrp="1"/>
          </p:cNvSpPr>
          <p:nvPr>
            <p:ph type="title"/>
          </p:nvPr>
        </p:nvSpPr>
        <p:spPr>
          <a:xfrm>
            <a:off x="160020" y="130492"/>
            <a:ext cx="5715000" cy="738188"/>
          </a:xfrm>
          <a:prstGeom prst="rect">
            <a:avLst/>
          </a:prstGeom>
        </p:spPr>
        <p:txBody>
          <a:bodyPr spcFirstLastPara="1" wrap="square" lIns="91425" tIns="91425" rIns="91425" bIns="91425" anchor="t" anchorCtr="0">
            <a:noAutofit/>
          </a:bodyPr>
          <a:lstStyle/>
          <a:p>
            <a:pPr lvl="0">
              <a:spcBef>
                <a:spcPts val="0"/>
              </a:spcBef>
            </a:pP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Variation by Time and Day</a:t>
            </a:r>
            <a:endParaRPr sz="2000" dirty="0">
              <a:solidFill>
                <a:schemeClr val="accent3"/>
              </a:solidFill>
            </a:endParaRPr>
          </a:p>
        </p:txBody>
      </p:sp>
      <p:sp>
        <p:nvSpPr>
          <p:cNvPr id="371" name="Google Shape;371;p18"/>
          <p:cNvSpPr txBox="1"/>
          <p:nvPr/>
        </p:nvSpPr>
        <p:spPr>
          <a:xfrm>
            <a:off x="0" y="1046250"/>
            <a:ext cx="4650900" cy="22080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There is a  spike in </a:t>
            </a:r>
            <a:r>
              <a:rPr lang="en-US" sz="1800" dirty="0">
                <a:ea typeface="Oswald"/>
                <a:cs typeface="Oswald"/>
                <a:sym typeface="Oswald"/>
              </a:rPr>
              <a:t>services </a:t>
            </a:r>
            <a:r>
              <a:rPr lang="en" sz="1800" dirty="0">
                <a:ea typeface="Oswald"/>
                <a:cs typeface="Oswald"/>
                <a:sym typeface="Oswald"/>
              </a:rPr>
              <a:t>usage on weekdays during the hours of 8:00am , 12:00pm and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During Friday and weekends the </a:t>
            </a:r>
            <a:r>
              <a:rPr lang="en-US" sz="1800" dirty="0">
                <a:ea typeface="Oswald"/>
                <a:cs typeface="Oswald"/>
                <a:sym typeface="Oswald"/>
              </a:rPr>
              <a:t>service</a:t>
            </a:r>
            <a:r>
              <a:rPr lang="en" sz="1800" dirty="0">
                <a:ea typeface="Oswald"/>
                <a:cs typeface="Oswald"/>
                <a:sym typeface="Oswald"/>
              </a:rPr>
              <a:t> usage increases between 12:00pm to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Monday also has a fair amount of usage throughout the entire day.</a:t>
            </a:r>
            <a:endParaRPr sz="1800" dirty="0">
              <a:ea typeface="Oswald"/>
              <a:cs typeface="Oswald"/>
              <a:sym typeface="Oswald"/>
            </a:endParaRPr>
          </a:p>
          <a:p>
            <a:pPr marL="1200150" lvl="0" indent="-285750" algn="l" rtl="0">
              <a:spcBef>
                <a:spcPts val="0"/>
              </a:spcBef>
              <a:spcAft>
                <a:spcPts val="0"/>
              </a:spcAft>
              <a:buFont typeface="Arial" panose="020B0604020202020204" pitchFamily="34" charset="0"/>
              <a:buChar char="•"/>
            </a:pPr>
            <a:endParaRPr sz="1800" dirty="0">
              <a:ea typeface="Oswald"/>
              <a:cs typeface="Oswald"/>
              <a:sym typeface="Oswald"/>
            </a:endParaRPr>
          </a:p>
        </p:txBody>
      </p:sp>
      <p:sp>
        <p:nvSpPr>
          <p:cNvPr id="6" name="TextBox 5">
            <a:extLst>
              <a:ext uri="{FF2B5EF4-FFF2-40B4-BE49-F238E27FC236}">
                <a16:creationId xmlns:a16="http://schemas.microsoft.com/office/drawing/2014/main" id="{B12F0636-DF24-4239-A1E0-752A0540FDEB}"/>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pic>
        <p:nvPicPr>
          <p:cNvPr id="3" name="Picture 2">
            <a:extLst>
              <a:ext uri="{FF2B5EF4-FFF2-40B4-BE49-F238E27FC236}">
                <a16:creationId xmlns:a16="http://schemas.microsoft.com/office/drawing/2014/main" id="{598BAED0-E33C-4818-9436-B576DD4DEE52}"/>
              </a:ext>
            </a:extLst>
          </p:cNvPr>
          <p:cNvPicPr>
            <a:picLocks noChangeAspect="1"/>
          </p:cNvPicPr>
          <p:nvPr/>
        </p:nvPicPr>
        <p:blipFill>
          <a:blip r:embed="rId3"/>
          <a:stretch>
            <a:fillRect/>
          </a:stretch>
        </p:blipFill>
        <p:spPr>
          <a:xfrm>
            <a:off x="4688205" y="688584"/>
            <a:ext cx="4295775" cy="3514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Declare in Memory</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173" y="191850"/>
            <a:ext cx="6334298" cy="369332"/>
          </a:xfrm>
          <a:prstGeom prst="rect">
            <a:avLst/>
          </a:prstGeom>
        </p:spPr>
        <p:txBody>
          <a:bodyPr spcFirstLastPara="1" vert="horz" wrap="square" lIns="91425" tIns="91425" rIns="91425" bIns="91425" rtlCol="0" anchor="t" anchorCtr="0">
            <a:noAutofit/>
          </a:bodyPr>
          <a:lstStyle/>
          <a:p>
            <a:r>
              <a:rPr lang="en-US" sz="2400" b="1" cap="small" dirty="0">
                <a:solidFill>
                  <a:schemeClr val="bg1">
                    <a:lumMod val="50000"/>
                  </a:schemeClr>
                </a:solidFill>
                <a:ea typeface="+mj-ea"/>
                <a:cs typeface="+mj-cs"/>
              </a:rPr>
              <a:t>Fundamental Questions</a:t>
            </a:r>
          </a:p>
        </p:txBody>
      </p:sp>
      <p:sp>
        <p:nvSpPr>
          <p:cNvPr id="4" name="Google Shape;349;p15">
            <a:extLst>
              <a:ext uri="{FF2B5EF4-FFF2-40B4-BE49-F238E27FC236}">
                <a16:creationId xmlns:a16="http://schemas.microsoft.com/office/drawing/2014/main" id="{A2E905EE-291D-496B-A586-462D9FC6278F}"/>
              </a:ext>
            </a:extLst>
          </p:cNvPr>
          <p:cNvSpPr txBox="1">
            <a:spLocks/>
          </p:cNvSpPr>
          <p:nvPr/>
        </p:nvSpPr>
        <p:spPr>
          <a:xfrm>
            <a:off x="73961" y="806823"/>
            <a:ext cx="8653182" cy="3385047"/>
          </a:xfrm>
          <a:prstGeom prst="rect">
            <a:avLst/>
          </a:prstGeom>
          <a:noFill/>
        </p:spPr>
        <p:txBody>
          <a:bodyPr spcFirstLastPara="1" vert="horz" wrap="square" lIns="91425" tIns="91425" rIns="91425" bIns="91425" rtlCol="0" anchor="t" anchorCtr="0">
            <a:no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57250" indent="-285750">
              <a:spcBef>
                <a:spcPts val="0"/>
              </a:spcBef>
              <a:buClr>
                <a:srgbClr val="000000"/>
              </a:buClr>
              <a:buSzPts val="1800"/>
            </a:pPr>
            <a:r>
              <a:rPr lang="en-US" sz="1800" dirty="0">
                <a:solidFill>
                  <a:srgbClr val="FF0000"/>
                </a:solidFill>
                <a:ea typeface="Oswald"/>
                <a:cs typeface="Oswald"/>
                <a:sym typeface="Oswald"/>
              </a:rPr>
              <a:t>Is there any variation in the usage over 6 months?</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are the high demand service center inquiries and times that </a:t>
            </a:r>
            <a:r>
              <a:rPr lang="en-US" sz="1800" b="1" i="1" dirty="0">
                <a:solidFill>
                  <a:srgbClr val="FF0000"/>
                </a:solidFill>
                <a:ea typeface="Oswald"/>
                <a:cs typeface="Oswald"/>
                <a:sym typeface="Oswald"/>
              </a:rPr>
              <a:t>PyHR</a:t>
            </a:r>
            <a:r>
              <a:rPr lang="en-US" sz="1800" dirty="0">
                <a:solidFill>
                  <a:srgbClr val="FF0000"/>
                </a:solidFill>
                <a:ea typeface="Oswald"/>
                <a:cs typeface="Oswald"/>
                <a:sym typeface="Oswald"/>
              </a:rPr>
              <a:t> needs to meet?</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have been the different service  types/categories  and what is the service utilization pattern by type of requestor?</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Is there a correlation between annual HR events, type of requestor and tickets?</a:t>
            </a:r>
          </a:p>
          <a:p>
            <a:pPr marL="914400" indent="0">
              <a:spcBef>
                <a:spcPts val="0"/>
              </a:spcBef>
              <a:buNone/>
            </a:pPr>
            <a:r>
              <a:rPr lang="en-US" sz="1800" dirty="0">
                <a:solidFill>
                  <a:srgbClr val="FF0000"/>
                </a:solidFill>
                <a:ea typeface="Oswald"/>
                <a:cs typeface="Oswald"/>
                <a:sym typeface="Oswald"/>
              </a:rPr>
              <a:t> </a:t>
            </a:r>
          </a:p>
          <a:p>
            <a:pPr marL="857250" indent="-285750">
              <a:spcBef>
                <a:spcPts val="0"/>
              </a:spcBef>
              <a:buClr>
                <a:srgbClr val="000000"/>
              </a:buClr>
              <a:buSzPts val="1800"/>
            </a:pPr>
            <a:r>
              <a:rPr lang="en-US" sz="1800" dirty="0">
                <a:solidFill>
                  <a:srgbClr val="FF0000"/>
                </a:solidFill>
                <a:highlight>
                  <a:srgbClr val="FFFFFF"/>
                </a:highlight>
                <a:ea typeface="Oswald"/>
                <a:cs typeface="Oswald"/>
                <a:sym typeface="Oswald"/>
              </a:rPr>
              <a:t>How long is a ticket open on average and where do the requests usually start from</a:t>
            </a:r>
            <a:r>
              <a:rPr lang="en-US" sz="1800" dirty="0">
                <a:solidFill>
                  <a:srgbClr val="FF0000"/>
                </a:solidFill>
                <a:ea typeface="Oswald"/>
                <a:cs typeface="Oswald"/>
                <a:sym typeface="Oswald"/>
              </a:rPr>
              <a:t>?</a:t>
            </a:r>
          </a:p>
        </p:txBody>
      </p:sp>
    </p:spTree>
    <p:extLst>
      <p:ext uri="{BB962C8B-B14F-4D97-AF65-F5344CB8AC3E}">
        <p14:creationId xmlns:p14="http://schemas.microsoft.com/office/powerpoint/2010/main" val="60320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1016209" y="2806345"/>
            <a:ext cx="7691856" cy="2139553"/>
          </a:xfrm>
        </p:spPr>
        <p:txBody>
          <a:bodyPr>
            <a:normAutofit/>
          </a:bodyPr>
          <a:lstStyle/>
          <a:p>
            <a:r>
              <a:rPr lang="en-US" sz="5400" dirty="0"/>
              <a:t>Service Center Analysis</a:t>
            </a:r>
          </a:p>
        </p:txBody>
      </p:sp>
    </p:spTree>
    <p:extLst>
      <p:ext uri="{BB962C8B-B14F-4D97-AF65-F5344CB8AC3E}">
        <p14:creationId xmlns:p14="http://schemas.microsoft.com/office/powerpoint/2010/main" val="14965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latin typeface="Arial"/>
                <a:ea typeface="Arial"/>
                <a:cs typeface="Arial"/>
                <a:sym typeface="Arial"/>
              </a:rPr>
              <a:t>What are the most popular </a:t>
            </a:r>
            <a:r>
              <a:rPr lang="en-US" sz="2400" dirty="0">
                <a:solidFill>
                  <a:srgbClr val="FF0000"/>
                </a:solidFill>
                <a:latin typeface="Arial"/>
                <a:ea typeface="Arial"/>
                <a:cs typeface="Arial"/>
                <a:sym typeface="Arial"/>
              </a:rPr>
              <a:t>SERVICE</a:t>
            </a:r>
            <a:r>
              <a:rPr lang="en" sz="2400" dirty="0">
                <a:solidFill>
                  <a:srgbClr val="FF0000"/>
                </a:solidFill>
                <a:latin typeface="Arial"/>
                <a:ea typeface="Arial"/>
                <a:cs typeface="Arial"/>
                <a:sym typeface="Arial"/>
              </a:rPr>
              <a:t> &amp; their average </a:t>
            </a:r>
            <a:r>
              <a:rPr lang="en-US" sz="2400" dirty="0">
                <a:solidFill>
                  <a:srgbClr val="FF0000"/>
                </a:solidFill>
                <a:latin typeface="Arial"/>
                <a:ea typeface="Arial"/>
                <a:cs typeface="Arial"/>
                <a:sym typeface="Arial"/>
              </a:rPr>
              <a:t>Ticket</a:t>
            </a:r>
            <a:r>
              <a:rPr lang="en" sz="2400" dirty="0">
                <a:solidFill>
                  <a:srgbClr val="FF0000"/>
                </a:solidFill>
                <a:latin typeface="Arial"/>
                <a:ea typeface="Arial"/>
                <a:cs typeface="Arial"/>
                <a:sym typeface="Arial"/>
              </a:rPr>
              <a:t> durations</a:t>
            </a:r>
            <a:r>
              <a:rPr lang="en" dirty="0">
                <a:solidFill>
                  <a:srgbClr val="FF0000"/>
                </a:solidFill>
              </a:rPr>
              <a:t>?</a:t>
            </a:r>
            <a:endParaRPr dirty="0">
              <a:solidFill>
                <a:srgbClr val="FF0000"/>
              </a:solidFill>
            </a:endParaRPr>
          </a:p>
        </p:txBody>
      </p:sp>
      <p:sp>
        <p:nvSpPr>
          <p:cNvPr id="386" name="Google Shape;386;p20"/>
          <p:cNvSpPr txBox="1">
            <a:spLocks noGrp="1"/>
          </p:cNvSpPr>
          <p:nvPr>
            <p:ph idx="1"/>
          </p:nvPr>
        </p:nvSpPr>
        <p:spPr>
          <a:xfrm>
            <a:off x="342900" y="730141"/>
            <a:ext cx="8412480" cy="899160"/>
          </a:xfrm>
          <a:prstGeom prst="rect">
            <a:avLst/>
          </a:prstGeom>
        </p:spPr>
        <p:txBody>
          <a:bodyPr spcFirstLastPara="1" wrap="square" lIns="91425" tIns="91425" rIns="91425" bIns="91425" anchor="t" anchorCtr="0">
            <a:noAutofit/>
          </a:bodyPr>
          <a:lstStyle/>
          <a:p>
            <a:pPr marL="457200" lvl="0" indent="-342900">
              <a:spcBef>
                <a:spcPts val="1100"/>
              </a:spcBef>
              <a:buSzPts val="1800"/>
              <a:buFont typeface="Oswald"/>
              <a:buChar char="●"/>
            </a:pPr>
            <a:r>
              <a:rPr lang="en" sz="1600" dirty="0">
                <a:solidFill>
                  <a:srgbClr val="FF0000"/>
                </a:solidFill>
                <a:ea typeface="Oswald"/>
                <a:cs typeface="Oswald"/>
                <a:sym typeface="Oswald"/>
              </a:rPr>
              <a:t>The </a:t>
            </a:r>
            <a:r>
              <a:rPr lang="en" sz="1600" u="sng" dirty="0">
                <a:solidFill>
                  <a:srgbClr val="FF0000"/>
                </a:solidFill>
                <a:ea typeface="Oswald"/>
                <a:cs typeface="Oswald"/>
                <a:sym typeface="Oswald"/>
              </a:rPr>
              <a:t>most popular membership type is “</a:t>
            </a:r>
            <a:r>
              <a:rPr lang="en-US" sz="1600" u="sng" dirty="0">
                <a:solidFill>
                  <a:srgbClr val="FF0000"/>
                </a:solidFill>
                <a:ea typeface="Oswald"/>
                <a:cs typeface="Oswald"/>
                <a:sym typeface="Oswald"/>
              </a:rPr>
              <a:t>Employee Data</a:t>
            </a:r>
            <a:r>
              <a:rPr lang="en" sz="1600" u="sng" dirty="0">
                <a:solidFill>
                  <a:srgbClr val="FF0000"/>
                </a:solidFill>
                <a:ea typeface="Oswald"/>
                <a:cs typeface="Oswald"/>
                <a:sym typeface="Oswald"/>
              </a:rPr>
              <a:t>” with the longest average duration of 41 minutes. The average of all of the </a:t>
            </a:r>
            <a:r>
              <a:rPr lang="en-US" sz="1600" u="sng" dirty="0">
                <a:solidFill>
                  <a:srgbClr val="FF0000"/>
                </a:solidFill>
                <a:ea typeface="Oswald"/>
                <a:cs typeface="Oswald"/>
                <a:sym typeface="Oswald"/>
              </a:rPr>
              <a:t>tickets</a:t>
            </a:r>
            <a:r>
              <a:rPr lang="en" sz="1600" u="sng" dirty="0">
                <a:solidFill>
                  <a:srgbClr val="FF0000"/>
                </a:solidFill>
                <a:ea typeface="Oswald"/>
                <a:cs typeface="Oswald"/>
                <a:sym typeface="Oswald"/>
              </a:rPr>
              <a:t> is 28 minutes.</a:t>
            </a:r>
            <a:endParaRPr sz="1600" u="sng" dirty="0">
              <a:solidFill>
                <a:srgbClr val="FF0000"/>
              </a:solidFill>
              <a:ea typeface="Oswald"/>
              <a:cs typeface="Oswald"/>
              <a:sym typeface="Oswald"/>
            </a:endParaRPr>
          </a:p>
          <a:p>
            <a:pPr marL="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700"/>
              </a:spcBef>
              <a:spcAft>
                <a:spcPts val="0"/>
              </a:spcAft>
              <a:buNone/>
            </a:pPr>
            <a:endParaRPr sz="1600" dirty="0">
              <a:solidFill>
                <a:srgbClr val="FF0000"/>
              </a:solidFill>
              <a:ea typeface="Oswald"/>
              <a:cs typeface="Oswald"/>
              <a:sym typeface="Oswald"/>
            </a:endParaRPr>
          </a:p>
          <a:p>
            <a:pPr marL="0" lvl="0" indent="0" algn="l" rtl="0">
              <a:spcBef>
                <a:spcPts val="1600"/>
              </a:spcBef>
              <a:spcAft>
                <a:spcPts val="1600"/>
              </a:spcAft>
              <a:buNone/>
            </a:pPr>
            <a:endParaRPr sz="1600" dirty="0">
              <a:solidFill>
                <a:srgbClr val="FF0000"/>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928359" y="1629301"/>
            <a:ext cx="7287282" cy="3067670"/>
          </a:xfrm>
          <a:prstGeom prst="rect">
            <a:avLst/>
          </a:prstGeom>
        </p:spPr>
      </p:pic>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15400" y="520596"/>
            <a:ext cx="7589400" cy="47652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1100"/>
              </a:spcBef>
              <a:spcAft>
                <a:spcPts val="0"/>
              </a:spcAft>
              <a:buClr>
                <a:schemeClr val="dk2"/>
              </a:buClr>
              <a:buSzPts val="1800"/>
              <a:buFont typeface="Oswald"/>
              <a:buChar char="●"/>
            </a:pPr>
            <a:r>
              <a:rPr lang="en" sz="1600" dirty="0">
                <a:solidFill>
                  <a:srgbClr val="FF0000"/>
                </a:solidFill>
                <a:ea typeface="Oswald"/>
                <a:cs typeface="Oswald"/>
                <a:sym typeface="Oswald"/>
              </a:rPr>
              <a:t>Effect of </a:t>
            </a:r>
            <a:r>
              <a:rPr lang="en-US" sz="1600" dirty="0">
                <a:solidFill>
                  <a:srgbClr val="FF0000"/>
                </a:solidFill>
                <a:ea typeface="Oswald"/>
                <a:cs typeface="Oswald"/>
                <a:sym typeface="Oswald"/>
              </a:rPr>
              <a:t>XX</a:t>
            </a:r>
            <a:endParaRPr sz="1200" dirty="0">
              <a:solidFill>
                <a:srgbClr val="FF0000"/>
              </a:solidFill>
            </a:endParaRPr>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rPr>
              <a:t>Popular </a:t>
            </a:r>
            <a:r>
              <a:rPr lang="en-US" sz="2400" dirty="0">
                <a:solidFill>
                  <a:srgbClr val="FF0000"/>
                </a:solidFill>
              </a:rPr>
              <a:t>SERVICE</a:t>
            </a:r>
            <a:r>
              <a:rPr lang="en" sz="2400" dirty="0">
                <a:solidFill>
                  <a:srgbClr val="FF0000"/>
                </a:solidFill>
              </a:rPr>
              <a:t> Types Trends Over the Years</a:t>
            </a:r>
            <a:endParaRPr sz="2400" dirty="0">
              <a:solidFill>
                <a:srgbClr val="FF0000"/>
              </a:solidFill>
            </a:endParaRPr>
          </a:p>
        </p:txBody>
      </p:sp>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888866" y="977537"/>
            <a:ext cx="3366267" cy="3188426"/>
          </a:xfrm>
          <a:prstGeom prst="rect">
            <a:avLst/>
          </a:prstGeom>
        </p:spPr>
      </p:pic>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41781" y="3582521"/>
            <a:ext cx="5033963" cy="2139553"/>
          </a:xfrm>
        </p:spPr>
        <p:txBody>
          <a:bodyPr>
            <a:normAutofit/>
          </a:bodyPr>
          <a:lstStyle/>
          <a:p>
            <a:r>
              <a:rPr lang="en-US" sz="5400" dirty="0"/>
              <a:t>NADIA DATA</a:t>
            </a:r>
          </a:p>
        </p:txBody>
      </p:sp>
    </p:spTree>
    <p:extLst>
      <p:ext uri="{BB962C8B-B14F-4D97-AF65-F5344CB8AC3E}">
        <p14:creationId xmlns:p14="http://schemas.microsoft.com/office/powerpoint/2010/main" val="130267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8774</TotalTime>
  <Words>1200</Words>
  <Application>Microsoft Office PowerPoint</Application>
  <PresentationFormat>On-screen Show (16:9)</PresentationFormat>
  <Paragraphs>129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Corbel Regular</vt:lpstr>
      <vt:lpstr>Oswald</vt:lpstr>
      <vt:lpstr>Roboto</vt:lpstr>
      <vt:lpstr>AbbVie AME Presentation Template 160118[1]</vt:lpstr>
      <vt:lpstr>PowerPoint Presentation</vt:lpstr>
      <vt:lpstr>Agenda</vt:lpstr>
      <vt:lpstr>DEFINITIONS | Declare in Memory</vt:lpstr>
      <vt:lpstr>PowerPoint Presentation</vt:lpstr>
      <vt:lpstr>PowerPoint Presentation</vt:lpstr>
      <vt:lpstr>Service Center Analysis</vt:lpstr>
      <vt:lpstr>What are the most popular SERVICE &amp; their average Ticket durations?</vt:lpstr>
      <vt:lpstr>Popular SERVICE Types Trends Over the Years</vt:lpstr>
      <vt:lpstr>NADIA DATA</vt:lpstr>
      <vt:lpstr>Which day has the highest PyHR Services utilization? </vt:lpstr>
      <vt:lpstr>How About PyHR Services utilization? </vt:lpstr>
      <vt:lpstr>How About PyHR Services utilization? </vt:lpstr>
      <vt:lpstr>How About PyHR Services utilization? </vt:lpstr>
      <vt:lpstr>Service level Analysis</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PowerPoint Presentation</vt:lpstr>
      <vt:lpstr>Conclusion and Further Analysis</vt:lpstr>
      <vt:lpstr>What is the PyHR Services utilization over the years?</vt:lpstr>
      <vt:lpstr>PyHR Services Variation by Time and Day</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545</cp:revision>
  <cp:lastPrinted>2019-03-19T17:44:05Z</cp:lastPrinted>
  <dcterms:created xsi:type="dcterms:W3CDTF">2018-01-18T22:14:37Z</dcterms:created>
  <dcterms:modified xsi:type="dcterms:W3CDTF">2019-04-01T03:04:12Z</dcterms:modified>
</cp:coreProperties>
</file>