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0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e\Documents\Grad%20OS\FinalAssig_GIT\CrowdsSim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e\Documents\Grad%20OS\FinalAssig_GIT\CrowdsSim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e\Documents\Grad%20OS\FinalAssig_GIT\CrowdsSim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e\Documents\Grad%20OS\FinalAssig_GIT\CrowdsSim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e\Documents\Grad%20OS\FinalAssig_GIT\CrowdsSim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31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tx>
            <c:strRef>
              <c:f>Sheet1!$A$6</c:f>
              <c:strCache>
                <c:ptCount val="1"/>
                <c:pt idx="0">
                  <c:v>Pf = 0.6</c:v>
                </c:pt>
              </c:strCache>
            </c:strRef>
          </c:tx>
          <c:val>
            <c:numRef>
              <c:f>Sheet1!$B$6:$L$6</c:f>
              <c:numCache>
                <c:formatCode>General</c:formatCode>
                <c:ptCount val="11"/>
                <c:pt idx="0">
                  <c:v>0.6</c:v>
                </c:pt>
                <c:pt idx="1">
                  <c:v>-26.000000000000007</c:v>
                </c:pt>
                <c:pt idx="2">
                  <c:v>-16.000000000000007</c:v>
                </c:pt>
                <c:pt idx="3">
                  <c:v>-6.0000000000000071</c:v>
                </c:pt>
                <c:pt idx="4">
                  <c:v>3.9999999999999929</c:v>
                </c:pt>
                <c:pt idx="5">
                  <c:v>13.999999999999993</c:v>
                </c:pt>
                <c:pt idx="6">
                  <c:v>23.999999999999993</c:v>
                </c:pt>
                <c:pt idx="7">
                  <c:v>33.999999999999993</c:v>
                </c:pt>
                <c:pt idx="8">
                  <c:v>43.999999999999993</c:v>
                </c:pt>
                <c:pt idx="9">
                  <c:v>53.999999999999993</c:v>
                </c:pt>
                <c:pt idx="10">
                  <c:v>63.999999999999993</c:v>
                </c:pt>
              </c:numCache>
            </c:numRef>
          </c:val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Pf = 0.7</c:v>
                </c:pt>
              </c:strCache>
            </c:strRef>
          </c:tx>
          <c:val>
            <c:numRef>
              <c:f>Sheet1!$B$7:$L$7</c:f>
              <c:numCache>
                <c:formatCode>General</c:formatCode>
                <c:ptCount val="11"/>
                <c:pt idx="0">
                  <c:v>0.7</c:v>
                </c:pt>
                <c:pt idx="1">
                  <c:v>-11.000000000000004</c:v>
                </c:pt>
                <c:pt idx="2">
                  <c:v>-1.0000000000000036</c:v>
                </c:pt>
                <c:pt idx="3">
                  <c:v>8.9999999999999964</c:v>
                </c:pt>
                <c:pt idx="4">
                  <c:v>18.999999999999996</c:v>
                </c:pt>
                <c:pt idx="5">
                  <c:v>28.999999999999996</c:v>
                </c:pt>
                <c:pt idx="6">
                  <c:v>39</c:v>
                </c:pt>
                <c:pt idx="7">
                  <c:v>49</c:v>
                </c:pt>
                <c:pt idx="8">
                  <c:v>59</c:v>
                </c:pt>
                <c:pt idx="9">
                  <c:v>69</c:v>
                </c:pt>
                <c:pt idx="10">
                  <c:v>79</c:v>
                </c:pt>
              </c:numCache>
            </c:numRef>
          </c:val>
        </c:ser>
        <c:ser>
          <c:idx val="2"/>
          <c:order val="2"/>
          <c:tx>
            <c:strRef>
              <c:f>Sheet1!$A$8</c:f>
              <c:strCache>
                <c:ptCount val="1"/>
                <c:pt idx="0">
                  <c:v>Pf = 0.8</c:v>
                </c:pt>
              </c:strCache>
            </c:strRef>
          </c:tx>
          <c:val>
            <c:numRef>
              <c:f>Sheet1!$B$8:$L$8</c:f>
              <c:numCache>
                <c:formatCode>General</c:formatCode>
                <c:ptCount val="11"/>
                <c:pt idx="0">
                  <c:v>0.8</c:v>
                </c:pt>
                <c:pt idx="1">
                  <c:v>-6</c:v>
                </c:pt>
                <c:pt idx="2">
                  <c:v>4</c:v>
                </c:pt>
                <c:pt idx="3">
                  <c:v>14</c:v>
                </c:pt>
                <c:pt idx="4">
                  <c:v>24</c:v>
                </c:pt>
                <c:pt idx="5">
                  <c:v>34</c:v>
                </c:pt>
                <c:pt idx="6">
                  <c:v>44</c:v>
                </c:pt>
                <c:pt idx="7">
                  <c:v>54</c:v>
                </c:pt>
                <c:pt idx="8">
                  <c:v>64</c:v>
                </c:pt>
                <c:pt idx="9">
                  <c:v>74</c:v>
                </c:pt>
                <c:pt idx="10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Sheet1!$A$9</c:f>
              <c:strCache>
                <c:ptCount val="1"/>
                <c:pt idx="0">
                  <c:v>Pf = 0.9</c:v>
                </c:pt>
              </c:strCache>
            </c:strRef>
          </c:tx>
          <c:val>
            <c:numRef>
              <c:f>Sheet1!$B$9:$L$9</c:f>
              <c:numCache>
                <c:formatCode>General</c:formatCode>
                <c:ptCount val="11"/>
                <c:pt idx="0">
                  <c:v>0.9</c:v>
                </c:pt>
                <c:pt idx="1">
                  <c:v>-3.5</c:v>
                </c:pt>
                <c:pt idx="2">
                  <c:v>6.5</c:v>
                </c:pt>
                <c:pt idx="3">
                  <c:v>16.5</c:v>
                </c:pt>
                <c:pt idx="4">
                  <c:v>26.5</c:v>
                </c:pt>
                <c:pt idx="5">
                  <c:v>36.5</c:v>
                </c:pt>
                <c:pt idx="6">
                  <c:v>46.5</c:v>
                </c:pt>
                <c:pt idx="7">
                  <c:v>56.5</c:v>
                </c:pt>
                <c:pt idx="8">
                  <c:v>66.5</c:v>
                </c:pt>
                <c:pt idx="9">
                  <c:v>76.5</c:v>
                </c:pt>
                <c:pt idx="10">
                  <c:v>86.5</c:v>
                </c:pt>
              </c:numCache>
            </c:numRef>
          </c:val>
        </c:ser>
        <c:bandFmts/>
        <c:axId val="48226688"/>
        <c:axId val="48228224"/>
        <c:axId val="46642496"/>
      </c:surface3DChart>
      <c:catAx>
        <c:axId val="48226688"/>
        <c:scaling>
          <c:orientation val="minMax"/>
        </c:scaling>
        <c:delete val="0"/>
        <c:axPos val="b"/>
        <c:majorTickMark val="out"/>
        <c:minorTickMark val="none"/>
        <c:tickLblPos val="nextTo"/>
        <c:crossAx val="48228224"/>
        <c:crosses val="autoZero"/>
        <c:auto val="1"/>
        <c:lblAlgn val="ctr"/>
        <c:lblOffset val="100"/>
        <c:noMultiLvlLbl val="0"/>
      </c:catAx>
      <c:valAx>
        <c:axId val="48228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226688"/>
        <c:crosses val="autoZero"/>
        <c:crossBetween val="midCat"/>
      </c:valAx>
      <c:serAx>
        <c:axId val="46642496"/>
        <c:scaling>
          <c:orientation val="minMax"/>
        </c:scaling>
        <c:delete val="0"/>
        <c:axPos val="b"/>
        <c:majorTickMark val="out"/>
        <c:minorTickMark val="none"/>
        <c:tickLblPos val="nextTo"/>
        <c:crossAx val="48228224"/>
        <c:crosses val="autoZero"/>
      </c:ser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Performance vs. Innocence (crowd size) Pf = 0.75 Attackers = 1/5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Sheet2!$B$2:$B$20</c:f>
              <c:numCache>
                <c:formatCode>General</c:formatCode>
                <c:ptCount val="19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31</c:v>
                </c:pt>
                <c:pt idx="16">
                  <c:v>33</c:v>
                </c:pt>
                <c:pt idx="17">
                  <c:v>35</c:v>
                </c:pt>
                <c:pt idx="18">
                  <c:v>37</c:v>
                </c:pt>
              </c:numCache>
            </c:numRef>
          </c:xVal>
          <c:yVal>
            <c:numRef>
              <c:f>Sheet2!$C$2:$C$20</c:f>
              <c:numCache>
                <c:formatCode>General</c:formatCode>
                <c:ptCount val="19"/>
                <c:pt idx="0">
                  <c:v>234.887555827168</c:v>
                </c:pt>
                <c:pt idx="1">
                  <c:v>300.09226946080202</c:v>
                </c:pt>
                <c:pt idx="2">
                  <c:v>527.17279560394195</c:v>
                </c:pt>
                <c:pt idx="3">
                  <c:v>518.97187625008996</c:v>
                </c:pt>
                <c:pt idx="4">
                  <c:v>614.62063464579603</c:v>
                </c:pt>
                <c:pt idx="5">
                  <c:v>730.24311386033901</c:v>
                </c:pt>
                <c:pt idx="6">
                  <c:v>731.552213052051</c:v>
                </c:pt>
                <c:pt idx="7">
                  <c:v>909.49378032422305</c:v>
                </c:pt>
                <c:pt idx="8">
                  <c:v>888.14641975565803</c:v>
                </c:pt>
                <c:pt idx="9">
                  <c:v>1052.26862327344</c:v>
                </c:pt>
                <c:pt idx="10">
                  <c:v>1068.54161881147</c:v>
                </c:pt>
                <c:pt idx="11">
                  <c:v>1153.79252022132</c:v>
                </c:pt>
                <c:pt idx="12">
                  <c:v>1252.15792437299</c:v>
                </c:pt>
                <c:pt idx="13">
                  <c:v>1314.66751784647</c:v>
                </c:pt>
                <c:pt idx="14">
                  <c:v>1403.0899566597</c:v>
                </c:pt>
                <c:pt idx="15">
                  <c:v>1503.73078321773</c:v>
                </c:pt>
                <c:pt idx="16">
                  <c:v>1582.97664306315</c:v>
                </c:pt>
                <c:pt idx="17">
                  <c:v>1680.36618301925</c:v>
                </c:pt>
                <c:pt idx="18">
                  <c:v>1766.56582545266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06816"/>
        <c:axId val="85712896"/>
      </c:scatterChart>
      <c:valAx>
        <c:axId val="48306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Probable Innocence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5712896"/>
        <c:crosses val="autoZero"/>
        <c:crossBetween val="midCat"/>
      </c:valAx>
      <c:valAx>
        <c:axId val="8571289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Response Time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83068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/>
              <a:t>Performance vs. Innocence (probability</a:t>
            </a:r>
            <a:r>
              <a:rPr lang="en-US" sz="1600" baseline="0"/>
              <a:t> of forwarding) jondos = 32 attackers = 7</a:t>
            </a:r>
            <a:endParaRPr lang="en-US" sz="1600"/>
          </a:p>
        </c:rich>
      </c:tx>
      <c:layout>
        <c:manualLayout>
          <c:xMode val="edge"/>
          <c:yMode val="edge"/>
          <c:x val="9.5986001749781266E-2"/>
          <c:y val="4.1666666666666664E-2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2"/>
          <c:order val="1"/>
          <c:xVal>
            <c:numRef>
              <c:f>Sheet2!$B$23:$B$28</c:f>
              <c:numCache>
                <c:formatCode>General</c:formatCode>
                <c:ptCount val="6"/>
                <c:pt idx="0">
                  <c:v>-16</c:v>
                </c:pt>
                <c:pt idx="1">
                  <c:v>-2.6666666666666599</c:v>
                </c:pt>
                <c:pt idx="2">
                  <c:v>4</c:v>
                </c:pt>
                <c:pt idx="3">
                  <c:v>8</c:v>
                </c:pt>
                <c:pt idx="4">
                  <c:v>10.6666666666666</c:v>
                </c:pt>
                <c:pt idx="5">
                  <c:v>12.5714285714285</c:v>
                </c:pt>
              </c:numCache>
            </c:numRef>
          </c:xVal>
          <c:yVal>
            <c:numRef>
              <c:f>Sheet2!$C$23:$C$28</c:f>
              <c:numCache>
                <c:formatCode>General</c:formatCode>
                <c:ptCount val="6"/>
                <c:pt idx="0">
                  <c:v>498.85637616515902</c:v>
                </c:pt>
                <c:pt idx="1">
                  <c:v>509.47696695855899</c:v>
                </c:pt>
                <c:pt idx="2">
                  <c:v>513.21144835816301</c:v>
                </c:pt>
                <c:pt idx="3">
                  <c:v>590.06929043693799</c:v>
                </c:pt>
                <c:pt idx="4">
                  <c:v>870.84523674405</c:v>
                </c:pt>
                <c:pt idx="5">
                  <c:v>847.53073067973503</c:v>
                </c:pt>
              </c:numCache>
            </c:numRef>
          </c:yVal>
          <c:smooth val="0"/>
        </c:ser>
        <c:ser>
          <c:idx val="0"/>
          <c:order val="0"/>
          <c:xVal>
            <c:numRef>
              <c:f>Sheet2!$B$23:$B$28</c:f>
              <c:numCache>
                <c:formatCode>General</c:formatCode>
                <c:ptCount val="6"/>
                <c:pt idx="0">
                  <c:v>-16</c:v>
                </c:pt>
                <c:pt idx="1">
                  <c:v>-2.6666666666666599</c:v>
                </c:pt>
                <c:pt idx="2">
                  <c:v>4</c:v>
                </c:pt>
                <c:pt idx="3">
                  <c:v>8</c:v>
                </c:pt>
                <c:pt idx="4">
                  <c:v>10.6666666666666</c:v>
                </c:pt>
                <c:pt idx="5">
                  <c:v>12.5714285714285</c:v>
                </c:pt>
              </c:numCache>
            </c:numRef>
          </c:xVal>
          <c:yVal>
            <c:numRef>
              <c:f>Sheet2!$C$23:$C$28</c:f>
              <c:numCache>
                <c:formatCode>General</c:formatCode>
                <c:ptCount val="6"/>
                <c:pt idx="0">
                  <c:v>498.85637616515902</c:v>
                </c:pt>
                <c:pt idx="1">
                  <c:v>509.47696695855899</c:v>
                </c:pt>
                <c:pt idx="2">
                  <c:v>513.21144835816301</c:v>
                </c:pt>
                <c:pt idx="3">
                  <c:v>590.06929043693799</c:v>
                </c:pt>
                <c:pt idx="4">
                  <c:v>870.84523674405</c:v>
                </c:pt>
                <c:pt idx="5">
                  <c:v>847.53073067973503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08704"/>
        <c:axId val="48810624"/>
      </c:scatterChart>
      <c:valAx>
        <c:axId val="48808704"/>
        <c:scaling>
          <c:orientation val="minMax"/>
        </c:scaling>
        <c:delete val="0"/>
        <c:axPos val="b"/>
        <c:title>
          <c:layout/>
          <c:overlay val="0"/>
        </c:title>
        <c:numFmt formatCode="General" sourceLinked="1"/>
        <c:majorTickMark val="none"/>
        <c:minorTickMark val="none"/>
        <c:tickLblPos val="nextTo"/>
        <c:crossAx val="48810624"/>
        <c:crosses val="autoZero"/>
        <c:crossBetween val="midCat"/>
      </c:valAx>
      <c:valAx>
        <c:axId val="48810624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General" sourceLinked="1"/>
        <c:majorTickMark val="none"/>
        <c:minorTickMark val="none"/>
        <c:tickLblPos val="nextTo"/>
        <c:crossAx val="488087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Forwarding vs. Innocence (crowd size) Pf = 0.75 Attackers = 1/5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xVal>
            <c:numRef>
              <c:f>Sheet2!$B$2:$B$20</c:f>
              <c:numCache>
                <c:formatCode>General</c:formatCode>
                <c:ptCount val="19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31</c:v>
                </c:pt>
                <c:pt idx="16">
                  <c:v>33</c:v>
                </c:pt>
                <c:pt idx="17">
                  <c:v>35</c:v>
                </c:pt>
                <c:pt idx="18">
                  <c:v>37</c:v>
                </c:pt>
              </c:numCache>
            </c:numRef>
          </c:xVal>
          <c:yVal>
            <c:numRef>
              <c:f>Sheet2!$D$2:$D$20</c:f>
              <c:numCache>
                <c:formatCode>General</c:formatCode>
                <c:ptCount val="19"/>
                <c:pt idx="0">
                  <c:v>1.7</c:v>
                </c:pt>
                <c:pt idx="1">
                  <c:v>1.86666666666666</c:v>
                </c:pt>
                <c:pt idx="2">
                  <c:v>2.6</c:v>
                </c:pt>
                <c:pt idx="3">
                  <c:v>2.8</c:v>
                </c:pt>
                <c:pt idx="4">
                  <c:v>2.8333333333333299</c:v>
                </c:pt>
                <c:pt idx="5">
                  <c:v>3.1714285714285699</c:v>
                </c:pt>
                <c:pt idx="6">
                  <c:v>3.05</c:v>
                </c:pt>
                <c:pt idx="7">
                  <c:v>3.6</c:v>
                </c:pt>
                <c:pt idx="8">
                  <c:v>3.46</c:v>
                </c:pt>
                <c:pt idx="9">
                  <c:v>3.4363636363636298</c:v>
                </c:pt>
                <c:pt idx="10">
                  <c:v>3.5833333333333299</c:v>
                </c:pt>
                <c:pt idx="11">
                  <c:v>3.7076923076922998</c:v>
                </c:pt>
                <c:pt idx="12">
                  <c:v>3.6</c:v>
                </c:pt>
                <c:pt idx="13">
                  <c:v>3.48</c:v>
                </c:pt>
                <c:pt idx="14">
                  <c:v>3.2124999999999999</c:v>
                </c:pt>
                <c:pt idx="15">
                  <c:v>3.4117647058823501</c:v>
                </c:pt>
                <c:pt idx="16">
                  <c:v>3.4444444444444402</c:v>
                </c:pt>
                <c:pt idx="17">
                  <c:v>3.6105263157894698</c:v>
                </c:pt>
                <c:pt idx="18">
                  <c:v>3.55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147776"/>
        <c:axId val="79149696"/>
      </c:scatterChart>
      <c:valAx>
        <c:axId val="79147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Probable Innocence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9149696"/>
        <c:crosses val="autoZero"/>
        <c:crossBetween val="midCat"/>
      </c:valAx>
      <c:valAx>
        <c:axId val="7914969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Response Time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91477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/>
              <a:t>Forwarding vs. Innocence (probability</a:t>
            </a:r>
            <a:r>
              <a:rPr lang="en-US" sz="1600" baseline="0"/>
              <a:t> of forwarding) jondos = 32 attackers = 7</a:t>
            </a:r>
            <a:endParaRPr lang="en-US" sz="1600"/>
          </a:p>
        </c:rich>
      </c:tx>
      <c:layout>
        <c:manualLayout>
          <c:xMode val="edge"/>
          <c:yMode val="edge"/>
          <c:x val="9.5986001749781266E-2"/>
          <c:y val="4.1666666666666664E-2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xVal>
            <c:numRef>
              <c:f>Sheet2!$B$23:$B$28</c:f>
              <c:numCache>
                <c:formatCode>General</c:formatCode>
                <c:ptCount val="6"/>
                <c:pt idx="0">
                  <c:v>-16</c:v>
                </c:pt>
                <c:pt idx="1">
                  <c:v>-2.6666666666666599</c:v>
                </c:pt>
                <c:pt idx="2">
                  <c:v>4</c:v>
                </c:pt>
                <c:pt idx="3">
                  <c:v>8</c:v>
                </c:pt>
                <c:pt idx="4">
                  <c:v>10.6666666666666</c:v>
                </c:pt>
                <c:pt idx="5">
                  <c:v>12.5714285714285</c:v>
                </c:pt>
              </c:numCache>
            </c:numRef>
          </c:xVal>
          <c:yVal>
            <c:numRef>
              <c:f>Sheet2!$D$23:$D$28</c:f>
              <c:numCache>
                <c:formatCode>General</c:formatCode>
                <c:ptCount val="6"/>
                <c:pt idx="0">
                  <c:v>2.03125</c:v>
                </c:pt>
                <c:pt idx="1">
                  <c:v>2.125</c:v>
                </c:pt>
                <c:pt idx="2">
                  <c:v>2.125</c:v>
                </c:pt>
                <c:pt idx="3">
                  <c:v>2.75</c:v>
                </c:pt>
                <c:pt idx="4">
                  <c:v>3.3125</c:v>
                </c:pt>
                <c:pt idx="5">
                  <c:v>3.78125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457536"/>
        <c:axId val="48764032"/>
      </c:scatterChart>
      <c:valAx>
        <c:axId val="43457536"/>
        <c:scaling>
          <c:orientation val="minMax"/>
        </c:scaling>
        <c:delete val="0"/>
        <c:axPos val="b"/>
        <c:title>
          <c:layout/>
          <c:overlay val="0"/>
        </c:title>
        <c:numFmt formatCode="General" sourceLinked="1"/>
        <c:majorTickMark val="none"/>
        <c:minorTickMark val="none"/>
        <c:tickLblPos val="nextTo"/>
        <c:crossAx val="48764032"/>
        <c:crosses val="autoZero"/>
        <c:crossBetween val="midCat"/>
      </c:valAx>
      <c:valAx>
        <c:axId val="48764032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General" sourceLinked="1"/>
        <c:majorTickMark val="none"/>
        <c:minorTickMark val="none"/>
        <c:tickLblPos val="nextTo"/>
        <c:crossAx val="43457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0833930-F276-4C00-9052-91E17C5FF478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0833930-F276-4C00-9052-91E17C5FF478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Simulating Crowds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Yann</a:t>
            </a:r>
            <a:r>
              <a:rPr lang="en-US" dirty="0" smtClean="0"/>
              <a:t> Le Gall</a:t>
            </a:r>
          </a:p>
          <a:p>
            <a:r>
              <a:rPr lang="en-US" dirty="0" smtClean="0"/>
              <a:t>Lindsey </a:t>
            </a:r>
            <a:r>
              <a:rPr lang="en-US" dirty="0" err="1" smtClean="0"/>
              <a:t>Bieda</a:t>
            </a:r>
            <a:endParaRPr lang="en-US" dirty="0" smtClean="0"/>
          </a:p>
          <a:p>
            <a:r>
              <a:rPr lang="en-US" dirty="0" smtClean="0"/>
              <a:t>Joe Cavanaugh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– Innocence vs. P</a:t>
            </a:r>
            <a:r>
              <a:rPr lang="en-US" baseline="-25000" dirty="0" smtClean="0"/>
              <a:t>f</a:t>
            </a:r>
            <a:r>
              <a:rPr lang="en-US" dirty="0" smtClean="0"/>
              <a:t> AND Crowd 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16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– Performance vs. Innocence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20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– Performance vs. Innocence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272954"/>
              </p:ext>
            </p:extLst>
          </p:nvPr>
        </p:nvGraphicFramePr>
        <p:xfrm>
          <a:off x="457200" y="15240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02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Length vs. Innocence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60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Length vs. Innocence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28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 exponentially related to P</a:t>
            </a:r>
            <a:r>
              <a:rPr lang="en-US" baseline="-25000" dirty="0" smtClean="0"/>
              <a:t>f</a:t>
            </a:r>
          </a:p>
          <a:p>
            <a:r>
              <a:rPr lang="en-US" dirty="0" smtClean="0"/>
              <a:t>BUT, </a:t>
            </a:r>
            <a:r>
              <a:rPr lang="en-US" dirty="0" smtClean="0"/>
              <a:t>privacy only </a:t>
            </a:r>
            <a:r>
              <a:rPr lang="en-US" dirty="0"/>
              <a:t>grows </a:t>
            </a:r>
            <a:r>
              <a:rPr lang="en-US" dirty="0" smtClean="0"/>
              <a:t>by the log of P</a:t>
            </a:r>
            <a:r>
              <a:rPr lang="en-US" baseline="-25000" dirty="0" smtClean="0"/>
              <a:t>f</a:t>
            </a:r>
            <a:r>
              <a:rPr lang="en-US" dirty="0" smtClean="0"/>
              <a:t> </a:t>
            </a:r>
          </a:p>
          <a:p>
            <a:r>
              <a:rPr lang="en-US" dirty="0"/>
              <a:t>Optimal </a:t>
            </a:r>
            <a:r>
              <a:rPr lang="en-US" dirty="0" smtClean="0"/>
              <a:t>P</a:t>
            </a:r>
            <a:r>
              <a:rPr lang="en-US" baseline="-25000" dirty="0" smtClean="0"/>
              <a:t>f</a:t>
            </a:r>
            <a:r>
              <a:rPr lang="en-US" dirty="0" smtClean="0"/>
              <a:t> for a given crowd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 can hide the content of a message, but not the actual transaction.</a:t>
            </a:r>
          </a:p>
          <a:p>
            <a:r>
              <a:rPr lang="en-US" dirty="0" smtClean="0"/>
              <a:t>Eavesdroppers and servers can record a clients IP, length of data, and time/frequency of communication.</a:t>
            </a:r>
          </a:p>
          <a:p>
            <a:r>
              <a:rPr lang="en-US" dirty="0" smtClean="0"/>
              <a:t>How can we hide these?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published by Rubin and Reiter, 1998.</a:t>
            </a:r>
          </a:p>
          <a:p>
            <a:r>
              <a:rPr lang="en-US" dirty="0" smtClean="0"/>
              <a:t>Collection </a:t>
            </a:r>
            <a:r>
              <a:rPr lang="en-US" dirty="0" smtClean="0"/>
              <a:t>of </a:t>
            </a:r>
            <a:r>
              <a:rPr lang="en-US" dirty="0" smtClean="0"/>
              <a:t>clients </a:t>
            </a:r>
            <a:r>
              <a:rPr lang="en-US" dirty="0" smtClean="0"/>
              <a:t>called “</a:t>
            </a:r>
            <a:r>
              <a:rPr lang="en-US" dirty="0" err="1" smtClean="0"/>
              <a:t>jondos</a:t>
            </a:r>
            <a:r>
              <a:rPr lang="en-US" dirty="0" smtClean="0"/>
              <a:t>” (As in John Doe)</a:t>
            </a:r>
            <a:endParaRPr lang="en-US" dirty="0" smtClean="0"/>
          </a:p>
          <a:p>
            <a:r>
              <a:rPr lang="en-US" dirty="0" smtClean="0"/>
              <a:t>Anonymously issue web </a:t>
            </a:r>
            <a:r>
              <a:rPr lang="en-US" dirty="0" smtClean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1597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crowds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requests are forwarded to either another </a:t>
            </a:r>
            <a:r>
              <a:rPr lang="en-US" dirty="0" err="1" smtClean="0"/>
              <a:t>jondo</a:t>
            </a:r>
            <a:r>
              <a:rPr lang="en-US" dirty="0" smtClean="0"/>
              <a:t> or </a:t>
            </a:r>
            <a:r>
              <a:rPr lang="en-US" dirty="0" smtClean="0"/>
              <a:t>the end server</a:t>
            </a:r>
          </a:p>
          <a:p>
            <a:r>
              <a:rPr lang="en-US" dirty="0" smtClean="0"/>
              <a:t>The server knows who finally forwarded the request, but no idea who initiated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//Insert image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crowds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 “centralized blender” </a:t>
            </a:r>
            <a:r>
              <a:rPr lang="en-US" dirty="0" err="1" smtClean="0"/>
              <a:t>manges</a:t>
            </a:r>
            <a:r>
              <a:rPr lang="en-US" dirty="0" smtClean="0"/>
              <a:t> metadata, e.g. crowd membership, random paths, keys, etc.</a:t>
            </a:r>
          </a:p>
          <a:p>
            <a:r>
              <a:rPr lang="en-US" dirty="0" smtClean="0"/>
              <a:t>Blender pre-computes random paths using a probability of forwarding, P</a:t>
            </a:r>
            <a:r>
              <a:rPr lang="en-US" baseline="-25000" dirty="0" smtClean="0"/>
              <a:t>f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27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crowd may contain collaborators, called </a:t>
            </a:r>
            <a:r>
              <a:rPr lang="en-US" dirty="0" smtClean="0"/>
              <a:t>“attackers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“attackers” </a:t>
            </a:r>
            <a:r>
              <a:rPr lang="en-US" dirty="0" smtClean="0"/>
              <a:t>can determine where a request originated with a certain probability.</a:t>
            </a:r>
          </a:p>
          <a:p>
            <a:r>
              <a:rPr lang="en-US" dirty="0" smtClean="0"/>
              <a:t>Sufficient crowd size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path forwarding </a:t>
            </a:r>
            <a:r>
              <a:rPr lang="en-US" dirty="0" smtClean="0"/>
              <a:t>can</a:t>
            </a:r>
            <a:r>
              <a:rPr lang="en-US" dirty="0" smtClean="0"/>
              <a:t> </a:t>
            </a:r>
            <a:r>
              <a:rPr lang="en-US" dirty="0" smtClean="0"/>
              <a:t>insure probable innocence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Probable Innocence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the crowd size, the number of attackers, and the probability of forwarding; Probable Innocence is defined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−0.5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+1)≥0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Designed to compare security and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Each simulation is a fixed size (</a:t>
            </a:r>
            <a:r>
              <a:rPr lang="en-US" dirty="0" err="1" smtClean="0"/>
              <a:t>jondos</a:t>
            </a:r>
            <a:r>
              <a:rPr lang="en-US" dirty="0" smtClean="0"/>
              <a:t>, attackers, and servers)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/>
              <a:t>of these is scheduled to complete one operation per time step.</a:t>
            </a:r>
          </a:p>
          <a:p>
            <a:r>
              <a:rPr lang="en-US" dirty="0" smtClean="0"/>
              <a:t>One operation may be: </a:t>
            </a:r>
            <a:r>
              <a:rPr lang="en-US" dirty="0" smtClean="0"/>
              <a:t>forwarding </a:t>
            </a:r>
            <a:r>
              <a:rPr lang="en-US" dirty="0" smtClean="0"/>
              <a:t>a request, or responding to a </a:t>
            </a:r>
            <a:r>
              <a:rPr lang="en-US" dirty="0" smtClean="0"/>
              <a:t>request</a:t>
            </a:r>
          </a:p>
          <a:p>
            <a:r>
              <a:rPr lang="en-US" dirty="0" smtClean="0"/>
              <a:t>Requests are initiated randomly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this simulation, we calculate the following:</a:t>
            </a:r>
          </a:p>
          <a:p>
            <a:pPr lvl="1"/>
            <a:r>
              <a:rPr lang="en-US" dirty="0" smtClean="0"/>
              <a:t>Response time of messages (including all forwards)</a:t>
            </a:r>
          </a:p>
          <a:p>
            <a:pPr lvl="1"/>
            <a:r>
              <a:rPr lang="en-US" dirty="0" smtClean="0"/>
              <a:t>Number of forwards</a:t>
            </a:r>
          </a:p>
          <a:p>
            <a:pPr lvl="1"/>
            <a:r>
              <a:rPr lang="en-US" dirty="0" smtClean="0"/>
              <a:t>Probable innocence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121</TotalTime>
  <Words>431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Simulating Crowds</vt:lpstr>
      <vt:lpstr>Motivation</vt:lpstr>
      <vt:lpstr>Crowds</vt:lpstr>
      <vt:lpstr>How crowds work</vt:lpstr>
      <vt:lpstr>How crowds work</vt:lpstr>
      <vt:lpstr>Problem</vt:lpstr>
      <vt:lpstr>Probable Innocence</vt:lpstr>
      <vt:lpstr>Our Simulation</vt:lpstr>
      <vt:lpstr>Our Simulation</vt:lpstr>
      <vt:lpstr>Results – Innocence vs. Pf AND Crowd Size</vt:lpstr>
      <vt:lpstr>Results – Performance vs. Innocence </vt:lpstr>
      <vt:lpstr>Results – Performance vs. Innocence</vt:lpstr>
      <vt:lpstr>Path Length vs. Innocence</vt:lpstr>
      <vt:lpstr>Path Length vs. Innocence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Crowds</dc:title>
  <dc:creator>Joe</dc:creator>
  <cp:lastModifiedBy>Joe</cp:lastModifiedBy>
  <cp:revision>25</cp:revision>
  <dcterms:created xsi:type="dcterms:W3CDTF">2010-12-12T02:39:52Z</dcterms:created>
  <dcterms:modified xsi:type="dcterms:W3CDTF">2010-12-13T23:04:05Z</dcterms:modified>
</cp:coreProperties>
</file>