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1" r:id="rId3"/>
    <p:sldId id="312" r:id="rId4"/>
    <p:sldId id="316" r:id="rId5"/>
    <p:sldId id="315" r:id="rId6"/>
    <p:sldId id="313" r:id="rId7"/>
    <p:sldId id="317" r:id="rId8"/>
    <p:sldId id="314" r:id="rId9"/>
    <p:sldId id="318" r:id="rId10"/>
    <p:sldId id="321" r:id="rId11"/>
    <p:sldId id="320" r:id="rId12"/>
    <p:sldId id="322" r:id="rId13"/>
    <p:sldId id="261" r:id="rId14"/>
    <p:sldId id="300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512" autoAdjust="0"/>
  </p:normalViewPr>
  <p:slideViewPr>
    <p:cSldViewPr snapToGrid="0" snapToObjects="1"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97DC-2566-1F49-938B-F7FAC7252CD3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372A6-1D8E-164F-85E0-6612BCA9C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43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A3CF6-9E1E-1346-B10E-CF7AE5F98066}" type="datetimeFigureOut">
              <a:rPr lang="en-US" smtClean="0"/>
              <a:t>8/2/18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4B913-0650-8A41-A4F4-F9FEF2C621A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743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8/2/18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8/2/18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71" y="89647"/>
            <a:ext cx="8337175" cy="4001090"/>
          </a:xfrm>
        </p:spPr>
        <p:txBody>
          <a:bodyPr/>
          <a:lstStyle/>
          <a:p>
            <a:r>
              <a:rPr lang="en-US" sz="5400" dirty="0"/>
              <a:t>Syllabic Affiliation of Prevocalic Glides in Sonoran Spanish </a:t>
            </a:r>
            <a:br>
              <a:rPr lang="en-US" sz="5400" dirty="0"/>
            </a:br>
            <a:r>
              <a:rPr lang="en-US" sz="4400" dirty="0"/>
              <a:t>Dialectal variation in syllabic affiliation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Sonia Colina</a:t>
            </a:r>
            <a:r>
              <a:rPr lang="es-ES_tradnl" baseline="30000" dirty="0"/>
              <a:t>1</a:t>
            </a:r>
            <a:r>
              <a:rPr lang="es-ES_tradnl" dirty="0"/>
              <a:t>, Joseph V. Casillas</a:t>
            </a:r>
            <a:r>
              <a:rPr lang="es-ES_tradnl" baseline="30000" dirty="0"/>
              <a:t>2</a:t>
            </a:r>
            <a:r>
              <a:rPr lang="es-ES_tradnl" dirty="0"/>
              <a:t>, Yamile Díaz</a:t>
            </a:r>
            <a:r>
              <a:rPr lang="es-ES_tradnl" baseline="30000" dirty="0"/>
              <a:t>1</a:t>
            </a:r>
          </a:p>
          <a:p>
            <a:r>
              <a:rPr lang="es-ES_tradnl" dirty="0"/>
              <a:t>University of Arizona</a:t>
            </a:r>
            <a:r>
              <a:rPr lang="es-ES_tradnl" baseline="30000" dirty="0"/>
              <a:t>1</a:t>
            </a:r>
            <a:r>
              <a:rPr lang="es-ES_tradnl" dirty="0"/>
              <a:t>, </a:t>
            </a:r>
            <a:r>
              <a:rPr lang="es-ES_tradnl" dirty="0" err="1"/>
              <a:t>Rutgers</a:t>
            </a:r>
            <a:r>
              <a:rPr lang="es-ES_tradnl" dirty="0"/>
              <a:t> University</a:t>
            </a:r>
            <a:r>
              <a:rPr lang="es-ES_tradnl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63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Oral data </a:t>
            </a:r>
          </a:p>
          <a:p>
            <a:r>
              <a:rPr lang="en-US" dirty="0"/>
              <a:t>10 speakers of Sonoran Mexican Spanish (limited English proficiency) </a:t>
            </a:r>
          </a:p>
          <a:p>
            <a:r>
              <a:rPr lang="en-US" dirty="0"/>
              <a:t>Two tasks: (</a:t>
            </a:r>
            <a:r>
              <a:rPr lang="en-US" dirty="0" err="1"/>
              <a:t>i</a:t>
            </a:r>
            <a:r>
              <a:rPr lang="en-US" dirty="0"/>
              <a:t>) oral recorded phrase reading (e.g. “</a:t>
            </a:r>
            <a:r>
              <a:rPr lang="en-US" dirty="0" err="1"/>
              <a:t>Digo</a:t>
            </a:r>
            <a:r>
              <a:rPr lang="en-US" dirty="0"/>
              <a:t> ___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”) (ii) an oral syllable division task. </a:t>
            </a:r>
          </a:p>
          <a:p>
            <a:r>
              <a:rPr lang="en-US" dirty="0"/>
              <a:t>Stimuli:  two sets, each had 23 nonce words (alongside 23 fillers) with a C+G+V sequence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D466-EE8C-0B4E-B0DF-08BF74C4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2F1D-6C4A-BA4F-AFEA-EF28322B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Two sets of stimuli designed according to two hypotheses.  </a:t>
            </a:r>
          </a:p>
          <a:p>
            <a:pPr marL="114300" indent="0">
              <a:buNone/>
            </a:pPr>
            <a:r>
              <a:rPr lang="en-US" dirty="0"/>
              <a:t>Set 1, Hypothesis 1: </a:t>
            </a:r>
          </a:p>
          <a:p>
            <a:r>
              <a:rPr lang="en-US" dirty="0"/>
              <a:t>Spanish only allows a maximum of three rhyme segments (Harris 1983). If a sequence of CGVGC (Consonant + Glide + Vowel + Glide + Consonant) is allowed, the glide should be in the onset, because otherwise the rhyme would contain four segments and would be illicit. </a:t>
            </a:r>
          </a:p>
          <a:p>
            <a:r>
              <a:rPr lang="en-US" dirty="0"/>
              <a:t>14 four-syllable nonce words that contained a postconsonantal high vocoid followed by a diphthong (four segment rhyme or complex onset + three segment rhyme).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jaj</a:t>
            </a:r>
            <a:r>
              <a:rPr lang="en-US" dirty="0"/>
              <a:t>]</a:t>
            </a:r>
            <a:r>
              <a:rPr lang="en-US" i="1" dirty="0" err="1"/>
              <a:t>sto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 err="1"/>
              <a:t>lacap</a:t>
            </a:r>
            <a:r>
              <a:rPr lang="en-US" dirty="0"/>
              <a:t>[</a:t>
            </a:r>
            <a:r>
              <a:rPr lang="en-US" dirty="0" err="1"/>
              <a:t>waj</a:t>
            </a:r>
            <a:r>
              <a:rPr lang="en-US" dirty="0"/>
              <a:t>]</a:t>
            </a:r>
            <a:r>
              <a:rPr lang="en-US" i="1" dirty="0" err="1"/>
              <a:t>sto</a:t>
            </a:r>
            <a:endParaRPr lang="en-US" dirty="0"/>
          </a:p>
          <a:p>
            <a:r>
              <a:rPr lang="en-US" dirty="0"/>
              <a:t>Four syllable words were created to avoid a glide + vowel sequence too close to the beginning or end of the word, positions known to favor hiatuses in some dialects (</a:t>
            </a:r>
            <a:r>
              <a:rPr lang="en-US" dirty="0" err="1"/>
              <a:t>Hualde</a:t>
            </a:r>
            <a:r>
              <a:rPr lang="en-US" dirty="0"/>
              <a:t> 1999, 2005).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8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Experimental Design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Set 2, Hypothesis 2:</a:t>
            </a:r>
          </a:p>
          <a:p>
            <a:endParaRPr lang="en-US" dirty="0"/>
          </a:p>
          <a:p>
            <a:r>
              <a:rPr lang="en-US" dirty="0"/>
              <a:t>If the glide is in the onset, there should be onset co-occurrence restrictions, i.e., only some combinations of consonant + glide should be possible as complex clusters.  For instance, a palatal consonant + homorganic glide [j] (e.g., *</a:t>
            </a:r>
            <a:r>
              <a:rPr lang="en-US" i="1" dirty="0" err="1"/>
              <a:t>ch</a:t>
            </a:r>
            <a:r>
              <a:rPr lang="en-US" dirty="0"/>
              <a:t>[j]</a:t>
            </a:r>
            <a:r>
              <a:rPr lang="en-US" i="1" dirty="0"/>
              <a:t>aba, </a:t>
            </a:r>
            <a:r>
              <a:rPr lang="en-US" dirty="0"/>
              <a:t>*[</a:t>
            </a:r>
            <a:r>
              <a:rPr lang="en-US" dirty="0" err="1"/>
              <a:t>jj</a:t>
            </a:r>
            <a:r>
              <a:rPr lang="en-US" dirty="0"/>
              <a:t>]</a:t>
            </a:r>
            <a:r>
              <a:rPr lang="en-US" i="1" dirty="0"/>
              <a:t>ape,</a:t>
            </a:r>
            <a:r>
              <a:rPr lang="en-US" dirty="0"/>
              <a:t> *</a:t>
            </a:r>
            <a:r>
              <a:rPr lang="en-US" i="1" dirty="0"/>
              <a:t>ma</a:t>
            </a:r>
            <a:r>
              <a:rPr lang="en-US" dirty="0"/>
              <a:t>[</a:t>
            </a:r>
            <a:r>
              <a:rPr lang="en-US" dirty="0" err="1"/>
              <a:t>ɲj</a:t>
            </a:r>
            <a:r>
              <a:rPr lang="en-US" dirty="0"/>
              <a:t>]</a:t>
            </a:r>
            <a:r>
              <a:rPr lang="en-US" i="1" dirty="0"/>
              <a:t>ala)</a:t>
            </a:r>
            <a:r>
              <a:rPr lang="en-US" dirty="0"/>
              <a:t> should be disallowed because their articulations are too similar.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1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 err="1"/>
              <a:t>Results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45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2578"/>
          </a:xfrm>
        </p:spPr>
        <p:txBody>
          <a:bodyPr>
            <a:normAutofit fontScale="92500" lnSpcReduction="20000"/>
          </a:bodyPr>
          <a:lstStyle/>
          <a:p>
            <a:r>
              <a:rPr lang="es-ES" cap="small" dirty="0"/>
              <a:t>Alvar</a:t>
            </a:r>
            <a:r>
              <a:rPr lang="es-ES" dirty="0"/>
              <a:t>, M. (1996). </a:t>
            </a:r>
            <a:r>
              <a:rPr lang="es-ES" i="1" dirty="0"/>
              <a:t>Manual de dialectología hispánica</a:t>
            </a:r>
            <a:r>
              <a:rPr lang="es-ES" dirty="0"/>
              <a:t>.  </a:t>
            </a:r>
            <a:r>
              <a:rPr lang="en-US" dirty="0"/>
              <a:t>Barcelona: Ariel. </a:t>
            </a:r>
          </a:p>
          <a:p>
            <a:r>
              <a:rPr lang="en-US" cap="small" dirty="0"/>
              <a:t>Canfield</a:t>
            </a:r>
            <a:r>
              <a:rPr lang="en-US" dirty="0"/>
              <a:t>, L. (1981).  </a:t>
            </a:r>
            <a:r>
              <a:rPr lang="en-US" i="1" dirty="0"/>
              <a:t>Spanish Pronunciation in the Americas</a:t>
            </a:r>
            <a:r>
              <a:rPr lang="en-US" dirty="0"/>
              <a:t>.  Chicago: U. of Chicago P. </a:t>
            </a:r>
          </a:p>
          <a:p>
            <a:r>
              <a:rPr lang="en-US" cap="small" dirty="0" err="1"/>
              <a:t>Colina</a:t>
            </a:r>
            <a:r>
              <a:rPr lang="en-US" dirty="0"/>
              <a:t>, S. (2009). </a:t>
            </a:r>
            <a:r>
              <a:rPr lang="en-US" i="1" dirty="0"/>
              <a:t>Spanish Phonology: A syllabic perspective</a:t>
            </a:r>
            <a:r>
              <a:rPr lang="en-US" dirty="0"/>
              <a:t>. Washington, DC: GUP. </a:t>
            </a:r>
          </a:p>
          <a:p>
            <a:r>
              <a:rPr lang="en-US" cap="small" dirty="0"/>
              <a:t>Harris</a:t>
            </a:r>
            <a:r>
              <a:rPr lang="en-US" dirty="0"/>
              <a:t>, J. W. (1983). </a:t>
            </a:r>
            <a:r>
              <a:rPr lang="en-US" i="1" dirty="0"/>
              <a:t>Syllable structure and stress in Spanish</a:t>
            </a:r>
            <a:r>
              <a:rPr lang="en-US" dirty="0"/>
              <a:t>. Cambridge, MA; MIT Press.</a:t>
            </a:r>
          </a:p>
          <a:p>
            <a:r>
              <a:rPr lang="en-US" cap="small" dirty="0"/>
              <a:t>Harris, J. W.  </a:t>
            </a:r>
            <a:r>
              <a:rPr lang="en-US" dirty="0"/>
              <a:t>and</a:t>
            </a:r>
            <a:r>
              <a:rPr lang="en-US" cap="small" dirty="0"/>
              <a:t> E. M. </a:t>
            </a:r>
            <a:r>
              <a:rPr lang="en-US" cap="small" dirty="0" err="1"/>
              <a:t>Kaisse</a:t>
            </a:r>
            <a:r>
              <a:rPr lang="en-US" dirty="0"/>
              <a:t>. (1999). Palatal vowels, glides, and </a:t>
            </a:r>
            <a:r>
              <a:rPr lang="en-US" dirty="0" err="1"/>
              <a:t>obstruents</a:t>
            </a:r>
            <a:r>
              <a:rPr lang="en-US" dirty="0"/>
              <a:t> in Argentinian Spanish. </a:t>
            </a:r>
            <a:r>
              <a:rPr lang="en-US" i="1" dirty="0"/>
              <a:t>Phonology</a:t>
            </a:r>
            <a:r>
              <a:rPr lang="en-US" dirty="0"/>
              <a:t> 16.117-190.</a:t>
            </a:r>
          </a:p>
          <a:p>
            <a:r>
              <a:rPr lang="en-US" cap="small" dirty="0" err="1"/>
              <a:t>Hualde</a:t>
            </a:r>
            <a:r>
              <a:rPr lang="en-US" dirty="0"/>
              <a:t>, J. I. (2005). </a:t>
            </a:r>
            <a:r>
              <a:rPr lang="en-US" i="1" dirty="0"/>
              <a:t>The Sounds of Spanish</a:t>
            </a:r>
            <a:r>
              <a:rPr lang="en-US" dirty="0"/>
              <a:t>. </a:t>
            </a:r>
            <a:r>
              <a:rPr lang="es-ES" dirty="0"/>
              <a:t>Cambridge, UK: CUP. </a:t>
            </a:r>
            <a:endParaRPr lang="en-US" dirty="0"/>
          </a:p>
          <a:p>
            <a:r>
              <a:rPr lang="es-ES" cap="small" dirty="0" err="1"/>
              <a:t>Hualde</a:t>
            </a:r>
            <a:r>
              <a:rPr lang="es-ES" dirty="0"/>
              <a:t>, J.I. (2014) La </a:t>
            </a:r>
            <a:r>
              <a:rPr lang="es-ES" dirty="0" err="1"/>
              <a:t>silabificación</a:t>
            </a:r>
            <a:r>
              <a:rPr lang="es-ES" dirty="0"/>
              <a:t> en español. In </a:t>
            </a:r>
            <a:r>
              <a:rPr lang="es-ES" cap="small" dirty="0"/>
              <a:t>Núñez-Cedeño</a:t>
            </a:r>
            <a:r>
              <a:rPr lang="es-ES" dirty="0"/>
              <a:t>, et al. (Eds.). (2014). </a:t>
            </a:r>
            <a:r>
              <a:rPr lang="es-ES" i="1" dirty="0"/>
              <a:t>Fonología generativa contemporánea de la lengua española</a:t>
            </a:r>
            <a:r>
              <a:rPr lang="es-ES" dirty="0"/>
              <a:t>. </a:t>
            </a:r>
            <a:r>
              <a:rPr lang="en-US" dirty="0"/>
              <a:t>Washington, DC: Georgetown UP, pp. 195-215.</a:t>
            </a:r>
          </a:p>
          <a:p>
            <a:r>
              <a:rPr lang="en-US" cap="small" dirty="0"/>
              <a:t>Boersma</a:t>
            </a:r>
            <a:r>
              <a:rPr lang="en-US" dirty="0"/>
              <a:t>, P. &amp; </a:t>
            </a:r>
            <a:r>
              <a:rPr lang="en-US" cap="small" dirty="0" err="1"/>
              <a:t>Weenink</a:t>
            </a:r>
            <a:r>
              <a:rPr lang="en-US" dirty="0"/>
              <a:t>, D. (2018). </a:t>
            </a:r>
            <a:r>
              <a:rPr lang="en-US" i="1" dirty="0" err="1"/>
              <a:t>Praat</a:t>
            </a:r>
            <a:r>
              <a:rPr lang="en-US" i="1" dirty="0"/>
              <a:t>: doing phonetics by computer</a:t>
            </a:r>
            <a:r>
              <a:rPr lang="en-US" dirty="0"/>
              <a:t>. Version 6.0.39, retrieved 3 April 2018 from http://</a:t>
            </a:r>
            <a:r>
              <a:rPr lang="en-US" dirty="0" err="1"/>
              <a:t>www.praat.org</a:t>
            </a:r>
            <a:r>
              <a:rPr lang="en-US" dirty="0"/>
              <a:t>/.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E48F-7BA8-7D40-81DC-62AD5141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774F-FF51-0F4D-AB13-F19A0D6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investigate the syllabic affiliation of prevocalic, post-consonantal glides in Spanish, e.g., ‘</a:t>
            </a:r>
            <a:r>
              <a:rPr lang="en-US" dirty="0" err="1"/>
              <a:t>i</a:t>
            </a:r>
            <a:r>
              <a:rPr lang="en-US" dirty="0"/>
              <a:t>’ in </a:t>
            </a:r>
            <a:r>
              <a:rPr lang="en-US" i="1" dirty="0" err="1"/>
              <a:t>mie.do</a:t>
            </a:r>
            <a:r>
              <a:rPr lang="en-US" dirty="0"/>
              <a:t> ‘fear’.</a:t>
            </a:r>
          </a:p>
          <a:p>
            <a:r>
              <a:rPr lang="en-US" dirty="0"/>
              <a:t>To determine whether prevocalic glides are parsed as a complex onset in some varieties of Spanish. </a:t>
            </a:r>
          </a:p>
        </p:txBody>
      </p:sp>
    </p:spTree>
    <p:extLst>
      <p:ext uri="{BB962C8B-B14F-4D97-AF65-F5344CB8AC3E}">
        <p14:creationId xmlns:p14="http://schemas.microsoft.com/office/powerpoint/2010/main" val="136176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D18-0184-8E49-B2DD-4AC61CABB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863516"/>
            <a:ext cx="3657600" cy="326296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D2063125-9A3E-4441-BD2E-7ECF40AA8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18076"/>
            <a:ext cx="3657600" cy="2421583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DBAD5E-8726-834E-B8EF-F21E7CBEA464}"/>
              </a:ext>
            </a:extLst>
          </p:cNvPr>
          <p:cNvSpPr txBox="1"/>
          <p:nvPr/>
        </p:nvSpPr>
        <p:spPr>
          <a:xfrm>
            <a:off x="565484" y="1417638"/>
            <a:ext cx="75117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standard position in the literature (Harris &amp; </a:t>
            </a:r>
            <a:r>
              <a:rPr lang="en-US" sz="2000" dirty="0" err="1"/>
              <a:t>Kaisse</a:t>
            </a:r>
            <a:r>
              <a:rPr lang="en-US" sz="2000" dirty="0"/>
              <a:t> 1999; </a:t>
            </a:r>
            <a:r>
              <a:rPr lang="en-US" sz="2000" dirty="0" err="1"/>
              <a:t>Hualde</a:t>
            </a:r>
            <a:r>
              <a:rPr lang="en-US" sz="2000" dirty="0"/>
              <a:t> 2005, 2014; </a:t>
            </a:r>
            <a:r>
              <a:rPr lang="en-US" sz="2000" dirty="0" err="1"/>
              <a:t>Colina</a:t>
            </a:r>
            <a:r>
              <a:rPr lang="en-US" sz="2000" dirty="0"/>
              <a:t> 2009, and many others</a:t>
            </a:r>
            <a:r>
              <a:rPr lang="en-US" dirty="0"/>
              <a:t>) </a:t>
            </a:r>
            <a:r>
              <a:rPr lang="en-US" sz="2000" dirty="0"/>
              <a:t>is that postconsonantal, prevocalic glides are parsed in the nucleus of the syllable, when there is a preceding consonant that occupies the onset, i.e., (1a) rather than (1b) (however, cf. Martínez-Gil 2016 for arguments for 1b)</a:t>
            </a: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5786AA7-A6D4-C540-A3E5-537391730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655" y="3030776"/>
            <a:ext cx="39497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1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7620000" cy="4957011"/>
          </a:xfrm>
        </p:spPr>
        <p:txBody>
          <a:bodyPr/>
          <a:lstStyle/>
          <a:p>
            <a:r>
              <a:rPr lang="en-US" dirty="0"/>
              <a:t>When the glide is prevocalic, but not postconsonantal (i.e., the onset is empty), the glide becomes an obstruent (with various degrees of aperture/constriction, e.g. approximant, fricative, stop, affricate) in most varieties of Spanish and it is parsed in the onset. .e., </a:t>
            </a:r>
            <a:r>
              <a:rPr lang="en-US" i="1" dirty="0"/>
              <a:t>-</a:t>
            </a:r>
            <a:r>
              <a:rPr lang="en-US" i="1" dirty="0" err="1"/>
              <a:t>iendo</a:t>
            </a:r>
            <a:r>
              <a:rPr lang="en-US" dirty="0"/>
              <a:t> [-</a:t>
            </a:r>
            <a:r>
              <a:rPr lang="en-US" dirty="0" err="1"/>
              <a:t>jen.do</a:t>
            </a:r>
            <a:r>
              <a:rPr lang="en-US" dirty="0"/>
              <a:t>] ‘-</a:t>
            </a:r>
            <a:r>
              <a:rPr lang="en-US" dirty="0" err="1"/>
              <a:t>ing</a:t>
            </a:r>
            <a:r>
              <a:rPr lang="en-US" dirty="0"/>
              <a:t>’, </a:t>
            </a:r>
            <a:r>
              <a:rPr lang="en-US" i="1" dirty="0"/>
              <a:t>com-</a:t>
            </a:r>
            <a:r>
              <a:rPr lang="en-US" i="1" dirty="0" err="1"/>
              <a:t>iendo</a:t>
            </a:r>
            <a:r>
              <a:rPr lang="en-US" dirty="0"/>
              <a:t> [</a:t>
            </a:r>
            <a:r>
              <a:rPr lang="en-US" dirty="0" err="1"/>
              <a:t>ko.mjen.do</a:t>
            </a:r>
            <a:r>
              <a:rPr lang="en-US" dirty="0"/>
              <a:t>] ‘eating’, vs. </a:t>
            </a:r>
            <a:r>
              <a:rPr lang="en-US" i="1" dirty="0" err="1"/>
              <a:t>creyendo</a:t>
            </a:r>
            <a:r>
              <a:rPr lang="en-US" dirty="0"/>
              <a:t> [</a:t>
            </a:r>
            <a:r>
              <a:rPr lang="en-US" dirty="0" err="1"/>
              <a:t>kre.ʝen.do</a:t>
            </a:r>
            <a:r>
              <a:rPr lang="en-US" dirty="0"/>
              <a:t>] ‘believing’ 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  <a:p>
            <a:r>
              <a:rPr lang="en-US" dirty="0"/>
              <a:t>Glides are not possible onsets.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F2D7A7-65CB-2D48-B04A-96893536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3" y="4384507"/>
            <a:ext cx="4064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3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10FC-4E57-DB4A-AE74-BB16473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D18-0184-8E49-B2DD-4AC61CAB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That glides are not possible onsets is one of the arguments used to support the nuclear parsing of prevocalic glides.</a:t>
            </a:r>
          </a:p>
          <a:p>
            <a:pPr marL="114300" indent="0">
              <a:buNone/>
            </a:pPr>
            <a:r>
              <a:rPr lang="en-US" dirty="0"/>
              <a:t>(</a:t>
            </a:r>
            <a:r>
              <a:rPr lang="en-US" dirty="0" err="1"/>
              <a:t>Hualde</a:t>
            </a:r>
            <a:r>
              <a:rPr lang="en-US" dirty="0"/>
              <a:t> 2005,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Additional arguments in favor of the nuclear status of prevocalic postconsonantal glides have to do with rhyme restrictions, vowel harmony and </a:t>
            </a:r>
            <a:r>
              <a:rPr lang="en-US" dirty="0" err="1"/>
              <a:t>hypochoristic</a:t>
            </a:r>
            <a:r>
              <a:rPr lang="en-US" dirty="0"/>
              <a:t> formation (cf. </a:t>
            </a:r>
            <a:r>
              <a:rPr lang="en-US" dirty="0" err="1"/>
              <a:t>Hualde</a:t>
            </a:r>
            <a:r>
              <a:rPr lang="en-US" dirty="0"/>
              <a:t> 2014, </a:t>
            </a:r>
            <a:r>
              <a:rPr lang="en-US" dirty="0" err="1"/>
              <a:t>Colina</a:t>
            </a:r>
            <a:r>
              <a:rPr lang="en-US" dirty="0"/>
              <a:t> 2009). </a:t>
            </a:r>
          </a:p>
        </p:txBody>
      </p:sp>
    </p:spTree>
    <p:extLst>
      <p:ext uri="{BB962C8B-B14F-4D97-AF65-F5344CB8AC3E}">
        <p14:creationId xmlns:p14="http://schemas.microsoft.com/office/powerpoint/2010/main" val="350807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Spanish varieties, such as the Spanish of Sonora, Mexico, allow for glides in the onset (Canfield 1981, Alvar 1996), i.e., </a:t>
            </a:r>
            <a:r>
              <a:rPr lang="en-US" i="1" dirty="0" err="1"/>
              <a:t>creyendo</a:t>
            </a:r>
            <a:r>
              <a:rPr lang="en-US" dirty="0"/>
              <a:t> ‘believing’ [</a:t>
            </a:r>
            <a:r>
              <a:rPr lang="en-US" dirty="0" err="1"/>
              <a:t>kre.jen.do</a:t>
            </a:r>
            <a:r>
              <a:rPr lang="en-US" dirty="0"/>
              <a:t>] (they do not become </a:t>
            </a:r>
            <a:r>
              <a:rPr lang="en-US" dirty="0" err="1"/>
              <a:t>obstruents</a:t>
            </a:r>
            <a:r>
              <a:rPr lang="en-US" dirty="0"/>
              <a:t>).</a:t>
            </a:r>
          </a:p>
          <a:p>
            <a:r>
              <a:rPr lang="en-US" dirty="0"/>
              <a:t>Consequently, a glide preceded by a consonant (e.g., </a:t>
            </a:r>
            <a:r>
              <a:rPr lang="en-US" i="1" dirty="0" err="1"/>
              <a:t>i</a:t>
            </a:r>
            <a:r>
              <a:rPr lang="en-US" dirty="0"/>
              <a:t> in </a:t>
            </a:r>
            <a:r>
              <a:rPr lang="en-US" i="1" dirty="0"/>
              <a:t>tiara</a:t>
            </a:r>
            <a:r>
              <a:rPr lang="en-US" dirty="0"/>
              <a:t>) could in principle be parsed as the second element in the onset [</a:t>
            </a:r>
            <a:r>
              <a:rPr lang="en-US" dirty="0" err="1"/>
              <a:t>tj</a:t>
            </a:r>
            <a:r>
              <a:rPr lang="en-US" dirty="0"/>
              <a:t>] (i.e. an onset cluster), rather than in the nucleus [ja]. </a:t>
            </a:r>
          </a:p>
          <a:p>
            <a:r>
              <a:rPr lang="en-US" dirty="0"/>
              <a:t>In more general terms, the question is: are prevocalic glides always part of an onset or can the glide be parsed in a complex nucleus preceding a full vowel (in a diphthong)? Onset parsing would suggest cross-dialectal variation in the syllabic affiliation of prevocalic glides. </a:t>
            </a:r>
          </a:p>
        </p:txBody>
      </p:sp>
    </p:spTree>
    <p:extLst>
      <p:ext uri="{BB962C8B-B14F-4D97-AF65-F5344CB8AC3E}">
        <p14:creationId xmlns:p14="http://schemas.microsoft.com/office/powerpoint/2010/main" val="14846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B78A-232D-2847-A7AA-AFD7AA80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83A97-661D-C34A-A6B5-11F57DC14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Spanish varieties, such as the Spanish of Sonora, Mexico, allow for glides in the onset (Canfield 1981, Alvar 1996), i.e., </a:t>
            </a:r>
            <a:r>
              <a:rPr lang="en-US" i="1" dirty="0" err="1"/>
              <a:t>creyendo</a:t>
            </a:r>
            <a:r>
              <a:rPr lang="en-US" dirty="0"/>
              <a:t> ‘believing’ [</a:t>
            </a:r>
            <a:r>
              <a:rPr lang="en-US" dirty="0" err="1"/>
              <a:t>kre.jen.do</a:t>
            </a:r>
            <a:r>
              <a:rPr lang="en-US" dirty="0"/>
              <a:t>] (they do not become </a:t>
            </a:r>
            <a:r>
              <a:rPr lang="en-US" dirty="0" err="1"/>
              <a:t>obstruents</a:t>
            </a:r>
            <a:r>
              <a:rPr lang="en-US" dirty="0"/>
              <a:t>).</a:t>
            </a:r>
          </a:p>
          <a:p>
            <a:r>
              <a:rPr lang="en-US" dirty="0"/>
              <a:t>Consequently, a glide preceded by a consonant (e.g., </a:t>
            </a:r>
            <a:r>
              <a:rPr lang="en-US" i="1" dirty="0" err="1"/>
              <a:t>i</a:t>
            </a:r>
            <a:r>
              <a:rPr lang="en-US" dirty="0"/>
              <a:t> in </a:t>
            </a:r>
            <a:r>
              <a:rPr lang="en-US" i="1" dirty="0"/>
              <a:t>tiara</a:t>
            </a:r>
            <a:r>
              <a:rPr lang="en-US" dirty="0"/>
              <a:t>) could in principle be parsed as the second element in the onset [</a:t>
            </a:r>
            <a:r>
              <a:rPr lang="en-US" dirty="0" err="1"/>
              <a:t>tj</a:t>
            </a:r>
            <a:r>
              <a:rPr lang="en-US" dirty="0"/>
              <a:t>] (i.e. an onset cluster), rather than in the nucleus [ja]. </a:t>
            </a:r>
          </a:p>
        </p:txBody>
      </p:sp>
    </p:spTree>
    <p:extLst>
      <p:ext uri="{BB962C8B-B14F-4D97-AF65-F5344CB8AC3E}">
        <p14:creationId xmlns:p14="http://schemas.microsoft.com/office/powerpoint/2010/main" val="18044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BAD9-A6F8-2445-A34C-CB0DFE2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3F4D-2C12-9242-B657-F4F8E714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postconsonantal, prevocalic glide be parsed as the second segment of a complex onset in Sonoran Spanish?</a:t>
            </a:r>
          </a:p>
          <a:p>
            <a:endParaRPr lang="en-US" dirty="0"/>
          </a:p>
          <a:p>
            <a:r>
              <a:rPr lang="en-US" dirty="0"/>
              <a:t>In more general terms, the question is: are prevocalic glides always part of an onset or can the glide be parsed in a complex nucleus preceding a full vowel (in a diphthong)?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9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BAD9-A6F8-2445-A34C-CB0DFE2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3F4D-2C12-9242-B657-F4F8E7140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Onset parsing would suggest cross-dialectal variation in the syllabic affiliation of prevocalic glides. </a:t>
            </a:r>
          </a:p>
          <a:p>
            <a:endParaRPr lang="en-US" dirty="0"/>
          </a:p>
          <a:p>
            <a:r>
              <a:rPr lang="en-US" dirty="0"/>
              <a:t>It is reasonable to assume that dialectal variation could also affect syllabification/syllabic affiliation, but little is known about cross-dialectal variation in Spanish syllabification. </a:t>
            </a:r>
          </a:p>
          <a:p>
            <a:endParaRPr lang="en-US" dirty="0"/>
          </a:p>
          <a:p>
            <a:r>
              <a:rPr lang="en-US" dirty="0"/>
              <a:t>Onset parsing of the prevocalic glide would bear out the predictions of an optimality-theoretic factorial typology in which constraint reranking predicts possible patterns of variation: 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cap="small" dirty="0"/>
              <a:t>Onset</a:t>
            </a:r>
            <a:r>
              <a:rPr lang="en-US" dirty="0"/>
              <a:t>, *</a:t>
            </a:r>
            <a:r>
              <a:rPr lang="en-US" cap="small" dirty="0"/>
              <a:t>Onset/</a:t>
            </a:r>
            <a:r>
              <a:rPr lang="en-US" dirty="0"/>
              <a:t>glide &gt;&gt; 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, Max</a:t>
            </a:r>
            <a:r>
              <a:rPr lang="en-US" dirty="0"/>
              <a:t>-</a:t>
            </a:r>
            <a:r>
              <a:rPr lang="en-US" dirty="0" err="1"/>
              <a:t>IO</a:t>
            </a:r>
            <a:r>
              <a:rPr lang="en-US" cap="small" dirty="0" err="1"/>
              <a:t>m</a:t>
            </a:r>
            <a:r>
              <a:rPr lang="en-US" dirty="0"/>
              <a:t>,</a:t>
            </a:r>
            <a:r>
              <a:rPr lang="en-US" cap="small" dirty="0"/>
              <a:t> Ident</a:t>
            </a:r>
            <a:r>
              <a:rPr lang="en-US" dirty="0"/>
              <a:t>(cons) (nuclear glide) (ii) </a:t>
            </a:r>
            <a:r>
              <a:rPr lang="en-US" cap="small" dirty="0"/>
              <a:t>Onset, </a:t>
            </a:r>
            <a:r>
              <a:rPr lang="en-US" dirty="0"/>
              <a:t>*</a:t>
            </a:r>
            <a:r>
              <a:rPr lang="en-US" cap="small" dirty="0"/>
              <a:t>Complex </a:t>
            </a:r>
            <a:r>
              <a:rPr lang="en-US" cap="small" dirty="0" err="1"/>
              <a:t>Nuc</a:t>
            </a:r>
            <a:r>
              <a:rPr lang="en-US" cap="small" dirty="0"/>
              <a:t> </a:t>
            </a:r>
            <a:r>
              <a:rPr lang="en-US" dirty="0"/>
              <a:t>&gt;&gt; </a:t>
            </a:r>
            <a:r>
              <a:rPr lang="en-US" cap="small" dirty="0"/>
              <a:t>*Onset</a:t>
            </a:r>
            <a:r>
              <a:rPr lang="en-US" dirty="0"/>
              <a:t>/glide, </a:t>
            </a:r>
            <a:r>
              <a:rPr lang="en-US" cap="small" dirty="0"/>
              <a:t>Max</a:t>
            </a:r>
            <a:r>
              <a:rPr lang="en-US" dirty="0"/>
              <a:t>-</a:t>
            </a:r>
            <a:r>
              <a:rPr lang="en-US" dirty="0" err="1"/>
              <a:t>IO</a:t>
            </a:r>
            <a:r>
              <a:rPr lang="en-US" cap="small" dirty="0" err="1"/>
              <a:t>m</a:t>
            </a:r>
            <a:r>
              <a:rPr lang="en-US" cap="small" dirty="0"/>
              <a:t>, Ident</a:t>
            </a:r>
            <a:r>
              <a:rPr lang="en-US" dirty="0"/>
              <a:t>(cons) (onset glide) (</a:t>
            </a:r>
            <a:r>
              <a:rPr lang="en-US" dirty="0" err="1"/>
              <a:t>Colina</a:t>
            </a:r>
            <a:r>
              <a:rPr lang="en-US" dirty="0"/>
              <a:t> 2009).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51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2301</TotalTime>
  <Words>1086</Words>
  <Application>Microsoft Macintosh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Adjacency</vt:lpstr>
      <vt:lpstr>Syllabic Affiliation of Prevocalic Glides in Sonoran Spanish  Dialectal variation in syllabic affiliation</vt:lpstr>
      <vt:lpstr>Goal</vt:lpstr>
      <vt:lpstr>Background</vt:lpstr>
      <vt:lpstr>Background</vt:lpstr>
      <vt:lpstr>Background</vt:lpstr>
      <vt:lpstr>Background</vt:lpstr>
      <vt:lpstr>Background</vt:lpstr>
      <vt:lpstr>Research question</vt:lpstr>
      <vt:lpstr>Research question</vt:lpstr>
      <vt:lpstr>Experimental design</vt:lpstr>
      <vt:lpstr>Experimental design</vt:lpstr>
      <vt:lpstr>Experimental Design</vt:lpstr>
      <vt:lpstr>Results</vt:lpstr>
      <vt:lpstr>References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Depalitalization in Spanish: A counter agrument to Harris (1999)</dc:title>
  <dc:creator>Ryan Bessett</dc:creator>
  <cp:lastModifiedBy>Colina, Sonia - (scolina)</cp:lastModifiedBy>
  <cp:revision>172</cp:revision>
  <cp:lastPrinted>2014-11-10T23:18:42Z</cp:lastPrinted>
  <dcterms:created xsi:type="dcterms:W3CDTF">2013-11-18T06:47:11Z</dcterms:created>
  <dcterms:modified xsi:type="dcterms:W3CDTF">2018-08-02T17:55:43Z</dcterms:modified>
</cp:coreProperties>
</file>