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1" r:id="rId3"/>
    <p:sldId id="312" r:id="rId4"/>
    <p:sldId id="316" r:id="rId5"/>
    <p:sldId id="315" r:id="rId6"/>
    <p:sldId id="317" r:id="rId7"/>
    <p:sldId id="313" r:id="rId8"/>
    <p:sldId id="318" r:id="rId9"/>
    <p:sldId id="321" r:id="rId10"/>
    <p:sldId id="320" r:id="rId11"/>
    <p:sldId id="322" r:id="rId12"/>
    <p:sldId id="261" r:id="rId13"/>
    <p:sldId id="323" r:id="rId14"/>
    <p:sldId id="327" r:id="rId15"/>
    <p:sldId id="328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00" r:id="rId28"/>
    <p:sldId id="326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70135" autoAdjust="0"/>
  </p:normalViewPr>
  <p:slideViewPr>
    <p:cSldViewPr snapToGrid="0" snapToObjects="1">
      <p:cViewPr varScale="1">
        <p:scale>
          <a:sx n="88" d="100"/>
          <a:sy n="88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10/13/18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task examines two main questions: </a:t>
            </a:r>
          </a:p>
          <a:p>
            <a:r>
              <a:rPr lang="en-US" baseline="0" dirty="0" smtClean="0"/>
              <a:t>First, how do participants syllabify the </a:t>
            </a:r>
            <a:r>
              <a:rPr lang="en-US" baseline="0" dirty="0" err="1" smtClean="0"/>
              <a:t>nonse</a:t>
            </a:r>
            <a:r>
              <a:rPr lang="en-US" baseline="0" dirty="0" smtClean="0"/>
              <a:t> words? Is glide-vowel-glide a possible realization?</a:t>
            </a:r>
          </a:p>
          <a:p>
            <a:r>
              <a:rPr lang="en-US" baseline="0" dirty="0" smtClean="0"/>
              <a:t>Second, are responses predicted by the type of glide of the preceding consonant?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answer these questions we coded the responses in the following manner: </a:t>
            </a:r>
          </a:p>
          <a:p>
            <a:r>
              <a:rPr lang="en-US" baseline="0" dirty="0" smtClean="0"/>
              <a:t>Triphthong, Hiatus, or Simplification (can read direct from slide) </a:t>
            </a:r>
          </a:p>
          <a:p>
            <a:r>
              <a:rPr lang="en-US" baseline="0" dirty="0" smtClean="0"/>
              <a:t>Explain example word “lakapiasto” for each possible realization</a:t>
            </a:r>
          </a:p>
          <a:p>
            <a:endParaRPr lang="en-US" dirty="0" smtClean="0"/>
          </a:p>
          <a:p>
            <a:r>
              <a:rPr lang="en-US" dirty="0" smtClean="0"/>
              <a:t>We fit the data using a multinomial</a:t>
            </a:r>
            <a:r>
              <a:rPr lang="en-US" baseline="0" dirty="0" smtClean="0"/>
              <a:t> mixed-effects model with</a:t>
            </a:r>
          </a:p>
          <a:p>
            <a:r>
              <a:rPr lang="en-US" b="1" baseline="0" dirty="0" smtClean="0"/>
              <a:t>response </a:t>
            </a:r>
            <a:r>
              <a:rPr lang="en-US" b="0" baseline="0" dirty="0" smtClean="0"/>
              <a:t>as the criterion and</a:t>
            </a:r>
          </a:p>
          <a:p>
            <a:r>
              <a:rPr lang="en-US" b="1" baseline="0" dirty="0" smtClean="0"/>
              <a:t>Glide type </a:t>
            </a:r>
            <a:r>
              <a:rPr lang="en-US" b="0" baseline="0" dirty="0" smtClean="0"/>
              <a:t>and </a:t>
            </a:r>
            <a:r>
              <a:rPr lang="en-US" b="1" baseline="0" dirty="0" smtClean="0"/>
              <a:t>preceding consonant</a:t>
            </a:r>
            <a:r>
              <a:rPr lang="en-US" b="0" baseline="0" dirty="0" smtClean="0"/>
              <a:t> as fixed effects</a:t>
            </a:r>
          </a:p>
          <a:p>
            <a:r>
              <a:rPr lang="en-US" b="0" baseline="0" dirty="0" smtClean="0"/>
              <a:t>The model included by-subjects and by-items intercepts with random </a:t>
            </a:r>
          </a:p>
          <a:p>
            <a:r>
              <a:rPr lang="en-US" b="0" baseline="0" dirty="0" smtClean="0"/>
              <a:t>slopes for glide_type and preceding consonant</a:t>
            </a:r>
          </a:p>
          <a:p>
            <a:endParaRPr lang="en-US" b="1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m</a:t>
            </a:r>
            <a:r>
              <a:rPr lang="en-US" dirty="0" smtClean="0"/>
              <a:t>odel found that responses did not vary as a function of the </a:t>
            </a:r>
            <a:r>
              <a:rPr lang="en-US" baseline="0" dirty="0" smtClean="0"/>
              <a:t>glide type </a:t>
            </a:r>
          </a:p>
          <a:p>
            <a:r>
              <a:rPr lang="en-US" baseline="0" dirty="0" smtClean="0"/>
              <a:t>nor the preceding consonant, so we will look at overall response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0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triphthongs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produced in approximately 45% of the targets.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containing a hiatus made up roughly 30% of the data, followed by a simplification of some sort (~25% of the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33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combine hiatus and simplification (Figure 2), we see that they make up approximately 60% of the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628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finding: we have evidence supporting the hypothesis that pre-vocalic glides can be part of the onset</a:t>
            </a:r>
          </a:p>
          <a:p>
            <a:r>
              <a:rPr lang="en-US" dirty="0" smtClean="0"/>
              <a:t>Why: because the participants produced </a:t>
            </a:r>
            <a:r>
              <a:rPr lang="en-US" dirty="0" err="1" smtClean="0"/>
              <a:t>triphthongs</a:t>
            </a:r>
            <a:r>
              <a:rPr lang="en-US" dirty="0" smtClean="0"/>
              <a:t> at least some of the time. </a:t>
            </a:r>
          </a:p>
          <a:p>
            <a:endParaRPr lang="en-US" dirty="0" smtClean="0"/>
          </a:p>
          <a:p>
            <a:r>
              <a:rPr lang="en-US" dirty="0" smtClean="0"/>
              <a:t>Responses were</a:t>
            </a:r>
            <a:r>
              <a:rPr lang="en-US" baseline="0" dirty="0" smtClean="0"/>
              <a:t> variable and we cannot account for this variability with glide type nor preceding consonant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41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duration as a function of preceding consonant (palatal vs. non-palatal).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 longer duration for glide segments following a palatal consonant</a:t>
            </a:r>
            <a:r>
              <a:rPr lang="en-US" baseline="0" dirty="0" smtClean="0"/>
              <a:t> (roughly 30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longer)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expected (intuitively, if glide is blocked, one might expect a shorter duration, at least I did)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possible explanations: </a:t>
            </a:r>
          </a:p>
          <a:p>
            <a:pPr marL="228600" indent="-228600">
              <a:buAutoNum type="arabi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participants are able to produce a glide in this context (at least in some cases) because 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preceding consonant is not palatal (i.e.,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is surfacing as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or the fact that it is 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alveo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-palatal is different enough to allow a glide afterwards).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participants are not producing a glide, but rather are lengthening the onset.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0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examine the plausibility of (1) by looking at the formant trajectory over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 of the segment.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participants are able to produce a glide in some contexts but not others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differences in F1 as a function of the preceding consonant.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27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effect of preceding consonant: 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= 3, p = 0.260</a:t>
            </a:r>
          </a:p>
          <a:p>
            <a:endParaRPr lang="en-US" dirty="0" smtClean="0"/>
          </a:p>
          <a:p>
            <a:r>
              <a:rPr lang="en-US" dirty="0" smtClean="0"/>
              <a:t>F1 movement minimal</a:t>
            </a:r>
            <a:r>
              <a:rPr lang="en-US" baseline="0" dirty="0" smtClean="0"/>
              <a:t> and </a:t>
            </a:r>
            <a:r>
              <a:rPr lang="en-US" dirty="0" smtClean="0"/>
              <a:t>similar across contexts. </a:t>
            </a:r>
          </a:p>
          <a:p>
            <a:r>
              <a:rPr lang="en-US" dirty="0" smtClean="0"/>
              <a:t>Likely</a:t>
            </a:r>
            <a:r>
              <a:rPr lang="en-US" baseline="0" dirty="0" smtClean="0"/>
              <a:t> aren’t producing glides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Intensity is different</a:t>
            </a:r>
            <a:r>
              <a:rPr lang="en-US" baseline="0" dirty="0" smtClean="0"/>
              <a:t> for palatal vs. non-palatal preceding consonants after 35% of the time course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productions are more consonant like (lower intensity) after the palatal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2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</a:p>
          <a:p>
            <a:endParaRPr lang="en-US" dirty="0" smtClean="0"/>
          </a:p>
          <a:p>
            <a:r>
              <a:rPr lang="en-US" dirty="0" smtClean="0"/>
              <a:t>Plot: syllabification</a:t>
            </a:r>
            <a:r>
              <a:rPr lang="en-US" baseline="0" dirty="0" smtClean="0"/>
              <a:t> responses by POA, voicing, and glide type</a:t>
            </a:r>
          </a:p>
          <a:p>
            <a:r>
              <a:rPr lang="en-US" baseline="0" dirty="0" err="1" smtClean="0"/>
              <a:t>Frontness</a:t>
            </a:r>
            <a:r>
              <a:rPr lang="en-US" baseline="0" dirty="0" smtClean="0"/>
              <a:t> doesn’t matter (j is not different from w)</a:t>
            </a:r>
          </a:p>
          <a:p>
            <a:r>
              <a:rPr lang="en-US" baseline="0" dirty="0" smtClean="0"/>
              <a:t>The preceding consonant doesn’t matter (though </a:t>
            </a:r>
            <a:r>
              <a:rPr lang="en-US" baseline="0" smtClean="0"/>
              <a:t>not easy </a:t>
            </a:r>
            <a:r>
              <a:rPr lang="en-US" baseline="0" dirty="0" smtClean="0"/>
              <a:t>to see here)</a:t>
            </a:r>
          </a:p>
          <a:p>
            <a:r>
              <a:rPr lang="en-US" baseline="0" dirty="0" smtClean="0"/>
              <a:t>Take away: the responses are pretty equally spread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53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10/13/18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10/13/18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 smtClean="0"/>
              <a:t>Results</a:t>
            </a:r>
            <a:r>
              <a:rPr lang="en-US" sz="4000" dirty="0" smtClean="0"/>
              <a:t> – syllable division task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Questions: </a:t>
            </a:r>
          </a:p>
          <a:p>
            <a:pPr lvl="2"/>
            <a:r>
              <a:rPr lang="en-US" dirty="0" smtClean="0"/>
              <a:t>How do participants respond? </a:t>
            </a:r>
            <a:r>
              <a:rPr lang="en-US" dirty="0" smtClean="0"/>
              <a:t>Is GVG possible?</a:t>
            </a:r>
          </a:p>
          <a:p>
            <a:pPr lvl="2"/>
            <a:r>
              <a:rPr lang="en-US" dirty="0" smtClean="0"/>
              <a:t>Does production depend on the glide type or the phonetic environment?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Coding</a:t>
            </a:r>
          </a:p>
          <a:p>
            <a:pPr lvl="2"/>
            <a:r>
              <a:rPr lang="en-US" b="1" dirty="0" smtClean="0"/>
              <a:t>Triphthong</a:t>
            </a:r>
            <a:r>
              <a:rPr lang="en-US" dirty="0" smtClean="0"/>
              <a:t>: critical sequence produced in a single syllable</a:t>
            </a:r>
          </a:p>
          <a:p>
            <a:pPr lvl="3"/>
            <a:r>
              <a:rPr lang="en-US" dirty="0" smtClean="0"/>
              <a:t>i.e. “</a:t>
            </a:r>
            <a:r>
              <a:rPr lang="en-US" dirty="0" err="1" smtClean="0"/>
              <a:t>lakapiaisto</a:t>
            </a:r>
            <a:r>
              <a:rPr lang="en-US" dirty="0" smtClean="0"/>
              <a:t>” ⇾ [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la.ka.ˈ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pi̯ai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̯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s.to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dirty="0" smtClean="0"/>
          </a:p>
          <a:p>
            <a:pPr lvl="2"/>
            <a:r>
              <a:rPr lang="en-US" b="1" dirty="0" smtClean="0"/>
              <a:t>Hiatus: </a:t>
            </a:r>
            <a:r>
              <a:rPr lang="en-US" dirty="0"/>
              <a:t>v</a:t>
            </a:r>
            <a:r>
              <a:rPr lang="en-US" dirty="0" smtClean="0"/>
              <a:t>owel + diphthong (CV + VGC), </a:t>
            </a:r>
          </a:p>
          <a:p>
            <a:pPr lvl="3"/>
            <a:r>
              <a:rPr lang="en-US" dirty="0" smtClean="0"/>
              <a:t>i.e., “</a:t>
            </a:r>
            <a:r>
              <a:rPr lang="en-US" dirty="0" err="1" smtClean="0"/>
              <a:t>lakapiaisto</a:t>
            </a:r>
            <a:r>
              <a:rPr lang="en-US" dirty="0" smtClean="0"/>
              <a:t>” ⇾</a:t>
            </a:r>
            <a:r>
              <a:rPr lang="en-US" dirty="0" smtClean="0"/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[la.ka.pi.ˈai̯s.to]</a:t>
            </a:r>
          </a:p>
          <a:p>
            <a:pPr lvl="2"/>
            <a:r>
              <a:rPr lang="en-US" b="1" dirty="0" smtClean="0"/>
              <a:t>Simplification</a:t>
            </a:r>
            <a:r>
              <a:rPr lang="en-US" dirty="0" smtClean="0"/>
              <a:t>: a segment was elided (typically the pre-vocalic glide)</a:t>
            </a:r>
          </a:p>
          <a:p>
            <a:pPr lvl="3"/>
            <a:r>
              <a:rPr lang="en-US" dirty="0" smtClean="0"/>
              <a:t>i.e., “</a:t>
            </a:r>
            <a:r>
              <a:rPr lang="en-US" dirty="0" err="1" smtClean="0"/>
              <a:t>lakapiaisto</a:t>
            </a:r>
            <a:r>
              <a:rPr lang="en-US" dirty="0" smtClean="0"/>
              <a:t>” ⇾ [la.ka.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ˈpai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̯s</a:t>
            </a:r>
            <a:r>
              <a:rPr lang="en-US" dirty="0" smtClean="0"/>
              <a:t>.to]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Multinomial mixed-effects regression</a:t>
            </a:r>
          </a:p>
          <a:p>
            <a:pPr lvl="2"/>
            <a:r>
              <a:rPr lang="en-US" dirty="0" smtClean="0"/>
              <a:t>Model: response ~ glide_type + </a:t>
            </a:r>
            <a:r>
              <a:rPr lang="en-US" dirty="0" err="1" smtClean="0"/>
              <a:t>preceding_consonant</a:t>
            </a:r>
            <a:endParaRPr lang="en-US" dirty="0" smtClean="0"/>
          </a:p>
          <a:p>
            <a:pPr lvl="2"/>
            <a:r>
              <a:rPr lang="en-US" dirty="0" smtClean="0"/>
              <a:t>Random effects: by-subject/by-item intercepts with random slopes glide and preceding consonant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Triphthongs </a:t>
            </a:r>
            <a:r>
              <a:rPr lang="en-US" dirty="0"/>
              <a:t>were produced in approximately 45% of the targets.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production containing a hiatus made up roughly 30% of the data, followed by a simplification of some sort (~25% of the time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Overall</a:t>
            </a:r>
            <a:r>
              <a:rPr lang="en-US" dirty="0"/>
              <a:t>, the task provides evidence supporting the hypothesis that pre-vocalic glides </a:t>
            </a:r>
            <a:r>
              <a:rPr lang="en-US" b="1" dirty="0"/>
              <a:t>can</a:t>
            </a:r>
            <a:r>
              <a:rPr lang="en-US" dirty="0"/>
              <a:t> be part of the onset in this variety of Spanish.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phrase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Pre-vocalic glides will be disallowed if preceded by a palatal consonant</a:t>
            </a:r>
          </a:p>
          <a:p>
            <a:endParaRPr lang="en-US" dirty="0"/>
          </a:p>
          <a:p>
            <a:r>
              <a:rPr lang="en-US" dirty="0" smtClean="0"/>
              <a:t>Measure duration, F1, and intensity of the pre-vocalic glide in two environments: after a palatal consonant, after any other consonant</a:t>
            </a:r>
          </a:p>
        </p:txBody>
      </p:sp>
    </p:spTree>
    <p:extLst>
      <p:ext uri="{BB962C8B-B14F-4D97-AF65-F5344CB8AC3E}">
        <p14:creationId xmlns:p14="http://schemas.microsoft.com/office/powerpoint/2010/main" val="13800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phrase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pre-vocalic glides are blocked after palatals, we expect to observe differences in overall duration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Linear mixed effects model</a:t>
            </a:r>
          </a:p>
          <a:p>
            <a:pPr lvl="1"/>
            <a:r>
              <a:rPr lang="en-US" dirty="0" smtClean="0"/>
              <a:t>Model: duration ~ environment</a:t>
            </a:r>
          </a:p>
          <a:p>
            <a:pPr lvl="1"/>
            <a:r>
              <a:rPr lang="en-US" dirty="0" smtClean="0"/>
              <a:t>Random effect: by-subject/by-item intercepts with random slopes for preceding consonant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examine the plausibility of (1) by looking at the formant trajectory over </a:t>
            </a:r>
            <a:r>
              <a:rPr lang="en-US" sz="2400" dirty="0" smtClean="0"/>
              <a:t>the </a:t>
            </a:r>
            <a:r>
              <a:rPr lang="en-US" sz="2400" dirty="0"/>
              <a:t>course of the segment.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If the participants are able to produce a glide in some contexts but not others </a:t>
            </a:r>
            <a:r>
              <a:rPr lang="en-US" sz="2400" dirty="0" smtClean="0"/>
              <a:t>we </a:t>
            </a:r>
            <a:r>
              <a:rPr lang="en-US" sz="2400" dirty="0"/>
              <a:t>should see differences in F1 as a function of the preceding consonant.</a:t>
            </a:r>
          </a:p>
          <a:p>
            <a:endParaRPr lang="en-US" sz="2400" dirty="0" smtClean="0"/>
          </a:p>
          <a:p>
            <a:r>
              <a:rPr lang="en-US" sz="2400" dirty="0" smtClean="0"/>
              <a:t>Analysis</a:t>
            </a:r>
          </a:p>
          <a:p>
            <a:pPr lvl="1"/>
            <a:r>
              <a:rPr lang="en-US" dirty="0" smtClean="0"/>
              <a:t>Generalized Additive Mixed Model</a:t>
            </a:r>
          </a:p>
          <a:p>
            <a:pPr lvl="1"/>
            <a:r>
              <a:rPr lang="en-US" dirty="0" smtClean="0"/>
              <a:t>Model: F1 ~ </a:t>
            </a:r>
            <a:r>
              <a:rPr lang="en-US" dirty="0" err="1" smtClean="0"/>
              <a:t>preceding_consonant</a:t>
            </a:r>
            <a:r>
              <a:rPr lang="en-US" dirty="0" smtClean="0"/>
              <a:t> +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28506"/>
            <a:ext cx="8534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econd possibility: participants </a:t>
            </a:r>
            <a:r>
              <a:rPr lang="en-US" dirty="0"/>
              <a:t>are lengthening the palatal consonant (not producing a glide) </a:t>
            </a:r>
            <a:r>
              <a:rPr lang="en-US" dirty="0" smtClean="0"/>
              <a:t>because of the fact that they </a:t>
            </a:r>
            <a:r>
              <a:rPr lang="en-US" dirty="0"/>
              <a:t>cannot produce both.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they might be trying to produce something, but because the target is illicit, they resort to lengthening the onset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Prediction: intensity </a:t>
            </a:r>
            <a:r>
              <a:rPr lang="en-US" dirty="0"/>
              <a:t>of the lengthened </a:t>
            </a:r>
            <a:r>
              <a:rPr lang="en-US" dirty="0" smtClean="0"/>
              <a:t>segment should </a:t>
            </a:r>
            <a:r>
              <a:rPr lang="en-US" dirty="0"/>
              <a:t>be lower </a:t>
            </a:r>
            <a:r>
              <a:rPr lang="en-US" dirty="0" smtClean="0"/>
              <a:t>than that </a:t>
            </a:r>
            <a:r>
              <a:rPr lang="en-US" dirty="0"/>
              <a:t>of a glide. </a:t>
            </a:r>
            <a:endParaRPr lang="en-US" dirty="0" smtClean="0"/>
          </a:p>
          <a:p>
            <a:r>
              <a:rPr lang="en-US" dirty="0" smtClean="0"/>
              <a:t>Why</a:t>
            </a:r>
            <a:r>
              <a:rPr lang="en-US" dirty="0"/>
              <a:t>? </a:t>
            </a:r>
            <a:r>
              <a:rPr lang="en-US" dirty="0" smtClean="0"/>
              <a:t>More </a:t>
            </a:r>
            <a:r>
              <a:rPr lang="en-US" dirty="0"/>
              <a:t>consonant-like productions have lower intensity than more vowel-like productions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</a:t>
            </a:r>
            <a:r>
              <a:rPr lang="en-US" dirty="0" smtClean="0"/>
              <a:t>Intensity </a:t>
            </a:r>
            <a:r>
              <a:rPr lang="en-US" dirty="0"/>
              <a:t>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70069"/>
            <a:ext cx="7968343" cy="62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47261"/>
            <a:ext cx="8244115" cy="64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Sonoran speakers used variable strategies when producing the CGVGC sequences</a:t>
            </a:r>
          </a:p>
          <a:p>
            <a:pPr lvl="1"/>
            <a:r>
              <a:rPr lang="en-US" dirty="0" smtClean="0"/>
              <a:t>Importantly, they produced the GVG sequence at least some of the time (thus it is possible)</a:t>
            </a:r>
          </a:p>
          <a:p>
            <a:pPr lvl="1"/>
            <a:endParaRPr lang="en-US" dirty="0"/>
          </a:p>
          <a:p>
            <a:r>
              <a:rPr lang="en-US" dirty="0" smtClean="0"/>
              <a:t>Acoustic analysis shows that pre-vocalic segments are longer after palatal consonants</a:t>
            </a:r>
          </a:p>
          <a:p>
            <a:pPr lvl="1"/>
            <a:r>
              <a:rPr lang="en-US" dirty="0" smtClean="0"/>
              <a:t>Not shorter (i.e., elided because they are blocked)</a:t>
            </a:r>
          </a:p>
          <a:p>
            <a:pPr lvl="1"/>
            <a:endParaRPr lang="en-US" dirty="0"/>
          </a:p>
          <a:p>
            <a:r>
              <a:rPr lang="en-US" dirty="0" smtClean="0"/>
              <a:t>Analysis of the time course suggests the duration increase could be due to lengthening of onset</a:t>
            </a:r>
          </a:p>
          <a:p>
            <a:pPr lvl="1"/>
            <a:r>
              <a:rPr lang="en-US" dirty="0" smtClean="0"/>
              <a:t>Strategy to avoid illicit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92500" lnSpcReduction="2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xmlns="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In most varieties of Spanish, when the glide is prevocalic, but not postconsonantal (i.e., the onset is empty), the glide becomes an obstruent (with various degrees of aperture/constriction, e.g. approximant, fricative, stop, affricate) and it is parsed in the onset. .e.,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 In other words, 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postconsonantal, prevocalic glide parsed as the second segment of a complex onset in Sonoran Spanish?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 more general terms, the question is: are prevocalic glides always part of an onset or can the glide be parsed in a complex nucleus preceding a full vowel (in a diphthong)? </a:t>
            </a:r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</a:t>
            </a:r>
            <a:r>
              <a:rPr lang="en-US" cap="small"/>
              <a:t>Max</a:t>
            </a:r>
            <a:r>
              <a:rPr lang="en-US"/>
              <a:t>-IO𝝻,</a:t>
            </a:r>
            <a:r>
              <a:rPr lang="en-US" cap="small"/>
              <a:t> </a:t>
            </a:r>
            <a:r>
              <a:rPr lang="en-US" cap="small" dirty="0"/>
              <a:t>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-IO𝝻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data </a:t>
            </a:r>
          </a:p>
          <a:p>
            <a:r>
              <a:rPr lang="en-US" dirty="0"/>
              <a:t>10 speakers of Sonoran Mexican Spanish (limited English proficiency) </a:t>
            </a:r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two sets, each had 23 nonce words (alongside 23 fillers) with a C+G+V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2708</TotalTime>
  <Words>1926</Words>
  <Application>Microsoft Macintosh PowerPoint</Application>
  <PresentationFormat>On-screen Show (4:3)</PresentationFormat>
  <Paragraphs>180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</vt:lpstr>
      <vt:lpstr>Mangal</vt:lpstr>
      <vt:lpstr>Times New Roman</vt:lpstr>
      <vt:lpstr>Arial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Background</vt:lpstr>
      <vt:lpstr>Research question</vt:lpstr>
      <vt:lpstr>Experimental design</vt:lpstr>
      <vt:lpstr>Experimental design</vt:lpstr>
      <vt:lpstr>Experimental Design</vt:lpstr>
      <vt:lpstr>Results – syllable division task</vt:lpstr>
      <vt:lpstr>PowerPoint Presentation</vt:lpstr>
      <vt:lpstr>PowerPoint Presentation</vt:lpstr>
      <vt:lpstr>Takeaways</vt:lpstr>
      <vt:lpstr>Results – phrase reading</vt:lpstr>
      <vt:lpstr>Results – phrase reading</vt:lpstr>
      <vt:lpstr>PowerPoint Presentation</vt:lpstr>
      <vt:lpstr>Results – phrase reading</vt:lpstr>
      <vt:lpstr>PowerPoint Presentation</vt:lpstr>
      <vt:lpstr>Results – phrase reading</vt:lpstr>
      <vt:lpstr>PowerPoint Presentation</vt:lpstr>
      <vt:lpstr>PowerPoint Presentation</vt:lpstr>
      <vt:lpstr>Summary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Microsoft Office User</cp:lastModifiedBy>
  <cp:revision>207</cp:revision>
  <cp:lastPrinted>2014-11-10T23:18:42Z</cp:lastPrinted>
  <dcterms:created xsi:type="dcterms:W3CDTF">2013-11-18T06:47:11Z</dcterms:created>
  <dcterms:modified xsi:type="dcterms:W3CDTF">2018-10-13T20:57:39Z</dcterms:modified>
</cp:coreProperties>
</file>