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1" r:id="rId3"/>
    <p:sldId id="312" r:id="rId4"/>
    <p:sldId id="316" r:id="rId5"/>
    <p:sldId id="315" r:id="rId6"/>
    <p:sldId id="317" r:id="rId7"/>
    <p:sldId id="313" r:id="rId8"/>
    <p:sldId id="318" r:id="rId9"/>
    <p:sldId id="321" r:id="rId10"/>
    <p:sldId id="320" r:id="rId11"/>
    <p:sldId id="322" r:id="rId12"/>
    <p:sldId id="261" r:id="rId13"/>
    <p:sldId id="323" r:id="rId14"/>
    <p:sldId id="327" r:id="rId15"/>
    <p:sldId id="328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40" r:id="rId26"/>
    <p:sldId id="337" r:id="rId27"/>
    <p:sldId id="339" r:id="rId28"/>
    <p:sldId id="338" r:id="rId29"/>
    <p:sldId id="300" r:id="rId30"/>
    <p:sldId id="326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/>
    <p:restoredTop sz="70203" autoAdjust="0"/>
  </p:normalViewPr>
  <p:slideViewPr>
    <p:cSldViewPr snapToGrid="0" snapToObjects="1">
      <p:cViewPr varScale="1">
        <p:scale>
          <a:sx n="88" d="100"/>
          <a:sy n="88" d="100"/>
        </p:scale>
        <p:origin x="31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97DC-2566-1F49-938B-F7FAC7252CD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372A6-1D8E-164F-85E0-6612BCA9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3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A3CF6-9E1E-1346-B10E-CF7AE5F98066}" type="datetimeFigureOut">
              <a:rPr lang="en-US" smtClean="0"/>
              <a:t>10/18/18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4B913-0650-8A41-A4F4-F9FEF2C621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743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first task examines two main questions: </a:t>
            </a:r>
          </a:p>
          <a:p>
            <a:r>
              <a:rPr lang="en-US" baseline="0" dirty="0"/>
              <a:t>First, how do participants syllabify the </a:t>
            </a:r>
            <a:r>
              <a:rPr lang="en-US" baseline="0" dirty="0" err="1"/>
              <a:t>nonse</a:t>
            </a:r>
            <a:r>
              <a:rPr lang="en-US" baseline="0" dirty="0"/>
              <a:t> words? Is glide-vowel-glide a possible realization?</a:t>
            </a:r>
          </a:p>
          <a:p>
            <a:r>
              <a:rPr lang="en-US" baseline="0" dirty="0"/>
              <a:t>Second, are responses predicted by the type of glide of the preceding consonant?</a:t>
            </a:r>
          </a:p>
          <a:p>
            <a:endParaRPr lang="en-US" baseline="0" dirty="0"/>
          </a:p>
          <a:p>
            <a:r>
              <a:rPr lang="en-US" baseline="0" dirty="0"/>
              <a:t>To answer these questions we coded the responses in the following manner: </a:t>
            </a:r>
          </a:p>
          <a:p>
            <a:r>
              <a:rPr lang="en-US" baseline="0" dirty="0"/>
              <a:t>Triphthong, Hiatus, or Simplification (can read direct from slide) </a:t>
            </a:r>
          </a:p>
          <a:p>
            <a:r>
              <a:rPr lang="en-US" baseline="0" dirty="0"/>
              <a:t>Explain example word “lakapiasto” for each possible realization</a:t>
            </a:r>
          </a:p>
          <a:p>
            <a:endParaRPr lang="en-US" dirty="0"/>
          </a:p>
          <a:p>
            <a:r>
              <a:rPr lang="en-US" dirty="0"/>
              <a:t>We fit the data using a multinomial</a:t>
            </a:r>
            <a:r>
              <a:rPr lang="en-US" baseline="0" dirty="0"/>
              <a:t> mixed-effects model with</a:t>
            </a:r>
          </a:p>
          <a:p>
            <a:r>
              <a:rPr lang="en-US" b="1" baseline="0" dirty="0"/>
              <a:t>response </a:t>
            </a:r>
            <a:r>
              <a:rPr lang="en-US" b="0" baseline="0" dirty="0"/>
              <a:t>as the criterion and</a:t>
            </a:r>
          </a:p>
          <a:p>
            <a:r>
              <a:rPr lang="en-US" b="1" baseline="0" dirty="0"/>
              <a:t>Glide type </a:t>
            </a:r>
            <a:r>
              <a:rPr lang="en-US" b="0" baseline="0" dirty="0"/>
              <a:t>and </a:t>
            </a:r>
            <a:r>
              <a:rPr lang="en-US" b="1" baseline="0" dirty="0"/>
              <a:t>preceding consonant</a:t>
            </a:r>
            <a:r>
              <a:rPr lang="en-US" b="0" baseline="0" dirty="0"/>
              <a:t> as fixed effects</a:t>
            </a:r>
          </a:p>
          <a:p>
            <a:r>
              <a:rPr lang="en-US" b="0" baseline="0" dirty="0"/>
              <a:t>The model included by-subjects and by-items intercepts with random </a:t>
            </a:r>
          </a:p>
          <a:p>
            <a:r>
              <a:rPr lang="en-US" b="0" baseline="0" dirty="0"/>
              <a:t>slopes for glide_type and preceding consonant</a:t>
            </a:r>
          </a:p>
          <a:p>
            <a:endParaRPr lang="en-US" b="1" dirty="0"/>
          </a:p>
          <a:p>
            <a:r>
              <a:rPr lang="en-US" dirty="0"/>
              <a:t>The</a:t>
            </a:r>
            <a:r>
              <a:rPr lang="en-US" baseline="0" dirty="0"/>
              <a:t> m</a:t>
            </a:r>
            <a:r>
              <a:rPr lang="en-US" dirty="0"/>
              <a:t>odel found that responses did not vary as a function of the </a:t>
            </a:r>
            <a:r>
              <a:rPr lang="en-US" baseline="0" dirty="0"/>
              <a:t>glide type </a:t>
            </a:r>
          </a:p>
          <a:p>
            <a:r>
              <a:rPr lang="en-US" baseline="0" dirty="0"/>
              <a:t>nor the preceding consonant, so we will look at overall response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3800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825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  <a:p>
            <a:endParaRPr lang="en-US" dirty="0"/>
          </a:p>
          <a:p>
            <a:r>
              <a:rPr lang="en-US" dirty="0"/>
              <a:t>Plot: syllabification</a:t>
            </a:r>
            <a:r>
              <a:rPr lang="en-US" baseline="0" dirty="0"/>
              <a:t> responses by POA, voicing, and glide type</a:t>
            </a:r>
          </a:p>
          <a:p>
            <a:r>
              <a:rPr lang="en-US" baseline="0" dirty="0" err="1"/>
              <a:t>Frontness</a:t>
            </a:r>
            <a:r>
              <a:rPr lang="en-US" baseline="0" dirty="0"/>
              <a:t> doesn’t matter (j is not different from w)</a:t>
            </a:r>
          </a:p>
          <a:p>
            <a:r>
              <a:rPr lang="en-US" baseline="0" dirty="0"/>
              <a:t>The preceding consonant doesn’t matter (though </a:t>
            </a:r>
            <a:r>
              <a:rPr lang="en-US" baseline="0"/>
              <a:t>not easy </a:t>
            </a:r>
            <a:r>
              <a:rPr lang="en-US" baseline="0" dirty="0"/>
              <a:t>to see here)</a:t>
            </a:r>
          </a:p>
          <a:p>
            <a:r>
              <a:rPr lang="en-US" baseline="0" dirty="0"/>
              <a:t>Take away: the responses are pretty equally spread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453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of responses across all data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triphthongs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produced in approximately 45% of the targets.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production containing a hiatus made up roughly 30% of the data, followed by a simplification of some sort (~25% of the time).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633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of responses across all data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combine hiatus and simplification (Figure 2), we see that they make up approximately 60% of the data.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628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finding: we have evidence supporting the hypothesis that pre-vocalic glides can be part of the onset</a:t>
            </a:r>
          </a:p>
          <a:p>
            <a:r>
              <a:rPr lang="en-US" dirty="0"/>
              <a:t>Why: because the participants produced </a:t>
            </a:r>
            <a:r>
              <a:rPr lang="en-US" dirty="0" err="1"/>
              <a:t>triphthongs</a:t>
            </a:r>
            <a:r>
              <a:rPr lang="en-US" dirty="0"/>
              <a:t> at least some of the time. </a:t>
            </a:r>
          </a:p>
          <a:p>
            <a:endParaRPr lang="en-US" dirty="0"/>
          </a:p>
          <a:p>
            <a:r>
              <a:rPr lang="en-US" dirty="0"/>
              <a:t>Responses were</a:t>
            </a:r>
            <a:r>
              <a:rPr lang="en-US" baseline="0" dirty="0"/>
              <a:t> variable and we cannot account for this variability with glide type nor preceding consonant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741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shows duration as a function of preceding consonant (palatal vs. non-palatal).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see a longer duration for glide segments following a palatal consonant</a:t>
            </a:r>
            <a:r>
              <a:rPr lang="en-US" baseline="0" dirty="0"/>
              <a:t> (roughly 30 </a:t>
            </a:r>
            <a:r>
              <a:rPr lang="en-US" baseline="0" dirty="0" err="1"/>
              <a:t>ms</a:t>
            </a:r>
            <a:r>
              <a:rPr lang="en-US" baseline="0" dirty="0"/>
              <a:t> longer)</a:t>
            </a:r>
          </a:p>
          <a:p>
            <a:endParaRPr lang="en-US" baseline="0" dirty="0"/>
          </a:p>
          <a:p>
            <a:r>
              <a:rPr lang="en-US" baseline="0" dirty="0"/>
              <a:t>Not expected (intuitively, if glide is blocked, one might expect a shorter duration, at least I did)</a:t>
            </a:r>
          </a:p>
          <a:p>
            <a:endParaRPr lang="en-US" baseline="0" dirty="0"/>
          </a:p>
          <a:p>
            <a:r>
              <a:rPr lang="en-US" baseline="0" dirty="0"/>
              <a:t>Two possible explanations: </a:t>
            </a:r>
          </a:p>
          <a:p>
            <a:pPr marL="228600" indent="-22860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participants are able to produce a glide in this context (at least in some cases) because 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the preceding consonant is not palatal (i.e., 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is surfacing as 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or the fact that it is 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alveo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-palatal is different enough to allow a glide afterwards).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The participants are not producing a glide, but rather are lengthening the onset.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109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examine the plausibility of (1) by looking at the formant trajectory over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course of the segment.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participants are able to produce a glide in some contexts but not others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 see differences in F1 as a function of the preceding consonant.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127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effect of preceding consonant: </a:t>
            </a:r>
          </a:p>
          <a:p>
            <a:r>
              <a:rPr lang="en-US" dirty="0" err="1"/>
              <a:t>Df</a:t>
            </a:r>
            <a:r>
              <a:rPr lang="en-US" dirty="0"/>
              <a:t> = 3, p = 0.260</a:t>
            </a:r>
          </a:p>
          <a:p>
            <a:endParaRPr lang="en-US" dirty="0"/>
          </a:p>
          <a:p>
            <a:r>
              <a:rPr lang="en-US" dirty="0"/>
              <a:t>F1 movement minimal</a:t>
            </a:r>
            <a:r>
              <a:rPr lang="en-US" baseline="0" dirty="0"/>
              <a:t> and </a:t>
            </a:r>
            <a:r>
              <a:rPr lang="en-US" dirty="0"/>
              <a:t>similar across contexts. </a:t>
            </a:r>
          </a:p>
          <a:p>
            <a:r>
              <a:rPr lang="en-US" dirty="0"/>
              <a:t>Likely</a:t>
            </a:r>
            <a:r>
              <a:rPr lang="en-US" baseline="0" dirty="0"/>
              <a:t> aren’t producing glides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219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Intensity is different</a:t>
            </a:r>
            <a:r>
              <a:rPr lang="en-US" baseline="0" dirty="0"/>
              <a:t> for palatal vs. non-palatal preceding consonants after 35% of the time course</a:t>
            </a:r>
          </a:p>
          <a:p>
            <a:endParaRPr lang="en-US" baseline="0" dirty="0"/>
          </a:p>
          <a:p>
            <a:r>
              <a:rPr lang="en-US" baseline="0" dirty="0"/>
              <a:t>The productions are more consonant like (lower intensity) after the palatal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425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152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10/18/18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89647"/>
            <a:ext cx="8337175" cy="4001090"/>
          </a:xfrm>
        </p:spPr>
        <p:txBody>
          <a:bodyPr/>
          <a:lstStyle/>
          <a:p>
            <a:r>
              <a:rPr lang="en-US" sz="5400" dirty="0"/>
              <a:t>Syllabic Affiliation of Prevocalic Glides in Sonoran Spanish </a:t>
            </a:r>
            <a:br>
              <a:rPr lang="en-US" sz="5400" dirty="0"/>
            </a:br>
            <a:r>
              <a:rPr lang="en-US" sz="4400" dirty="0"/>
              <a:t>Dialectal variation in syllabic affiliation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Sonia Colina</a:t>
            </a:r>
            <a:r>
              <a:rPr lang="es-ES_tradnl" baseline="30000" dirty="0"/>
              <a:t>1</a:t>
            </a:r>
            <a:r>
              <a:rPr lang="es-ES_tradnl" dirty="0"/>
              <a:t>, Joseph V. Casillas</a:t>
            </a:r>
            <a:r>
              <a:rPr lang="es-ES_tradnl" baseline="30000" dirty="0"/>
              <a:t>2</a:t>
            </a:r>
            <a:r>
              <a:rPr lang="es-ES_tradnl" dirty="0"/>
              <a:t>, Yamile Díaz</a:t>
            </a:r>
            <a:r>
              <a:rPr lang="es-ES_tradnl" baseline="30000" dirty="0"/>
              <a:t>1</a:t>
            </a:r>
          </a:p>
          <a:p>
            <a:r>
              <a:rPr lang="es-ES_tradnl" dirty="0"/>
              <a:t>University of Arizona</a:t>
            </a:r>
            <a:r>
              <a:rPr lang="es-ES_tradnl" baseline="30000" dirty="0"/>
              <a:t>1</a:t>
            </a:r>
            <a:r>
              <a:rPr lang="es-ES_tradnl" dirty="0"/>
              <a:t>, </a:t>
            </a:r>
            <a:r>
              <a:rPr lang="es-ES_tradnl" dirty="0" err="1"/>
              <a:t>Rutgers</a:t>
            </a:r>
            <a:r>
              <a:rPr lang="es-ES_tradnl" dirty="0"/>
              <a:t> University</a:t>
            </a:r>
            <a:r>
              <a:rPr lang="es-ES_tradnl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63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/>
              <a:t>Two sets of stimuli designed according to two hypotheses.  </a:t>
            </a:r>
          </a:p>
          <a:p>
            <a:pPr marL="114300" indent="0">
              <a:buNone/>
            </a:pPr>
            <a:r>
              <a:rPr lang="en-US" dirty="0"/>
              <a:t>Set 1, Hypothesis 1: </a:t>
            </a:r>
          </a:p>
          <a:p>
            <a:r>
              <a:rPr lang="en-US" dirty="0"/>
              <a:t>Spanish only allows a maximum of three rhyme segments (Harris 1983). If a sequence of CGVGC (Consonant + Glide + Vowel + Glide + Consonant) is allowed, the glide should be in the onset, because otherwise the rhyme would contain four segments and would be illicit. </a:t>
            </a:r>
          </a:p>
          <a:p>
            <a:r>
              <a:rPr lang="en-US" dirty="0"/>
              <a:t>14 four-syllable nonce words that contained a postconsonantal high vocoid followed by a diphthong (four segment rhyme or complex onset + three segment rhyme).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jaj</a:t>
            </a:r>
            <a:r>
              <a:rPr lang="en-US" dirty="0"/>
              <a:t>]</a:t>
            </a:r>
            <a:r>
              <a:rPr lang="en-US" i="1" dirty="0" err="1"/>
              <a:t>sto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waj</a:t>
            </a:r>
            <a:r>
              <a:rPr lang="en-US" dirty="0"/>
              <a:t>]</a:t>
            </a:r>
            <a:r>
              <a:rPr lang="en-US" i="1" dirty="0" err="1"/>
              <a:t>sto</a:t>
            </a:r>
            <a:endParaRPr lang="en-US" dirty="0"/>
          </a:p>
          <a:p>
            <a:r>
              <a:rPr lang="en-US" dirty="0"/>
              <a:t>Four syllable words were created to avoid a glide + vowel sequence too close to the beginning or end of the word, positions known to favor hiatuses in some dialects (</a:t>
            </a:r>
            <a:r>
              <a:rPr lang="en-US" dirty="0" err="1"/>
              <a:t>Hualde</a:t>
            </a:r>
            <a:r>
              <a:rPr lang="en-US" dirty="0"/>
              <a:t> 1999, 2005).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8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Experimental Design</a:t>
            </a:r>
            <a:endParaRPr lang="es-ES_trad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Set 2, Hypothesis 2:</a:t>
            </a:r>
          </a:p>
          <a:p>
            <a:endParaRPr lang="en-US" dirty="0"/>
          </a:p>
          <a:p>
            <a:r>
              <a:rPr lang="en-US" dirty="0"/>
              <a:t>If the glide is in the onset, there should be onset co-occurrence restrictions, i.e., only some combinations of consonant + glide should be possible as complex clusters.  For instance, a palatal consonant + homorganic glide [j] (e.g., *</a:t>
            </a:r>
            <a:r>
              <a:rPr lang="en-US" i="1" dirty="0" err="1"/>
              <a:t>ch</a:t>
            </a:r>
            <a:r>
              <a:rPr lang="en-US" dirty="0"/>
              <a:t>[j]</a:t>
            </a:r>
            <a:r>
              <a:rPr lang="en-US" i="1" dirty="0"/>
              <a:t>aba, </a:t>
            </a:r>
            <a:r>
              <a:rPr lang="en-US" dirty="0"/>
              <a:t>*[</a:t>
            </a:r>
            <a:r>
              <a:rPr lang="en-US" dirty="0" err="1"/>
              <a:t>jj</a:t>
            </a:r>
            <a:r>
              <a:rPr lang="en-US" dirty="0"/>
              <a:t>]</a:t>
            </a:r>
            <a:r>
              <a:rPr lang="en-US" i="1" dirty="0"/>
              <a:t>ape,</a:t>
            </a:r>
            <a:r>
              <a:rPr lang="en-US" dirty="0"/>
              <a:t> *</a:t>
            </a:r>
            <a:r>
              <a:rPr lang="en-US" i="1" dirty="0"/>
              <a:t>ma</a:t>
            </a:r>
            <a:r>
              <a:rPr lang="en-US" dirty="0"/>
              <a:t>[</a:t>
            </a:r>
            <a:r>
              <a:rPr lang="en-US" dirty="0" err="1"/>
              <a:t>ɲj</a:t>
            </a:r>
            <a:r>
              <a:rPr lang="en-US" dirty="0"/>
              <a:t>]</a:t>
            </a:r>
            <a:r>
              <a:rPr lang="en-US" i="1" dirty="0"/>
              <a:t>ala)</a:t>
            </a:r>
            <a:r>
              <a:rPr lang="en-US" dirty="0"/>
              <a:t> should be disallowed because their articulations are too similar. </a:t>
            </a:r>
          </a:p>
          <a:p>
            <a:r>
              <a:rPr lang="en-US" dirty="0"/>
              <a:t>9 nonce words (not controlled for number of syllables or stress).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1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000" dirty="0"/>
              <a:t>Results – syllable division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Questions: </a:t>
            </a:r>
          </a:p>
          <a:p>
            <a:pPr lvl="2"/>
            <a:r>
              <a:rPr lang="en-US" dirty="0"/>
              <a:t>How do participants respond? Is GVG possible?</a:t>
            </a:r>
          </a:p>
          <a:p>
            <a:pPr lvl="2"/>
            <a:r>
              <a:rPr lang="en-US" dirty="0"/>
              <a:t>Does production depend on the glide type or the phonetic environment?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Coding</a:t>
            </a:r>
          </a:p>
          <a:p>
            <a:pPr lvl="2"/>
            <a:r>
              <a:rPr lang="en-US" b="1" dirty="0"/>
              <a:t>Triphthong</a:t>
            </a:r>
            <a:r>
              <a:rPr lang="en-US" dirty="0"/>
              <a:t>: critical sequence produced in a single syllable</a:t>
            </a:r>
          </a:p>
          <a:p>
            <a:pPr lvl="3"/>
            <a:r>
              <a:rPr lang="en-US" dirty="0"/>
              <a:t>i.e. “</a:t>
            </a:r>
            <a:r>
              <a:rPr lang="en-US" dirty="0" err="1"/>
              <a:t>lakapiaisto</a:t>
            </a:r>
            <a:r>
              <a:rPr lang="en-US" dirty="0"/>
              <a:t>” ⇾ [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la.ka.ˈ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pi̯ai̯s.to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]</a:t>
            </a:r>
            <a:endParaRPr lang="en-US" dirty="0"/>
          </a:p>
          <a:p>
            <a:pPr lvl="2"/>
            <a:r>
              <a:rPr lang="en-US" b="1" dirty="0"/>
              <a:t>Hiatus: </a:t>
            </a:r>
            <a:r>
              <a:rPr lang="en-US" dirty="0"/>
              <a:t>vowel + diphthong (CV + VGC), </a:t>
            </a:r>
          </a:p>
          <a:p>
            <a:pPr lvl="3"/>
            <a:r>
              <a:rPr lang="en-US" dirty="0"/>
              <a:t>i.e., “</a:t>
            </a:r>
            <a:r>
              <a:rPr lang="en-US" dirty="0" err="1"/>
              <a:t>lakapiaisto</a:t>
            </a:r>
            <a:r>
              <a:rPr lang="en-US" dirty="0"/>
              <a:t>” ⇾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[la.ka.pi.ˈai̯s.to]</a:t>
            </a:r>
          </a:p>
          <a:p>
            <a:pPr lvl="2"/>
            <a:r>
              <a:rPr lang="en-US" b="1" dirty="0"/>
              <a:t>Simplification</a:t>
            </a:r>
            <a:r>
              <a:rPr lang="en-US" dirty="0"/>
              <a:t>: a segment was elided (typically the pre-vocalic glide)</a:t>
            </a:r>
          </a:p>
          <a:p>
            <a:pPr lvl="3"/>
            <a:r>
              <a:rPr lang="en-US" dirty="0"/>
              <a:t>i.e., “</a:t>
            </a:r>
            <a:r>
              <a:rPr lang="en-US" dirty="0" err="1"/>
              <a:t>lakapiaisto</a:t>
            </a:r>
            <a:r>
              <a:rPr lang="en-US" dirty="0"/>
              <a:t>” ⇾ [la.ka.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ˈpai̯s</a:t>
            </a:r>
            <a:r>
              <a:rPr lang="en-US" dirty="0"/>
              <a:t>.to]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Analysis</a:t>
            </a:r>
          </a:p>
          <a:p>
            <a:pPr lvl="2"/>
            <a:r>
              <a:rPr lang="en-US" dirty="0"/>
              <a:t>Multinomial mixed-effects regression</a:t>
            </a:r>
          </a:p>
          <a:p>
            <a:pPr lvl="2"/>
            <a:r>
              <a:rPr lang="en-US" dirty="0"/>
              <a:t>Model: response ~ glide_type + </a:t>
            </a:r>
            <a:r>
              <a:rPr lang="en-US" dirty="0" err="1"/>
              <a:t>preceding_consonant</a:t>
            </a:r>
            <a:endParaRPr lang="en-US" dirty="0"/>
          </a:p>
          <a:p>
            <a:pPr lvl="2"/>
            <a:r>
              <a:rPr lang="en-US" dirty="0"/>
              <a:t>Random effects: by-subject/by-item intercepts with random slopes glide and preceding consonant</a:t>
            </a:r>
          </a:p>
        </p:txBody>
      </p:sp>
    </p:spTree>
    <p:extLst>
      <p:ext uri="{BB962C8B-B14F-4D97-AF65-F5344CB8AC3E}">
        <p14:creationId xmlns:p14="http://schemas.microsoft.com/office/powerpoint/2010/main" val="409244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6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7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Triphthongs were produced in approximately 45% of the targets. </a:t>
            </a:r>
          </a:p>
          <a:p>
            <a:endParaRPr lang="en-US" dirty="0"/>
          </a:p>
          <a:p>
            <a:r>
              <a:rPr lang="en-US" dirty="0"/>
              <a:t>A production containing a hiatus made up roughly 30% of the data, followed by a simplification of some sort (~25% of the time)</a:t>
            </a:r>
          </a:p>
          <a:p>
            <a:endParaRPr lang="en-US" dirty="0"/>
          </a:p>
          <a:p>
            <a:r>
              <a:rPr lang="en-US" dirty="0"/>
              <a:t>Overall, the task provides evidence supporting the hypothesis that pre-vocalic glides </a:t>
            </a:r>
            <a:r>
              <a:rPr lang="en-US" b="1" dirty="0"/>
              <a:t>can</a:t>
            </a:r>
            <a:r>
              <a:rPr lang="en-US" dirty="0"/>
              <a:t> be part of the onset in this variety of Spanish.</a:t>
            </a:r>
          </a:p>
        </p:txBody>
      </p:sp>
    </p:spTree>
    <p:extLst>
      <p:ext uri="{BB962C8B-B14F-4D97-AF65-F5344CB8AC3E}">
        <p14:creationId xmlns:p14="http://schemas.microsoft.com/office/powerpoint/2010/main" val="206903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Pre-vocalic glides will be disallowed if preceded by a palatal consonant</a:t>
            </a:r>
          </a:p>
          <a:p>
            <a:endParaRPr lang="en-US" dirty="0"/>
          </a:p>
          <a:p>
            <a:r>
              <a:rPr lang="en-US" dirty="0"/>
              <a:t>Measure duration, F1, and intensity of the pre-vocalic glide in two environments: after a palatal consonant, after any other consonant</a:t>
            </a:r>
          </a:p>
        </p:txBody>
      </p:sp>
    </p:spTree>
    <p:extLst>
      <p:ext uri="{BB962C8B-B14F-4D97-AF65-F5344CB8AC3E}">
        <p14:creationId xmlns:p14="http://schemas.microsoft.com/office/powerpoint/2010/main" val="138002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pre-vocalic glides are blocked after palatals, we expect to observe differences in overall duration.</a:t>
            </a:r>
          </a:p>
          <a:p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Linear mixed effects model</a:t>
            </a:r>
          </a:p>
          <a:p>
            <a:pPr lvl="1"/>
            <a:r>
              <a:rPr lang="en-US" dirty="0"/>
              <a:t>Model: duration ~ environment</a:t>
            </a:r>
          </a:p>
          <a:p>
            <a:pPr lvl="1"/>
            <a:r>
              <a:rPr lang="en-US" dirty="0"/>
              <a:t>Random effect: by-subject/by-item intercepts with random slopes for preceding consonant</a:t>
            </a:r>
          </a:p>
        </p:txBody>
      </p:sp>
    </p:spTree>
    <p:extLst>
      <p:ext uri="{BB962C8B-B14F-4D97-AF65-F5344CB8AC3E}">
        <p14:creationId xmlns:p14="http://schemas.microsoft.com/office/powerpoint/2010/main" val="143041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5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examine the plausibility of (1) by looking at the formant trajectory over the course of the segment. </a:t>
            </a:r>
          </a:p>
          <a:p>
            <a:endParaRPr lang="en-US" sz="2400" dirty="0"/>
          </a:p>
          <a:p>
            <a:r>
              <a:rPr lang="en-US" sz="2400" dirty="0"/>
              <a:t>If the participants are able to produce a glide in some contexts but not others we should see differences in F1 as a function of the preceding consonant.</a:t>
            </a:r>
          </a:p>
          <a:p>
            <a:endParaRPr lang="en-US" sz="2400" dirty="0"/>
          </a:p>
          <a:p>
            <a:r>
              <a:rPr lang="en-US" sz="2400" dirty="0"/>
              <a:t>Analysis</a:t>
            </a:r>
          </a:p>
          <a:p>
            <a:pPr lvl="1"/>
            <a:r>
              <a:rPr lang="en-US" dirty="0"/>
              <a:t>Generalized Additive Mixed Model</a:t>
            </a:r>
          </a:p>
          <a:p>
            <a:pPr lvl="1"/>
            <a:r>
              <a:rPr lang="en-US" dirty="0"/>
              <a:t>Model: F1 ~ </a:t>
            </a:r>
            <a:r>
              <a:rPr lang="en-US" dirty="0" err="1"/>
              <a:t>preceding_consonant</a:t>
            </a:r>
            <a:r>
              <a:rPr lang="en-US" dirty="0"/>
              <a:t> +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7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BAE48F-7BA8-7D40-81DC-62AD5141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58774F-FF51-0F4D-AB13-F19A0D65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investigate the syllabic affiliation of prevocalic, post-consonantal glides in Spanish, e.g., ‘</a:t>
            </a:r>
            <a:r>
              <a:rPr lang="en-US" dirty="0" err="1"/>
              <a:t>i</a:t>
            </a:r>
            <a:r>
              <a:rPr lang="en-US" dirty="0"/>
              <a:t>’ in </a:t>
            </a:r>
            <a:r>
              <a:rPr lang="en-US" i="1" dirty="0" err="1"/>
              <a:t>mie.do</a:t>
            </a:r>
            <a:r>
              <a:rPr lang="en-US" dirty="0"/>
              <a:t> ‘fear’.</a:t>
            </a:r>
          </a:p>
          <a:p>
            <a:r>
              <a:rPr lang="en-US" dirty="0"/>
              <a:t>To determine whether prevocalic glides are parsed as a complex onset in some varieties of Spanish. </a:t>
            </a:r>
          </a:p>
        </p:txBody>
      </p:sp>
    </p:spTree>
    <p:extLst>
      <p:ext uri="{BB962C8B-B14F-4D97-AF65-F5344CB8AC3E}">
        <p14:creationId xmlns:p14="http://schemas.microsoft.com/office/powerpoint/2010/main" val="136176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4" y="28506"/>
            <a:ext cx="8534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Second possibility: participants are lengthening the palatal consonant (not producing a glide) because of the fact that they cannot produce both. </a:t>
            </a:r>
          </a:p>
          <a:p>
            <a:r>
              <a:rPr lang="en-US" dirty="0"/>
              <a:t>In other words, they might be trying to produce something, but because the target is illicit, they resort to lengthening the onset.</a:t>
            </a:r>
          </a:p>
          <a:p>
            <a:endParaRPr lang="en-US" dirty="0"/>
          </a:p>
          <a:p>
            <a:r>
              <a:rPr lang="en-US" dirty="0"/>
              <a:t>Prediction: intensity of the lengthened segment should be lower than that of a glide. </a:t>
            </a:r>
          </a:p>
          <a:p>
            <a:r>
              <a:rPr lang="en-US" dirty="0"/>
              <a:t>Why? More consonant-like productions have lower intensity than more vowel-like productions.</a:t>
            </a:r>
          </a:p>
          <a:p>
            <a:endParaRPr lang="en-US" dirty="0"/>
          </a:p>
          <a:p>
            <a:r>
              <a:rPr lang="en-US" sz="2400" dirty="0"/>
              <a:t>Analysis</a:t>
            </a:r>
          </a:p>
          <a:p>
            <a:pPr lvl="1"/>
            <a:r>
              <a:rPr lang="en-US" dirty="0"/>
              <a:t>Generalized Additive Mixed Model</a:t>
            </a:r>
          </a:p>
          <a:p>
            <a:pPr lvl="1"/>
            <a:r>
              <a:rPr lang="en-US" dirty="0"/>
              <a:t>Model: Intensity ~ </a:t>
            </a:r>
            <a:r>
              <a:rPr lang="en-US" dirty="0" err="1"/>
              <a:t>preceding_consonant</a:t>
            </a:r>
            <a:r>
              <a:rPr lang="en-US" dirty="0"/>
              <a:t> +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1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270069"/>
            <a:ext cx="7968343" cy="62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4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247261"/>
            <a:ext cx="8244115" cy="64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7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Sonoran speakers used variable strategies when producing the CGVGC sequences</a:t>
            </a:r>
          </a:p>
          <a:p>
            <a:pPr lvl="1"/>
            <a:r>
              <a:rPr lang="en-US" dirty="0"/>
              <a:t>Importantly, they produced the GVG sequence at least some of the time (thus it is possible)</a:t>
            </a:r>
          </a:p>
          <a:p>
            <a:pPr lvl="1"/>
            <a:endParaRPr lang="en-US" dirty="0"/>
          </a:p>
          <a:p>
            <a:r>
              <a:rPr lang="en-US" dirty="0"/>
              <a:t>Acoustic analysis shows that pre-vocalic segments are longer after palatal consonants</a:t>
            </a:r>
          </a:p>
          <a:p>
            <a:pPr lvl="1"/>
            <a:r>
              <a:rPr lang="en-US" dirty="0"/>
              <a:t>Not shorter (i.e., elided because they are blocked)</a:t>
            </a:r>
          </a:p>
          <a:p>
            <a:pPr lvl="1"/>
            <a:endParaRPr lang="en-US" dirty="0"/>
          </a:p>
          <a:p>
            <a:r>
              <a:rPr lang="en-US" dirty="0"/>
              <a:t>Analysis of the time course suggests the duration increase could be due to lengthening of onset</a:t>
            </a:r>
          </a:p>
          <a:p>
            <a:pPr lvl="1"/>
            <a:r>
              <a:rPr lang="en-US" dirty="0"/>
              <a:t>Strategy to avoid illicit sequence</a:t>
            </a:r>
          </a:p>
        </p:txBody>
      </p:sp>
    </p:spTree>
    <p:extLst>
      <p:ext uri="{BB962C8B-B14F-4D97-AF65-F5344CB8AC3E}">
        <p14:creationId xmlns:p14="http://schemas.microsoft.com/office/powerpoint/2010/main" val="174671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 Is a postconsonantal, prevocalic glide parsed as the second segment of a complex onset in Sonoran Spanish?</a:t>
            </a:r>
          </a:p>
          <a:p>
            <a:pPr marL="114300" indent="0">
              <a:buNone/>
            </a:pPr>
            <a:r>
              <a:rPr lang="en-US" dirty="0"/>
              <a:t>	A1:Yes, at least some of the time.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Q2: In more general terms, the question is: are Spanish prevocalic glides always part of a complex nucleus (preceding a full vowel, in a diphthong) or can the glide be parsed in the onset in some dialects?</a:t>
            </a:r>
          </a:p>
          <a:p>
            <a:pPr marL="114300" indent="0">
              <a:buNone/>
            </a:pPr>
            <a:r>
              <a:rPr lang="en-US" dirty="0"/>
              <a:t>	A2:The glide can be parsed in the onset in dialects like 	Sonoran Spanish, but it is not categorical</a:t>
            </a:r>
          </a:p>
        </p:txBody>
      </p:sp>
    </p:spTree>
    <p:extLst>
      <p:ext uri="{BB962C8B-B14F-4D97-AF65-F5344CB8AC3E}">
        <p14:creationId xmlns:p14="http://schemas.microsoft.com/office/powerpoint/2010/main" val="3544568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Acoustic analysis shows that pre-vocalic segments are longer after palatal consonants, revealing a strategy to avoid an illicit sequence. In the syllabification task, speakers produce triphthongs in 45% of the targets, so onset parsing is possible,  but not categorical. </a:t>
            </a:r>
          </a:p>
          <a:p>
            <a:r>
              <a:rPr lang="en-US" sz="2400" dirty="0"/>
              <a:t>As predicted, onset parsing suggests cross-dialectal variation in the syllabic affiliation of prevocalic glides. Furthermore, the parsing of glides also exhibits dialect-internal variation, as some, but not all glides are in parsed the onset.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42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rankings predicted by an optimality-theoretic factorial typology are variable/non-categorical: (</a:t>
            </a:r>
            <a:r>
              <a:rPr lang="en-US" dirty="0" err="1"/>
              <a:t>i</a:t>
            </a:r>
            <a:r>
              <a:rPr lang="en-US" dirty="0"/>
              <a:t>) Onset, </a:t>
            </a:r>
            <a:r>
              <a:rPr lang="en-US" u="sng" dirty="0"/>
              <a:t>*Onset/glide &gt;&gt; *Complex </a:t>
            </a:r>
            <a:r>
              <a:rPr lang="en-US" u="sng" dirty="0" err="1"/>
              <a:t>Nuc</a:t>
            </a:r>
            <a:r>
              <a:rPr lang="en-US" dirty="0"/>
              <a:t>, Max-IO𝝻, Ident(cons) (nuclear glide) (ii) Onset, *</a:t>
            </a:r>
            <a:r>
              <a:rPr lang="en-US" u="sng" dirty="0"/>
              <a:t>Complex </a:t>
            </a:r>
            <a:r>
              <a:rPr lang="en-US" u="sng" dirty="0" err="1"/>
              <a:t>Nuc</a:t>
            </a:r>
            <a:r>
              <a:rPr lang="en-US" u="sng" dirty="0"/>
              <a:t> &gt;&gt; *Onset/glide</a:t>
            </a:r>
            <a:r>
              <a:rPr lang="en-US" dirty="0"/>
              <a:t>, Max-IO𝝻, Ident(cons) (onset glide) (</a:t>
            </a:r>
            <a:r>
              <a:rPr lang="en-US" dirty="0" err="1"/>
              <a:t>Colina</a:t>
            </a:r>
            <a:r>
              <a:rPr lang="en-US" dirty="0"/>
              <a:t> 2009).  This</a:t>
            </a:r>
          </a:p>
          <a:p>
            <a:r>
              <a:rPr lang="en-US" dirty="0"/>
              <a:t>The variable, non-categorical rankings above (underlined) can be modelled in stochastic OT (Boersma and Hayes 2001 )</a:t>
            </a:r>
          </a:p>
          <a:p>
            <a:r>
              <a:rPr lang="en-US" dirty="0"/>
              <a:t>Further research is needed to study the factors conditioning the variation (they do not appear to be phonological)</a:t>
            </a:r>
          </a:p>
          <a:p>
            <a:r>
              <a:rPr lang="en-US" dirty="0"/>
              <a:t>This study could be replicated </a:t>
            </a:r>
            <a:r>
              <a:rPr lang="en-US"/>
              <a:t>with more </a:t>
            </a:r>
            <a:r>
              <a:rPr lang="en-US" dirty="0"/>
              <a:t>subjects (controlled by sex, age, linguistic profile), and, for comparative purposes,  also with speakers of dialects that do not allow onset glides.</a:t>
            </a:r>
          </a:p>
        </p:txBody>
      </p:sp>
    </p:spTree>
    <p:extLst>
      <p:ext uri="{BB962C8B-B14F-4D97-AF65-F5344CB8AC3E}">
        <p14:creationId xmlns:p14="http://schemas.microsoft.com/office/powerpoint/2010/main" val="566273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study we examined the syllabic affiliation of prevocalic glides in Sonoran Spanish</a:t>
            </a:r>
          </a:p>
          <a:p>
            <a:r>
              <a:rPr lang="en-US" dirty="0"/>
              <a:t>Since glides are licit in the onset (i.e., no onset strengthening in Sonoran Spanish), a postconsonantal, prevocalic glide could be parsed as the second segment of a complex onset in Sonoran Spanish.</a:t>
            </a:r>
          </a:p>
          <a:p>
            <a:r>
              <a:rPr lang="en-US" dirty="0"/>
              <a:t>Experimental evidence showed that Sonoran speakers produced the GVG sequence at least some of the time (thus it is possible). Acoustic analysis shows that pre-vocalic segments are longer after palatal consonants; the duration increase is shown to be due to lengthening of onset (a strategy to avoid illicit sequence).</a:t>
            </a:r>
          </a:p>
          <a:p>
            <a:r>
              <a:rPr lang="en-US" dirty="0"/>
              <a:t>Glides can be variably parsed as C2 in a complex onset.   Onset glides in Sonoran Spanish provide evidence for cross-dialectal and intra-dialectal variation in syllabic affiliation.</a:t>
            </a:r>
          </a:p>
        </p:txBody>
      </p:sp>
    </p:spTree>
    <p:extLst>
      <p:ext uri="{BB962C8B-B14F-4D97-AF65-F5344CB8AC3E}">
        <p14:creationId xmlns:p14="http://schemas.microsoft.com/office/powerpoint/2010/main" val="1826730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2578"/>
          </a:xfrm>
        </p:spPr>
        <p:txBody>
          <a:bodyPr>
            <a:normAutofit fontScale="85000" lnSpcReduction="10000"/>
          </a:bodyPr>
          <a:lstStyle/>
          <a:p>
            <a:r>
              <a:rPr lang="es-ES" cap="small" dirty="0"/>
              <a:t>Alvar</a:t>
            </a:r>
            <a:r>
              <a:rPr lang="es-ES" dirty="0"/>
              <a:t>, M. (1996). </a:t>
            </a:r>
            <a:r>
              <a:rPr lang="es-ES" i="1" dirty="0"/>
              <a:t>Manual de dialectología hispánica</a:t>
            </a:r>
            <a:r>
              <a:rPr lang="es-ES" dirty="0"/>
              <a:t>.  </a:t>
            </a:r>
            <a:r>
              <a:rPr lang="en-US" dirty="0"/>
              <a:t>Barcelona: Ariel. </a:t>
            </a:r>
          </a:p>
          <a:p>
            <a:r>
              <a:rPr lang="en-US" cap="small" dirty="0"/>
              <a:t>Boersma, P. </a:t>
            </a:r>
            <a:r>
              <a:rPr lang="en-US" dirty="0"/>
              <a:t>and</a:t>
            </a:r>
            <a:r>
              <a:rPr lang="en-US" cap="small" dirty="0"/>
              <a:t> Hayes, B</a:t>
            </a:r>
            <a:r>
              <a:rPr lang="en-US" dirty="0"/>
              <a:t>. 2001.  Empirical tests of the Gradual Learning Algorithm. </a:t>
            </a:r>
            <a:r>
              <a:rPr lang="en-US" i="1" dirty="0"/>
              <a:t>Linguistic Inquiry</a:t>
            </a:r>
            <a:r>
              <a:rPr lang="en-US" dirty="0"/>
              <a:t> 32. 45-86.</a:t>
            </a:r>
          </a:p>
          <a:p>
            <a:r>
              <a:rPr lang="en-US" cap="small" dirty="0"/>
              <a:t>Boersma</a:t>
            </a:r>
            <a:r>
              <a:rPr lang="en-US" dirty="0"/>
              <a:t>, P. &amp; </a:t>
            </a:r>
            <a:r>
              <a:rPr lang="en-US" cap="small" dirty="0" err="1"/>
              <a:t>Weenink</a:t>
            </a:r>
            <a:r>
              <a:rPr lang="en-US" dirty="0"/>
              <a:t>, D. (2018). </a:t>
            </a:r>
            <a:r>
              <a:rPr lang="en-US" i="1" dirty="0" err="1"/>
              <a:t>Praat</a:t>
            </a:r>
            <a:r>
              <a:rPr lang="en-US" i="1" dirty="0"/>
              <a:t>: doing phonetics by computer</a:t>
            </a:r>
            <a:r>
              <a:rPr lang="en-US" dirty="0"/>
              <a:t>. Version 6.0.39, retrieved 3 April 2018 from http://</a:t>
            </a:r>
            <a:r>
              <a:rPr lang="en-US" dirty="0" err="1"/>
              <a:t>www.praat.org</a:t>
            </a:r>
            <a:r>
              <a:rPr lang="en-US" dirty="0"/>
              <a:t>/.</a:t>
            </a:r>
          </a:p>
          <a:p>
            <a:r>
              <a:rPr lang="en-US" cap="small" dirty="0"/>
              <a:t>Canfield</a:t>
            </a:r>
            <a:r>
              <a:rPr lang="en-US" dirty="0"/>
              <a:t>, L. (1981).  </a:t>
            </a:r>
            <a:r>
              <a:rPr lang="en-US" i="1" dirty="0"/>
              <a:t>Spanish Pronunciation in the Americas</a:t>
            </a:r>
            <a:r>
              <a:rPr lang="en-US" dirty="0"/>
              <a:t>.  Chicago: U. of Chicago P. </a:t>
            </a:r>
          </a:p>
          <a:p>
            <a:r>
              <a:rPr lang="en-US" cap="small" dirty="0" err="1"/>
              <a:t>Colina</a:t>
            </a:r>
            <a:r>
              <a:rPr lang="en-US" dirty="0"/>
              <a:t>, S. (2009). </a:t>
            </a:r>
            <a:r>
              <a:rPr lang="en-US" i="1" dirty="0"/>
              <a:t>Spanish Phonology: A syllabic perspective</a:t>
            </a:r>
            <a:r>
              <a:rPr lang="en-US" dirty="0"/>
              <a:t>. Washington, DC: GUP. </a:t>
            </a:r>
          </a:p>
          <a:p>
            <a:r>
              <a:rPr lang="en-US" cap="small" dirty="0"/>
              <a:t>Harris</a:t>
            </a:r>
            <a:r>
              <a:rPr lang="en-US" dirty="0"/>
              <a:t>, J. W. (1983). </a:t>
            </a:r>
            <a:r>
              <a:rPr lang="en-US" i="1" dirty="0"/>
              <a:t>Syllable structure and stress in Spanish</a:t>
            </a:r>
            <a:r>
              <a:rPr lang="en-US" dirty="0"/>
              <a:t>. Cambridge, MA; MIT Press.</a:t>
            </a:r>
          </a:p>
          <a:p>
            <a:r>
              <a:rPr lang="en-US" cap="small" dirty="0"/>
              <a:t>Harris, J. W.  </a:t>
            </a:r>
            <a:r>
              <a:rPr lang="en-US" dirty="0"/>
              <a:t>and</a:t>
            </a:r>
            <a:r>
              <a:rPr lang="en-US" cap="small" dirty="0"/>
              <a:t> E. M. </a:t>
            </a:r>
            <a:r>
              <a:rPr lang="en-US" cap="small" dirty="0" err="1"/>
              <a:t>Kaisse</a:t>
            </a:r>
            <a:r>
              <a:rPr lang="en-US" dirty="0"/>
              <a:t>. (1999). Palatal vowels, glides, and </a:t>
            </a:r>
            <a:r>
              <a:rPr lang="en-US" dirty="0" err="1"/>
              <a:t>obstruents</a:t>
            </a:r>
            <a:r>
              <a:rPr lang="en-US" dirty="0"/>
              <a:t> in Argentinian Spanish. </a:t>
            </a:r>
            <a:r>
              <a:rPr lang="en-US" i="1" dirty="0"/>
              <a:t>Phonology</a:t>
            </a:r>
            <a:r>
              <a:rPr lang="en-US" dirty="0"/>
              <a:t> 16.117-190.</a:t>
            </a:r>
          </a:p>
          <a:p>
            <a:r>
              <a:rPr lang="en-US" cap="small" dirty="0" err="1"/>
              <a:t>Hualde</a:t>
            </a:r>
            <a:r>
              <a:rPr lang="en-US" dirty="0"/>
              <a:t>, J. I. (2005). </a:t>
            </a:r>
            <a:r>
              <a:rPr lang="en-US" i="1" dirty="0"/>
              <a:t>The Sounds of Spanish</a:t>
            </a:r>
            <a:r>
              <a:rPr lang="en-US" dirty="0"/>
              <a:t>. </a:t>
            </a:r>
            <a:r>
              <a:rPr lang="es-ES" dirty="0"/>
              <a:t>Cambridge, UK: CUP. </a:t>
            </a:r>
            <a:endParaRPr lang="en-US" dirty="0"/>
          </a:p>
          <a:p>
            <a:r>
              <a:rPr lang="es-ES" cap="small" dirty="0" err="1"/>
              <a:t>Hualde</a:t>
            </a:r>
            <a:r>
              <a:rPr lang="es-ES" dirty="0"/>
              <a:t>, J.I. (2014) La </a:t>
            </a:r>
            <a:r>
              <a:rPr lang="es-ES" dirty="0" err="1"/>
              <a:t>silabificación</a:t>
            </a:r>
            <a:r>
              <a:rPr lang="es-ES" dirty="0"/>
              <a:t> en español. In </a:t>
            </a:r>
            <a:r>
              <a:rPr lang="es-ES" cap="small" dirty="0"/>
              <a:t>Núñez-Cedeño</a:t>
            </a:r>
            <a:r>
              <a:rPr lang="es-ES" dirty="0"/>
              <a:t>, et al. (Eds.). (2014). </a:t>
            </a:r>
            <a:r>
              <a:rPr lang="es-ES" i="1" dirty="0"/>
              <a:t>Fonología generativa contemporánea de la lengua española</a:t>
            </a:r>
            <a:r>
              <a:rPr lang="es-ES" dirty="0"/>
              <a:t>. </a:t>
            </a:r>
            <a:r>
              <a:rPr lang="en-US" dirty="0"/>
              <a:t>Washington, DC: Georgetown UP, pp. 195-215.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9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71D18-0184-8E49-B2DD-4AC61CABB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63516"/>
            <a:ext cx="3657600" cy="326296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xmlns="" id="{D2063125-9A3E-4441-BD2E-7ECF40AA8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8076"/>
            <a:ext cx="3657600" cy="242158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7DBAD5E-8726-834E-B8EF-F21E7CBEA464}"/>
              </a:ext>
            </a:extLst>
          </p:cNvPr>
          <p:cNvSpPr txBox="1"/>
          <p:nvPr/>
        </p:nvSpPr>
        <p:spPr>
          <a:xfrm>
            <a:off x="565484" y="1417638"/>
            <a:ext cx="75117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standard position in the literature (Harris &amp; </a:t>
            </a:r>
            <a:r>
              <a:rPr lang="en-US" sz="2000" dirty="0" err="1"/>
              <a:t>Kaisse</a:t>
            </a:r>
            <a:r>
              <a:rPr lang="en-US" sz="2000" dirty="0"/>
              <a:t> 1999; </a:t>
            </a:r>
            <a:r>
              <a:rPr lang="en-US" sz="2000" dirty="0" err="1"/>
              <a:t>Hualde</a:t>
            </a:r>
            <a:r>
              <a:rPr lang="en-US" sz="2000" dirty="0"/>
              <a:t> 2005, 2014; </a:t>
            </a:r>
            <a:r>
              <a:rPr lang="en-US" sz="2000" dirty="0" err="1"/>
              <a:t>Colina</a:t>
            </a:r>
            <a:r>
              <a:rPr lang="en-US" sz="2000" dirty="0"/>
              <a:t> 2009, and many others</a:t>
            </a:r>
            <a:r>
              <a:rPr lang="en-US" dirty="0"/>
              <a:t>) </a:t>
            </a:r>
            <a:r>
              <a:rPr lang="en-US" sz="2000" dirty="0"/>
              <a:t>is that postconsonantal, prevocalic glides are parsed in the nucleus of the syllable, when there is a preceding consonant that occupies the onset, i.e., (1a) rather than (1b) (however, cf. Martínez-Gil 2016 for arguments for 1b)</a:t>
            </a: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05786AA7-A6D4-C540-A3E5-537391730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55" y="3030776"/>
            <a:ext cx="3949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5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9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957011"/>
          </a:xfrm>
        </p:spPr>
        <p:txBody>
          <a:bodyPr/>
          <a:lstStyle/>
          <a:p>
            <a:r>
              <a:rPr lang="en-US" dirty="0"/>
              <a:t>In most varieties of Spanish, when the glide is prevocalic, but not postconsonantal (i.e., the onset is empty), the glide becomes an obstruent (with various degrees of aperture/constriction, e.g., approximant, fricative, stop, affricate) and it is parsed in the onset, e.g., </a:t>
            </a:r>
            <a:r>
              <a:rPr lang="en-US" i="1" dirty="0"/>
              <a:t>-</a:t>
            </a:r>
            <a:r>
              <a:rPr lang="en-US" i="1" dirty="0" err="1"/>
              <a:t>iendo</a:t>
            </a:r>
            <a:r>
              <a:rPr lang="en-US" dirty="0"/>
              <a:t> [-</a:t>
            </a:r>
            <a:r>
              <a:rPr lang="en-US" dirty="0" err="1"/>
              <a:t>jen.do</a:t>
            </a:r>
            <a:r>
              <a:rPr lang="en-US" dirty="0"/>
              <a:t>]  ‘-</a:t>
            </a:r>
            <a:r>
              <a:rPr lang="en-US" dirty="0" err="1"/>
              <a:t>ing</a:t>
            </a:r>
            <a:r>
              <a:rPr lang="en-US" dirty="0"/>
              <a:t>’, </a:t>
            </a:r>
            <a:r>
              <a:rPr lang="en-US" i="1" dirty="0"/>
              <a:t>com-</a:t>
            </a:r>
            <a:r>
              <a:rPr lang="en-US" i="1" dirty="0" err="1"/>
              <a:t>iendo</a:t>
            </a:r>
            <a:r>
              <a:rPr lang="en-US" dirty="0"/>
              <a:t> [</a:t>
            </a:r>
            <a:r>
              <a:rPr lang="en-US" dirty="0" err="1"/>
              <a:t>ko.mjen.do</a:t>
            </a:r>
            <a:r>
              <a:rPr lang="en-US" dirty="0"/>
              <a:t>] ‘eating’, vs. </a:t>
            </a:r>
            <a:r>
              <a:rPr lang="en-US" i="1" dirty="0" err="1"/>
              <a:t>creyendo</a:t>
            </a:r>
            <a:r>
              <a:rPr lang="en-US" dirty="0"/>
              <a:t> [</a:t>
            </a:r>
            <a:r>
              <a:rPr lang="en-US" dirty="0" err="1"/>
              <a:t>kre.ʝen.do</a:t>
            </a:r>
            <a:r>
              <a:rPr lang="en-US" dirty="0"/>
              <a:t>] ‘believing’ 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 In other words, glides are not possible onsets.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1F2D7A7-65CB-2D48-B04A-96893536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4384507"/>
            <a:ext cx="4064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That glides are not possible onsets is one of the arguments used to support the nuclear parsing of prevocalic glides.</a:t>
            </a:r>
          </a:p>
          <a:p>
            <a:pPr marL="114300" indent="0">
              <a:buNone/>
            </a:pPr>
            <a:r>
              <a:rPr lang="en-US" dirty="0"/>
              <a:t>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Additional arguments in favor of the nuclear status of prevocalic postconsonantal glides have to do with rhyme restrictions, vowel harmony and </a:t>
            </a:r>
            <a:r>
              <a:rPr lang="en-US" dirty="0" err="1"/>
              <a:t>hypochoristic</a:t>
            </a:r>
            <a:r>
              <a:rPr lang="en-US" dirty="0"/>
              <a:t> formation (cf. </a:t>
            </a:r>
            <a:r>
              <a:rPr lang="en-US" dirty="0" err="1"/>
              <a:t>Hualde</a:t>
            </a:r>
            <a:r>
              <a:rPr lang="en-US" dirty="0"/>
              <a:t> 2014,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</p:txBody>
      </p:sp>
    </p:spTree>
    <p:extLst>
      <p:ext uri="{BB962C8B-B14F-4D97-AF65-F5344CB8AC3E}">
        <p14:creationId xmlns:p14="http://schemas.microsoft.com/office/powerpoint/2010/main" val="350807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Spanish varieties, such as the Spanish of Sonora, Mexico, allow glides in the onset (Canfield 1981, Alvar 1996), i.e., </a:t>
            </a:r>
            <a:r>
              <a:rPr lang="en-US" i="1" dirty="0" err="1"/>
              <a:t>creyendo</a:t>
            </a:r>
            <a:r>
              <a:rPr lang="en-US" dirty="0"/>
              <a:t> ‘believing’ [</a:t>
            </a:r>
            <a:r>
              <a:rPr lang="en-US" dirty="0" err="1"/>
              <a:t>kre.jen.do</a:t>
            </a:r>
            <a:r>
              <a:rPr lang="en-US" dirty="0"/>
              <a:t>] (they do not become </a:t>
            </a:r>
            <a:r>
              <a:rPr lang="en-US" dirty="0" err="1"/>
              <a:t>obstruents</a:t>
            </a:r>
            <a:r>
              <a:rPr lang="en-US" dirty="0"/>
              <a:t>).</a:t>
            </a:r>
          </a:p>
          <a:p>
            <a:r>
              <a:rPr lang="en-US" dirty="0"/>
              <a:t>Consequently, a glide preceded by a consonant (e.g., </a:t>
            </a:r>
            <a:r>
              <a:rPr lang="en-US" i="1" dirty="0" err="1"/>
              <a:t>i</a:t>
            </a:r>
            <a:r>
              <a:rPr lang="en-US" dirty="0"/>
              <a:t> in </a:t>
            </a:r>
            <a:r>
              <a:rPr lang="en-US" i="1" dirty="0"/>
              <a:t>tiara</a:t>
            </a:r>
            <a:r>
              <a:rPr lang="en-US" dirty="0"/>
              <a:t>) could in principle be parsed as the second element in the onset [</a:t>
            </a:r>
            <a:r>
              <a:rPr lang="en-US" dirty="0" err="1"/>
              <a:t>tj</a:t>
            </a:r>
            <a:r>
              <a:rPr lang="en-US" dirty="0"/>
              <a:t>] (i.e. an onset cluster), rather than in the nucleus [ja]. </a:t>
            </a:r>
          </a:p>
        </p:txBody>
      </p:sp>
    </p:spTree>
    <p:extLst>
      <p:ext uri="{BB962C8B-B14F-4D97-AF65-F5344CB8AC3E}">
        <p14:creationId xmlns:p14="http://schemas.microsoft.com/office/powerpoint/2010/main" val="1804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 Is a postconsonantal, prevocalic glide parsed as the second segment of a complex onset in Sonoran Spanish?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Q2: In more general terms, the question is: are Spanish prevocalic glides always part of a complex nucleus (preceding a full vowel, in a diphthong) or can the glide be parsed in the onset in some dialects?</a:t>
            </a:r>
          </a:p>
        </p:txBody>
      </p:sp>
    </p:spTree>
    <p:extLst>
      <p:ext uri="{BB962C8B-B14F-4D97-AF65-F5344CB8AC3E}">
        <p14:creationId xmlns:p14="http://schemas.microsoft.com/office/powerpoint/2010/main" val="14846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FBAD9-A6F8-2445-A34C-CB0DFE2F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A13F4D-2C12-9242-B657-F4F8E714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Onset parsing would suggest cross-dialectal variation in the syllabic affiliation of prevocalic glides. </a:t>
            </a:r>
          </a:p>
          <a:p>
            <a:endParaRPr lang="en-US" dirty="0"/>
          </a:p>
          <a:p>
            <a:r>
              <a:rPr lang="en-US" dirty="0"/>
              <a:t>It is reasonable to assume that dialectal variation could also affect syllabification/syllabic affiliation, but little is known about cross-dialectal variation in Spanish syllabification. </a:t>
            </a:r>
          </a:p>
          <a:p>
            <a:endParaRPr lang="en-US" dirty="0"/>
          </a:p>
          <a:p>
            <a:r>
              <a:rPr lang="en-US" dirty="0"/>
              <a:t>Onset parsing of the prevocalic glide would bear out the predictions of an optimality-theoretic factorial typology in which constraint reranking predicts possible patterns of variation: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cap="small" dirty="0"/>
              <a:t>Onset</a:t>
            </a:r>
            <a:r>
              <a:rPr lang="en-US" dirty="0"/>
              <a:t>, *</a:t>
            </a:r>
            <a:r>
              <a:rPr lang="en-US" cap="small" dirty="0"/>
              <a:t>Onset/</a:t>
            </a:r>
            <a:r>
              <a:rPr lang="en-US" dirty="0"/>
              <a:t>glide &gt;&gt; 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, Max</a:t>
            </a:r>
            <a:r>
              <a:rPr lang="en-US" dirty="0"/>
              <a:t>-IO𝝻,</a:t>
            </a:r>
            <a:r>
              <a:rPr lang="en-US" cap="small" dirty="0"/>
              <a:t> Ident</a:t>
            </a:r>
            <a:r>
              <a:rPr lang="en-US" dirty="0"/>
              <a:t>(cons) (nuclear glide) (ii) </a:t>
            </a:r>
            <a:r>
              <a:rPr lang="en-US" cap="small" dirty="0"/>
              <a:t>Onset, </a:t>
            </a:r>
            <a:r>
              <a:rPr lang="en-US" dirty="0"/>
              <a:t>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 </a:t>
            </a:r>
            <a:r>
              <a:rPr lang="en-US" dirty="0"/>
              <a:t>&gt;&gt; </a:t>
            </a:r>
            <a:r>
              <a:rPr lang="en-US" cap="small" dirty="0"/>
              <a:t>*Onset</a:t>
            </a:r>
            <a:r>
              <a:rPr lang="en-US" dirty="0"/>
              <a:t>/glide, </a:t>
            </a:r>
            <a:r>
              <a:rPr lang="en-US" cap="small" dirty="0"/>
              <a:t>Max</a:t>
            </a:r>
            <a:r>
              <a:rPr lang="en-US" dirty="0"/>
              <a:t>-IO𝝻</a:t>
            </a:r>
            <a:r>
              <a:rPr lang="en-US" cap="small" dirty="0"/>
              <a:t>, Ident</a:t>
            </a:r>
            <a:r>
              <a:rPr lang="en-US" dirty="0"/>
              <a:t>(cons) (onset glide) (</a:t>
            </a:r>
            <a:r>
              <a:rPr lang="en-US" dirty="0" err="1"/>
              <a:t>Colina</a:t>
            </a:r>
            <a:r>
              <a:rPr lang="en-US" dirty="0"/>
              <a:t> 2009).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Oral data</a:t>
            </a:r>
          </a:p>
          <a:p>
            <a:r>
              <a:rPr lang="en-US" dirty="0"/>
              <a:t>10 speakers of Sonoran Mexican Spanish (limited English proficiency) </a:t>
            </a:r>
          </a:p>
          <a:p>
            <a:r>
              <a:rPr lang="en-US" dirty="0"/>
              <a:t>Two tasks: (</a:t>
            </a:r>
            <a:r>
              <a:rPr lang="en-US" dirty="0" err="1"/>
              <a:t>i</a:t>
            </a:r>
            <a:r>
              <a:rPr lang="en-US" dirty="0"/>
              <a:t>) oral recorded phrase reading (e.g. “</a:t>
            </a:r>
            <a:r>
              <a:rPr lang="en-US" dirty="0" err="1"/>
              <a:t>Digo</a:t>
            </a:r>
            <a:r>
              <a:rPr lang="en-US" dirty="0"/>
              <a:t> ___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”) (ii) an oral syllable division task. </a:t>
            </a:r>
          </a:p>
          <a:p>
            <a:r>
              <a:rPr lang="en-US" dirty="0"/>
              <a:t>Stimuli:  two sets, each had 23 nonce words (alongside 23 fillers) with a C+G+V 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7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3511</TotalTime>
  <Words>2385</Words>
  <Application>Microsoft Macintosh PowerPoint</Application>
  <PresentationFormat>On-screen Show (4:3)</PresentationFormat>
  <Paragraphs>201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Mangal</vt:lpstr>
      <vt:lpstr>Times New Roman</vt:lpstr>
      <vt:lpstr>Adjacency</vt:lpstr>
      <vt:lpstr>Syllabic Affiliation of Prevocalic Glides in Sonoran Spanish  Dialectal variation in syllabic affiliation</vt:lpstr>
      <vt:lpstr>Goal</vt:lpstr>
      <vt:lpstr>Background</vt:lpstr>
      <vt:lpstr>Background</vt:lpstr>
      <vt:lpstr>Background</vt:lpstr>
      <vt:lpstr>Background</vt:lpstr>
      <vt:lpstr>Research question/s</vt:lpstr>
      <vt:lpstr>Research question/s</vt:lpstr>
      <vt:lpstr>Experimental design</vt:lpstr>
      <vt:lpstr>Experimental design</vt:lpstr>
      <vt:lpstr>Experimental Design</vt:lpstr>
      <vt:lpstr>Results – syllable division task</vt:lpstr>
      <vt:lpstr>PowerPoint Presentation</vt:lpstr>
      <vt:lpstr>PowerPoint Presentation</vt:lpstr>
      <vt:lpstr>Takeaways</vt:lpstr>
      <vt:lpstr>Results – phrase reading</vt:lpstr>
      <vt:lpstr>Results – phrase reading</vt:lpstr>
      <vt:lpstr>PowerPoint Presentation</vt:lpstr>
      <vt:lpstr>Results – phrase reading</vt:lpstr>
      <vt:lpstr>PowerPoint Presentation</vt:lpstr>
      <vt:lpstr>Results – phrase reading</vt:lpstr>
      <vt:lpstr>PowerPoint Presentation</vt:lpstr>
      <vt:lpstr>PowerPoint Presentation</vt:lpstr>
      <vt:lpstr>Summary</vt:lpstr>
      <vt:lpstr>Research question/s</vt:lpstr>
      <vt:lpstr>Discussion</vt:lpstr>
      <vt:lpstr>Discussion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Depalitalization in Spanish: A counter agrument to Harris (1999)</dc:title>
  <dc:creator>Ryan Bessett</dc:creator>
  <cp:lastModifiedBy>Microsoft Office User</cp:lastModifiedBy>
  <cp:revision>230</cp:revision>
  <cp:lastPrinted>2014-11-10T23:18:42Z</cp:lastPrinted>
  <dcterms:created xsi:type="dcterms:W3CDTF">2013-11-18T06:47:11Z</dcterms:created>
  <dcterms:modified xsi:type="dcterms:W3CDTF">2018-10-19T01:15:22Z</dcterms:modified>
</cp:coreProperties>
</file>