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1" r:id="rId3"/>
    <p:sldId id="312" r:id="rId4"/>
    <p:sldId id="316" r:id="rId5"/>
    <p:sldId id="315" r:id="rId6"/>
    <p:sldId id="317" r:id="rId7"/>
    <p:sldId id="313" r:id="rId8"/>
    <p:sldId id="318" r:id="rId9"/>
    <p:sldId id="321" r:id="rId10"/>
    <p:sldId id="320" r:id="rId11"/>
    <p:sldId id="322" r:id="rId12"/>
    <p:sldId id="261" r:id="rId13"/>
    <p:sldId id="323" r:id="rId14"/>
    <p:sldId id="328" r:id="rId15"/>
    <p:sldId id="324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40" r:id="rId25"/>
    <p:sldId id="337" r:id="rId26"/>
    <p:sldId id="339" r:id="rId27"/>
    <p:sldId id="338" r:id="rId28"/>
    <p:sldId id="300" r:id="rId29"/>
    <p:sldId id="326" r:id="rId30"/>
    <p:sldId id="341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70209" autoAdjust="0"/>
  </p:normalViewPr>
  <p:slideViewPr>
    <p:cSldViewPr snapToGrid="0" snapToObjects="1">
      <p:cViewPr varScale="1">
        <p:scale>
          <a:sx n="98" d="100"/>
          <a:sy n="98" d="100"/>
        </p:scale>
        <p:origin x="28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10/25/18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first task examines two main questions: </a:t>
            </a:r>
          </a:p>
          <a:p>
            <a:r>
              <a:rPr lang="en-US" baseline="0" dirty="0"/>
              <a:t>First, how do participants syllabify the </a:t>
            </a:r>
            <a:r>
              <a:rPr lang="en-US" baseline="0" dirty="0" err="1"/>
              <a:t>nonse</a:t>
            </a:r>
            <a:r>
              <a:rPr lang="en-US" baseline="0" dirty="0"/>
              <a:t> words? Is glide-vowel-glide a possible realization?</a:t>
            </a:r>
          </a:p>
          <a:p>
            <a:r>
              <a:rPr lang="en-US" baseline="0" dirty="0"/>
              <a:t>Second, are responses predicted by the type of glide or the preceding consonant?</a:t>
            </a:r>
          </a:p>
          <a:p>
            <a:endParaRPr lang="en-US" baseline="0" dirty="0"/>
          </a:p>
          <a:p>
            <a:r>
              <a:rPr lang="en-US" baseline="0" dirty="0"/>
              <a:t>To answer these questions we coded the responses in the following manner: </a:t>
            </a:r>
          </a:p>
          <a:p>
            <a:r>
              <a:rPr lang="en-US" baseline="0" dirty="0"/>
              <a:t>Triphthong, Hiatus, or Simplification (can read direct from slide) </a:t>
            </a:r>
          </a:p>
          <a:p>
            <a:r>
              <a:rPr lang="en-US" baseline="0" dirty="0"/>
              <a:t>Explain example word “lakapiasto” for each possible realization</a:t>
            </a:r>
          </a:p>
          <a:p>
            <a:endParaRPr lang="en-US" dirty="0"/>
          </a:p>
          <a:p>
            <a:r>
              <a:rPr lang="en-US" dirty="0"/>
              <a:t>We fit the data using a multinomial</a:t>
            </a:r>
            <a:r>
              <a:rPr lang="en-US" baseline="0" dirty="0"/>
              <a:t> mixed-effects model with</a:t>
            </a:r>
          </a:p>
          <a:p>
            <a:r>
              <a:rPr lang="en-US" b="1" baseline="0" dirty="0"/>
              <a:t>response </a:t>
            </a:r>
            <a:r>
              <a:rPr lang="en-US" b="0" baseline="0" dirty="0"/>
              <a:t>as the criterion and</a:t>
            </a:r>
          </a:p>
          <a:p>
            <a:r>
              <a:rPr lang="en-US" b="1" baseline="0" dirty="0"/>
              <a:t>Glide type </a:t>
            </a:r>
            <a:r>
              <a:rPr lang="en-US" b="0" baseline="0" dirty="0"/>
              <a:t>and </a:t>
            </a:r>
            <a:r>
              <a:rPr lang="en-US" b="1" baseline="0" dirty="0"/>
              <a:t>preceding consonant</a:t>
            </a:r>
            <a:r>
              <a:rPr lang="en-US" b="0" baseline="0" dirty="0"/>
              <a:t> as fixed effects</a:t>
            </a:r>
          </a:p>
          <a:p>
            <a:r>
              <a:rPr lang="en-US" b="0" baseline="0" dirty="0"/>
              <a:t>The model included by-subjects and by-items intercepts with random </a:t>
            </a:r>
          </a:p>
          <a:p>
            <a:r>
              <a:rPr lang="en-US" b="0" baseline="0" dirty="0"/>
              <a:t>slopes for glide_type and preceding consonant</a:t>
            </a:r>
          </a:p>
          <a:p>
            <a:endParaRPr lang="en-US" b="1" dirty="0"/>
          </a:p>
          <a:p>
            <a:r>
              <a:rPr lang="en-US" dirty="0"/>
              <a:t>The</a:t>
            </a:r>
            <a:r>
              <a:rPr lang="en-US" baseline="0" dirty="0"/>
              <a:t> m</a:t>
            </a:r>
            <a:r>
              <a:rPr lang="en-US" dirty="0"/>
              <a:t>odel found that responses did not vary as a function of the </a:t>
            </a:r>
            <a:r>
              <a:rPr lang="en-US" baseline="0" dirty="0"/>
              <a:t>glide type </a:t>
            </a:r>
          </a:p>
          <a:p>
            <a:r>
              <a:rPr lang="en-US" baseline="0" dirty="0"/>
              <a:t>nor the preceding consonant, so we will look at overall response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38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 labial + w: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fewer diphthongs (22 &gt;&gt; 12)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fewer hiatuses (12 &gt;7)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fewer simplification (8 &gt; 5)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25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  <a:p>
            <a:endParaRPr lang="en-US" dirty="0"/>
          </a:p>
          <a:p>
            <a:r>
              <a:rPr lang="en-US" dirty="0"/>
              <a:t>Plot: syllabification</a:t>
            </a:r>
            <a:r>
              <a:rPr lang="en-US" baseline="0" dirty="0"/>
              <a:t> responses by POA, voicing, and glide type</a:t>
            </a:r>
          </a:p>
          <a:p>
            <a:r>
              <a:rPr lang="en-US" baseline="0" dirty="0"/>
              <a:t>Glide type doesn’t matter (j is not different from w)</a:t>
            </a:r>
          </a:p>
          <a:p>
            <a:r>
              <a:rPr lang="en-US" baseline="0" dirty="0"/>
              <a:t>The preceding consonant doesn’t matter (though not easy to see here)</a:t>
            </a:r>
          </a:p>
          <a:p>
            <a:r>
              <a:rPr lang="en-US" baseline="0" dirty="0"/>
              <a:t>Take away: the responses are pretty equally spread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453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combine hiatus and simplification (Figure 2), we see that they make up approximately 60% of the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92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 of responses across all data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that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triphthongs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produced in approximately 40% of the targets.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production containing a hiatus made up roughly 35% of the data, followed by a simplification of some sort (~25% of the time).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633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finding: we have evidence supporting the hypothesis that pre-vocalic glides can be part of the onset</a:t>
            </a:r>
          </a:p>
          <a:p>
            <a:r>
              <a:rPr lang="en-US" dirty="0"/>
              <a:t>Why: because the participants produced </a:t>
            </a:r>
            <a:r>
              <a:rPr lang="en-US" dirty="0" err="1"/>
              <a:t>triphthongs</a:t>
            </a:r>
            <a:r>
              <a:rPr lang="en-US" dirty="0"/>
              <a:t> at least some of the time. </a:t>
            </a:r>
          </a:p>
          <a:p>
            <a:endParaRPr lang="en-US" dirty="0"/>
          </a:p>
          <a:p>
            <a:r>
              <a:rPr lang="en-US" dirty="0"/>
              <a:t>Responses were</a:t>
            </a:r>
            <a:r>
              <a:rPr lang="en-US" baseline="0" dirty="0"/>
              <a:t> variable and we cannot account for this variability with glide type nor preceding consonant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41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Differences in duration</a:t>
            </a:r>
            <a:r>
              <a:rPr lang="en-US" dirty="0" smtClean="0"/>
              <a:t>: Why? Because something is theoretically</a:t>
            </a:r>
            <a:r>
              <a:rPr lang="en-US" baseline="0" dirty="0" smtClean="0"/>
              <a:t> elided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Differences in F1</a:t>
            </a:r>
            <a:r>
              <a:rPr lang="en-US" baseline="0" dirty="0" smtClean="0"/>
              <a:t>: Why? Because in one case (piano) a glide should be </a:t>
            </a:r>
          </a:p>
          <a:p>
            <a:r>
              <a:rPr lang="en-US" baseline="0" dirty="0" smtClean="0"/>
              <a:t>produced without problems and in the other case (</a:t>
            </a:r>
            <a:r>
              <a:rPr lang="en-US" baseline="0" dirty="0" err="1" smtClean="0"/>
              <a:t>lliape</a:t>
            </a:r>
            <a:r>
              <a:rPr lang="en-US" baseline="0" dirty="0" smtClean="0"/>
              <a:t>) it shouldn’t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thus there should be differences in formant movement between the two conditions: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(F1 correlates with height)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PIANO: formant movement the high </a:t>
            </a:r>
            <a:r>
              <a:rPr lang="en-US" baseline="0" dirty="0" err="1" smtClean="0"/>
              <a:t>vocoid</a:t>
            </a:r>
            <a:r>
              <a:rPr lang="en-US" baseline="0" dirty="0" smtClean="0"/>
              <a:t> [j] to the low vowel [a]</a:t>
            </a:r>
          </a:p>
          <a:p>
            <a:r>
              <a:rPr lang="en-US" baseline="0" dirty="0" smtClean="0"/>
              <a:t>LLIAPE: if pre-vocalic glide is blocked then we shouldn’t see the same formant movement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043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shows duration as a function of preceding consonant (palatal vs. non-palatal).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 longer duration for glide segments following a palatal consonant</a:t>
            </a:r>
            <a:r>
              <a:rPr lang="en-US" baseline="0" dirty="0"/>
              <a:t> (roughly 30 </a:t>
            </a:r>
            <a:r>
              <a:rPr lang="en-US" baseline="0" dirty="0" err="1"/>
              <a:t>ms</a:t>
            </a:r>
            <a:r>
              <a:rPr lang="en-US" baseline="0" dirty="0"/>
              <a:t> longer)</a:t>
            </a:r>
          </a:p>
          <a:p>
            <a:endParaRPr lang="en-US" baseline="0" dirty="0"/>
          </a:p>
          <a:p>
            <a:r>
              <a:rPr lang="en-US" baseline="0" dirty="0"/>
              <a:t>Not </a:t>
            </a:r>
            <a:r>
              <a:rPr lang="en-US" baseline="0" dirty="0" smtClean="0"/>
              <a:t>exactly expected </a:t>
            </a:r>
            <a:r>
              <a:rPr lang="en-US" baseline="0" dirty="0"/>
              <a:t>(intuitively, if glide is blocked, one might expect a shorter duration, at least I did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But is initially evidence supporting our hypothesis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What about formant trajectories?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10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participants are able to produce a glide in some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contexts (piano,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i.e., when there is no palatal onset)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others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lliape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when there is a palatal onset)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see differences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 over time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function of the preceding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consonant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(palatal, non-palatal)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127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effect of preceding consonant: </a:t>
            </a:r>
            <a:r>
              <a:rPr lang="en-US" dirty="0" smtClean="0"/>
              <a:t>the trajectories are the same over time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3, p = 0.260</a:t>
            </a:r>
          </a:p>
          <a:p>
            <a:endParaRPr lang="en-US" dirty="0"/>
          </a:p>
          <a:p>
            <a:r>
              <a:rPr lang="en-US" dirty="0"/>
              <a:t>F1 movement </a:t>
            </a:r>
            <a:r>
              <a:rPr lang="en-US" dirty="0" smtClean="0"/>
              <a:t>similar </a:t>
            </a:r>
            <a:r>
              <a:rPr lang="en-US" dirty="0"/>
              <a:t>across contexts. </a:t>
            </a:r>
          </a:p>
          <a:p>
            <a:r>
              <a:rPr lang="en-US" dirty="0" smtClean="0"/>
              <a:t>Does</a:t>
            </a:r>
            <a:r>
              <a:rPr lang="en-US" baseline="0" dirty="0" smtClean="0"/>
              <a:t> this mean pre-vocalic glides aren’t blocked after palatal consonants?</a:t>
            </a:r>
          </a:p>
          <a:p>
            <a:r>
              <a:rPr lang="en-US" baseline="0" dirty="0" smtClean="0"/>
              <a:t>How do we explain the duration difference?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Intensity is different</a:t>
            </a:r>
            <a:r>
              <a:rPr lang="en-US" baseline="0" dirty="0"/>
              <a:t> for palatal vs. non-palatal preceding consonants after 35% of the time course</a:t>
            </a:r>
          </a:p>
          <a:p>
            <a:endParaRPr lang="en-US" baseline="0" dirty="0"/>
          </a:p>
          <a:p>
            <a:r>
              <a:rPr lang="en-US" baseline="0" dirty="0"/>
              <a:t>The productions are more consonant like (lower intensity) after the palatal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2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4B913-0650-8A41-A4F4-F9FEF2C621A4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15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CC71-8B7D-5944-9F77-6FB65855BAAA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13ED-A70A-994E-A93E-43AB673760AE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1665-76A8-8F49-9E90-422A79CA1A6A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D36A-CFCA-CC44-8097-A5D1EA7282C9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ECE2-349A-BF49-BC55-FA40B3451742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66AC-CC14-C04C-ABFD-75803D07B900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650E-FE40-CA4B-B3BA-714FC2447B7D}" type="datetime1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FC8D-E264-6A46-82EB-372883C50344}" type="datetime1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F07B-8B16-3C48-8714-31BB859B475A}" type="datetime1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CF6B-7E16-2843-BB50-8A9475452E76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2DC8-6963-5748-A9BF-4FA971BB49FC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D81220-9A6E-7D40-B778-C6EB154E6BAA}" type="datetime1">
              <a:rPr lang="en-US" smtClean="0"/>
              <a:t>10/25/18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6D0362-5F06-2440-ADD5-11069E2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r>
              <a:rPr lang="en-US" dirty="0"/>
              <a:t>7 nonce words (not controlled for number of syllables or stress, all with the same G and V for GV, </a:t>
            </a:r>
            <a:r>
              <a:rPr lang="en-US" i="1" dirty="0" err="1"/>
              <a:t>ia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9C5BAD-2756-3449-A8E3-D7E8D5D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Results – syllable division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Questions: </a:t>
            </a:r>
          </a:p>
          <a:p>
            <a:pPr lvl="2"/>
            <a:r>
              <a:rPr lang="en-US" dirty="0"/>
              <a:t>How do participants respond? Is GVG possible?</a:t>
            </a:r>
          </a:p>
          <a:p>
            <a:pPr lvl="2"/>
            <a:r>
              <a:rPr lang="en-US" dirty="0"/>
              <a:t>Does production depend on the glide type or the phonetic environment?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Coding</a:t>
            </a:r>
          </a:p>
          <a:p>
            <a:pPr lvl="2"/>
            <a:r>
              <a:rPr lang="en-US" b="1" dirty="0"/>
              <a:t>Triphthong</a:t>
            </a:r>
            <a:r>
              <a:rPr lang="en-US" dirty="0"/>
              <a:t>: critical sequence produced in a single syllable</a:t>
            </a:r>
          </a:p>
          <a:p>
            <a:pPr lvl="3"/>
            <a:r>
              <a:rPr lang="en-US" dirty="0"/>
              <a:t>i.e. “</a:t>
            </a:r>
            <a:r>
              <a:rPr lang="en-US" dirty="0" err="1"/>
              <a:t>lakapiaisto</a:t>
            </a:r>
            <a:r>
              <a:rPr lang="en-US" dirty="0"/>
              <a:t>” ⇾ [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la.ka.ˈ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pi̯ai̯s.to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]</a:t>
            </a:r>
            <a:endParaRPr lang="en-US" dirty="0"/>
          </a:p>
          <a:p>
            <a:pPr lvl="2"/>
            <a:r>
              <a:rPr lang="en-US" b="1" dirty="0"/>
              <a:t>Hiatus: </a:t>
            </a:r>
            <a:r>
              <a:rPr lang="en-US" dirty="0"/>
              <a:t>vowel + diphthong (CV + VGC), 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[la.ka.pi.ˈai̯s.to]</a:t>
            </a:r>
          </a:p>
          <a:p>
            <a:pPr lvl="2"/>
            <a:r>
              <a:rPr lang="en-US" b="1" dirty="0"/>
              <a:t>Simplification</a:t>
            </a:r>
            <a:r>
              <a:rPr lang="en-US" dirty="0"/>
              <a:t>: a segment was elided (typically the pre-vocalic glide)</a:t>
            </a:r>
          </a:p>
          <a:p>
            <a:pPr lvl="3"/>
            <a:r>
              <a:rPr lang="en-US" dirty="0"/>
              <a:t>i.e., “</a:t>
            </a:r>
            <a:r>
              <a:rPr lang="en-US" dirty="0" err="1"/>
              <a:t>lakapiaisto</a:t>
            </a:r>
            <a:r>
              <a:rPr lang="en-US" dirty="0"/>
              <a:t>” ⇾ [la.ka.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ˈpai̯s</a:t>
            </a:r>
            <a:r>
              <a:rPr lang="en-US" dirty="0"/>
              <a:t>.to]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Multinomial mixed-effects regression</a:t>
            </a:r>
          </a:p>
          <a:p>
            <a:pPr lvl="2"/>
            <a:r>
              <a:rPr lang="en-US" dirty="0"/>
              <a:t>Model: response ~ glide_type + </a:t>
            </a:r>
            <a:r>
              <a:rPr lang="en-US" dirty="0" err="1"/>
              <a:t>preceding_consonant</a:t>
            </a:r>
            <a:endParaRPr lang="en-US" dirty="0"/>
          </a:p>
          <a:p>
            <a:pPr lvl="2"/>
            <a:r>
              <a:rPr lang="en-US" dirty="0"/>
              <a:t>Random effects: by-subject/by-item intercepts with random slopes glide and preceding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82A42B-195B-FC49-9900-74462873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D66FF41-7C8D-D348-8300-EAB2A281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Triphthongs were produced in approximately 45% of the targets. </a:t>
            </a:r>
          </a:p>
          <a:p>
            <a:endParaRPr lang="en-US" dirty="0"/>
          </a:p>
          <a:p>
            <a:r>
              <a:rPr lang="en-US" dirty="0"/>
              <a:t>A production containing a hiatus made up roughly 30% of the data, followed by a simplification of some sort (~25% of the time)</a:t>
            </a:r>
          </a:p>
          <a:p>
            <a:endParaRPr lang="en-US" dirty="0"/>
          </a:p>
          <a:p>
            <a:r>
              <a:rPr lang="en-US" dirty="0"/>
              <a:t>Overall, the task provides evidence supporting the hypothesis that pre-vocalic glides </a:t>
            </a:r>
            <a:r>
              <a:rPr lang="en-US" b="1" dirty="0"/>
              <a:t>can</a:t>
            </a:r>
            <a:r>
              <a:rPr lang="en-US" dirty="0"/>
              <a:t> be part of the onset in this variety of Spanish.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F47760-FCD9-A84D-AB22-60AABB00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Pre-vocalic glides will be disallowed if preceded by a palatal consonant</a:t>
            </a:r>
          </a:p>
          <a:p>
            <a:endParaRPr lang="en-US" dirty="0"/>
          </a:p>
          <a:p>
            <a:r>
              <a:rPr lang="en-US" dirty="0"/>
              <a:t>Measure duration, F1, and intensity of the pre-vocalic glide in two environments: after a palatal consonant, after any other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125AC5-6490-0E41-BA36-F9AE8C02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pre-vocalic glides are blocked after </a:t>
            </a:r>
            <a:r>
              <a:rPr lang="en-US" dirty="0" smtClean="0"/>
              <a:t>palatals (i.e., “</a:t>
            </a:r>
            <a:r>
              <a:rPr lang="en-US" b="1" dirty="0" err="1" smtClean="0"/>
              <a:t>ll</a:t>
            </a:r>
            <a:r>
              <a:rPr lang="en-US" b="1" dirty="0" err="1" smtClean="0"/>
              <a:t>i</a:t>
            </a:r>
            <a:r>
              <a:rPr lang="en-US" dirty="0" err="1" smtClean="0"/>
              <a:t>ape</a:t>
            </a:r>
            <a:r>
              <a:rPr lang="en-US" dirty="0" smtClean="0"/>
              <a:t>”), w</a:t>
            </a:r>
            <a:r>
              <a:rPr lang="en-US" dirty="0" smtClean="0"/>
              <a:t>hen </a:t>
            </a:r>
            <a:r>
              <a:rPr lang="en-US" dirty="0"/>
              <a:t>compared with pre-vocalic glides that are not </a:t>
            </a:r>
            <a:r>
              <a:rPr lang="en-US" dirty="0" smtClean="0"/>
              <a:t>preceded </a:t>
            </a:r>
            <a:r>
              <a:rPr lang="en-US" dirty="0"/>
              <a:t>by a palatal </a:t>
            </a:r>
            <a:r>
              <a:rPr lang="en-US" dirty="0" smtClean="0"/>
              <a:t>segment (i.e., “</a:t>
            </a:r>
            <a:r>
              <a:rPr lang="en-US" b="1" dirty="0" smtClean="0"/>
              <a:t>pi</a:t>
            </a:r>
            <a:r>
              <a:rPr lang="en-US" dirty="0" smtClean="0"/>
              <a:t>ano”) </a:t>
            </a:r>
            <a:r>
              <a:rPr lang="en-US" dirty="0" smtClean="0"/>
              <a:t>we </a:t>
            </a:r>
            <a:r>
              <a:rPr lang="en-US" dirty="0"/>
              <a:t>expect to </a:t>
            </a:r>
            <a:r>
              <a:rPr lang="en-US" dirty="0" smtClean="0"/>
              <a:t>observe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differences </a:t>
            </a:r>
            <a:r>
              <a:rPr lang="en-US" dirty="0"/>
              <a:t>in overall </a:t>
            </a:r>
            <a:r>
              <a:rPr lang="en-US" dirty="0" smtClean="0"/>
              <a:t>duration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ormant trajectory differences related to height (F1)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Analysis 1 (duration)</a:t>
            </a:r>
            <a:endParaRPr lang="en-US" dirty="0"/>
          </a:p>
          <a:p>
            <a:pPr lvl="1"/>
            <a:r>
              <a:rPr lang="en-US" dirty="0"/>
              <a:t>Linear mixed effects model</a:t>
            </a:r>
          </a:p>
          <a:p>
            <a:pPr lvl="1"/>
            <a:r>
              <a:rPr lang="en-US" dirty="0" smtClean="0"/>
              <a:t>Model: </a:t>
            </a:r>
            <a:r>
              <a:rPr lang="en-US" dirty="0"/>
              <a:t>duration ~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effect: by-subject/by-item intercepts with random slopes for preceding consonant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901EF5-C648-FD4B-8E82-3A2976E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3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29365C-D2E8-7E45-8DB1-6F7C1FC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/>
              <a:t>the participants are able to produce a glide in some </a:t>
            </a:r>
            <a:r>
              <a:rPr lang="en-US" sz="2400" dirty="0" smtClean="0"/>
              <a:t>contexts (piano) </a:t>
            </a:r>
            <a:r>
              <a:rPr lang="en-US" sz="2400" dirty="0"/>
              <a:t>but not </a:t>
            </a:r>
            <a:r>
              <a:rPr lang="en-US" sz="2400" dirty="0" smtClean="0"/>
              <a:t>others (</a:t>
            </a:r>
            <a:r>
              <a:rPr lang="en-US" sz="2400" dirty="0" err="1" smtClean="0"/>
              <a:t>lliape</a:t>
            </a:r>
            <a:r>
              <a:rPr lang="en-US" sz="2400" dirty="0" smtClean="0"/>
              <a:t>) </a:t>
            </a:r>
            <a:r>
              <a:rPr lang="en-US" sz="2400" dirty="0"/>
              <a:t>we should </a:t>
            </a:r>
            <a:r>
              <a:rPr lang="en-US" sz="2400" dirty="0" smtClean="0"/>
              <a:t>also see </a:t>
            </a:r>
            <a:r>
              <a:rPr lang="en-US" sz="2400" dirty="0"/>
              <a:t>differences in F1 as a function of the preceding consonant.</a:t>
            </a:r>
          </a:p>
          <a:p>
            <a:endParaRPr lang="en-US" sz="2400" dirty="0"/>
          </a:p>
          <a:p>
            <a:r>
              <a:rPr lang="en-US" sz="2400" dirty="0" smtClean="0"/>
              <a:t>Analysis 2</a:t>
            </a:r>
            <a:endParaRPr lang="en-US" sz="2400" dirty="0"/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F1 ~ </a:t>
            </a:r>
            <a:r>
              <a:rPr lang="en-US" dirty="0" err="1"/>
              <a:t>preceding_consonant</a:t>
            </a:r>
            <a:r>
              <a:rPr lang="en-US" dirty="0"/>
              <a:t> +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Reference smooth for time, participant</a:t>
            </a:r>
          </a:p>
          <a:p>
            <a:pPr lvl="1"/>
            <a:r>
              <a:rPr lang="en-US" dirty="0" smtClean="0"/>
              <a:t>Difference smooth for </a:t>
            </a:r>
            <a:r>
              <a:rPr lang="en-US" dirty="0" err="1" smtClean="0"/>
              <a:t>preceding_consonant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B04354-1C74-B54A-9641-463881A9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28506"/>
            <a:ext cx="8534400" cy="6705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16EB75-892C-2440-970C-3BE161D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AE4646-19C0-D846-91CC-51B265C1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phrase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Participants might be producing a longer segment in the palatal condition because </a:t>
            </a:r>
            <a:r>
              <a:rPr lang="en-US" dirty="0"/>
              <a:t>of the fact that they cannot </a:t>
            </a:r>
            <a:r>
              <a:rPr lang="en-US" dirty="0" smtClean="0"/>
              <a:t>naturally produce </a:t>
            </a:r>
            <a:r>
              <a:rPr lang="en-US" dirty="0"/>
              <a:t>both. </a:t>
            </a:r>
          </a:p>
          <a:p>
            <a:r>
              <a:rPr lang="en-US" dirty="0"/>
              <a:t>In other words, they might be trying to produce something, but because the target is illicit, they resort to </a:t>
            </a:r>
            <a:r>
              <a:rPr lang="en-US" dirty="0" smtClean="0"/>
              <a:t>lengthening.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Prediction: intensity of the lengthened segment should be lower than that of a glide. </a:t>
            </a:r>
          </a:p>
          <a:p>
            <a:r>
              <a:rPr lang="en-US" dirty="0"/>
              <a:t>Why? More consonant-like productions have lower intensity than more vowel-like productions.</a:t>
            </a:r>
          </a:p>
          <a:p>
            <a:endParaRPr lang="en-US" dirty="0"/>
          </a:p>
          <a:p>
            <a:r>
              <a:rPr lang="en-US" sz="2400" dirty="0" smtClean="0"/>
              <a:t>Analysis 3</a:t>
            </a:r>
            <a:endParaRPr lang="en-US" sz="2400" dirty="0"/>
          </a:p>
          <a:p>
            <a:pPr lvl="1"/>
            <a:r>
              <a:rPr lang="en-US" dirty="0"/>
              <a:t>Generalized Additive Mixed Model</a:t>
            </a:r>
          </a:p>
          <a:p>
            <a:pPr lvl="1"/>
            <a:r>
              <a:rPr lang="en-US" dirty="0"/>
              <a:t>Model: Intensity ~ </a:t>
            </a:r>
            <a:r>
              <a:rPr lang="en-US" dirty="0" err="1"/>
              <a:t>preceding_consonant</a:t>
            </a:r>
            <a:r>
              <a:rPr lang="en-US" dirty="0"/>
              <a:t> +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302281-1BAB-6F41-BE95-73F5F70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3" y="270069"/>
            <a:ext cx="7968343" cy="62608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90A512-AAC4-AC49-80FB-698E0B81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3" y="247261"/>
            <a:ext cx="8244115" cy="64775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B819E6D-7989-674B-A774-4CA2C1F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Sonoran speakers used variable strategies when producing the CGVGC sequences</a:t>
            </a:r>
          </a:p>
          <a:p>
            <a:pPr lvl="1"/>
            <a:r>
              <a:rPr lang="en-US" dirty="0"/>
              <a:t>Importantly, they produced the GVG sequence at least some of the time (thus it is possible)</a:t>
            </a:r>
          </a:p>
          <a:p>
            <a:pPr lvl="1"/>
            <a:endParaRPr lang="en-US" dirty="0"/>
          </a:p>
          <a:p>
            <a:r>
              <a:rPr lang="en-US" dirty="0"/>
              <a:t>Acoustic analysis shows that pre-vocalic segments are longer after palatal consonants</a:t>
            </a:r>
          </a:p>
          <a:p>
            <a:pPr lvl="1"/>
            <a:r>
              <a:rPr lang="en-US" dirty="0"/>
              <a:t>Not shorter (i.e., elided because they are blocked)</a:t>
            </a:r>
          </a:p>
          <a:p>
            <a:pPr lvl="1"/>
            <a:endParaRPr lang="en-US" dirty="0"/>
          </a:p>
          <a:p>
            <a:r>
              <a:rPr lang="en-US" dirty="0"/>
              <a:t>Analysis of the time course suggests the duration increase could be due to lengthening of onset</a:t>
            </a:r>
          </a:p>
          <a:p>
            <a:pPr lvl="1"/>
            <a:r>
              <a:rPr lang="en-US" dirty="0"/>
              <a:t>Strategy to avoid illicit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08D7EB-D554-114A-BED2-63BA5A56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Is a postconsonantal, prevocalic glide parsed as the second segment of a complex onset in Sonoran Spanish?</a:t>
            </a:r>
          </a:p>
          <a:p>
            <a:pPr marL="114300" indent="0">
              <a:buNone/>
            </a:pPr>
            <a:r>
              <a:rPr lang="en-US" dirty="0"/>
              <a:t>	A1:Yes, at least some of the time.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RQ2: In more general terms, the question is: are Spanish prevocalic glides always part of a complex nucleus (preceding a full vowel, in a diphthong) or can the glide be parsed in the onset in some dialects?</a:t>
            </a:r>
          </a:p>
          <a:p>
            <a:pPr marL="114300" indent="0">
              <a:buNone/>
            </a:pPr>
            <a:r>
              <a:rPr lang="en-US" dirty="0"/>
              <a:t>	A2:The glide can be parsed in the onset in dialects like 	Sonoran Spanish, but it is not categorical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1D8E68-868C-C649-B4D1-7AA5DC68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6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Acoustic analysis shows that pre-vocalic segments are longer after palatal consonants, revealing a strategy to avoid an illicit sequence. In the syllabification task, speakers produce triphthongs in 45% of the targets, so onset parsing is possible,  but not categorical. </a:t>
            </a:r>
          </a:p>
          <a:p>
            <a:r>
              <a:rPr lang="en-US" sz="2400" dirty="0"/>
              <a:t>As predicted, onset parsing suggests cross-dialectal variation in the syllabic affiliation of prevocalic glides. Furthermore, the parsing of glides also exhibits dialect-internal variation, as some, but not all glides are in parsed the onset.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DA255-9D8A-DA45-8CA7-AC9CDD1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rankings predicted by an optimality-theoretic factorial typology are variable/non-categorical: (</a:t>
            </a:r>
            <a:r>
              <a:rPr lang="en-US" dirty="0" err="1"/>
              <a:t>i</a:t>
            </a:r>
            <a:r>
              <a:rPr lang="en-US" dirty="0"/>
              <a:t>) Onset, </a:t>
            </a:r>
            <a:r>
              <a:rPr lang="en-US" u="sng" dirty="0"/>
              <a:t>*Onset/glide &gt;&gt; *Complex </a:t>
            </a:r>
            <a:r>
              <a:rPr lang="en-US" u="sng" dirty="0" err="1"/>
              <a:t>Nuc</a:t>
            </a:r>
            <a:r>
              <a:rPr lang="en-US" dirty="0"/>
              <a:t>, Max-IO𝝻, Ident(cons) (nuclear glide) (ii) Onset, *</a:t>
            </a:r>
            <a:r>
              <a:rPr lang="en-US" u="sng" dirty="0"/>
              <a:t>Complex </a:t>
            </a:r>
            <a:r>
              <a:rPr lang="en-US" u="sng" dirty="0" err="1"/>
              <a:t>Nuc</a:t>
            </a:r>
            <a:r>
              <a:rPr lang="en-US" u="sng" dirty="0"/>
              <a:t> &gt;&gt; *Onset/glide</a:t>
            </a:r>
            <a:r>
              <a:rPr lang="en-US" dirty="0"/>
              <a:t>, Max-IO𝝻, Ident(cons) (onset glide) (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r>
              <a:rPr lang="en-US" dirty="0"/>
              <a:t>The variable, non-categorical rankings above (underlined) can be modelled in stochastic OT (Boersma and Hayes 2001 )</a:t>
            </a:r>
          </a:p>
          <a:p>
            <a:r>
              <a:rPr lang="en-US" dirty="0"/>
              <a:t>Further research is needed to study the factors conditioning the variation (they do not appear to be phonological)</a:t>
            </a:r>
          </a:p>
          <a:p>
            <a:r>
              <a:rPr lang="en-US" dirty="0"/>
              <a:t>This study could be replicated with more subjects (controlled by sex, age, linguistic profile), and, for comparative purposes,  also with speakers of dialects that do not allow onset glides.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D48C38-E2D8-A848-81EB-E05D2AA0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study we examined the syllabic affiliation of prevocalic glides in Sonoran Spanish</a:t>
            </a:r>
          </a:p>
          <a:p>
            <a:r>
              <a:rPr lang="en-US" dirty="0"/>
              <a:t>Since glides are licit in the onset (i.e., no onset strengthening in Sonoran Spanish), a postconsonantal, prevocalic glide could be parsed as the second segment of a complex onset in Sonoran Spanish.</a:t>
            </a:r>
          </a:p>
          <a:p>
            <a:r>
              <a:rPr lang="en-US" dirty="0"/>
              <a:t>Experimental evidence showed that Sonoran speakers produced the GVG sequence at least some of the time (thus it is possible). Acoustic analysis shows that pre-vocalic segments are longer after palatal consonants; the duration increase is shown to be due to lengthening of onset (a strategy to avoid illicit sequence).</a:t>
            </a:r>
          </a:p>
          <a:p>
            <a:r>
              <a:rPr lang="en-US" dirty="0"/>
              <a:t>Glides can be variably parsed as C2 in a complex onset.   Onset glides in Sonoran Spanish provide evidence for cross-dialectal and intra-dialectal variation in syllabic affiliation.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A281F8-BACF-DE44-8E23-81754FD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85000" lnSpcReduction="1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Boersma, P. </a:t>
            </a:r>
            <a:r>
              <a:rPr lang="en-US" dirty="0"/>
              <a:t>and</a:t>
            </a:r>
            <a:r>
              <a:rPr lang="en-US" cap="small" dirty="0"/>
              <a:t> Hayes, B</a:t>
            </a:r>
            <a:r>
              <a:rPr lang="en-US" dirty="0"/>
              <a:t>. 2001.  Empirical tests of the Gradual Learning Algorithm. </a:t>
            </a:r>
            <a:r>
              <a:rPr lang="en-US" i="1" dirty="0"/>
              <a:t>Linguistic Inquiry</a:t>
            </a:r>
            <a:r>
              <a:rPr lang="en-US" dirty="0"/>
              <a:t> 32. 45-86.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299EA9-42F9-9D48-A3C7-971DBC5E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DCAB6-45A9-844B-8E4D-BE17CBF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xmlns="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1CF472-D4DB-984F-9321-FFA8E22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</a:schemeClr>
            </a:gs>
            <a:gs pos="0">
              <a:schemeClr val="bg1">
                <a:shade val="100000"/>
                <a:satMod val="115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82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E779AD6-1F67-7549-87FB-FD81024F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In most varieties of Spanish, when the glide is prevocalic, but not postconsonantal (i.e., the onset is empty), the glide becomes an obstruent (with various degrees of aperture/constriction, e.g., approximant, fricative, stop, affricate) and it is parsed in the onset, e.g.,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 In other words, 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28549C-C500-E34B-8AA0-7AE009F4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7C819D-8E09-4D49-8099-54273887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3F9E6F-3795-8342-BE01-F947715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Is a postconsonantal, prevocalic glide parsed as the second segment of a complex onset in Sonoran Spanish?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RQ2: In more general terms, the question is: are Spanish prevocalic glides always part of a complex nucleus (preceding a full vowel, in a diphthong) or can the glide be parsed in the onset in some dialects?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88E031-60C4-D142-BC5A-CB17B53E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question/s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-IO𝝻,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-IO𝝻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C15AD2-913E-7E46-BD56-A91B4C5E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recorded data</a:t>
            </a:r>
          </a:p>
          <a:p>
            <a:r>
              <a:rPr lang="en-US" dirty="0"/>
              <a:t>10 speakers of Sonoran Mexican Spanish, 18-25 years old</a:t>
            </a:r>
            <a:r>
              <a:rPr lang="en-US" dirty="0" smtClean="0"/>
              <a:t>.</a:t>
            </a:r>
          </a:p>
          <a:p>
            <a:r>
              <a:rPr lang="en-US" dirty="0"/>
              <a:t>Recordings took place in a sound isolated booth using a Shure SM10A Head mounted </a:t>
            </a:r>
            <a:r>
              <a:rPr lang="en-US" dirty="0" smtClean="0"/>
              <a:t>microphone</a:t>
            </a:r>
            <a:endParaRPr lang="en-US" dirty="0"/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a total of 21 nonce words (alongside 21 fillers) with a C+G+V sequence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07EBA4-3932-DC44-B1DA-3271BCAD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3886</TotalTime>
  <Words>2556</Words>
  <Application>Microsoft Macintosh PowerPoint</Application>
  <PresentationFormat>On-screen Show (4:3)</PresentationFormat>
  <Paragraphs>244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</vt:lpstr>
      <vt:lpstr>Mangal</vt:lpstr>
      <vt:lpstr>Times New Roman</vt:lpstr>
      <vt:lpstr>Arial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Research question/s</vt:lpstr>
      <vt:lpstr>Research question/s</vt:lpstr>
      <vt:lpstr>Experimental design</vt:lpstr>
      <vt:lpstr>Experimental design</vt:lpstr>
      <vt:lpstr>Experimental Design</vt:lpstr>
      <vt:lpstr>Results – syllable division task</vt:lpstr>
      <vt:lpstr>PowerPoint Presentation</vt:lpstr>
      <vt:lpstr>Takeaways</vt:lpstr>
      <vt:lpstr>Results – phrase reading</vt:lpstr>
      <vt:lpstr>Results – phrase reading</vt:lpstr>
      <vt:lpstr>PowerPoint Presentation</vt:lpstr>
      <vt:lpstr>Results – phrase reading</vt:lpstr>
      <vt:lpstr>PowerPoint Presentation</vt:lpstr>
      <vt:lpstr>Results – phrase reading</vt:lpstr>
      <vt:lpstr>PowerPoint Presentation</vt:lpstr>
      <vt:lpstr>PowerPoint Presentation</vt:lpstr>
      <vt:lpstr>Summary</vt:lpstr>
      <vt:lpstr>Research question/s</vt:lpstr>
      <vt:lpstr>Discussion</vt:lpstr>
      <vt:lpstr>Discussion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Microsoft Office User</cp:lastModifiedBy>
  <cp:revision>263</cp:revision>
  <cp:lastPrinted>2018-10-23T22:04:04Z</cp:lastPrinted>
  <dcterms:created xsi:type="dcterms:W3CDTF">2013-11-18T06:47:11Z</dcterms:created>
  <dcterms:modified xsi:type="dcterms:W3CDTF">2018-10-26T02:01:44Z</dcterms:modified>
</cp:coreProperties>
</file>