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146" r:id="rId1"/>
  </p:sldMasterIdLst>
  <p:notesMasterIdLst>
    <p:notesMasterId r:id="rId32"/>
  </p:notesMasterIdLst>
  <p:handoutMasterIdLst>
    <p:handoutMasterId r:id="rId33"/>
  </p:handoutMasterIdLst>
  <p:sldIdLst>
    <p:sldId id="403" r:id="rId2"/>
    <p:sldId id="855" r:id="rId3"/>
    <p:sldId id="906" r:id="rId4"/>
    <p:sldId id="909" r:id="rId5"/>
    <p:sldId id="908" r:id="rId6"/>
    <p:sldId id="869" r:id="rId7"/>
    <p:sldId id="910" r:id="rId8"/>
    <p:sldId id="911" r:id="rId9"/>
    <p:sldId id="912" r:id="rId10"/>
    <p:sldId id="913" r:id="rId11"/>
    <p:sldId id="803" r:id="rId12"/>
    <p:sldId id="807" r:id="rId13"/>
    <p:sldId id="871" r:id="rId14"/>
    <p:sldId id="691" r:id="rId15"/>
    <p:sldId id="872" r:id="rId16"/>
    <p:sldId id="849" r:id="rId17"/>
    <p:sldId id="876" r:id="rId18"/>
    <p:sldId id="914" r:id="rId19"/>
    <p:sldId id="881" r:id="rId20"/>
    <p:sldId id="915" r:id="rId21"/>
    <p:sldId id="916" r:id="rId22"/>
    <p:sldId id="885" r:id="rId23"/>
    <p:sldId id="903" r:id="rId24"/>
    <p:sldId id="918" r:id="rId25"/>
    <p:sldId id="904" r:id="rId26"/>
    <p:sldId id="919" r:id="rId27"/>
    <p:sldId id="886" r:id="rId28"/>
    <p:sldId id="891" r:id="rId29"/>
    <p:sldId id="892" r:id="rId30"/>
    <p:sldId id="734" r:id="rId31"/>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Arial" pitchFamily="-80" charset="0"/>
        <a:ea typeface="ＭＳ Ｐゴシック" pitchFamily="-80" charset="-128"/>
        <a:cs typeface="ＭＳ Ｐゴシック" pitchFamily="-80" charset="-128"/>
      </a:defRPr>
    </a:lvl1pPr>
    <a:lvl2pPr marL="457200" algn="l" rtl="0" eaLnBrk="0" fontAlgn="base" hangingPunct="0">
      <a:spcBef>
        <a:spcPct val="0"/>
      </a:spcBef>
      <a:spcAft>
        <a:spcPct val="0"/>
      </a:spcAft>
      <a:defRPr sz="2400" kern="1200">
        <a:solidFill>
          <a:schemeClr val="tx1"/>
        </a:solidFill>
        <a:latin typeface="Arial" pitchFamily="-80" charset="0"/>
        <a:ea typeface="ＭＳ Ｐゴシック" pitchFamily="-80" charset="-128"/>
        <a:cs typeface="ＭＳ Ｐゴシック" pitchFamily="-80" charset="-128"/>
      </a:defRPr>
    </a:lvl2pPr>
    <a:lvl3pPr marL="914400" algn="l" rtl="0" eaLnBrk="0" fontAlgn="base" hangingPunct="0">
      <a:spcBef>
        <a:spcPct val="0"/>
      </a:spcBef>
      <a:spcAft>
        <a:spcPct val="0"/>
      </a:spcAft>
      <a:defRPr sz="2400" kern="1200">
        <a:solidFill>
          <a:schemeClr val="tx1"/>
        </a:solidFill>
        <a:latin typeface="Arial" pitchFamily="-80" charset="0"/>
        <a:ea typeface="ＭＳ Ｐゴシック" pitchFamily="-80" charset="-128"/>
        <a:cs typeface="ＭＳ Ｐゴシック" pitchFamily="-80" charset="-128"/>
      </a:defRPr>
    </a:lvl3pPr>
    <a:lvl4pPr marL="1371600" algn="l" rtl="0" eaLnBrk="0" fontAlgn="base" hangingPunct="0">
      <a:spcBef>
        <a:spcPct val="0"/>
      </a:spcBef>
      <a:spcAft>
        <a:spcPct val="0"/>
      </a:spcAft>
      <a:defRPr sz="2400" kern="1200">
        <a:solidFill>
          <a:schemeClr val="tx1"/>
        </a:solidFill>
        <a:latin typeface="Arial" pitchFamily="-80" charset="0"/>
        <a:ea typeface="ＭＳ Ｐゴシック" pitchFamily="-80" charset="-128"/>
        <a:cs typeface="ＭＳ Ｐゴシック" pitchFamily="-80" charset="-128"/>
      </a:defRPr>
    </a:lvl4pPr>
    <a:lvl5pPr marL="1828800" algn="l" rtl="0" eaLnBrk="0" fontAlgn="base" hangingPunct="0">
      <a:spcBef>
        <a:spcPct val="0"/>
      </a:spcBef>
      <a:spcAft>
        <a:spcPct val="0"/>
      </a:spcAft>
      <a:defRPr sz="2400" kern="1200">
        <a:solidFill>
          <a:schemeClr val="tx1"/>
        </a:solidFill>
        <a:latin typeface="Arial" pitchFamily="-80" charset="0"/>
        <a:ea typeface="ＭＳ Ｐゴシック" pitchFamily="-80" charset="-128"/>
        <a:cs typeface="ＭＳ Ｐゴシック" pitchFamily="-80" charset="-128"/>
      </a:defRPr>
    </a:lvl5pPr>
    <a:lvl6pPr marL="2286000" algn="l" defTabSz="457200" rtl="0" eaLnBrk="1" latinLnBrk="0" hangingPunct="1">
      <a:defRPr sz="2400" kern="1200">
        <a:solidFill>
          <a:schemeClr val="tx1"/>
        </a:solidFill>
        <a:latin typeface="Arial" pitchFamily="-80" charset="0"/>
        <a:ea typeface="ＭＳ Ｐゴシック" pitchFamily="-80" charset="-128"/>
        <a:cs typeface="ＭＳ Ｐゴシック" pitchFamily="-80" charset="-128"/>
      </a:defRPr>
    </a:lvl6pPr>
    <a:lvl7pPr marL="2743200" algn="l" defTabSz="457200" rtl="0" eaLnBrk="1" latinLnBrk="0" hangingPunct="1">
      <a:defRPr sz="2400" kern="1200">
        <a:solidFill>
          <a:schemeClr val="tx1"/>
        </a:solidFill>
        <a:latin typeface="Arial" pitchFamily="-80" charset="0"/>
        <a:ea typeface="ＭＳ Ｐゴシック" pitchFamily="-80" charset="-128"/>
        <a:cs typeface="ＭＳ Ｐゴシック" pitchFamily="-80" charset="-128"/>
      </a:defRPr>
    </a:lvl7pPr>
    <a:lvl8pPr marL="3200400" algn="l" defTabSz="457200" rtl="0" eaLnBrk="1" latinLnBrk="0" hangingPunct="1">
      <a:defRPr sz="2400" kern="1200">
        <a:solidFill>
          <a:schemeClr val="tx1"/>
        </a:solidFill>
        <a:latin typeface="Arial" pitchFamily="-80" charset="0"/>
        <a:ea typeface="ＭＳ Ｐゴシック" pitchFamily="-80" charset="-128"/>
        <a:cs typeface="ＭＳ Ｐゴシック" pitchFamily="-80" charset="-128"/>
      </a:defRPr>
    </a:lvl8pPr>
    <a:lvl9pPr marL="3657600" algn="l" defTabSz="457200" rtl="0" eaLnBrk="1" latinLnBrk="0" hangingPunct="1">
      <a:defRPr sz="2400" kern="1200">
        <a:solidFill>
          <a:schemeClr val="tx1"/>
        </a:solidFill>
        <a:latin typeface="Arial" pitchFamily="-80" charset="0"/>
        <a:ea typeface="ＭＳ Ｐゴシック" pitchFamily="-80" charset="-128"/>
        <a:cs typeface="ＭＳ Ｐゴシック" pitchFamily="-80"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451F"/>
    <a:srgbClr val="A40000"/>
    <a:srgbClr val="4C160D"/>
    <a:srgbClr val="FFBF90"/>
    <a:srgbClr val="FF6D61"/>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6" autoAdjust="0"/>
    <p:restoredTop sz="84898" autoAdjust="0"/>
  </p:normalViewPr>
  <p:slideViewPr>
    <p:cSldViewPr snapToGrid="0">
      <p:cViewPr varScale="1">
        <p:scale>
          <a:sx n="108" d="100"/>
          <a:sy n="108" d="100"/>
        </p:scale>
        <p:origin x="232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88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2982119" cy="464820"/>
          </a:xfrm>
          <a:prstGeom prst="rect">
            <a:avLst/>
          </a:prstGeom>
          <a:noFill/>
          <a:ln w="9525">
            <a:noFill/>
            <a:miter lim="800000"/>
            <a:headEnd/>
            <a:tailEnd/>
          </a:ln>
        </p:spPr>
        <p:txBody>
          <a:bodyPr vert="horz" wrap="square" lIns="92446" tIns="46223" rIns="92446" bIns="46223" numCol="1" anchor="t" anchorCtr="0" compatLnSpc="1">
            <a:prstTxWarp prst="textNoShape">
              <a:avLst/>
            </a:prstTxWarp>
          </a:bodyPr>
          <a:lstStyle>
            <a:lvl1pPr>
              <a:defRPr sz="1200"/>
            </a:lvl1pPr>
          </a:lstStyle>
          <a:p>
            <a:endParaRPr lang="en-US"/>
          </a:p>
        </p:txBody>
      </p:sp>
      <p:sp>
        <p:nvSpPr>
          <p:cNvPr id="243715" name="Rectangle 3"/>
          <p:cNvSpPr>
            <a:spLocks noGrp="1" noChangeArrowheads="1"/>
          </p:cNvSpPr>
          <p:nvPr>
            <p:ph type="dt" sz="quarter" idx="1"/>
          </p:nvPr>
        </p:nvSpPr>
        <p:spPr bwMode="auto">
          <a:xfrm>
            <a:off x="3899694" y="0"/>
            <a:ext cx="2982119" cy="464820"/>
          </a:xfrm>
          <a:prstGeom prst="rect">
            <a:avLst/>
          </a:prstGeom>
          <a:noFill/>
          <a:ln w="9525">
            <a:noFill/>
            <a:miter lim="800000"/>
            <a:headEnd/>
            <a:tailEnd/>
          </a:ln>
        </p:spPr>
        <p:txBody>
          <a:bodyPr vert="horz" wrap="square" lIns="92446" tIns="46223" rIns="92446" bIns="46223" numCol="1" anchor="t" anchorCtr="0" compatLnSpc="1">
            <a:prstTxWarp prst="textNoShape">
              <a:avLst/>
            </a:prstTxWarp>
          </a:bodyPr>
          <a:lstStyle>
            <a:lvl1pPr algn="r">
              <a:defRPr sz="1200"/>
            </a:lvl1pPr>
          </a:lstStyle>
          <a:p>
            <a:endParaRPr lang="en-US"/>
          </a:p>
        </p:txBody>
      </p:sp>
      <p:sp>
        <p:nvSpPr>
          <p:cNvPr id="243716" name="Rectangle 4"/>
          <p:cNvSpPr>
            <a:spLocks noGrp="1" noChangeArrowheads="1"/>
          </p:cNvSpPr>
          <p:nvPr>
            <p:ph type="ftr" sz="quarter" idx="2"/>
          </p:nvPr>
        </p:nvSpPr>
        <p:spPr bwMode="auto">
          <a:xfrm>
            <a:off x="0" y="8831580"/>
            <a:ext cx="2982119" cy="464820"/>
          </a:xfrm>
          <a:prstGeom prst="rect">
            <a:avLst/>
          </a:prstGeom>
          <a:noFill/>
          <a:ln w="9525">
            <a:noFill/>
            <a:miter lim="800000"/>
            <a:headEnd/>
            <a:tailEnd/>
          </a:ln>
        </p:spPr>
        <p:txBody>
          <a:bodyPr vert="horz" wrap="square" lIns="92446" tIns="46223" rIns="92446" bIns="46223" numCol="1" anchor="b" anchorCtr="0" compatLnSpc="1">
            <a:prstTxWarp prst="textNoShape">
              <a:avLst/>
            </a:prstTxWarp>
          </a:bodyPr>
          <a:lstStyle>
            <a:lvl1pPr>
              <a:defRPr sz="1200"/>
            </a:lvl1pPr>
          </a:lstStyle>
          <a:p>
            <a:endParaRPr lang="en-US"/>
          </a:p>
        </p:txBody>
      </p:sp>
      <p:sp>
        <p:nvSpPr>
          <p:cNvPr id="243717" name="Rectangle 5"/>
          <p:cNvSpPr>
            <a:spLocks noGrp="1" noChangeArrowheads="1"/>
          </p:cNvSpPr>
          <p:nvPr>
            <p:ph type="sldNum" sz="quarter" idx="3"/>
          </p:nvPr>
        </p:nvSpPr>
        <p:spPr bwMode="auto">
          <a:xfrm>
            <a:off x="3899694" y="8831580"/>
            <a:ext cx="2982119" cy="464820"/>
          </a:xfrm>
          <a:prstGeom prst="rect">
            <a:avLst/>
          </a:prstGeom>
          <a:noFill/>
          <a:ln w="9525">
            <a:noFill/>
            <a:miter lim="800000"/>
            <a:headEnd/>
            <a:tailEnd/>
          </a:ln>
        </p:spPr>
        <p:txBody>
          <a:bodyPr vert="horz" wrap="square" lIns="92446" tIns="46223" rIns="92446" bIns="46223" numCol="1" anchor="b" anchorCtr="0" compatLnSpc="1">
            <a:prstTxWarp prst="textNoShape">
              <a:avLst/>
            </a:prstTxWarp>
          </a:bodyPr>
          <a:lstStyle>
            <a:lvl1pPr algn="r">
              <a:defRPr sz="1200"/>
            </a:lvl1pPr>
          </a:lstStyle>
          <a:p>
            <a:fld id="{1EABADBB-EE82-4EFD-BEFA-C9158422E3F1}" type="slidenum">
              <a:rPr lang="en-US"/>
              <a:pPr/>
              <a:t>‹#›</a:t>
            </a:fld>
            <a:endParaRPr lang="en-US"/>
          </a:p>
        </p:txBody>
      </p:sp>
    </p:spTree>
    <p:extLst>
      <p:ext uri="{BB962C8B-B14F-4D97-AF65-F5344CB8AC3E}">
        <p14:creationId xmlns:p14="http://schemas.microsoft.com/office/powerpoint/2010/main" val="3689181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82119" cy="464820"/>
          </a:xfrm>
          <a:prstGeom prst="rect">
            <a:avLst/>
          </a:prstGeom>
          <a:noFill/>
          <a:ln w="9525">
            <a:noFill/>
            <a:miter lim="800000"/>
            <a:headEnd/>
            <a:tailEnd/>
          </a:ln>
        </p:spPr>
        <p:txBody>
          <a:bodyPr vert="horz" wrap="square" lIns="92446" tIns="46223" rIns="92446" bIns="46223"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99694" y="0"/>
            <a:ext cx="2982119" cy="464820"/>
          </a:xfrm>
          <a:prstGeom prst="rect">
            <a:avLst/>
          </a:prstGeom>
          <a:noFill/>
          <a:ln w="9525">
            <a:noFill/>
            <a:miter lim="800000"/>
            <a:headEnd/>
            <a:tailEnd/>
          </a:ln>
        </p:spPr>
        <p:txBody>
          <a:bodyPr vert="horz" wrap="square" lIns="92446" tIns="46223" rIns="92446" bIns="46223"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7575" y="4415790"/>
            <a:ext cx="5046663" cy="4183380"/>
          </a:xfrm>
          <a:prstGeom prst="rect">
            <a:avLst/>
          </a:prstGeom>
          <a:noFill/>
          <a:ln w="9525">
            <a:noFill/>
            <a:miter lim="800000"/>
            <a:headEnd/>
            <a:tailEnd/>
          </a:ln>
        </p:spPr>
        <p:txBody>
          <a:bodyPr vert="horz" wrap="square" lIns="92446" tIns="46223" rIns="92446" bIns="462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31580"/>
            <a:ext cx="2982119" cy="464820"/>
          </a:xfrm>
          <a:prstGeom prst="rect">
            <a:avLst/>
          </a:prstGeom>
          <a:noFill/>
          <a:ln w="9525">
            <a:noFill/>
            <a:miter lim="800000"/>
            <a:headEnd/>
            <a:tailEnd/>
          </a:ln>
        </p:spPr>
        <p:txBody>
          <a:bodyPr vert="horz" wrap="square" lIns="92446" tIns="46223" rIns="92446" bIns="46223"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99694" y="8831580"/>
            <a:ext cx="2982119" cy="464820"/>
          </a:xfrm>
          <a:prstGeom prst="rect">
            <a:avLst/>
          </a:prstGeom>
          <a:noFill/>
          <a:ln w="9525">
            <a:noFill/>
            <a:miter lim="800000"/>
            <a:headEnd/>
            <a:tailEnd/>
          </a:ln>
        </p:spPr>
        <p:txBody>
          <a:bodyPr vert="horz" wrap="square" lIns="92446" tIns="46223" rIns="92446" bIns="46223" numCol="1" anchor="b" anchorCtr="0" compatLnSpc="1">
            <a:prstTxWarp prst="textNoShape">
              <a:avLst/>
            </a:prstTxWarp>
          </a:bodyPr>
          <a:lstStyle>
            <a:lvl1pPr algn="r">
              <a:defRPr sz="1200"/>
            </a:lvl1pPr>
          </a:lstStyle>
          <a:p>
            <a:fld id="{57DD7C1B-6FA6-4876-9082-FD6B18D6805A}" type="slidenum">
              <a:rPr lang="en-US"/>
              <a:pPr/>
              <a:t>‹#›</a:t>
            </a:fld>
            <a:endParaRPr lang="en-US"/>
          </a:p>
        </p:txBody>
      </p:sp>
    </p:spTree>
    <p:extLst>
      <p:ext uri="{BB962C8B-B14F-4D97-AF65-F5344CB8AC3E}">
        <p14:creationId xmlns:p14="http://schemas.microsoft.com/office/powerpoint/2010/main" val="17903779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80" charset="0"/>
        <a:ea typeface="ＭＳ Ｐゴシック" pitchFamily="-80" charset="-128"/>
        <a:cs typeface="ＭＳ Ｐゴシック" pitchFamily="-80" charset="-128"/>
      </a:defRPr>
    </a:lvl1pPr>
    <a:lvl2pPr marL="457200" algn="l" rtl="0" fontAlgn="base">
      <a:spcBef>
        <a:spcPct val="30000"/>
      </a:spcBef>
      <a:spcAft>
        <a:spcPct val="0"/>
      </a:spcAft>
      <a:defRPr sz="1200" kern="1200">
        <a:solidFill>
          <a:schemeClr val="tx1"/>
        </a:solidFill>
        <a:latin typeface="Arial" pitchFamily="-80"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itchFamily="-80"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itchFamily="-80"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itchFamily="-80" charset="0"/>
        <a:ea typeface="ＭＳ Ｐゴシック" pitchFamily="-8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DD7C1B-6FA6-4876-9082-FD6B18D6805A}" type="slidenum">
              <a:rPr lang="en-US" smtClean="0"/>
              <a:pPr/>
              <a:t>1</a:t>
            </a:fld>
            <a:endParaRPr lang="en-US"/>
          </a:p>
        </p:txBody>
      </p:sp>
    </p:spTree>
    <p:extLst>
      <p:ext uri="{BB962C8B-B14F-4D97-AF65-F5344CB8AC3E}">
        <p14:creationId xmlns:p14="http://schemas.microsoft.com/office/powerpoint/2010/main" val="129450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258AKSX</a:t>
            </a:r>
          </a:p>
        </p:txBody>
      </p:sp>
      <p:sp>
        <p:nvSpPr>
          <p:cNvPr id="4" name="Slide Number Placeholder 3"/>
          <p:cNvSpPr>
            <a:spLocks noGrp="1"/>
          </p:cNvSpPr>
          <p:nvPr>
            <p:ph type="sldNum" sz="quarter" idx="10"/>
          </p:nvPr>
        </p:nvSpPr>
        <p:spPr/>
        <p:txBody>
          <a:bodyPr/>
          <a:lstStyle/>
          <a:p>
            <a:fld id="{57DD7C1B-6FA6-4876-9082-FD6B18D6805A}" type="slidenum">
              <a:rPr lang="en-US" smtClean="0"/>
              <a:pPr/>
              <a:t>21</a:t>
            </a:fld>
            <a:endParaRPr lang="en-US"/>
          </a:p>
        </p:txBody>
      </p:sp>
    </p:spTree>
    <p:extLst>
      <p:ext uri="{BB962C8B-B14F-4D97-AF65-F5344CB8AC3E}">
        <p14:creationId xmlns:p14="http://schemas.microsoft.com/office/powerpoint/2010/main" val="3494747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a:t>RE WM, </a:t>
            </a:r>
            <a:r>
              <a:rPr lang="es-ES_tradnl" dirty="0" err="1"/>
              <a:t>did</a:t>
            </a:r>
            <a:r>
              <a:rPr lang="es-ES_tradnl" dirty="0"/>
              <a:t> </a:t>
            </a:r>
            <a:r>
              <a:rPr lang="es-ES_tradnl" dirty="0" err="1"/>
              <a:t>not</a:t>
            </a:r>
            <a:r>
              <a:rPr lang="es-ES_tradnl" dirty="0"/>
              <a:t> </a:t>
            </a:r>
            <a:r>
              <a:rPr lang="es-ES_tradnl" dirty="0" err="1"/>
              <a:t>hold</a:t>
            </a:r>
            <a:r>
              <a:rPr lang="es-ES_tradnl" dirty="0"/>
              <a:t> </a:t>
            </a:r>
            <a:r>
              <a:rPr lang="es-ES_tradnl" dirty="0" err="1"/>
              <a:t>for</a:t>
            </a:r>
            <a:r>
              <a:rPr lang="es-ES_tradnl" dirty="0"/>
              <a:t> </a:t>
            </a:r>
            <a:r>
              <a:rPr lang="es-ES_tradnl" dirty="0" err="1"/>
              <a:t>eye</a:t>
            </a:r>
            <a:r>
              <a:rPr lang="es-ES_tradnl" dirty="0"/>
              <a:t> tracking</a:t>
            </a:r>
          </a:p>
        </p:txBody>
      </p:sp>
      <p:sp>
        <p:nvSpPr>
          <p:cNvPr id="4" name="Marcador de número de diapositiva 3"/>
          <p:cNvSpPr>
            <a:spLocks noGrp="1"/>
          </p:cNvSpPr>
          <p:nvPr>
            <p:ph type="sldNum" sz="quarter" idx="10"/>
          </p:nvPr>
        </p:nvSpPr>
        <p:spPr/>
        <p:txBody>
          <a:bodyPr/>
          <a:lstStyle/>
          <a:p>
            <a:fld id="{57DD7C1B-6FA6-4876-9082-FD6B18D6805A}" type="slidenum">
              <a:rPr lang="en-US" smtClean="0"/>
              <a:pPr/>
              <a:t>28</a:t>
            </a:fld>
            <a:endParaRPr lang="en-US"/>
          </a:p>
        </p:txBody>
      </p:sp>
    </p:spTree>
    <p:extLst>
      <p:ext uri="{BB962C8B-B14F-4D97-AF65-F5344CB8AC3E}">
        <p14:creationId xmlns:p14="http://schemas.microsoft.com/office/powerpoint/2010/main" val="837462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dirty="0">
              <a:latin typeface="Arial" pitchFamily="-80" charset="0"/>
              <a:ea typeface="ＭＳ Ｐゴシック" pitchFamily="-80" charset="-128"/>
            </a:endParaRPr>
          </a:p>
        </p:txBody>
      </p:sp>
      <p:sp>
        <p:nvSpPr>
          <p:cNvPr id="82948" name="Slide Number Placeholder 3"/>
          <p:cNvSpPr>
            <a:spLocks noGrp="1"/>
          </p:cNvSpPr>
          <p:nvPr>
            <p:ph type="sldNum" sz="quarter" idx="5"/>
          </p:nvPr>
        </p:nvSpPr>
        <p:spPr>
          <a:noFill/>
        </p:spPr>
        <p:txBody>
          <a:bodyPr/>
          <a:lstStyle/>
          <a:p>
            <a:fld id="{42C627DD-088F-4267-8329-40E60663C6A5}" type="slidenum">
              <a:rPr lang="en-US"/>
              <a:pPr/>
              <a:t>30</a:t>
            </a:fld>
            <a:endParaRPr lang="en-US"/>
          </a:p>
        </p:txBody>
      </p:sp>
    </p:spTree>
    <p:extLst>
      <p:ext uri="{BB962C8B-B14F-4D97-AF65-F5344CB8AC3E}">
        <p14:creationId xmlns:p14="http://schemas.microsoft.com/office/powerpoint/2010/main" val="379658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Define lexical</a:t>
            </a:r>
            <a:r>
              <a:rPr lang="en-US" altLang="en-US" baseline="0" dirty="0"/>
              <a:t> stress at beginning of slide: </a:t>
            </a:r>
            <a:r>
              <a:rPr lang="en-US" sz="1200" dirty="0">
                <a:latin typeface="Arial" panose="020B0604020202020204" pitchFamily="34" charset="0"/>
                <a:cs typeface="Arial" panose="020B0604020202020204" pitchFamily="34" charset="0"/>
              </a:rPr>
              <a:t>the </a:t>
            </a:r>
            <a:r>
              <a:rPr lang="en-US" sz="1200" dirty="0"/>
              <a:t>relative prominence of a syllable compared to the other syllables in the word.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p>
          <a:p>
            <a:endParaRPr lang="en-US"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F4954F31-1727-4A6C-B998-5FC335463A59}" type="slidenum">
              <a:rPr lang="en-US" altLang="en-US" smtClean="0"/>
              <a:pPr/>
              <a:t>6</a:t>
            </a:fld>
            <a:endParaRPr lang="en-US" altLang="en-US"/>
          </a:p>
        </p:txBody>
      </p:sp>
    </p:spTree>
    <p:extLst>
      <p:ext uri="{BB962C8B-B14F-4D97-AF65-F5344CB8AC3E}">
        <p14:creationId xmlns:p14="http://schemas.microsoft.com/office/powerpoint/2010/main" val="1377396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Define lexical</a:t>
            </a:r>
            <a:r>
              <a:rPr lang="en-US" altLang="en-US" baseline="0" dirty="0"/>
              <a:t> stress at beginning of slide: </a:t>
            </a:r>
            <a:r>
              <a:rPr lang="en-US" sz="1200" dirty="0">
                <a:latin typeface="Arial" panose="020B0604020202020204" pitchFamily="34" charset="0"/>
                <a:cs typeface="Arial" panose="020B0604020202020204" pitchFamily="34" charset="0"/>
              </a:rPr>
              <a:t>the </a:t>
            </a:r>
            <a:r>
              <a:rPr lang="en-US" sz="1200" dirty="0"/>
              <a:t>relative prominence of a syllable compared to the other syllables in the word.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p>
          <a:p>
            <a:endParaRPr lang="en-US"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F4954F31-1727-4A6C-B998-5FC335463A59}" type="slidenum">
              <a:rPr lang="en-US" altLang="en-US" smtClean="0"/>
              <a:pPr/>
              <a:t>7</a:t>
            </a:fld>
            <a:endParaRPr lang="en-US" altLang="en-US"/>
          </a:p>
        </p:txBody>
      </p:sp>
    </p:spTree>
    <p:extLst>
      <p:ext uri="{BB962C8B-B14F-4D97-AF65-F5344CB8AC3E}">
        <p14:creationId xmlns:p14="http://schemas.microsoft.com/office/powerpoint/2010/main" val="1377396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First, Span is syllable-timed</a:t>
            </a:r>
            <a:r>
              <a:rPr lang="en-US" altLang="en-US" baseline="0" dirty="0"/>
              <a:t> but English is stress-timed.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a:t>Second, Spanish uses stress to reduce the number of competitors for lexical access, but this does not seem to be the case in English, likely due to vowel reduction, which can efficiently fill this role.</a:t>
            </a:r>
            <a:endParaRPr lang="en-US" sz="1200"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p>
          <a:p>
            <a:endParaRPr lang="en-US"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F4954F31-1727-4A6C-B998-5FC335463A59}" type="slidenum">
              <a:rPr lang="en-US" altLang="en-US" smtClean="0"/>
              <a:pPr/>
              <a:t>8</a:t>
            </a:fld>
            <a:endParaRPr lang="en-US" altLang="en-US"/>
          </a:p>
        </p:txBody>
      </p:sp>
    </p:spTree>
    <p:extLst>
      <p:ext uri="{BB962C8B-B14F-4D97-AF65-F5344CB8AC3E}">
        <p14:creationId xmlns:p14="http://schemas.microsoft.com/office/powerpoint/2010/main" val="1377396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p>
          <a:p>
            <a:endParaRPr lang="en-US"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F4954F31-1727-4A6C-B998-5FC335463A59}" type="slidenum">
              <a:rPr lang="en-US" altLang="en-US" smtClean="0"/>
              <a:pPr/>
              <a:t>9</a:t>
            </a:fld>
            <a:endParaRPr lang="en-US" altLang="en-US"/>
          </a:p>
        </p:txBody>
      </p:sp>
    </p:spTree>
    <p:extLst>
      <p:ext uri="{BB962C8B-B14F-4D97-AF65-F5344CB8AC3E}">
        <p14:creationId xmlns:p14="http://schemas.microsoft.com/office/powerpoint/2010/main" val="1377396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WM</a:t>
            </a:r>
            <a:r>
              <a:rPr lang="es-ES" baseline="0" dirty="0"/>
              <a:t> </a:t>
            </a:r>
            <a:r>
              <a:rPr lang="es-ES" baseline="0" dirty="0" err="1"/>
              <a:t>seems</a:t>
            </a:r>
            <a:r>
              <a:rPr lang="es-ES" baseline="0" dirty="0"/>
              <a:t> to </a:t>
            </a:r>
            <a:r>
              <a:rPr lang="es-ES" baseline="0" dirty="0" err="1"/>
              <a:t>also</a:t>
            </a:r>
            <a:r>
              <a:rPr lang="es-ES" baseline="0" dirty="0"/>
              <a:t> be </a:t>
            </a:r>
            <a:r>
              <a:rPr lang="es-ES" baseline="0" dirty="0" err="1"/>
              <a:t>associated</a:t>
            </a:r>
            <a:r>
              <a:rPr lang="es-ES" baseline="0" dirty="0"/>
              <a:t> </a:t>
            </a:r>
            <a:r>
              <a:rPr lang="es-ES" baseline="0" dirty="0" err="1"/>
              <a:t>with</a:t>
            </a:r>
            <a:r>
              <a:rPr lang="es-ES" baseline="0" dirty="0"/>
              <a:t> L2 </a:t>
            </a:r>
            <a:r>
              <a:rPr lang="es-ES" baseline="0" dirty="0" err="1"/>
              <a:t>proficiency</a:t>
            </a:r>
            <a:endParaRPr lang="en-US" dirty="0"/>
          </a:p>
        </p:txBody>
      </p:sp>
      <p:sp>
        <p:nvSpPr>
          <p:cNvPr id="4" name="Slide Number Placeholder 3"/>
          <p:cNvSpPr>
            <a:spLocks noGrp="1"/>
          </p:cNvSpPr>
          <p:nvPr>
            <p:ph type="sldNum" sz="quarter" idx="10"/>
          </p:nvPr>
        </p:nvSpPr>
        <p:spPr/>
        <p:txBody>
          <a:bodyPr/>
          <a:lstStyle/>
          <a:p>
            <a:pPr>
              <a:defRPr/>
            </a:pPr>
            <a:fld id="{28B93F63-CF3D-42F1-8237-2B96E6F025F7}" type="slidenum">
              <a:rPr lang="en-US" smtClean="0"/>
              <a:pPr>
                <a:defRPr/>
              </a:pPr>
              <a:t>11</a:t>
            </a:fld>
            <a:endParaRPr lang="en-US"/>
          </a:p>
        </p:txBody>
      </p:sp>
    </p:spTree>
    <p:extLst>
      <p:ext uri="{BB962C8B-B14F-4D97-AF65-F5344CB8AC3E}">
        <p14:creationId xmlns:p14="http://schemas.microsoft.com/office/powerpoint/2010/main" val="2698048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ABEF7966-6449-4D5B-AB0A-B2537A601F92}" type="slidenum">
              <a:rPr lang="en-US" altLang="en-US" smtClean="0"/>
              <a:pPr/>
              <a:t>13</a:t>
            </a:fld>
            <a:endParaRPr lang="en-US" altLang="en-US"/>
          </a:p>
        </p:txBody>
      </p:sp>
    </p:spTree>
    <p:extLst>
      <p:ext uri="{BB962C8B-B14F-4D97-AF65-F5344CB8AC3E}">
        <p14:creationId xmlns:p14="http://schemas.microsoft.com/office/powerpoint/2010/main" val="1763006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D7C1B-6FA6-4876-9082-FD6B18D6805A}" type="slidenum">
              <a:rPr lang="en-US" smtClean="0"/>
              <a:pPr/>
              <a:t>17</a:t>
            </a:fld>
            <a:endParaRPr lang="en-US"/>
          </a:p>
        </p:txBody>
      </p:sp>
    </p:spTree>
    <p:extLst>
      <p:ext uri="{BB962C8B-B14F-4D97-AF65-F5344CB8AC3E}">
        <p14:creationId xmlns:p14="http://schemas.microsoft.com/office/powerpoint/2010/main" val="1360340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258AKSX</a:t>
            </a:r>
          </a:p>
        </p:txBody>
      </p:sp>
      <p:sp>
        <p:nvSpPr>
          <p:cNvPr id="4" name="Slide Number Placeholder 3"/>
          <p:cNvSpPr>
            <a:spLocks noGrp="1"/>
          </p:cNvSpPr>
          <p:nvPr>
            <p:ph type="sldNum" sz="quarter" idx="10"/>
          </p:nvPr>
        </p:nvSpPr>
        <p:spPr/>
        <p:txBody>
          <a:bodyPr/>
          <a:lstStyle/>
          <a:p>
            <a:fld id="{57DD7C1B-6FA6-4876-9082-FD6B18D6805A}" type="slidenum">
              <a:rPr lang="en-US" smtClean="0"/>
              <a:pPr/>
              <a:t>19</a:t>
            </a:fld>
            <a:endParaRPr lang="en-US"/>
          </a:p>
        </p:txBody>
      </p:sp>
    </p:spTree>
    <p:extLst>
      <p:ext uri="{BB962C8B-B14F-4D97-AF65-F5344CB8AC3E}">
        <p14:creationId xmlns:p14="http://schemas.microsoft.com/office/powerpoint/2010/main" val="3494747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FFA06B5-B83A-48E0-A3AE-B555F20AA73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87255-2085-43ED-901C-068FF30007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B8B5ED7-6881-4931-AE4B-186F7DD7CCE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FB6D0DE-5831-4277-89E1-9BFA0E05C1C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EFFAEC9-F1B3-4E9F-8EA0-E65DEFDFB58D}"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fld id="{01D3E31B-347C-4239-AF1E-7407EF30A3F2}"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fld id="{BF817923-C6F1-42EB-967E-038EE42C738D}"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440FA08-A663-4DD1-AD9D-5243EF8870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65FFE65-2270-48DC-9922-A505D17A0B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432C6A6-DD94-405D-ADCC-D5C95ACE504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EDBBB36-8DC0-401B-84CD-5E6BFC73788F}"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2FDF74F-8988-49C6-BBB6-5DE111D085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media" Target="../media/media2.wav"/><Relationship Id="rId7" Type="http://schemas.openxmlformats.org/officeDocument/2006/relationships/image" Target="../media/image7.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audio" Target="../media/media2.wav"/></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wav"/><Relationship Id="rId1" Type="http://schemas.microsoft.com/office/2007/relationships/media" Target="../media/media3.wav"/><Relationship Id="rId5" Type="http://schemas.openxmlformats.org/officeDocument/2006/relationships/image" Target="../media/image8.png"/><Relationship Id="rId4"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nuria.sagarra@rutgers.edu"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3324" y="1115325"/>
            <a:ext cx="8254241" cy="2589823"/>
          </a:xfrm>
        </p:spPr>
        <p:txBody>
          <a:bodyPr>
            <a:normAutofit/>
          </a:bodyPr>
          <a:lstStyle/>
          <a:p>
            <a:r>
              <a:rPr lang="en-US" sz="3200" b="1" dirty="0"/>
              <a:t>LOOKING FORWARD: FREQUENCY AND PROFICIENCY EFFECTS IN SUPRASEGMENTAL AND SEGMENTAL CUES TO L1 AND L2 LEXICAL PREDICTION</a:t>
            </a:r>
            <a:endParaRPr lang="en-US" sz="3200" dirty="0"/>
          </a:p>
        </p:txBody>
      </p:sp>
      <p:sp>
        <p:nvSpPr>
          <p:cNvPr id="3" name="Subtitle 2"/>
          <p:cNvSpPr>
            <a:spLocks noGrp="1"/>
          </p:cNvSpPr>
          <p:nvPr>
            <p:ph type="subTitle" idx="1"/>
          </p:nvPr>
        </p:nvSpPr>
        <p:spPr>
          <a:xfrm>
            <a:off x="2362200" y="6050037"/>
            <a:ext cx="6781800" cy="685800"/>
          </a:xfrm>
        </p:spPr>
        <p:txBody>
          <a:bodyPr>
            <a:noAutofit/>
          </a:bodyPr>
          <a:lstStyle/>
          <a:p>
            <a:r>
              <a:rPr lang="en-US" sz="2400" dirty="0">
                <a:solidFill>
                  <a:schemeClr val="bg1"/>
                </a:solidFill>
                <a:latin typeface="+mj-lt"/>
              </a:rPr>
              <a:t>ISB 2019</a:t>
            </a:r>
          </a:p>
        </p:txBody>
      </p:sp>
      <p:sp>
        <p:nvSpPr>
          <p:cNvPr id="5" name="TextBox 4"/>
          <p:cNvSpPr txBox="1"/>
          <p:nvPr/>
        </p:nvSpPr>
        <p:spPr>
          <a:xfrm>
            <a:off x="753626" y="2552281"/>
            <a:ext cx="7536264" cy="461665"/>
          </a:xfrm>
          <a:prstGeom prst="rect">
            <a:avLst/>
          </a:prstGeom>
          <a:noFill/>
        </p:spPr>
        <p:txBody>
          <a:bodyPr wrap="square" rtlCol="0">
            <a:spAutoFit/>
          </a:bodyPr>
          <a:lstStyle/>
          <a:p>
            <a:endParaRPr lang="en-US" dirty="0"/>
          </a:p>
        </p:txBody>
      </p:sp>
      <p:sp>
        <p:nvSpPr>
          <p:cNvPr id="6" name="Rectangle 3"/>
          <p:cNvSpPr txBox="1">
            <a:spLocks noChangeArrowheads="1"/>
          </p:cNvSpPr>
          <p:nvPr/>
        </p:nvSpPr>
        <p:spPr bwMode="auto">
          <a:xfrm>
            <a:off x="583324" y="4328161"/>
            <a:ext cx="8560675" cy="9228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eaLnBrk="1" hangingPunct="1">
              <a:spcBef>
                <a:spcPct val="20000"/>
              </a:spcBef>
              <a:buClr>
                <a:schemeClr val="accent2"/>
              </a:buClr>
            </a:pPr>
            <a:r>
              <a:rPr lang="en-US" sz="2800" dirty="0" err="1">
                <a:latin typeface="+mj-lt"/>
              </a:rPr>
              <a:t>Nuria</a:t>
            </a:r>
            <a:r>
              <a:rPr lang="en-US" sz="2800" dirty="0">
                <a:latin typeface="+mj-lt"/>
              </a:rPr>
              <a:t> </a:t>
            </a:r>
            <a:r>
              <a:rPr lang="en-US" sz="2800" dirty="0" err="1">
                <a:latin typeface="+mj-lt"/>
              </a:rPr>
              <a:t>Sagarra</a:t>
            </a:r>
            <a:r>
              <a:rPr lang="en-US" sz="2800" dirty="0">
                <a:latin typeface="+mj-lt"/>
              </a:rPr>
              <a:t> and Joseph V. Casillas</a:t>
            </a:r>
          </a:p>
          <a:p>
            <a:pPr lvl="0" eaLnBrk="1" hangingPunct="1">
              <a:spcBef>
                <a:spcPct val="20000"/>
              </a:spcBef>
              <a:buClr>
                <a:schemeClr val="accent2"/>
              </a:buClr>
            </a:pPr>
            <a:r>
              <a:rPr lang="en-US" dirty="0">
                <a:solidFill>
                  <a:schemeClr val="tx1"/>
                </a:solidFill>
                <a:latin typeface="+mj-lt"/>
              </a:rPr>
              <a:t>Rutgers University</a:t>
            </a:r>
          </a:p>
          <a:p>
            <a:pPr lvl="0" eaLnBrk="1" hangingPunct="1">
              <a:spcBef>
                <a:spcPct val="20000"/>
              </a:spcBef>
              <a:buClr>
                <a:schemeClr val="accent2"/>
              </a:buClr>
            </a:pPr>
            <a:endParaRPr lang="en-US" dirty="0">
              <a:solidFill>
                <a:schemeClr val="tx1"/>
              </a:solidFill>
              <a:latin typeface="+mj-lt"/>
            </a:endParaRPr>
          </a:p>
        </p:txBody>
      </p:sp>
      <p:sp>
        <p:nvSpPr>
          <p:cNvPr id="9" name="TextBox 8"/>
          <p:cNvSpPr txBox="1"/>
          <p:nvPr/>
        </p:nvSpPr>
        <p:spPr>
          <a:xfrm>
            <a:off x="-1" y="6199660"/>
            <a:ext cx="2295525" cy="400110"/>
          </a:xfrm>
          <a:prstGeom prst="rect">
            <a:avLst/>
          </a:prstGeom>
          <a:noFill/>
        </p:spPr>
        <p:txBody>
          <a:bodyPr wrap="square" rtlCol="0">
            <a:spAutoFit/>
          </a:bodyPr>
          <a:lstStyle/>
          <a:p>
            <a:pPr algn="ctr"/>
            <a:r>
              <a:rPr lang="es-ES" sz="2000" dirty="0">
                <a:solidFill>
                  <a:schemeClr val="bg1"/>
                </a:solidFill>
                <a:latin typeface="+mj-lt"/>
              </a:rPr>
              <a:t>June, 2019</a:t>
            </a:r>
            <a:endParaRPr lang="en-US" sz="2000" dirty="0">
              <a:solidFill>
                <a:schemeClr val="bg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397748" cy="990600"/>
          </a:xfrm>
        </p:spPr>
        <p:txBody>
          <a:bodyPr>
            <a:normAutofit/>
          </a:bodyPr>
          <a:lstStyle/>
          <a:p>
            <a:pPr algn="ctr"/>
            <a:r>
              <a:rPr lang="es-ES" dirty="0">
                <a:solidFill>
                  <a:schemeClr val="accent1"/>
                </a:solidFill>
              </a:rPr>
              <a:t>MORPHOLOGICAL ANTICIPATION</a:t>
            </a:r>
            <a:endParaRPr lang="en-US" dirty="0">
              <a:solidFill>
                <a:schemeClr val="accent1"/>
              </a:solidFill>
            </a:endParaRPr>
          </a:p>
        </p:txBody>
      </p:sp>
      <p:sp>
        <p:nvSpPr>
          <p:cNvPr id="3" name="Slide Number Placeholder 2"/>
          <p:cNvSpPr>
            <a:spLocks noGrp="1"/>
          </p:cNvSpPr>
          <p:nvPr>
            <p:ph type="sldNum" sz="quarter" idx="12"/>
          </p:nvPr>
        </p:nvSpPr>
        <p:spPr/>
        <p:txBody>
          <a:bodyPr>
            <a:normAutofit fontScale="85000" lnSpcReduction="20000"/>
          </a:bodyPr>
          <a:lstStyle/>
          <a:p>
            <a:fld id="{2FB6D0DE-5831-4277-89E1-9BFA0E05C1C8}" type="slidenum">
              <a:rPr lang="en-US" smtClean="0"/>
              <a:pPr/>
              <a:t>10</a:t>
            </a:fld>
            <a:endParaRPr lang="en-US"/>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159389700"/>
              </p:ext>
            </p:extLst>
          </p:nvPr>
        </p:nvGraphicFramePr>
        <p:xfrm>
          <a:off x="330200" y="1054100"/>
          <a:ext cx="8680200" cy="5730240"/>
        </p:xfrm>
        <a:graphic>
          <a:graphicData uri="http://schemas.openxmlformats.org/drawingml/2006/table">
            <a:tbl>
              <a:tblPr firstRow="1" bandRow="1">
                <a:tableStyleId>{5940675A-B579-460E-94D1-54222C63F5DA}</a:tableStyleId>
              </a:tblPr>
              <a:tblGrid>
                <a:gridCol w="2374900">
                  <a:extLst>
                    <a:ext uri="{9D8B030D-6E8A-4147-A177-3AD203B41FA5}">
                      <a16:colId xmlns:a16="http://schemas.microsoft.com/office/drawing/2014/main" val="20000"/>
                    </a:ext>
                  </a:extLst>
                </a:gridCol>
                <a:gridCol w="1525234">
                  <a:extLst>
                    <a:ext uri="{9D8B030D-6E8A-4147-A177-3AD203B41FA5}">
                      <a16:colId xmlns:a16="http://schemas.microsoft.com/office/drawing/2014/main" val="20001"/>
                    </a:ext>
                  </a:extLst>
                </a:gridCol>
                <a:gridCol w="1481034">
                  <a:extLst>
                    <a:ext uri="{9D8B030D-6E8A-4147-A177-3AD203B41FA5}">
                      <a16:colId xmlns:a16="http://schemas.microsoft.com/office/drawing/2014/main" val="20002"/>
                    </a:ext>
                  </a:extLst>
                </a:gridCol>
                <a:gridCol w="1649516">
                  <a:extLst>
                    <a:ext uri="{9D8B030D-6E8A-4147-A177-3AD203B41FA5}">
                      <a16:colId xmlns:a16="http://schemas.microsoft.com/office/drawing/2014/main" val="20003"/>
                    </a:ext>
                  </a:extLst>
                </a:gridCol>
                <a:gridCol w="1649516">
                  <a:extLst>
                    <a:ext uri="{9D8B030D-6E8A-4147-A177-3AD203B41FA5}">
                      <a16:colId xmlns:a16="http://schemas.microsoft.com/office/drawing/2014/main" val="20004"/>
                    </a:ext>
                  </a:extLst>
                </a:gridCol>
              </a:tblGrid>
              <a:tr h="370840">
                <a:tc rowSpan="2">
                  <a:txBody>
                    <a:bodyPr/>
                    <a:lstStyle/>
                    <a:p>
                      <a:endParaRPr lang="en-US" sz="2000" dirty="0"/>
                    </a:p>
                  </a:txBody>
                  <a:tcPr/>
                </a:tc>
                <a:tc gridSpan="2">
                  <a:txBody>
                    <a:bodyPr/>
                    <a:lstStyle/>
                    <a:p>
                      <a:pPr algn="ctr"/>
                      <a:r>
                        <a:rPr lang="es-ES" sz="2000" b="1" dirty="0"/>
                        <a:t>MONOLINGUALS</a:t>
                      </a:r>
                    </a:p>
                  </a:txBody>
                  <a:tcPr/>
                </a:tc>
                <a:tc hMerge="1">
                  <a:txBody>
                    <a:bodyPr/>
                    <a:lstStyle/>
                    <a:p>
                      <a:endParaRPr lang="en-US"/>
                    </a:p>
                  </a:txBody>
                  <a:tcPr/>
                </a:tc>
                <a:tc gridSpan="2">
                  <a:txBody>
                    <a:bodyPr/>
                    <a:lstStyle/>
                    <a:p>
                      <a:pPr algn="ctr"/>
                      <a:r>
                        <a:rPr lang="es-ES" sz="2000" b="1" dirty="0"/>
                        <a:t>L2 LEARNERS</a:t>
                      </a:r>
                      <a:endParaRPr lang="en-US" sz="2000" b="1" dirty="0"/>
                    </a:p>
                  </a:txBody>
                  <a:tcPr/>
                </a:tc>
                <a:tc hMerge="1">
                  <a:txBody>
                    <a:bodyPr/>
                    <a:lstStyle/>
                    <a:p>
                      <a:endParaRPr lang="en-US"/>
                    </a:p>
                  </a:txBody>
                  <a:tcPr/>
                </a:tc>
                <a:extLst>
                  <a:ext uri="{0D108BD9-81ED-4DB2-BD59-A6C34878D82A}">
                    <a16:rowId xmlns:a16="http://schemas.microsoft.com/office/drawing/2014/main" val="10000"/>
                  </a:ext>
                </a:extLst>
              </a:tr>
              <a:tr h="327660">
                <a:tc vMerge="1">
                  <a:txBody>
                    <a:bodyPr/>
                    <a:lstStyle/>
                    <a:p>
                      <a:endParaRPr lang="en-US" sz="2000" b="1" dirty="0"/>
                    </a:p>
                  </a:txBody>
                  <a:tcPr/>
                </a:tc>
                <a:tc>
                  <a:txBody>
                    <a:bodyPr/>
                    <a:lstStyle/>
                    <a:p>
                      <a:pPr algn="ctr"/>
                      <a:r>
                        <a:rPr lang="es-ES" sz="2000" dirty="0">
                          <a:solidFill>
                            <a:srgbClr val="00B050"/>
                          </a:solidFill>
                        </a:rPr>
                        <a:t>YES</a:t>
                      </a:r>
                      <a:endParaRPr lang="en-US" sz="2000" dirty="0">
                        <a:solidFill>
                          <a:srgbClr val="00B050"/>
                        </a:solidFill>
                      </a:endParaRPr>
                    </a:p>
                  </a:txBody>
                  <a:tcPr/>
                </a:tc>
                <a:tc>
                  <a:txBody>
                    <a:bodyPr/>
                    <a:lstStyle/>
                    <a:p>
                      <a:pPr algn="ctr"/>
                      <a:r>
                        <a:rPr lang="es-ES" sz="2000" dirty="0">
                          <a:solidFill>
                            <a:srgbClr val="FF0000"/>
                          </a:solidFill>
                        </a:rPr>
                        <a:t>NO</a:t>
                      </a:r>
                      <a:endParaRPr lang="en-US" sz="2000" dirty="0">
                        <a:solidFill>
                          <a:srgbClr val="FF0000"/>
                        </a:solidFill>
                      </a:endParaRPr>
                    </a:p>
                  </a:txBody>
                  <a:tcPr/>
                </a:tc>
                <a:tc>
                  <a:txBody>
                    <a:bodyPr/>
                    <a:lstStyle/>
                    <a:p>
                      <a:pPr algn="ctr"/>
                      <a:r>
                        <a:rPr lang="es-ES" sz="2000" dirty="0">
                          <a:solidFill>
                            <a:srgbClr val="00B050"/>
                          </a:solidFill>
                        </a:rPr>
                        <a:t>YES</a:t>
                      </a:r>
                      <a:endParaRPr lang="en-US" sz="2000" dirty="0">
                        <a:solidFill>
                          <a:srgbClr val="00B050"/>
                        </a:solidFill>
                      </a:endParaRPr>
                    </a:p>
                  </a:txBody>
                  <a:tcPr/>
                </a:tc>
                <a:tc>
                  <a:txBody>
                    <a:bodyPr/>
                    <a:lstStyle/>
                    <a:p>
                      <a:pPr algn="ctr"/>
                      <a:r>
                        <a:rPr lang="es-ES" sz="2000" dirty="0">
                          <a:solidFill>
                            <a:srgbClr val="FF0000"/>
                          </a:solidFill>
                        </a:rPr>
                        <a:t>NO</a:t>
                      </a:r>
                      <a:endParaRPr lang="en-US" sz="2000" dirty="0">
                        <a:solidFill>
                          <a:srgbClr val="FF0000"/>
                        </a:solidFill>
                      </a:endParaRPr>
                    </a:p>
                  </a:txBody>
                  <a:tcPr/>
                </a:tc>
                <a:extLst>
                  <a:ext uri="{0D108BD9-81ED-4DB2-BD59-A6C34878D82A}">
                    <a16:rowId xmlns:a16="http://schemas.microsoft.com/office/drawing/2014/main" val="10001"/>
                  </a:ext>
                </a:extLst>
              </a:tr>
              <a:tr h="327660">
                <a:tc rowSpan="2">
                  <a:txBody>
                    <a:bodyPr/>
                    <a:lstStyle/>
                    <a:p>
                      <a:r>
                        <a:rPr lang="es-ES" sz="2000" b="1" dirty="0"/>
                        <a:t>SUPRASEGMENTALS</a:t>
                      </a:r>
                      <a:endParaRPr lang="en-US" sz="2000" b="1" dirty="0"/>
                    </a:p>
                  </a:txBody>
                  <a:tcPr/>
                </a:tc>
                <a:tc>
                  <a:txBody>
                    <a:bodyPr/>
                    <a:lstStyle/>
                    <a:p>
                      <a:r>
                        <a:rPr lang="es-ES" sz="2000" b="1" dirty="0">
                          <a:solidFill>
                            <a:srgbClr val="00B050"/>
                          </a:solidFill>
                        </a:rPr>
                        <a:t>TONE</a:t>
                      </a:r>
                      <a:r>
                        <a:rPr lang="es-ES" sz="2000" baseline="0" dirty="0">
                          <a:solidFill>
                            <a:srgbClr val="00B050"/>
                          </a:solidFill>
                        </a:rPr>
                        <a:t> </a:t>
                      </a:r>
                      <a:r>
                        <a:rPr lang="es-ES" sz="1800" baseline="0" dirty="0">
                          <a:solidFill>
                            <a:srgbClr val="00B050"/>
                          </a:solidFill>
                        </a:rPr>
                        <a:t>(Roll et al., 2010; </a:t>
                      </a:r>
                      <a:r>
                        <a:rPr lang="es-ES" sz="1800" baseline="0" dirty="0" err="1">
                          <a:solidFill>
                            <a:srgbClr val="00B050"/>
                          </a:solidFill>
                        </a:rPr>
                        <a:t>Söderström</a:t>
                      </a:r>
                      <a:r>
                        <a:rPr lang="es-ES" sz="1800" baseline="0" dirty="0">
                          <a:solidFill>
                            <a:srgbClr val="00B050"/>
                          </a:solidFill>
                        </a:rPr>
                        <a:t> et al., 2012, Roll, 2015)</a:t>
                      </a:r>
                    </a:p>
                  </a:txBody>
                  <a:tcPr/>
                </a:tc>
                <a:tc>
                  <a:txBody>
                    <a:bodyPr/>
                    <a:lstStyle/>
                    <a:p>
                      <a:endParaRPr lang="en-US" dirty="0"/>
                    </a:p>
                  </a:txBody>
                  <a:tcPr>
                    <a:solidFill>
                      <a:schemeClr val="tx2">
                        <a:lumMod val="75000"/>
                      </a:schemeClr>
                    </a:solidFill>
                  </a:tcPr>
                </a:tc>
                <a:tc>
                  <a:txBody>
                    <a:bodyPr/>
                    <a:lstStyle/>
                    <a:p>
                      <a:r>
                        <a:rPr lang="es-ES" sz="2000" b="1" dirty="0">
                          <a:solidFill>
                            <a:srgbClr val="00B050"/>
                          </a:solidFill>
                        </a:rPr>
                        <a:t>TONE</a:t>
                      </a:r>
                      <a:r>
                        <a:rPr lang="es-ES" sz="2000" b="0" dirty="0">
                          <a:solidFill>
                            <a:srgbClr val="00B050"/>
                          </a:solidFill>
                        </a:rPr>
                        <a:t> in </a:t>
                      </a:r>
                      <a:r>
                        <a:rPr lang="es-ES" sz="2000" b="0" dirty="0" err="1">
                          <a:solidFill>
                            <a:srgbClr val="00B050"/>
                          </a:solidFill>
                        </a:rPr>
                        <a:t>a</a:t>
                      </a:r>
                      <a:r>
                        <a:rPr lang="es-ES" sz="2000" b="0" baseline="0" dirty="0" err="1">
                          <a:solidFill>
                            <a:srgbClr val="00B050"/>
                          </a:solidFill>
                        </a:rPr>
                        <a:t>vanced</a:t>
                      </a:r>
                      <a:r>
                        <a:rPr lang="es-ES" sz="2000" b="0" baseline="0" dirty="0">
                          <a:solidFill>
                            <a:srgbClr val="00B050"/>
                          </a:solidFill>
                        </a:rPr>
                        <a:t> L2rs</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dirty="0">
                          <a:solidFill>
                            <a:srgbClr val="00B050"/>
                          </a:solidFill>
                        </a:rPr>
                        <a:t>(</a:t>
                      </a:r>
                      <a:r>
                        <a:rPr lang="es-ES" sz="2000" b="0" dirty="0" err="1">
                          <a:solidFill>
                            <a:srgbClr val="00B050"/>
                          </a:solidFill>
                        </a:rPr>
                        <a:t>Schremm</a:t>
                      </a:r>
                      <a:r>
                        <a:rPr lang="es-ES" sz="2000" b="0" baseline="0" dirty="0">
                          <a:solidFill>
                            <a:srgbClr val="00B050"/>
                          </a:solidFill>
                        </a:rPr>
                        <a:t> et al., 2016)</a:t>
                      </a:r>
                    </a:p>
                    <a:p>
                      <a:endParaRPr lang="en-US" sz="2000" b="1" dirty="0">
                        <a:solidFill>
                          <a:srgbClr val="00B050"/>
                        </a:solidFill>
                      </a:endParaRPr>
                    </a:p>
                  </a:txBody>
                  <a:tcPr/>
                </a:tc>
                <a:tc>
                  <a:txBody>
                    <a:bodyPr/>
                    <a:lstStyle/>
                    <a:p>
                      <a:r>
                        <a:rPr lang="es-ES" sz="2000" b="1" dirty="0">
                          <a:solidFill>
                            <a:srgbClr val="FF0000"/>
                          </a:solidFill>
                        </a:rPr>
                        <a:t>TONE</a:t>
                      </a:r>
                      <a:r>
                        <a:rPr lang="es-ES" sz="2000" b="0" dirty="0">
                          <a:solidFill>
                            <a:srgbClr val="FF0000"/>
                          </a:solidFill>
                        </a:rPr>
                        <a:t> in </a:t>
                      </a:r>
                      <a:r>
                        <a:rPr lang="es-ES" sz="2000" b="0" dirty="0" err="1">
                          <a:solidFill>
                            <a:srgbClr val="FF0000"/>
                          </a:solidFill>
                        </a:rPr>
                        <a:t>beginning</a:t>
                      </a:r>
                      <a:r>
                        <a:rPr lang="es-ES" sz="2000" b="0" dirty="0">
                          <a:solidFill>
                            <a:srgbClr val="FF0000"/>
                          </a:solidFill>
                        </a:rPr>
                        <a:t> L2rs (</a:t>
                      </a:r>
                      <a:r>
                        <a:rPr lang="es-ES" sz="2000" b="0" dirty="0" err="1">
                          <a:solidFill>
                            <a:srgbClr val="FF0000"/>
                          </a:solidFill>
                        </a:rPr>
                        <a:t>Gosselke</a:t>
                      </a:r>
                      <a:r>
                        <a:rPr lang="es-ES" sz="2000" b="0" dirty="0">
                          <a:solidFill>
                            <a:srgbClr val="FF0000"/>
                          </a:solidFill>
                        </a:rPr>
                        <a:t> et al., 2018</a:t>
                      </a:r>
                      <a:r>
                        <a:rPr lang="es-ES" sz="2000" b="0" baseline="0" dirty="0">
                          <a:solidFill>
                            <a:srgbClr val="FF0000"/>
                          </a:solidFill>
                        </a:rPr>
                        <a:t>)</a:t>
                      </a:r>
                    </a:p>
                  </a:txBody>
                  <a:tcPr/>
                </a:tc>
                <a:extLst>
                  <a:ext uri="{0D108BD9-81ED-4DB2-BD59-A6C34878D82A}">
                    <a16:rowId xmlns:a16="http://schemas.microsoft.com/office/drawing/2014/main" val="10002"/>
                  </a:ext>
                </a:extLst>
              </a:tr>
              <a:tr h="327660">
                <a:tc vMerge="1">
                  <a:txBody>
                    <a:bodyPr/>
                    <a:lstStyle/>
                    <a:p>
                      <a:endParaRPr lang="en-US" sz="2000" b="1" dirty="0"/>
                    </a:p>
                  </a:txBody>
                  <a:tcPr/>
                </a:tc>
                <a:tc>
                  <a:txBody>
                    <a:bodyPr/>
                    <a:lstStyle/>
                    <a:p>
                      <a:r>
                        <a:rPr lang="es-ES" sz="2000" b="1" baseline="0" dirty="0">
                          <a:solidFill>
                            <a:srgbClr val="00B050"/>
                          </a:solidFill>
                        </a:rPr>
                        <a:t>VOWEL DURATION </a:t>
                      </a:r>
                      <a:r>
                        <a:rPr lang="es-ES" sz="1600" baseline="0" dirty="0">
                          <a:solidFill>
                            <a:srgbClr val="00B050"/>
                          </a:solidFill>
                        </a:rPr>
                        <a:t>(</a:t>
                      </a:r>
                      <a:r>
                        <a:rPr lang="es-ES" sz="1600" baseline="0" dirty="0" err="1">
                          <a:solidFill>
                            <a:srgbClr val="00B050"/>
                          </a:solidFill>
                        </a:rPr>
                        <a:t>Rehrig</a:t>
                      </a:r>
                      <a:r>
                        <a:rPr lang="es-ES" sz="1600" baseline="0" dirty="0">
                          <a:solidFill>
                            <a:srgbClr val="00B050"/>
                          </a:solidFill>
                        </a:rPr>
                        <a:t>, 2017)</a:t>
                      </a:r>
                      <a:endParaRPr lang="en-US" sz="1600" dirty="0">
                        <a:solidFill>
                          <a:srgbClr val="00B050"/>
                        </a:solidFill>
                      </a:endParaRPr>
                    </a:p>
                  </a:txBody>
                  <a:tcPr/>
                </a:tc>
                <a:tc>
                  <a:txBody>
                    <a:bodyPr/>
                    <a:lstStyle/>
                    <a:p>
                      <a:endParaRPr lang="en-US" dirty="0"/>
                    </a:p>
                  </a:txBody>
                  <a:tcPr>
                    <a:solidFill>
                      <a:schemeClr val="tx2">
                        <a:lumMod val="75000"/>
                      </a:schemeClr>
                    </a:solidFill>
                  </a:tcPr>
                </a:tc>
                <a:tc>
                  <a:txBody>
                    <a:bodyPr/>
                    <a:lstStyle/>
                    <a:p>
                      <a:endParaRPr lang="en-US" sz="2000" dirty="0">
                        <a:solidFill>
                          <a:srgbClr val="00B050"/>
                        </a:solidFill>
                      </a:endParaRPr>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1" dirty="0">
                          <a:solidFill>
                            <a:srgbClr val="FF0000"/>
                          </a:solidFill>
                        </a:rPr>
                        <a:t>VOWEL</a:t>
                      </a:r>
                      <a:r>
                        <a:rPr lang="es-ES" sz="2000" b="1" baseline="0" dirty="0">
                          <a:solidFill>
                            <a:srgbClr val="FF0000"/>
                          </a:solidFill>
                        </a:rPr>
                        <a:t> DURATION </a:t>
                      </a:r>
                      <a:r>
                        <a:rPr lang="es-ES" sz="2000" baseline="0" dirty="0">
                          <a:solidFill>
                            <a:srgbClr val="FF0000"/>
                          </a:solidFill>
                        </a:rPr>
                        <a:t>(</a:t>
                      </a:r>
                      <a:r>
                        <a:rPr lang="es-ES" sz="2000" baseline="0" dirty="0" err="1">
                          <a:solidFill>
                            <a:srgbClr val="FF0000"/>
                          </a:solidFill>
                        </a:rPr>
                        <a:t>Rehrig</a:t>
                      </a:r>
                      <a:r>
                        <a:rPr lang="es-ES" sz="2000" baseline="0" dirty="0">
                          <a:solidFill>
                            <a:srgbClr val="FF0000"/>
                          </a:solidFill>
                        </a:rPr>
                        <a:t>, 2017)</a:t>
                      </a:r>
                      <a:endParaRPr lang="en-US" sz="2000" dirty="0">
                        <a:solidFill>
                          <a:srgbClr val="FF0000"/>
                        </a:solidFill>
                      </a:endParaRPr>
                    </a:p>
                    <a:p>
                      <a:r>
                        <a:rPr lang="es-ES" sz="2000" b="1" baseline="0" dirty="0">
                          <a:solidFill>
                            <a:srgbClr val="FF0000"/>
                          </a:solidFill>
                        </a:rPr>
                        <a:t> </a:t>
                      </a:r>
                      <a:endParaRPr lang="en-US" sz="2000" b="1" dirty="0">
                        <a:solidFill>
                          <a:srgbClr val="FF0000"/>
                        </a:solidFill>
                      </a:endParaRPr>
                    </a:p>
                  </a:txBody>
                  <a:tcPr/>
                </a:tc>
                <a:extLst>
                  <a:ext uri="{0D108BD9-81ED-4DB2-BD59-A6C34878D82A}">
                    <a16:rowId xmlns:a16="http://schemas.microsoft.com/office/drawing/2014/main" val="10003"/>
                  </a:ext>
                </a:extLst>
              </a:tr>
              <a:tr h="370840">
                <a:tc>
                  <a:txBody>
                    <a:bodyPr/>
                    <a:lstStyle/>
                    <a:p>
                      <a:r>
                        <a:rPr lang="es-ES" sz="2000" b="1" dirty="0"/>
                        <a:t>SEGMENTALS</a:t>
                      </a:r>
                      <a:endParaRPr lang="en-US" sz="2000" b="1" dirty="0"/>
                    </a:p>
                  </a:txBody>
                  <a:tcPr/>
                </a:tc>
                <a:tc>
                  <a:txBody>
                    <a:bodyPr/>
                    <a:lstStyle/>
                    <a:p>
                      <a:r>
                        <a:rPr lang="es-ES" sz="2000" b="1" dirty="0">
                          <a:solidFill>
                            <a:srgbClr val="00B050"/>
                          </a:solidFill>
                        </a:rPr>
                        <a:t>PHONOTAC-TIC FREQUENCY</a:t>
                      </a:r>
                      <a:r>
                        <a:rPr lang="es-ES" sz="2000" b="0" dirty="0">
                          <a:solidFill>
                            <a:srgbClr val="00B050"/>
                          </a:solidFill>
                        </a:rPr>
                        <a:t> (Roll</a:t>
                      </a:r>
                      <a:r>
                        <a:rPr lang="es-ES" sz="2000" b="0" baseline="0" dirty="0">
                          <a:solidFill>
                            <a:srgbClr val="00B050"/>
                          </a:solidFill>
                        </a:rPr>
                        <a:t> et al., 2017).</a:t>
                      </a:r>
                      <a:endParaRPr lang="en-US" sz="2000" b="1" dirty="0">
                        <a:solidFill>
                          <a:srgbClr val="00B050"/>
                        </a:solidFill>
                      </a:endParaRPr>
                    </a:p>
                  </a:txBody>
                  <a:tcPr/>
                </a:tc>
                <a:tc>
                  <a:txBody>
                    <a:bodyPr/>
                    <a:lstStyle/>
                    <a:p>
                      <a:endParaRPr lang="en-US" sz="2000" dirty="0"/>
                    </a:p>
                  </a:txBody>
                  <a:tcPr>
                    <a:solidFill>
                      <a:schemeClr val="tx2">
                        <a:lumMod val="75000"/>
                      </a:schemeClr>
                    </a:solidFill>
                  </a:tcPr>
                </a:tc>
                <a:tc>
                  <a:txBody>
                    <a:bodyPr/>
                    <a:lstStyle/>
                    <a:p>
                      <a:pPr algn="ctr"/>
                      <a:endParaRPr lang="es-ES" sz="2000" dirty="0">
                        <a:solidFill>
                          <a:srgbClr val="FF0000"/>
                        </a:solidFill>
                      </a:endParaRPr>
                    </a:p>
                    <a:p>
                      <a:pPr algn="ctr"/>
                      <a:r>
                        <a:rPr lang="es-ES" sz="6600" b="1" dirty="0">
                          <a:solidFill>
                            <a:srgbClr val="0070C0"/>
                          </a:solidFill>
                        </a:rPr>
                        <a:t>?</a:t>
                      </a:r>
                      <a:endParaRPr lang="en-US" sz="6600" b="1" dirty="0">
                        <a:solidFill>
                          <a:srgbClr val="0070C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sz="2000" b="1" dirty="0">
                        <a:solidFill>
                          <a:srgbClr val="0070C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s-ES" sz="6600" b="1" dirty="0">
                          <a:solidFill>
                            <a:srgbClr val="0070C0"/>
                          </a:solidFill>
                        </a:rPr>
                        <a:t>?</a:t>
                      </a:r>
                      <a:endParaRPr lang="en-US" sz="6600" b="1" dirty="0">
                        <a:solidFill>
                          <a:srgbClr val="0070C0"/>
                        </a:solidFill>
                      </a:endParaRPr>
                    </a:p>
                    <a:p>
                      <a:pPr algn="ctr"/>
                      <a:endParaRPr lang="es-ES" sz="2000" b="1" dirty="0">
                        <a:solidFill>
                          <a:srgbClr val="0070C0"/>
                        </a:solidFill>
                      </a:endParaRPr>
                    </a:p>
                    <a:p>
                      <a:pPr algn="ctr"/>
                      <a:endParaRPr lang="en-US" sz="2000" b="1" dirty="0">
                        <a:solidFill>
                          <a:srgbClr val="0070C0"/>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6911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p:cNvSpPr txBox="1">
            <a:spLocks noGrp="1"/>
          </p:cNvSpPr>
          <p:nvPr>
            <p:ph sz="quarter" idx="1"/>
          </p:nvPr>
        </p:nvSpPr>
        <p:spPr>
          <a:xfrm>
            <a:off x="269748" y="800100"/>
            <a:ext cx="8153400" cy="4495800"/>
          </a:xfrm>
          <a:prstGeom prst="rect">
            <a:avLst/>
          </a:prstGeom>
        </p:spPr>
        <p:txBody>
          <a:bodyPr>
            <a:normAutofit lnSpcReduction="10000"/>
          </a:bodyPr>
          <a:lstStyle/>
          <a:p>
            <a:pPr marL="0" indent="0" eaLnBrk="1" fontAlgn="auto" hangingPunct="1">
              <a:spcBef>
                <a:spcPts val="700"/>
              </a:spcBef>
              <a:spcAft>
                <a:spcPts val="0"/>
              </a:spcAft>
              <a:buClr>
                <a:schemeClr val="accent2"/>
              </a:buClr>
              <a:buSzPct val="60000"/>
              <a:buNone/>
              <a:tabLst>
                <a:tab pos="406400" algn="l"/>
              </a:tabLst>
              <a:defRPr/>
            </a:pPr>
            <a:r>
              <a:rPr lang="en-US" sz="2400" dirty="0">
                <a:cs typeface="Arial" panose="020B0604020202020204" pitchFamily="34" charset="0"/>
              </a:rPr>
              <a:t>	WM AND L2 SYNTACTIC PROCESSING:</a:t>
            </a:r>
          </a:p>
          <a:p>
            <a:pPr marL="0" indent="0" eaLnBrk="1" fontAlgn="auto" hangingPunct="1">
              <a:spcBef>
                <a:spcPts val="700"/>
              </a:spcBef>
              <a:spcAft>
                <a:spcPts val="0"/>
              </a:spcAft>
              <a:buClr>
                <a:schemeClr val="accent2"/>
              </a:buClr>
              <a:buSzPct val="60000"/>
              <a:buNone/>
              <a:tabLst>
                <a:tab pos="406400" algn="l"/>
              </a:tabLst>
              <a:defRPr/>
            </a:pPr>
            <a:endParaRPr lang="en-US" sz="2400" dirty="0">
              <a:cs typeface="Arial" panose="020B0604020202020204" pitchFamily="34" charset="0"/>
            </a:endParaRPr>
          </a:p>
          <a:p>
            <a:pPr marL="0" indent="0" eaLnBrk="1" fontAlgn="auto" hangingPunct="1">
              <a:spcBef>
                <a:spcPts val="700"/>
              </a:spcBef>
              <a:spcAft>
                <a:spcPts val="0"/>
              </a:spcAft>
              <a:buClr>
                <a:schemeClr val="accent2"/>
              </a:buClr>
              <a:buSzPct val="60000"/>
              <a:buNone/>
              <a:tabLst>
                <a:tab pos="406400" algn="l"/>
              </a:tabLst>
              <a:defRPr/>
            </a:pPr>
            <a:endParaRPr lang="en-US" sz="2400" dirty="0">
              <a:cs typeface="Arial" panose="020B0604020202020204" pitchFamily="34" charset="0"/>
            </a:endParaRPr>
          </a:p>
          <a:p>
            <a:pPr marL="0" indent="0" eaLnBrk="1" fontAlgn="auto" hangingPunct="1">
              <a:spcBef>
                <a:spcPts val="700"/>
              </a:spcBef>
              <a:spcAft>
                <a:spcPts val="0"/>
              </a:spcAft>
              <a:buClr>
                <a:schemeClr val="accent2"/>
              </a:buClr>
              <a:buSzPct val="60000"/>
              <a:buNone/>
              <a:defRPr/>
            </a:pPr>
            <a:endParaRPr lang="en-US" sz="2400" dirty="0">
              <a:cs typeface="Arial" panose="020B0604020202020204" pitchFamily="34" charset="0"/>
            </a:endParaRPr>
          </a:p>
          <a:p>
            <a:pPr marL="457200" indent="-457200" eaLnBrk="1" fontAlgn="auto" hangingPunct="1">
              <a:spcBef>
                <a:spcPts val="700"/>
              </a:spcBef>
              <a:spcAft>
                <a:spcPts val="0"/>
              </a:spcAft>
              <a:buClr>
                <a:schemeClr val="accent2"/>
              </a:buClr>
              <a:buSzPct val="60000"/>
              <a:buFont typeface="Wingdings" panose="05000000000000000000" pitchFamily="2" charset="2"/>
              <a:buChar char="§"/>
              <a:defRPr/>
            </a:pPr>
            <a:endParaRPr lang="en-US" sz="2400" dirty="0">
              <a:solidFill>
                <a:srgbClr val="FF0000"/>
              </a:solidFill>
              <a:cs typeface="Arial" panose="020B0604020202020204" pitchFamily="34" charset="0"/>
            </a:endParaRPr>
          </a:p>
          <a:p>
            <a:pPr marL="457200" indent="-457200" eaLnBrk="1" fontAlgn="auto" hangingPunct="1">
              <a:spcBef>
                <a:spcPts val="700"/>
              </a:spcBef>
              <a:spcAft>
                <a:spcPts val="0"/>
              </a:spcAft>
              <a:buClr>
                <a:schemeClr val="accent2"/>
              </a:buClr>
              <a:buSzPct val="60000"/>
              <a:buFont typeface="Wingdings" panose="05000000000000000000" pitchFamily="2" charset="2"/>
              <a:buChar char="§"/>
              <a:defRPr/>
            </a:pPr>
            <a:endParaRPr lang="en-US" sz="2400" dirty="0">
              <a:solidFill>
                <a:srgbClr val="FF0000"/>
              </a:solidFill>
              <a:latin typeface="+mn-lt"/>
              <a:cs typeface="Arial" panose="020B0604020202020204" pitchFamily="34" charset="0"/>
            </a:endParaRPr>
          </a:p>
          <a:p>
            <a:pPr marL="457200" indent="-457200" eaLnBrk="1" fontAlgn="auto" hangingPunct="1">
              <a:spcBef>
                <a:spcPts val="700"/>
              </a:spcBef>
              <a:spcAft>
                <a:spcPts val="0"/>
              </a:spcAft>
              <a:buClr>
                <a:schemeClr val="accent2"/>
              </a:buClr>
              <a:buSzPct val="60000"/>
              <a:buFont typeface="Wingdings" panose="05000000000000000000" pitchFamily="2" charset="2"/>
              <a:buChar char="§"/>
              <a:defRPr/>
            </a:pPr>
            <a:endParaRPr lang="en-US" sz="2400" dirty="0">
              <a:solidFill>
                <a:srgbClr val="FF0000"/>
              </a:solidFill>
              <a:cs typeface="Arial" panose="020B0604020202020204" pitchFamily="34" charset="0"/>
            </a:endParaRPr>
          </a:p>
          <a:p>
            <a:pPr marL="457200" indent="-457200" eaLnBrk="1" fontAlgn="auto" hangingPunct="1">
              <a:spcBef>
                <a:spcPts val="700"/>
              </a:spcBef>
              <a:spcAft>
                <a:spcPts val="0"/>
              </a:spcAft>
              <a:buClr>
                <a:schemeClr val="accent2"/>
              </a:buClr>
              <a:buSzPct val="60000"/>
              <a:buFont typeface="Wingdings" panose="05000000000000000000" pitchFamily="2" charset="2"/>
              <a:buChar char="§"/>
              <a:defRPr/>
            </a:pPr>
            <a:endParaRPr lang="en-US" sz="2400" dirty="0">
              <a:solidFill>
                <a:srgbClr val="FF0000"/>
              </a:solidFill>
              <a:latin typeface="+mn-lt"/>
              <a:cs typeface="Arial" panose="020B0604020202020204" pitchFamily="34" charset="0"/>
            </a:endParaRPr>
          </a:p>
          <a:p>
            <a:pPr marL="0" indent="0" eaLnBrk="1" fontAlgn="auto" hangingPunct="1">
              <a:spcBef>
                <a:spcPts val="700"/>
              </a:spcBef>
              <a:spcAft>
                <a:spcPts val="0"/>
              </a:spcAft>
              <a:buClr>
                <a:schemeClr val="accent2"/>
              </a:buClr>
              <a:buSzPct val="60000"/>
              <a:buNone/>
              <a:tabLst>
                <a:tab pos="457200" algn="l"/>
              </a:tabLst>
              <a:defRPr/>
            </a:pPr>
            <a:r>
              <a:rPr lang="en-US" sz="2400" dirty="0">
                <a:latin typeface="+mn-lt"/>
                <a:cs typeface="Arial" panose="020B0604020202020204" pitchFamily="34" charset="0"/>
              </a:rPr>
              <a:t>	WM AND L2 MORPHOSYNTACTIC PROCESSING:</a:t>
            </a:r>
          </a:p>
          <a:p>
            <a:pPr marL="0" indent="0">
              <a:buNone/>
              <a:defRPr/>
            </a:pPr>
            <a:r>
              <a:rPr lang="en-US" sz="2800" dirty="0">
                <a:cs typeface="Arial" panose="020B0604020202020204" pitchFamily="34" charset="0"/>
              </a:rPr>
              <a:t>	</a:t>
            </a:r>
          </a:p>
          <a:p>
            <a:pPr marL="0" indent="0" eaLnBrk="1" fontAlgn="auto" hangingPunct="1">
              <a:spcBef>
                <a:spcPts val="700"/>
              </a:spcBef>
              <a:spcAft>
                <a:spcPts val="0"/>
              </a:spcAft>
              <a:buClr>
                <a:schemeClr val="accent2"/>
              </a:buClr>
              <a:buSzPct val="60000"/>
              <a:buNone/>
              <a:defRPr/>
            </a:pPr>
            <a:endParaRPr lang="en-US" sz="2400" dirty="0">
              <a:latin typeface="+mn-lt"/>
              <a:cs typeface="Arial" panose="020B0604020202020204" pitchFamily="34" charset="0"/>
            </a:endParaRPr>
          </a:p>
          <a:p>
            <a:pPr eaLnBrk="1" fontAlgn="auto" hangingPunct="1">
              <a:spcBef>
                <a:spcPts val="700"/>
              </a:spcBef>
              <a:spcAft>
                <a:spcPts val="0"/>
              </a:spcAft>
              <a:buClr>
                <a:schemeClr val="accent2"/>
              </a:buClr>
              <a:buSzPct val="60000"/>
              <a:defRPr/>
            </a:pPr>
            <a:endParaRPr lang="en-US" sz="2800" dirty="0">
              <a:latin typeface="+mn-lt"/>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28526535"/>
              </p:ext>
            </p:extLst>
          </p:nvPr>
        </p:nvGraphicFramePr>
        <p:xfrm>
          <a:off x="812800" y="1397000"/>
          <a:ext cx="7289800" cy="2103120"/>
        </p:xfrm>
        <a:graphic>
          <a:graphicData uri="http://schemas.openxmlformats.org/drawingml/2006/table">
            <a:tbl>
              <a:tblPr firstRow="1" bandRow="1">
                <a:tableStyleId>{5940675A-B579-460E-94D1-54222C63F5DA}</a:tableStyleId>
              </a:tblPr>
              <a:tblGrid>
                <a:gridCol w="3644900">
                  <a:extLst>
                    <a:ext uri="{9D8B030D-6E8A-4147-A177-3AD203B41FA5}">
                      <a16:colId xmlns:a16="http://schemas.microsoft.com/office/drawing/2014/main" val="20000"/>
                    </a:ext>
                  </a:extLst>
                </a:gridCol>
                <a:gridCol w="3644900">
                  <a:extLst>
                    <a:ext uri="{9D8B030D-6E8A-4147-A177-3AD203B41FA5}">
                      <a16:colId xmlns:a16="http://schemas.microsoft.com/office/drawing/2014/main" val="20001"/>
                    </a:ext>
                  </a:extLst>
                </a:gridCol>
              </a:tblGrid>
              <a:tr h="370840">
                <a:tc>
                  <a:txBody>
                    <a:bodyPr/>
                    <a:lstStyle/>
                    <a:p>
                      <a:pPr algn="ctr"/>
                      <a:r>
                        <a:rPr lang="en-US" b="1" dirty="0">
                          <a:solidFill>
                            <a:srgbClr val="00B050"/>
                          </a:solidFill>
                        </a:rPr>
                        <a:t>WM</a:t>
                      </a:r>
                      <a:r>
                        <a:rPr lang="en-US" b="1" baseline="0" dirty="0">
                          <a:solidFill>
                            <a:srgbClr val="00B050"/>
                          </a:solidFill>
                        </a:rPr>
                        <a:t> EFFECTS</a:t>
                      </a:r>
                    </a:p>
                    <a:p>
                      <a:pPr algn="ctr"/>
                      <a:r>
                        <a:rPr lang="en-US" b="1" baseline="0" dirty="0">
                          <a:solidFill>
                            <a:srgbClr val="00B050"/>
                          </a:solidFill>
                        </a:rPr>
                        <a:t>Lower proficiency</a:t>
                      </a:r>
                      <a:endParaRPr lang="en-US" b="1" dirty="0">
                        <a:solidFill>
                          <a:srgbClr val="00B050"/>
                        </a:solidFill>
                      </a:endParaRPr>
                    </a:p>
                  </a:txBody>
                  <a:tcPr/>
                </a:tc>
                <a:tc>
                  <a:txBody>
                    <a:bodyPr/>
                    <a:lstStyle/>
                    <a:p>
                      <a:pPr algn="ctr"/>
                      <a:r>
                        <a:rPr lang="en-US" b="1" dirty="0">
                          <a:solidFill>
                            <a:srgbClr val="FF0000"/>
                          </a:solidFill>
                        </a:rPr>
                        <a:t>NO WM EFFECTS</a:t>
                      </a:r>
                    </a:p>
                    <a:p>
                      <a:pPr algn="ctr"/>
                      <a:r>
                        <a:rPr lang="en-US" b="1" dirty="0">
                          <a:solidFill>
                            <a:srgbClr val="FF0000"/>
                          </a:solidFill>
                        </a:rPr>
                        <a:t>Higher proficiency</a:t>
                      </a:r>
                    </a:p>
                  </a:txBody>
                  <a:tcPr/>
                </a:tc>
                <a:extLst>
                  <a:ext uri="{0D108BD9-81ED-4DB2-BD59-A6C34878D82A}">
                    <a16:rowId xmlns:a16="http://schemas.microsoft.com/office/drawing/2014/main" val="10000"/>
                  </a:ext>
                </a:extLst>
              </a:tr>
              <a:tr h="1112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Miyake</a:t>
                      </a:r>
                      <a:r>
                        <a:rPr lang="en-US" baseline="0" dirty="0">
                          <a:solidFill>
                            <a:schemeClr val="tx1"/>
                          </a:solidFill>
                        </a:rPr>
                        <a:t> &amp; Friedman (1998), </a:t>
                      </a:r>
                      <a:r>
                        <a:rPr lang="en-US" baseline="0" dirty="0" err="1">
                          <a:solidFill>
                            <a:schemeClr val="tx1"/>
                          </a:solidFill>
                        </a:rPr>
                        <a:t>Havik</a:t>
                      </a:r>
                      <a:r>
                        <a:rPr lang="en-US" baseline="0" dirty="0">
                          <a:solidFill>
                            <a:schemeClr val="tx1"/>
                          </a:solidFill>
                        </a:rPr>
                        <a:t> (2009), </a:t>
                      </a:r>
                      <a:endParaRPr lang="en-US" dirty="0">
                        <a:solidFill>
                          <a:schemeClr val="tx1"/>
                        </a:solidFill>
                      </a:endParaRPr>
                    </a:p>
                    <a:p>
                      <a:pPr algn="l"/>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a:t>Felser</a:t>
                      </a:r>
                      <a:r>
                        <a:rPr lang="es-ES" dirty="0"/>
                        <a:t> </a:t>
                      </a:r>
                      <a:r>
                        <a:rPr lang="en-US" dirty="0"/>
                        <a:t>&amp;</a:t>
                      </a:r>
                      <a:r>
                        <a:rPr lang="en-US" baseline="0" dirty="0"/>
                        <a:t> Roberts (2007),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a:t>Juff´s</a:t>
                      </a:r>
                      <a:r>
                        <a:rPr lang="es-ES" dirty="0"/>
                        <a:t> </a:t>
                      </a:r>
                      <a:r>
                        <a:rPr lang="es-ES" dirty="0" err="1"/>
                        <a:t>work</a:t>
                      </a:r>
                      <a:r>
                        <a:rPr lang="es-ES" dirty="0"/>
                        <a:t> (</a:t>
                      </a:r>
                      <a:r>
                        <a:rPr lang="es-ES" dirty="0" err="1"/>
                        <a:t>see</a:t>
                      </a:r>
                      <a:r>
                        <a:rPr lang="es-ES" dirty="0"/>
                        <a:t> </a:t>
                      </a:r>
                      <a:r>
                        <a:rPr lang="es-ES" dirty="0" err="1"/>
                        <a:t>Juffs</a:t>
                      </a:r>
                      <a:r>
                        <a:rPr lang="es-ES" baseline="0" dirty="0"/>
                        <a:t> </a:t>
                      </a:r>
                      <a:r>
                        <a:rPr lang="en-US" baseline="0" dirty="0"/>
                        <a:t>&amp; Harrington, 2011, for a review), </a:t>
                      </a:r>
                      <a:r>
                        <a:rPr lang="en-US" dirty="0" err="1"/>
                        <a:t>Rodr</a:t>
                      </a:r>
                      <a:r>
                        <a:rPr lang="es-ES" dirty="0" err="1"/>
                        <a:t>íguez</a:t>
                      </a:r>
                      <a:r>
                        <a:rPr lang="es-ES" baseline="0" dirty="0"/>
                        <a:t> (2008)</a:t>
                      </a:r>
                      <a:endParaRPr lang="en-US" dirty="0"/>
                    </a:p>
                    <a:p>
                      <a:pPr algn="l"/>
                      <a:r>
                        <a:rPr lang="en-US" dirty="0" err="1"/>
                        <a:t>Fareta-Stutenberg</a:t>
                      </a:r>
                      <a:r>
                        <a:rPr lang="en-US" dirty="0"/>
                        <a:t> et al</a:t>
                      </a:r>
                      <a:r>
                        <a:rPr lang="en-US" baseline="0" dirty="0"/>
                        <a:t> (2013, 2015), Gabriele et al (15). </a:t>
                      </a:r>
                      <a:endParaRPr lang="en-US" dirty="0"/>
                    </a:p>
                  </a:txBody>
                  <a:tcPr/>
                </a:tc>
                <a:extLst>
                  <a:ext uri="{0D108BD9-81ED-4DB2-BD59-A6C34878D82A}">
                    <a16:rowId xmlns:a16="http://schemas.microsoft.com/office/drawing/2014/main" val="1000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52741776"/>
              </p:ext>
            </p:extLst>
          </p:nvPr>
        </p:nvGraphicFramePr>
        <p:xfrm>
          <a:off x="812800" y="4635500"/>
          <a:ext cx="7289800" cy="1381760"/>
        </p:xfrm>
        <a:graphic>
          <a:graphicData uri="http://schemas.openxmlformats.org/drawingml/2006/table">
            <a:tbl>
              <a:tblPr firstRow="1" bandRow="1">
                <a:tableStyleId>{5940675A-B579-460E-94D1-54222C63F5DA}</a:tableStyleId>
              </a:tblPr>
              <a:tblGrid>
                <a:gridCol w="3644900">
                  <a:extLst>
                    <a:ext uri="{9D8B030D-6E8A-4147-A177-3AD203B41FA5}">
                      <a16:colId xmlns:a16="http://schemas.microsoft.com/office/drawing/2014/main" val="20000"/>
                    </a:ext>
                  </a:extLst>
                </a:gridCol>
                <a:gridCol w="3644900">
                  <a:extLst>
                    <a:ext uri="{9D8B030D-6E8A-4147-A177-3AD203B41FA5}">
                      <a16:colId xmlns:a16="http://schemas.microsoft.com/office/drawing/2014/main" val="20001"/>
                    </a:ext>
                  </a:extLst>
                </a:gridCol>
              </a:tblGrid>
              <a:tr h="370840">
                <a:tc>
                  <a:txBody>
                    <a:bodyPr/>
                    <a:lstStyle/>
                    <a:p>
                      <a:pPr algn="ctr"/>
                      <a:r>
                        <a:rPr lang="en-US" b="1" dirty="0">
                          <a:solidFill>
                            <a:srgbClr val="00B050"/>
                          </a:solidFill>
                        </a:rPr>
                        <a:t>WM</a:t>
                      </a:r>
                      <a:r>
                        <a:rPr lang="en-US" b="1" baseline="0" dirty="0">
                          <a:solidFill>
                            <a:srgbClr val="00B050"/>
                          </a:solidFill>
                        </a:rPr>
                        <a:t> EFFECTS</a:t>
                      </a:r>
                    </a:p>
                    <a:p>
                      <a:pPr algn="ctr"/>
                      <a:r>
                        <a:rPr lang="en-US" b="1" baseline="0" dirty="0">
                          <a:solidFill>
                            <a:srgbClr val="00B050"/>
                          </a:solidFill>
                        </a:rPr>
                        <a:t>Lower proficiency</a:t>
                      </a:r>
                      <a:endParaRPr lang="en-US" b="1" dirty="0">
                        <a:solidFill>
                          <a:srgbClr val="00B050"/>
                        </a:solidFill>
                      </a:endParaRPr>
                    </a:p>
                  </a:txBody>
                  <a:tcPr/>
                </a:tc>
                <a:tc>
                  <a:txBody>
                    <a:bodyPr/>
                    <a:lstStyle/>
                    <a:p>
                      <a:pPr algn="ctr"/>
                      <a:r>
                        <a:rPr lang="en-US" b="1" dirty="0">
                          <a:solidFill>
                            <a:srgbClr val="FF0000"/>
                          </a:solidFill>
                        </a:rPr>
                        <a:t>NO WM EFFECTS</a:t>
                      </a:r>
                    </a:p>
                    <a:p>
                      <a:pPr algn="ctr"/>
                      <a:r>
                        <a:rPr lang="en-US" b="1" dirty="0">
                          <a:solidFill>
                            <a:srgbClr val="FF0000"/>
                          </a:solidFill>
                        </a:rPr>
                        <a:t>Higher proficiency</a:t>
                      </a:r>
                    </a:p>
                  </a:txBody>
                  <a:tcPr/>
                </a:tc>
                <a:extLst>
                  <a:ext uri="{0D108BD9-81ED-4DB2-BD59-A6C34878D82A}">
                    <a16:rowId xmlns:a16="http://schemas.microsoft.com/office/drawing/2014/main" val="10000"/>
                  </a:ext>
                </a:extLst>
              </a:tr>
              <a:tr h="741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Sagarra</a:t>
                      </a:r>
                      <a:r>
                        <a:rPr lang="en-US" dirty="0"/>
                        <a:t> (2008), </a:t>
                      </a:r>
                    </a:p>
                    <a:p>
                      <a:r>
                        <a:rPr lang="en-US" dirty="0" err="1"/>
                        <a:t>Sagarra</a:t>
                      </a:r>
                      <a:r>
                        <a:rPr lang="en-US" baseline="0" dirty="0"/>
                        <a:t> &amp;</a:t>
                      </a:r>
                      <a:r>
                        <a:rPr lang="en-US" dirty="0"/>
                        <a:t> </a:t>
                      </a:r>
                      <a:r>
                        <a:rPr lang="en-US" baseline="0" dirty="0"/>
                        <a:t>Herschensohn (2010)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Foote (2011), </a:t>
                      </a:r>
                      <a:r>
                        <a:rPr lang="en-US" dirty="0" err="1"/>
                        <a:t>Sagarra</a:t>
                      </a:r>
                      <a:r>
                        <a:rPr lang="en-US" baseline="0" dirty="0"/>
                        <a:t> &amp; Herschensohn (2010, 2011)</a:t>
                      </a:r>
                      <a:endParaRPr lang="en-US" dirty="0"/>
                    </a:p>
                  </a:txBody>
                  <a:tcPr/>
                </a:tc>
                <a:extLst>
                  <a:ext uri="{0D108BD9-81ED-4DB2-BD59-A6C34878D82A}">
                    <a16:rowId xmlns:a16="http://schemas.microsoft.com/office/drawing/2014/main" val="10001"/>
                  </a:ext>
                </a:extLst>
              </a:tr>
            </a:tbl>
          </a:graphicData>
        </a:graphic>
      </p:graphicFrame>
      <p:sp>
        <p:nvSpPr>
          <p:cNvPr id="6" name="Rectangle 5"/>
          <p:cNvSpPr/>
          <p:nvPr/>
        </p:nvSpPr>
        <p:spPr>
          <a:xfrm>
            <a:off x="812800" y="1397000"/>
            <a:ext cx="3556000" cy="210312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57700" y="1409700"/>
            <a:ext cx="3644900" cy="20904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12800" y="4648200"/>
            <a:ext cx="3556000" cy="138176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57700" y="4635500"/>
            <a:ext cx="3644900" cy="139446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60400" y="3527306"/>
            <a:ext cx="8597900" cy="1323439"/>
          </a:xfrm>
          <a:prstGeom prst="rect">
            <a:avLst/>
          </a:prstGeom>
          <a:noFill/>
        </p:spPr>
        <p:txBody>
          <a:bodyPr wrap="square" rtlCol="0">
            <a:spAutoFit/>
          </a:bodyPr>
          <a:lstStyle/>
          <a:p>
            <a:r>
              <a:rPr lang="en-US" sz="1800" dirty="0" err="1">
                <a:latin typeface="+mn-lt"/>
              </a:rPr>
              <a:t>Dussias</a:t>
            </a:r>
            <a:r>
              <a:rPr lang="en-US" sz="1800" dirty="0">
                <a:latin typeface="+mn-lt"/>
              </a:rPr>
              <a:t> &amp; Pi</a:t>
            </a:r>
            <a:r>
              <a:rPr lang="es-ES" sz="1800" dirty="0" err="1">
                <a:latin typeface="+mn-lt"/>
              </a:rPr>
              <a:t>ñar</a:t>
            </a:r>
            <a:r>
              <a:rPr lang="es-ES" sz="1800" dirty="0">
                <a:latin typeface="+mn-lt"/>
              </a:rPr>
              <a:t> (2010) </a:t>
            </a:r>
            <a:r>
              <a:rPr lang="es-ES" sz="1800" dirty="0" err="1">
                <a:latin typeface="+mn-lt"/>
              </a:rPr>
              <a:t>but</a:t>
            </a:r>
            <a:r>
              <a:rPr lang="es-ES" sz="1800" dirty="0">
                <a:latin typeface="+mn-lt"/>
              </a:rPr>
              <a:t> L2 RTS so      Gabriele no WM  in </a:t>
            </a:r>
            <a:r>
              <a:rPr lang="es-ES" sz="1800" dirty="0" err="1">
                <a:latin typeface="+mn-lt"/>
              </a:rPr>
              <a:t>beginners</a:t>
            </a:r>
            <a:r>
              <a:rPr lang="es-ES" sz="1800" dirty="0">
                <a:latin typeface="+mn-lt"/>
              </a:rPr>
              <a:t> </a:t>
            </a:r>
            <a:r>
              <a:rPr lang="es-ES" sz="1800" dirty="0" err="1">
                <a:latin typeface="+mn-lt"/>
              </a:rPr>
              <a:t>bc</a:t>
            </a:r>
            <a:r>
              <a:rPr lang="es-ES" sz="1800" dirty="0">
                <a:latin typeface="+mn-lt"/>
              </a:rPr>
              <a:t> GJ </a:t>
            </a:r>
            <a:r>
              <a:rPr lang="es-ES" sz="1800" dirty="0" err="1">
                <a:latin typeface="+mn-lt"/>
              </a:rPr>
              <a:t>not</a:t>
            </a:r>
            <a:r>
              <a:rPr lang="es-ES" sz="1800" dirty="0">
                <a:latin typeface="+mn-lt"/>
              </a:rPr>
              <a:t> </a:t>
            </a:r>
            <a:r>
              <a:rPr lang="es-ES" sz="1800" dirty="0" err="1">
                <a:latin typeface="+mn-lt"/>
              </a:rPr>
              <a:t>taxing</a:t>
            </a:r>
            <a:endParaRPr lang="es-ES" sz="1800" dirty="0">
              <a:latin typeface="+mn-lt"/>
            </a:endParaRPr>
          </a:p>
          <a:p>
            <a:r>
              <a:rPr lang="es-ES" sz="1800" dirty="0" err="1">
                <a:latin typeface="+mn-lt"/>
              </a:rPr>
              <a:t>confounding</a:t>
            </a:r>
            <a:r>
              <a:rPr lang="es-ES" sz="1800" dirty="0">
                <a:latin typeface="+mn-lt"/>
              </a:rPr>
              <a:t> </a:t>
            </a:r>
            <a:r>
              <a:rPr lang="es-ES" sz="1800" dirty="0" err="1">
                <a:latin typeface="+mn-lt"/>
              </a:rPr>
              <a:t>design</a:t>
            </a:r>
            <a:r>
              <a:rPr lang="es-ES" sz="1800" dirty="0">
                <a:latin typeface="+mn-lt"/>
              </a:rPr>
              <a:t>                                    </a:t>
            </a:r>
            <a:r>
              <a:rPr lang="es-ES" sz="1800" dirty="0" err="1">
                <a:latin typeface="+mn-lt"/>
              </a:rPr>
              <a:t>Hopp</a:t>
            </a:r>
            <a:r>
              <a:rPr lang="es-ES" sz="1800" dirty="0">
                <a:latin typeface="+mn-lt"/>
              </a:rPr>
              <a:t> (2014) WM </a:t>
            </a:r>
            <a:r>
              <a:rPr lang="es-ES" sz="1800" dirty="0" err="1">
                <a:latin typeface="+mn-lt"/>
              </a:rPr>
              <a:t>int</a:t>
            </a:r>
            <a:r>
              <a:rPr lang="es-ES" sz="1800" dirty="0">
                <a:latin typeface="+mn-lt"/>
              </a:rPr>
              <a:t>/</a:t>
            </a:r>
            <a:r>
              <a:rPr lang="es-ES" sz="1800" dirty="0" err="1">
                <a:latin typeface="+mn-lt"/>
              </a:rPr>
              <a:t>adv</a:t>
            </a:r>
            <a:r>
              <a:rPr lang="es-ES" sz="1800" dirty="0">
                <a:latin typeface="+mn-lt"/>
              </a:rPr>
              <a:t>/</a:t>
            </a:r>
            <a:r>
              <a:rPr lang="es-ES" sz="1800" dirty="0" err="1">
                <a:latin typeface="+mn-lt"/>
              </a:rPr>
              <a:t>near-natives</a:t>
            </a:r>
            <a:r>
              <a:rPr lang="es-ES" sz="1800" dirty="0">
                <a:latin typeface="+mn-lt"/>
              </a:rPr>
              <a:t> </a:t>
            </a:r>
            <a:r>
              <a:rPr lang="es-ES" sz="1800" dirty="0" err="1">
                <a:latin typeface="+mn-lt"/>
              </a:rPr>
              <a:t>bc</a:t>
            </a:r>
            <a:r>
              <a:rPr lang="es-ES" sz="1800" dirty="0">
                <a:latin typeface="+mn-lt"/>
              </a:rPr>
              <a:t> </a:t>
            </a:r>
            <a:r>
              <a:rPr lang="es-ES" sz="1800" dirty="0" err="1">
                <a:latin typeface="+mn-lt"/>
              </a:rPr>
              <a:t>complex</a:t>
            </a:r>
            <a:r>
              <a:rPr lang="es-ES" sz="1800" dirty="0">
                <a:latin typeface="+mn-lt"/>
              </a:rPr>
              <a:t>                                  </a:t>
            </a:r>
          </a:p>
          <a:p>
            <a:r>
              <a:rPr lang="es-ES" sz="1800" dirty="0">
                <a:latin typeface="+mn-lt"/>
              </a:rPr>
              <a:t>                                                                                                                                    </a:t>
            </a:r>
            <a:r>
              <a:rPr lang="es-ES" sz="1800" dirty="0" err="1">
                <a:latin typeface="+mn-lt"/>
              </a:rPr>
              <a:t>structure</a:t>
            </a:r>
            <a:endParaRPr lang="en-US" sz="1800" dirty="0">
              <a:latin typeface="+mn-lt"/>
            </a:endParaRPr>
          </a:p>
          <a:p>
            <a:endParaRPr lang="en-US" dirty="0"/>
          </a:p>
        </p:txBody>
      </p:sp>
      <p:sp>
        <p:nvSpPr>
          <p:cNvPr id="11" name="Title 1"/>
          <p:cNvSpPr>
            <a:spLocks noGrp="1"/>
          </p:cNvSpPr>
          <p:nvPr>
            <p:ph type="title"/>
          </p:nvPr>
        </p:nvSpPr>
        <p:spPr>
          <a:xfrm>
            <a:off x="342900" y="0"/>
            <a:ext cx="8397748" cy="990600"/>
          </a:xfrm>
        </p:spPr>
        <p:txBody>
          <a:bodyPr>
            <a:normAutofit/>
          </a:bodyPr>
          <a:lstStyle/>
          <a:p>
            <a:pPr algn="ctr"/>
            <a:r>
              <a:rPr lang="es-ES" dirty="0">
                <a:solidFill>
                  <a:schemeClr val="accent1"/>
                </a:solidFill>
              </a:rPr>
              <a:t>WM AND L2 PROCESSING</a:t>
            </a:r>
            <a:endParaRPr lang="en-US" dirty="0">
              <a:solidFill>
                <a:schemeClr val="accent1"/>
              </a:solidFill>
            </a:endParaRPr>
          </a:p>
        </p:txBody>
      </p:sp>
    </p:spTree>
    <p:extLst>
      <p:ext uri="{BB962C8B-B14F-4D97-AF65-F5344CB8AC3E}">
        <p14:creationId xmlns:p14="http://schemas.microsoft.com/office/powerpoint/2010/main" val="41685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49363" y="2133600"/>
            <a:ext cx="8153400" cy="4114799"/>
          </a:xfrm>
        </p:spPr>
        <p:txBody>
          <a:bodyPr>
            <a:normAutofit/>
          </a:bodyPr>
          <a:lstStyle/>
          <a:p>
            <a:pPr marL="0" indent="0" algn="ctr">
              <a:buNone/>
            </a:pPr>
            <a:r>
              <a:rPr lang="en-US" sz="8000" b="1" dirty="0">
                <a:solidFill>
                  <a:schemeClr val="bg1"/>
                </a:solidFill>
              </a:rPr>
              <a:t>EXPERIMENT</a:t>
            </a:r>
            <a:endParaRPr lang="en-US" sz="8000" dirty="0">
              <a:solidFill>
                <a:schemeClr val="bg1"/>
              </a:solidFill>
            </a:endParaRPr>
          </a:p>
        </p:txBody>
      </p:sp>
    </p:spTree>
    <p:extLst>
      <p:ext uri="{BB962C8B-B14F-4D97-AF65-F5344CB8AC3E}">
        <p14:creationId xmlns:p14="http://schemas.microsoft.com/office/powerpoint/2010/main" val="3085981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128588" y="1600200"/>
            <a:ext cx="9015412" cy="5257800"/>
          </a:xfrm>
        </p:spPr>
        <p:txBody>
          <a:bodyPr>
            <a:normAutofit/>
          </a:bodyPr>
          <a:lstStyle/>
          <a:p>
            <a:pPr>
              <a:buFont typeface="Wingdings" pitchFamily="2" charset="2"/>
              <a:buChar char="§"/>
            </a:pPr>
            <a:r>
              <a:rPr lang="en-US" altLang="en-US" sz="2800" dirty="0"/>
              <a:t>25 Spanish monolinguals born and raised in a monolingual region from Spain.</a:t>
            </a:r>
          </a:p>
          <a:p>
            <a:pPr marL="0" indent="0">
              <a:buNone/>
            </a:pPr>
            <a:endParaRPr lang="en-US" altLang="en-US" sz="2800" dirty="0"/>
          </a:p>
          <a:p>
            <a:pPr>
              <a:buFont typeface="Wingdings" pitchFamily="2" charset="2"/>
              <a:buChar char="§"/>
            </a:pPr>
            <a:r>
              <a:rPr lang="en-US" altLang="en-US" sz="2800" dirty="0"/>
              <a:t>38 adult English classroom learners of Spanish: 12 beginners + 26 advanced. The beginners scored significantly lower in a Spanish proficiency test than the advanced, </a:t>
            </a:r>
            <a:r>
              <a:rPr lang="en-US" altLang="en-US" sz="2400" i="1" dirty="0"/>
              <a:t>F</a:t>
            </a:r>
            <a:r>
              <a:rPr lang="en-US" altLang="en-US" sz="2400" dirty="0"/>
              <a:t>(1,36) = 423.005, </a:t>
            </a:r>
            <a:r>
              <a:rPr lang="en-US" altLang="en-US" sz="2400" i="1" dirty="0"/>
              <a:t>p </a:t>
            </a:r>
            <a:r>
              <a:rPr lang="en-US" altLang="en-US" sz="2400" dirty="0"/>
              <a:t>= .001.</a:t>
            </a:r>
          </a:p>
          <a:p>
            <a:pPr>
              <a:buFont typeface="Wingdings" pitchFamily="2" charset="2"/>
              <a:buChar char="§"/>
            </a:pPr>
            <a:endParaRPr lang="en-US" altLang="en-US" sz="2400" dirty="0"/>
          </a:p>
          <a:p>
            <a:pPr>
              <a:buFont typeface="Wingdings" pitchFamily="2" charset="2"/>
              <a:buChar char="§"/>
            </a:pPr>
            <a:r>
              <a:rPr lang="en-US" altLang="en-US" sz="2800" dirty="0"/>
              <a:t>All groups had similar age (18-32 </a:t>
            </a:r>
            <a:r>
              <a:rPr lang="en-US" altLang="en-US" sz="2800" dirty="0" err="1"/>
              <a:t>yrs</a:t>
            </a:r>
            <a:r>
              <a:rPr lang="en-US" altLang="en-US" sz="2800" dirty="0"/>
              <a:t> old) and education (minimum high school).</a:t>
            </a:r>
          </a:p>
          <a:p>
            <a:endParaRPr lang="en-US" altLang="en-US" dirty="0"/>
          </a:p>
        </p:txBody>
      </p:sp>
      <p:sp>
        <p:nvSpPr>
          <p:cNvPr id="4" name="Rectangle 2"/>
          <p:cNvSpPr txBox="1">
            <a:spLocks noChangeArrowheads="1"/>
          </p:cNvSpPr>
          <p:nvPr/>
        </p:nvSpPr>
        <p:spPr>
          <a:xfrm>
            <a:off x="765175" y="381000"/>
            <a:ext cx="8153400" cy="990600"/>
          </a:xfrm>
          <a:prstGeom prst="rect">
            <a:avLst/>
          </a:prstGeom>
        </p:spPr>
        <p:txBody>
          <a:bodyPr anchor="ctr">
            <a:normAutofit/>
          </a:bodyPr>
          <a:lstStyle/>
          <a:p>
            <a:pPr eaLnBrk="1" fontAlgn="auto" hangingPunct="1">
              <a:spcAft>
                <a:spcPts val="0"/>
              </a:spcAft>
              <a:defRPr/>
            </a:pPr>
            <a:r>
              <a:rPr lang="en-US" sz="4000" dirty="0">
                <a:solidFill>
                  <a:schemeClr val="tx2"/>
                </a:solidFill>
                <a:latin typeface="+mj-lt"/>
                <a:ea typeface="+mj-ea"/>
                <a:cs typeface="+mj-cs"/>
              </a:rPr>
              <a:t>PARTICIPANTS</a:t>
            </a:r>
          </a:p>
        </p:txBody>
      </p:sp>
    </p:spTree>
    <p:extLst>
      <p:ext uri="{BB962C8B-B14F-4D97-AF65-F5344CB8AC3E}">
        <p14:creationId xmlns:p14="http://schemas.microsoft.com/office/powerpoint/2010/main" val="405466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173" y="1828800"/>
            <a:ext cx="8884827" cy="5257800"/>
          </a:xfrm>
        </p:spPr>
        <p:txBody>
          <a:bodyPr>
            <a:normAutofit/>
          </a:bodyPr>
          <a:lstStyle/>
          <a:p>
            <a:pPr marL="514350" indent="-514350">
              <a:spcAft>
                <a:spcPts val="600"/>
              </a:spcAft>
              <a:buFont typeface="+mj-lt"/>
              <a:buAutoNum type="arabicPeriod"/>
            </a:pPr>
            <a:r>
              <a:rPr lang="en-US" dirty="0"/>
              <a:t>Spanish proficiency test adapted from DELE (learners).</a:t>
            </a:r>
          </a:p>
          <a:p>
            <a:pPr marL="514350" indent="-514350">
              <a:spcAft>
                <a:spcPts val="600"/>
              </a:spcAft>
              <a:buFont typeface="+mj-lt"/>
              <a:buAutoNum type="arabicPeriod"/>
            </a:pPr>
            <a:r>
              <a:rPr lang="en-US" dirty="0"/>
              <a:t>Language background questionnaire.</a:t>
            </a:r>
          </a:p>
          <a:p>
            <a:pPr marL="514350" indent="-514350">
              <a:spcAft>
                <a:spcPts val="600"/>
              </a:spcAft>
              <a:buFont typeface="+mj-lt"/>
              <a:buAutoNum type="arabicPeriod"/>
            </a:pPr>
            <a:r>
              <a:rPr lang="en-US" dirty="0"/>
              <a:t>Oral eye-tracking task.</a:t>
            </a:r>
          </a:p>
          <a:p>
            <a:pPr marL="514350" indent="-514350">
              <a:spcAft>
                <a:spcPts val="600"/>
              </a:spcAft>
              <a:buFont typeface="+mj-lt"/>
              <a:buAutoNum type="arabicPeriod"/>
            </a:pPr>
            <a:r>
              <a:rPr lang="en-US" dirty="0">
                <a:solidFill>
                  <a:srgbClr val="0070C0"/>
                </a:solidFill>
              </a:rPr>
              <a:t>Oral gating task (reported elsewhere).</a:t>
            </a:r>
          </a:p>
          <a:p>
            <a:pPr marL="514350" indent="-514350">
              <a:spcAft>
                <a:spcPts val="600"/>
              </a:spcAft>
              <a:buFont typeface="+mj-lt"/>
              <a:buAutoNum type="arabicPeriod"/>
            </a:pPr>
            <a:r>
              <a:rPr lang="en-US" dirty="0"/>
              <a:t>Working memory task.</a:t>
            </a:r>
          </a:p>
          <a:p>
            <a:pPr marL="514350" indent="-514350">
              <a:spcAft>
                <a:spcPts val="600"/>
              </a:spcAft>
              <a:buFont typeface="+mj-lt"/>
              <a:buAutoNum type="arabicPeriod"/>
            </a:pPr>
            <a:r>
              <a:rPr lang="en-US" dirty="0"/>
              <a:t>Phonological short-term memory task.</a:t>
            </a:r>
          </a:p>
          <a:p>
            <a:pPr marL="514350" indent="-514350">
              <a:spcAft>
                <a:spcPts val="600"/>
              </a:spcAft>
              <a:buFont typeface="+mj-lt"/>
              <a:buAutoNum type="arabicPeriod"/>
            </a:pPr>
            <a:r>
              <a:rPr lang="en-US" dirty="0">
                <a:solidFill>
                  <a:srgbClr val="0070C0"/>
                </a:solidFill>
              </a:rPr>
              <a:t>Oral production task (reported elsewhere).</a:t>
            </a:r>
          </a:p>
          <a:p>
            <a:endParaRPr lang="en-US" dirty="0"/>
          </a:p>
        </p:txBody>
      </p:sp>
      <p:sp>
        <p:nvSpPr>
          <p:cNvPr id="4" name="Rectangle 2"/>
          <p:cNvSpPr txBox="1">
            <a:spLocks noChangeArrowheads="1"/>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a:solidFill>
                  <a:schemeClr val="tx2"/>
                </a:solidFill>
                <a:latin typeface="+mj-lt"/>
                <a:ea typeface="+mj-ea"/>
                <a:cs typeface="+mj-cs"/>
              </a:rPr>
              <a:t>MATERIALS AND PROCEDURE</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137482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173" y="1828800"/>
            <a:ext cx="8884827" cy="5257800"/>
          </a:xfrm>
        </p:spPr>
        <p:txBody>
          <a:bodyPr>
            <a:normAutofit/>
          </a:bodyPr>
          <a:lstStyle/>
          <a:p>
            <a:pPr marL="514350" indent="-514350">
              <a:spcAft>
                <a:spcPts val="600"/>
              </a:spcAft>
              <a:buFont typeface="+mj-lt"/>
              <a:buAutoNum type="arabicPeriod"/>
            </a:pPr>
            <a:r>
              <a:rPr lang="en-US" dirty="0">
                <a:solidFill>
                  <a:schemeClr val="bg1">
                    <a:lumMod val="85000"/>
                  </a:schemeClr>
                </a:solidFill>
              </a:rPr>
              <a:t>Spanish proficiency test adapted from DELE (learners).</a:t>
            </a:r>
          </a:p>
          <a:p>
            <a:pPr marL="514350" indent="-514350">
              <a:spcAft>
                <a:spcPts val="600"/>
              </a:spcAft>
              <a:buFont typeface="+mj-lt"/>
              <a:buAutoNum type="arabicPeriod"/>
            </a:pPr>
            <a:r>
              <a:rPr lang="en-US" dirty="0">
                <a:solidFill>
                  <a:schemeClr val="bg1">
                    <a:lumMod val="85000"/>
                  </a:schemeClr>
                </a:solidFill>
              </a:rPr>
              <a:t>Language background questionnaire.</a:t>
            </a:r>
          </a:p>
          <a:p>
            <a:pPr marL="514350" indent="-514350">
              <a:spcAft>
                <a:spcPts val="600"/>
              </a:spcAft>
              <a:buFont typeface="+mj-lt"/>
              <a:buAutoNum type="arabicPeriod"/>
            </a:pPr>
            <a:r>
              <a:rPr lang="en-US" dirty="0"/>
              <a:t>Oral eye-tracking task.</a:t>
            </a:r>
          </a:p>
          <a:p>
            <a:pPr marL="514350" indent="-514350">
              <a:spcAft>
                <a:spcPts val="600"/>
              </a:spcAft>
              <a:buFont typeface="+mj-lt"/>
              <a:buAutoNum type="arabicPeriod"/>
            </a:pPr>
            <a:r>
              <a:rPr lang="en-US" dirty="0">
                <a:solidFill>
                  <a:schemeClr val="bg1">
                    <a:lumMod val="85000"/>
                  </a:schemeClr>
                </a:solidFill>
              </a:rPr>
              <a:t>Oral gating task.</a:t>
            </a:r>
          </a:p>
          <a:p>
            <a:pPr marL="514350" indent="-514350">
              <a:spcAft>
                <a:spcPts val="600"/>
              </a:spcAft>
              <a:buFont typeface="+mj-lt"/>
              <a:buAutoNum type="arabicPeriod"/>
            </a:pPr>
            <a:r>
              <a:rPr lang="en-US" dirty="0">
                <a:solidFill>
                  <a:schemeClr val="bg1">
                    <a:lumMod val="85000"/>
                  </a:schemeClr>
                </a:solidFill>
              </a:rPr>
              <a:t>Working memory task.</a:t>
            </a:r>
          </a:p>
          <a:p>
            <a:pPr marL="514350" indent="-514350">
              <a:spcAft>
                <a:spcPts val="600"/>
              </a:spcAft>
              <a:buFont typeface="+mj-lt"/>
              <a:buAutoNum type="arabicPeriod"/>
            </a:pPr>
            <a:r>
              <a:rPr lang="en-US" dirty="0">
                <a:solidFill>
                  <a:schemeClr val="bg1">
                    <a:lumMod val="85000"/>
                  </a:schemeClr>
                </a:solidFill>
              </a:rPr>
              <a:t>Phonological short-term memory task.</a:t>
            </a:r>
          </a:p>
          <a:p>
            <a:pPr marL="514350" indent="-514350">
              <a:spcAft>
                <a:spcPts val="600"/>
              </a:spcAft>
              <a:buFont typeface="+mj-lt"/>
              <a:buAutoNum type="arabicPeriod"/>
            </a:pPr>
            <a:r>
              <a:rPr lang="en-US" dirty="0">
                <a:solidFill>
                  <a:schemeClr val="bg1">
                    <a:lumMod val="85000"/>
                  </a:schemeClr>
                </a:solidFill>
              </a:rPr>
              <a:t>Oral production task.</a:t>
            </a:r>
          </a:p>
          <a:p>
            <a:endParaRPr lang="en-US" dirty="0"/>
          </a:p>
        </p:txBody>
      </p:sp>
      <p:sp>
        <p:nvSpPr>
          <p:cNvPr id="4" name="Rectangle 2"/>
          <p:cNvSpPr txBox="1">
            <a:spLocks noChangeArrowheads="1"/>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a:solidFill>
                  <a:schemeClr val="tx2"/>
                </a:solidFill>
                <a:latin typeface="+mj-lt"/>
                <a:ea typeface="+mj-ea"/>
                <a:cs typeface="+mj-cs"/>
              </a:rPr>
              <a:t>MATERIALS AND PROCEDURE</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28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89"/>
          <p:cNvPicPr preferRelativeResize="0"/>
          <p:nvPr/>
        </p:nvPicPr>
        <p:blipFill rotWithShape="1">
          <a:blip r:embed="rId2">
            <a:alphaModFix/>
          </a:blip>
          <a:srcRect/>
          <a:stretch/>
        </p:blipFill>
        <p:spPr>
          <a:xfrm>
            <a:off x="195285" y="187967"/>
            <a:ext cx="4581406" cy="3076014"/>
          </a:xfrm>
          <a:prstGeom prst="rect">
            <a:avLst/>
          </a:prstGeom>
          <a:noFill/>
          <a:ln>
            <a:noFill/>
          </a:ln>
        </p:spPr>
      </p:pic>
      <p:sp>
        <p:nvSpPr>
          <p:cNvPr id="6" name="Rectangle 5"/>
          <p:cNvSpPr/>
          <p:nvPr/>
        </p:nvSpPr>
        <p:spPr>
          <a:xfrm>
            <a:off x="5010151" y="706134"/>
            <a:ext cx="3816350" cy="2369880"/>
          </a:xfrm>
          <a:prstGeom prst="rect">
            <a:avLst/>
          </a:prstGeom>
        </p:spPr>
        <p:txBody>
          <a:bodyPr wrap="square">
            <a:spAutoFit/>
          </a:bodyPr>
          <a:lstStyle/>
          <a:p>
            <a:pPr marL="234950" lvl="1" indent="-123825">
              <a:buNone/>
              <a:tabLst>
                <a:tab pos="234950" algn="l"/>
              </a:tabLst>
            </a:pPr>
            <a:r>
              <a:rPr lang="en-US" sz="2800" dirty="0"/>
              <a:t> </a:t>
            </a:r>
            <a:r>
              <a:rPr lang="en-US" dirty="0"/>
              <a:t>Participants listened to sentences in Spanish and chose one of two words in the screen by pressing a key.</a:t>
            </a:r>
          </a:p>
          <a:p>
            <a:pPr marL="234950" lvl="1" indent="-123825">
              <a:buNone/>
              <a:tabLst>
                <a:tab pos="234950" algn="l"/>
              </a:tabLst>
            </a:pPr>
            <a:endParaRPr lang="en-US" dirty="0"/>
          </a:p>
        </p:txBody>
      </p:sp>
      <p:sp>
        <p:nvSpPr>
          <p:cNvPr id="7" name="Rectangle 6"/>
          <p:cNvSpPr/>
          <p:nvPr/>
        </p:nvSpPr>
        <p:spPr>
          <a:xfrm>
            <a:off x="1041400" y="3956159"/>
            <a:ext cx="7632700" cy="2308324"/>
          </a:xfrm>
          <a:prstGeom prst="rect">
            <a:avLst/>
          </a:prstGeom>
        </p:spPr>
        <p:txBody>
          <a:bodyPr wrap="square">
            <a:spAutoFit/>
          </a:bodyPr>
          <a:lstStyle/>
          <a:p>
            <a:pPr marL="234950" lvl="1" indent="-123825">
              <a:buNone/>
              <a:tabLst>
                <a:tab pos="234950" algn="l"/>
              </a:tabLst>
            </a:pPr>
            <a:r>
              <a:rPr lang="en-US" dirty="0"/>
              <a:t> There were 66 sentences: </a:t>
            </a:r>
          </a:p>
          <a:p>
            <a:pPr marL="234950" lvl="1" indent="-123825">
              <a:buNone/>
              <a:tabLst>
                <a:tab pos="234950" algn="l"/>
              </a:tabLst>
            </a:pPr>
            <a:r>
              <a:rPr lang="en-US" dirty="0"/>
              <a:t>  18 practice </a:t>
            </a:r>
          </a:p>
          <a:p>
            <a:pPr marL="234950" lvl="1" indent="-123825">
              <a:buNone/>
              <a:tabLst>
                <a:tab pos="234950" algn="l"/>
              </a:tabLst>
            </a:pPr>
            <a:r>
              <a:rPr lang="en-US" dirty="0"/>
              <a:t>  16 experimental (8 </a:t>
            </a:r>
            <a:r>
              <a:rPr lang="en-US" dirty="0" err="1"/>
              <a:t>paroxytone</a:t>
            </a:r>
            <a:r>
              <a:rPr lang="en-US" dirty="0"/>
              <a:t>, 8 </a:t>
            </a:r>
            <a:r>
              <a:rPr lang="en-US" dirty="0" err="1"/>
              <a:t>oxytone</a:t>
            </a:r>
            <a:r>
              <a:rPr lang="en-US" dirty="0"/>
              <a:t>)</a:t>
            </a:r>
          </a:p>
          <a:p>
            <a:pPr marL="234950" lvl="1" indent="-123825">
              <a:buNone/>
              <a:tabLst>
                <a:tab pos="234950" algn="l"/>
              </a:tabLst>
            </a:pPr>
            <a:r>
              <a:rPr lang="en-US" dirty="0"/>
              <a:t>  32 fillers</a:t>
            </a:r>
          </a:p>
          <a:p>
            <a:pPr marL="234950" lvl="1" indent="-123825">
              <a:buNone/>
              <a:tabLst>
                <a:tab pos="234950" algn="l"/>
              </a:tabLst>
            </a:pPr>
            <a:endParaRPr lang="es-ES" dirty="0"/>
          </a:p>
          <a:p>
            <a:pPr marL="234950" lvl="1" indent="-123825">
              <a:buNone/>
              <a:tabLst>
                <a:tab pos="234950" algn="l"/>
              </a:tabLst>
            </a:pPr>
            <a:r>
              <a:rPr lang="es-ES" dirty="0"/>
              <a:t>  </a:t>
            </a:r>
            <a:r>
              <a:rPr lang="es-ES" dirty="0" err="1"/>
              <a:t>Eye</a:t>
            </a:r>
            <a:r>
              <a:rPr lang="es-ES" dirty="0"/>
              <a:t>-Link 1000 Plus </a:t>
            </a:r>
            <a:r>
              <a:rPr lang="es-ES" dirty="0" err="1"/>
              <a:t>eye-tracker</a:t>
            </a:r>
            <a:r>
              <a:rPr lang="es-ES" dirty="0"/>
              <a:t> (SR-</a:t>
            </a:r>
            <a:r>
              <a:rPr lang="es-ES" dirty="0" err="1"/>
              <a:t>Research</a:t>
            </a:r>
            <a:r>
              <a:rPr lang="es-ES" dirty="0"/>
              <a:t>)</a:t>
            </a:r>
            <a:endParaRPr lang="en-US" dirty="0"/>
          </a:p>
        </p:txBody>
      </p:sp>
    </p:spTree>
    <p:extLst>
      <p:ext uri="{BB962C8B-B14F-4D97-AF65-F5344CB8AC3E}">
        <p14:creationId xmlns:p14="http://schemas.microsoft.com/office/powerpoint/2010/main" val="516587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6"/>
          <p:cNvSpPr>
            <a:spLocks noChangeShapeType="1"/>
          </p:cNvSpPr>
          <p:nvPr/>
        </p:nvSpPr>
        <p:spPr bwMode="auto">
          <a:xfrm flipV="1">
            <a:off x="4400550" y="4295128"/>
            <a:ext cx="228600" cy="8620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15"/>
          <p:cNvSpPr>
            <a:spLocks noChangeShapeType="1"/>
          </p:cNvSpPr>
          <p:nvPr/>
        </p:nvSpPr>
        <p:spPr bwMode="auto">
          <a:xfrm flipV="1">
            <a:off x="4629150" y="3426766"/>
            <a:ext cx="228600" cy="8683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 Box 14"/>
          <p:cNvSpPr txBox="1">
            <a:spLocks noChangeArrowheads="1"/>
          </p:cNvSpPr>
          <p:nvPr/>
        </p:nvSpPr>
        <p:spPr bwMode="auto">
          <a:xfrm>
            <a:off x="4400550" y="4554684"/>
            <a:ext cx="1143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   </a:t>
            </a:r>
            <a:r>
              <a:rPr kumimoji="0" lang="en-US" altLang="ja-JP" sz="1200" b="0" i="0" u="none" strike="noStrike" cap="none" normalizeH="0" baseline="0" dirty="0">
                <a:ln>
                  <a:noFill/>
                </a:ln>
                <a:solidFill>
                  <a:schemeClr val="tx1"/>
                </a:solidFill>
                <a:effectLst/>
                <a:latin typeface="Arial" panose="020B0604020202020204" pitchFamily="34" charset="0"/>
                <a:ea typeface="MS Mincho" pitchFamily="49" charset="-128"/>
                <a:cs typeface="Arial" panose="020B0604020202020204" pitchFamily="34" charset="0"/>
              </a:rPr>
              <a:t>250 </a:t>
            </a:r>
            <a:r>
              <a:rPr kumimoji="0" lang="en-US" altLang="ja-JP" sz="1200" b="0" i="0" u="none" strike="noStrike" cap="none" normalizeH="0" baseline="0" dirty="0" err="1">
                <a:ln>
                  <a:noFill/>
                </a:ln>
                <a:solidFill>
                  <a:schemeClr val="tx1"/>
                </a:solidFill>
                <a:effectLst/>
                <a:latin typeface="Arial" panose="020B0604020202020204" pitchFamily="34" charset="0"/>
                <a:ea typeface="MS Mincho" pitchFamily="49" charset="-128"/>
                <a:cs typeface="Arial" panose="020B0604020202020204" pitchFamily="34" charset="0"/>
              </a:rPr>
              <a:t>ms</a:t>
            </a:r>
            <a:endParaRPr kumimoji="0" lang="en-US" altLang="ja-JP" sz="1800" b="0" i="0" u="none" strike="noStrike" cap="none" normalizeH="0" baseline="0" dirty="0">
              <a:ln>
                <a:noFill/>
              </a:ln>
              <a:solidFill>
                <a:schemeClr val="tx1"/>
              </a:solidFill>
              <a:effectLst/>
              <a:latin typeface="Arial" pitchFamily="34" charset="0"/>
              <a:cs typeface="Arial" pitchFamily="34" charset="0"/>
            </a:endParaRPr>
          </a:p>
        </p:txBody>
      </p:sp>
      <p:sp>
        <p:nvSpPr>
          <p:cNvPr id="7" name="Text Box 13"/>
          <p:cNvSpPr txBox="1">
            <a:spLocks noChangeArrowheads="1"/>
          </p:cNvSpPr>
          <p:nvPr/>
        </p:nvSpPr>
        <p:spPr bwMode="auto">
          <a:xfrm>
            <a:off x="4743450" y="2534599"/>
            <a:ext cx="1679864"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    </a:t>
            </a:r>
            <a:r>
              <a:rPr kumimoji="0" lang="en-US" altLang="ja-JP" sz="1200" b="0" i="0" u="none" strike="noStrike" cap="none" normalizeH="0" baseline="0" dirty="0">
                <a:ln>
                  <a:noFill/>
                </a:ln>
                <a:solidFill>
                  <a:schemeClr val="tx1"/>
                </a:solidFill>
                <a:effectLst/>
                <a:latin typeface="Arial" panose="020B0604020202020204" pitchFamily="34" charset="0"/>
                <a:ea typeface="MS Mincho" pitchFamily="49" charset="-128"/>
                <a:cs typeface="Arial" panose="020B0604020202020204" pitchFamily="34" charset="0"/>
              </a:rPr>
              <a:t>Self-paced (audio) </a:t>
            </a:r>
            <a:endParaRPr kumimoji="0" lang="en-US" altLang="ja-JP" sz="1800" b="0" i="0" u="none" strike="noStrike" cap="none" normalizeH="0" baseline="0" dirty="0">
              <a:ln>
                <a:noFill/>
              </a:ln>
              <a:solidFill>
                <a:schemeClr val="tx1"/>
              </a:solidFill>
              <a:effectLst/>
              <a:latin typeface="Arial" pitchFamily="34" charset="0"/>
              <a:cs typeface="Arial" pitchFamily="34" charset="0"/>
            </a:endParaRPr>
          </a:p>
        </p:txBody>
      </p:sp>
      <p:sp>
        <p:nvSpPr>
          <p:cNvPr id="11" name="AutoShape 9"/>
          <p:cNvSpPr>
            <a:spLocks noChangeArrowheads="1"/>
          </p:cNvSpPr>
          <p:nvPr/>
        </p:nvSpPr>
        <p:spPr bwMode="auto">
          <a:xfrm>
            <a:off x="1657350" y="2055167"/>
            <a:ext cx="3200400" cy="137160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AutoShape 8"/>
          <p:cNvSpPr>
            <a:spLocks noChangeArrowheads="1"/>
          </p:cNvSpPr>
          <p:nvPr/>
        </p:nvSpPr>
        <p:spPr bwMode="auto">
          <a:xfrm>
            <a:off x="1428750" y="2923529"/>
            <a:ext cx="3200400" cy="137160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AutoShape 7"/>
          <p:cNvSpPr>
            <a:spLocks noChangeArrowheads="1"/>
          </p:cNvSpPr>
          <p:nvPr/>
        </p:nvSpPr>
        <p:spPr bwMode="auto">
          <a:xfrm>
            <a:off x="1200150" y="3799829"/>
            <a:ext cx="3200400" cy="137160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Text Box 5"/>
          <p:cNvSpPr txBox="1">
            <a:spLocks noChangeArrowheads="1"/>
          </p:cNvSpPr>
          <p:nvPr/>
        </p:nvSpPr>
        <p:spPr bwMode="auto">
          <a:xfrm>
            <a:off x="1200150" y="4242742"/>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a:t>
            </a:r>
            <a:endParaRPr kumimoji="0" lang="en-US" altLang="ja-JP" b="1" i="0" u="none" strike="noStrike" cap="none" normalizeH="0" baseline="0" dirty="0">
              <a:ln>
                <a:noFill/>
              </a:ln>
              <a:solidFill>
                <a:schemeClr val="tx1"/>
              </a:solidFill>
              <a:effectLst/>
              <a:latin typeface="Arial" pitchFamily="34" charset="0"/>
              <a:cs typeface="Arial" pitchFamily="34" charset="0"/>
            </a:endParaRPr>
          </a:p>
        </p:txBody>
      </p:sp>
      <p:sp>
        <p:nvSpPr>
          <p:cNvPr id="20" name="Rectangle 18"/>
          <p:cNvSpPr>
            <a:spLocks noChangeArrowheads="1"/>
          </p:cNvSpPr>
          <p:nvPr/>
        </p:nvSpPr>
        <p:spPr bwMode="auto">
          <a:xfrm>
            <a:off x="171450" y="-7340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28"/>
          <p:cNvSpPr>
            <a:spLocks noChangeArrowheads="1"/>
          </p:cNvSpPr>
          <p:nvPr/>
        </p:nvSpPr>
        <p:spPr bwMode="auto">
          <a:xfrm>
            <a:off x="171450" y="-2768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TextBox 21"/>
          <p:cNvSpPr txBox="1"/>
          <p:nvPr/>
        </p:nvSpPr>
        <p:spPr>
          <a:xfrm>
            <a:off x="1543050" y="3378496"/>
            <a:ext cx="2857500" cy="461665"/>
          </a:xfrm>
          <a:prstGeom prst="rect">
            <a:avLst/>
          </a:prstGeom>
          <a:noFill/>
        </p:spPr>
        <p:txBody>
          <a:bodyPr wrap="square" rtlCol="0">
            <a:spAutoFit/>
          </a:bodyPr>
          <a:lstStyle/>
          <a:p>
            <a:r>
              <a:rPr lang="en-US" dirty="0"/>
              <a:t>  </a:t>
            </a:r>
            <a:r>
              <a:rPr lang="en-US" dirty="0" err="1"/>
              <a:t>canta</a:t>
            </a:r>
            <a:r>
              <a:rPr lang="en-US" dirty="0"/>
              <a:t>          cant</a:t>
            </a:r>
            <a:r>
              <a:rPr lang="es-ES" dirty="0" err="1"/>
              <a:t>ó</a:t>
            </a:r>
            <a:endParaRPr lang="en-US" dirty="0"/>
          </a:p>
        </p:txBody>
      </p:sp>
      <p:sp>
        <p:nvSpPr>
          <p:cNvPr id="24" name="Text Box 14"/>
          <p:cNvSpPr txBox="1">
            <a:spLocks noChangeArrowheads="1"/>
          </p:cNvSpPr>
          <p:nvPr/>
        </p:nvSpPr>
        <p:spPr bwMode="auto">
          <a:xfrm>
            <a:off x="4629150" y="3799829"/>
            <a:ext cx="2067791"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Arial" panose="020B0604020202020204" pitchFamily="34" charset="0"/>
                <a:ea typeface="MS Mincho" pitchFamily="49" charset="-128"/>
                <a:cs typeface="Arial" panose="020B0604020202020204" pitchFamily="34" charset="0"/>
              </a:rPr>
              <a:t>   1,000 </a:t>
            </a:r>
            <a:r>
              <a:rPr kumimoji="0" lang="en-US" altLang="ja-JP" sz="1200" b="0" i="0" u="none" strike="noStrike" cap="none" normalizeH="0" baseline="0" dirty="0" err="1">
                <a:ln>
                  <a:noFill/>
                </a:ln>
                <a:solidFill>
                  <a:schemeClr val="tx1"/>
                </a:solidFill>
                <a:effectLst/>
                <a:latin typeface="Arial" panose="020B0604020202020204" pitchFamily="34" charset="0"/>
                <a:ea typeface="MS Mincho" pitchFamily="49" charset="-128"/>
                <a:cs typeface="Arial" panose="020B0604020202020204" pitchFamily="34" charset="0"/>
              </a:rPr>
              <a:t>ms</a:t>
            </a:r>
            <a:r>
              <a:rPr kumimoji="0" lang="en-US" altLang="ja-JP" sz="1200" b="0" i="0" u="none" strike="noStrike" cap="none" normalizeH="0" baseline="0" dirty="0">
                <a:ln>
                  <a:noFill/>
                </a:ln>
                <a:solidFill>
                  <a:schemeClr val="tx1"/>
                </a:solidFill>
                <a:effectLst/>
                <a:latin typeface="Arial" panose="020B0604020202020204" pitchFamily="34" charset="0"/>
                <a:ea typeface="MS Mincho" pitchFamily="49" charset="-128"/>
                <a:cs typeface="Arial" panose="020B0604020202020204" pitchFamily="34" charset="0"/>
              </a:rPr>
              <a:t> (no</a:t>
            </a:r>
            <a:r>
              <a:rPr kumimoji="0" lang="en-US" altLang="ja-JP" sz="1200" b="0" i="0" u="none" strike="noStrike" cap="none" normalizeH="0" dirty="0">
                <a:ln>
                  <a:noFill/>
                </a:ln>
                <a:solidFill>
                  <a:schemeClr val="tx1"/>
                </a:solidFill>
                <a:effectLst/>
                <a:latin typeface="Arial" panose="020B0604020202020204" pitchFamily="34" charset="0"/>
                <a:ea typeface="MS Mincho" pitchFamily="49" charset="-128"/>
                <a:cs typeface="Arial" panose="020B0604020202020204" pitchFamily="34" charset="0"/>
              </a:rPr>
              <a:t> audio)</a:t>
            </a:r>
            <a:endParaRPr kumimoji="0" lang="en-US" altLang="ja-JP" sz="1800" b="0" i="0" u="none" strike="noStrike" cap="none" normalizeH="0" baseline="0" dirty="0">
              <a:ln>
                <a:noFill/>
              </a:ln>
              <a:solidFill>
                <a:schemeClr val="tx1"/>
              </a:solidFill>
              <a:effectLst/>
              <a:latin typeface="Arial" pitchFamily="34" charset="0"/>
              <a:cs typeface="Arial" pitchFamily="34" charset="0"/>
            </a:endParaRPr>
          </a:p>
        </p:txBody>
      </p:sp>
      <p:sp>
        <p:nvSpPr>
          <p:cNvPr id="25" name="TextBox 24"/>
          <p:cNvSpPr txBox="1"/>
          <p:nvPr/>
        </p:nvSpPr>
        <p:spPr>
          <a:xfrm>
            <a:off x="1828800" y="2461864"/>
            <a:ext cx="2857500" cy="461665"/>
          </a:xfrm>
          <a:prstGeom prst="rect">
            <a:avLst/>
          </a:prstGeom>
          <a:noFill/>
        </p:spPr>
        <p:txBody>
          <a:bodyPr wrap="square" rtlCol="0">
            <a:spAutoFit/>
          </a:bodyPr>
          <a:lstStyle/>
          <a:p>
            <a:r>
              <a:rPr lang="en-US" dirty="0"/>
              <a:t>  </a:t>
            </a:r>
            <a:r>
              <a:rPr lang="en-US" dirty="0" err="1"/>
              <a:t>canta</a:t>
            </a:r>
            <a:r>
              <a:rPr lang="en-US" dirty="0"/>
              <a:t>          cant</a:t>
            </a:r>
            <a:r>
              <a:rPr lang="es-ES" dirty="0" err="1"/>
              <a:t>ó</a:t>
            </a:r>
            <a:endParaRPr lang="en-US" dirty="0"/>
          </a:p>
        </p:txBody>
      </p:sp>
      <p:pic>
        <p:nvPicPr>
          <p:cNvPr id="30" name="S12_C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6553196" y="2055167"/>
            <a:ext cx="296870" cy="296870"/>
          </a:xfrm>
          <a:prstGeom prst="rect">
            <a:avLst/>
          </a:prstGeom>
        </p:spPr>
      </p:pic>
      <p:pic>
        <p:nvPicPr>
          <p:cNvPr id="31" name="S12_C2.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6553196" y="2706551"/>
            <a:ext cx="304801" cy="304801"/>
          </a:xfrm>
          <a:prstGeom prst="rect">
            <a:avLst/>
          </a:prstGeom>
        </p:spPr>
      </p:pic>
    </p:spTree>
    <p:extLst>
      <p:ext uri="{BB962C8B-B14F-4D97-AF65-F5344CB8AC3E}">
        <p14:creationId xmlns:p14="http://schemas.microsoft.com/office/powerpoint/2010/main" val="39274478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768" fill="hold"/>
                                        <p:tgtEl>
                                          <p:spTgt spid="30"/>
                                        </p:tgtEl>
                                      </p:cBhvr>
                                    </p:cmd>
                                  </p:childTnLst>
                                </p:cTn>
                              </p:par>
                            </p:childTnLst>
                          </p:cTn>
                        </p:par>
                      </p:childTnLst>
                    </p:cTn>
                  </p:par>
                </p:childTnLst>
              </p:cTn>
              <p:nextCondLst>
                <p:cond evt="onClick" delay="0">
                  <p:tgtEl>
                    <p:spTgt spid="30"/>
                  </p:tgtEl>
                </p:cond>
              </p:nextCondLst>
            </p:seq>
            <p:audio>
              <p:cMediaNode vol="80000">
                <p:cTn id="7" fill="hold" display="0">
                  <p:stCondLst>
                    <p:cond delay="indefinite"/>
                  </p:stCondLst>
                  <p:endCondLst>
                    <p:cond evt="onStopAudio" delay="0">
                      <p:tgtEl>
                        <p:sldTgt/>
                      </p:tgtEl>
                    </p:cond>
                  </p:endCondLst>
                </p:cTn>
                <p:tgtEl>
                  <p:spTgt spid="30"/>
                </p:tgtEl>
              </p:cMediaNode>
            </p:audio>
            <p:seq concurrent="1" nextAc="seek">
              <p:cTn id="8" restart="whenNotActive" fill="hold" evtFilter="cancelBubble" nodeType="interactiveSeq">
                <p:stCondLst>
                  <p:cond evt="onClick" delay="0">
                    <p:tgtEl>
                      <p:spTgt spid="31"/>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893" fill="hold"/>
                                        <p:tgtEl>
                                          <p:spTgt spid="31"/>
                                        </p:tgtEl>
                                      </p:cBhvr>
                                    </p:cmd>
                                  </p:childTnLst>
                                </p:cTn>
                              </p:par>
                            </p:childTnLst>
                          </p:cTn>
                        </p:par>
                      </p:childTnLst>
                    </p:cTn>
                  </p:par>
                </p:childTnLst>
              </p:cTn>
              <p:nextCondLst>
                <p:cond evt="onClick" delay="0">
                  <p:tgtEl>
                    <p:spTgt spid="31"/>
                  </p:tgtEl>
                </p:cond>
              </p:nextCondLst>
            </p:seq>
            <p:audio>
              <p:cMediaNode vol="80000">
                <p:cTn id="13" fill="hold" display="0">
                  <p:stCondLst>
                    <p:cond delay="indefinite"/>
                  </p:stCondLst>
                  <p:endCondLst>
                    <p:cond evt="onStopAudio" delay="0">
                      <p:tgtEl>
                        <p:sldTgt/>
                      </p:tgtEl>
                    </p:cond>
                  </p:endCondLst>
                </p:cTn>
                <p:tgtEl>
                  <p:spTgt spid="31"/>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173" y="1828800"/>
            <a:ext cx="8884827" cy="5257800"/>
          </a:xfrm>
        </p:spPr>
        <p:txBody>
          <a:bodyPr>
            <a:normAutofit/>
          </a:bodyPr>
          <a:lstStyle/>
          <a:p>
            <a:pPr marL="514350" indent="-514350">
              <a:spcAft>
                <a:spcPts val="600"/>
              </a:spcAft>
              <a:buFont typeface="+mj-lt"/>
              <a:buAutoNum type="arabicPeriod"/>
            </a:pPr>
            <a:r>
              <a:rPr lang="en-US" dirty="0">
                <a:solidFill>
                  <a:schemeClr val="bg1">
                    <a:lumMod val="85000"/>
                  </a:schemeClr>
                </a:solidFill>
              </a:rPr>
              <a:t>Spanish proficiency test adapted from DELE (learners).</a:t>
            </a:r>
          </a:p>
          <a:p>
            <a:pPr marL="514350" indent="-514350">
              <a:spcAft>
                <a:spcPts val="600"/>
              </a:spcAft>
              <a:buFont typeface="+mj-lt"/>
              <a:buAutoNum type="arabicPeriod"/>
            </a:pPr>
            <a:r>
              <a:rPr lang="en-US" dirty="0">
                <a:solidFill>
                  <a:schemeClr val="bg1">
                    <a:lumMod val="85000"/>
                  </a:schemeClr>
                </a:solidFill>
              </a:rPr>
              <a:t>Language background questionnaire.</a:t>
            </a:r>
          </a:p>
          <a:p>
            <a:pPr marL="514350" indent="-514350">
              <a:spcAft>
                <a:spcPts val="600"/>
              </a:spcAft>
              <a:buFont typeface="+mj-lt"/>
              <a:buAutoNum type="arabicPeriod"/>
            </a:pPr>
            <a:r>
              <a:rPr lang="en-US" dirty="0">
                <a:solidFill>
                  <a:schemeClr val="bg1">
                    <a:lumMod val="85000"/>
                  </a:schemeClr>
                </a:solidFill>
              </a:rPr>
              <a:t>Oral eye-tracking task.</a:t>
            </a:r>
          </a:p>
          <a:p>
            <a:pPr marL="514350" indent="-514350">
              <a:spcAft>
                <a:spcPts val="600"/>
              </a:spcAft>
              <a:buFont typeface="+mj-lt"/>
              <a:buAutoNum type="arabicPeriod"/>
            </a:pPr>
            <a:r>
              <a:rPr lang="en-US" dirty="0">
                <a:solidFill>
                  <a:schemeClr val="bg1">
                    <a:lumMod val="85000"/>
                  </a:schemeClr>
                </a:solidFill>
              </a:rPr>
              <a:t>Oral gating task.</a:t>
            </a:r>
          </a:p>
          <a:p>
            <a:pPr marL="514350" indent="-514350">
              <a:spcAft>
                <a:spcPts val="600"/>
              </a:spcAft>
              <a:buFont typeface="+mj-lt"/>
              <a:buAutoNum type="arabicPeriod"/>
            </a:pPr>
            <a:r>
              <a:rPr lang="en-US" dirty="0"/>
              <a:t>Working memory task.</a:t>
            </a:r>
          </a:p>
          <a:p>
            <a:pPr marL="514350" indent="-514350">
              <a:spcAft>
                <a:spcPts val="600"/>
              </a:spcAft>
              <a:buFont typeface="+mj-lt"/>
              <a:buAutoNum type="arabicPeriod"/>
            </a:pPr>
            <a:r>
              <a:rPr lang="en-US" dirty="0">
                <a:solidFill>
                  <a:schemeClr val="bg1">
                    <a:lumMod val="85000"/>
                  </a:schemeClr>
                </a:solidFill>
              </a:rPr>
              <a:t>Phonological short-term memory task.</a:t>
            </a:r>
          </a:p>
          <a:p>
            <a:pPr marL="514350" indent="-514350">
              <a:spcAft>
                <a:spcPts val="600"/>
              </a:spcAft>
              <a:buFont typeface="+mj-lt"/>
              <a:buAutoNum type="arabicPeriod"/>
            </a:pPr>
            <a:r>
              <a:rPr lang="en-US" dirty="0">
                <a:solidFill>
                  <a:schemeClr val="bg1">
                    <a:lumMod val="85000"/>
                  </a:schemeClr>
                </a:solidFill>
              </a:rPr>
              <a:t>Oral production task.</a:t>
            </a:r>
          </a:p>
          <a:p>
            <a:endParaRPr lang="en-US" dirty="0"/>
          </a:p>
        </p:txBody>
      </p:sp>
      <p:sp>
        <p:nvSpPr>
          <p:cNvPr id="4" name="Rectangle 2"/>
          <p:cNvSpPr txBox="1">
            <a:spLocks noChangeArrowheads="1"/>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a:solidFill>
                  <a:schemeClr val="tx2"/>
                </a:solidFill>
                <a:latin typeface="+mj-lt"/>
                <a:ea typeface="+mj-ea"/>
                <a:cs typeface="+mj-cs"/>
              </a:rPr>
              <a:t>MATERIALS AND PROCEDURE</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11090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6056" y="593811"/>
            <a:ext cx="7957457" cy="3416320"/>
          </a:xfrm>
          <a:prstGeom prst="rect">
            <a:avLst/>
          </a:prstGeom>
        </p:spPr>
        <p:txBody>
          <a:bodyPr wrap="square">
            <a:spAutoFit/>
          </a:bodyPr>
          <a:lstStyle/>
          <a:p>
            <a:pPr eaLnBrk="1" fontAlgn="auto" hangingPunct="1">
              <a:spcAft>
                <a:spcPts val="0"/>
              </a:spcAft>
              <a:defRPr/>
            </a:pPr>
            <a:r>
              <a:rPr lang="en-US" dirty="0"/>
              <a:t>Adapted from a subtest of the Wechsler Adult Intelligence Scale test (Wechsler, 1997). Procedure:</a:t>
            </a:r>
          </a:p>
          <a:p>
            <a:pPr eaLnBrk="1" fontAlgn="auto" hangingPunct="1">
              <a:spcAft>
                <a:spcPts val="0"/>
              </a:spcAft>
              <a:defRPr/>
            </a:pPr>
            <a:endParaRPr lang="en-US" dirty="0"/>
          </a:p>
          <a:p>
            <a:pPr eaLnBrk="1" fontAlgn="auto" hangingPunct="1">
              <a:spcAft>
                <a:spcPts val="0"/>
              </a:spcAft>
              <a:defRPr/>
            </a:pPr>
            <a:r>
              <a:rPr lang="en-US" dirty="0"/>
              <a:t>1.Listen to a mixed series of letters and numbers</a:t>
            </a:r>
          </a:p>
          <a:p>
            <a:pPr eaLnBrk="1" fontAlgn="auto" hangingPunct="1">
              <a:spcAft>
                <a:spcPts val="0"/>
              </a:spcAft>
              <a:defRPr/>
            </a:pPr>
            <a:r>
              <a:rPr lang="en-US" dirty="0"/>
              <a:t>2. Type them, numbers first in ascending numerical order, then letters in alphabetical order. </a:t>
            </a:r>
          </a:p>
          <a:p>
            <a:pPr eaLnBrk="1" fontAlgn="auto" hangingPunct="1">
              <a:spcAft>
                <a:spcPts val="0"/>
              </a:spcAft>
              <a:defRPr/>
            </a:pPr>
            <a:r>
              <a:rPr lang="en-US" dirty="0"/>
              <a:t>Answer: 258AKSX</a:t>
            </a:r>
          </a:p>
          <a:p>
            <a:pPr eaLnBrk="1" fontAlgn="auto" hangingPunct="1">
              <a:spcAft>
                <a:spcPts val="0"/>
              </a:spcAft>
              <a:defRPr/>
            </a:pPr>
            <a:endParaRPr lang="en-US" dirty="0"/>
          </a:p>
          <a:p>
            <a:pPr eaLnBrk="1" fontAlgn="auto" hangingPunct="1">
              <a:spcAft>
                <a:spcPts val="0"/>
              </a:spcAft>
              <a:buFont typeface="Wingdings" panose="05000000000000000000" pitchFamily="2" charset="2"/>
              <a:buChar char="§"/>
              <a:defRPr/>
            </a:pPr>
            <a:endParaRPr lang="en-US" dirty="0"/>
          </a:p>
        </p:txBody>
      </p:sp>
      <p:pic>
        <p:nvPicPr>
          <p:cNvPr id="2" name="ln_19.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360920" y="1721405"/>
            <a:ext cx="424974" cy="424974"/>
          </a:xfrm>
          <a:prstGeom prst="rect">
            <a:avLst/>
          </a:prstGeom>
        </p:spPr>
      </p:pic>
    </p:spTree>
    <p:extLst>
      <p:ext uri="{BB962C8B-B14F-4D97-AF65-F5344CB8AC3E}">
        <p14:creationId xmlns:p14="http://schemas.microsoft.com/office/powerpoint/2010/main" val="76733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1" presetClass="mediacall" presetSubtype="0" fill="hold" nodeType="clickEffect">
                                  <p:stCondLst>
                                    <p:cond delay="0"/>
                                  </p:stCondLst>
                                  <p:childTnLst>
                                    <p:cmd type="call" cmd="playFrom(0.0)">
                                      <p:cBhvr>
                                        <p:cTn id="11" dur="8040" fill="hold"/>
                                        <p:tgtEl>
                                          <p:spTgt spid="2"/>
                                        </p:tgtEl>
                                      </p:cBhvr>
                                    </p:cmd>
                                  </p:childTnLst>
                                </p:cTn>
                              </p:par>
                            </p:childTnLst>
                          </p:cTn>
                        </p:par>
                      </p:childTnLst>
                    </p:cTn>
                  </p:par>
                </p:childTnLst>
              </p:cTn>
              <p:nextCondLst>
                <p:cond evt="onClick" delay="0">
                  <p:tgtEl>
                    <p:spTgt spid="2"/>
                  </p:tgtEl>
                </p:cond>
              </p:nextCondLst>
            </p:seq>
            <p:audio>
              <p:cMediaNode vol="80000">
                <p:cTn id="12"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75000"/>
          </a:schemeClr>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06400" y="2247900"/>
            <a:ext cx="8359648" cy="3848100"/>
          </a:xfrm>
        </p:spPr>
        <p:txBody>
          <a:bodyPr>
            <a:normAutofit/>
          </a:bodyPr>
          <a:lstStyle/>
          <a:p>
            <a:pPr marL="0" indent="0" algn="ctr">
              <a:buNone/>
            </a:pPr>
            <a:r>
              <a:rPr lang="en-US" sz="3600" dirty="0">
                <a:solidFill>
                  <a:schemeClr val="bg1"/>
                </a:solidFill>
              </a:rPr>
              <a:t>Anticipation allows comprehension </a:t>
            </a:r>
          </a:p>
          <a:p>
            <a:pPr marL="0" indent="0" algn="ctr">
              <a:buNone/>
            </a:pPr>
            <a:r>
              <a:rPr lang="en-US" sz="3600" dirty="0">
                <a:solidFill>
                  <a:schemeClr val="bg1"/>
                </a:solidFill>
              </a:rPr>
              <a:t>to occur quickly and incrementally </a:t>
            </a:r>
          </a:p>
          <a:p>
            <a:pPr marL="0" indent="0" algn="ctr">
              <a:buNone/>
            </a:pPr>
            <a:r>
              <a:rPr lang="en-US" sz="3600" dirty="0">
                <a:solidFill>
                  <a:schemeClr val="bg1"/>
                </a:solidFill>
              </a:rPr>
              <a:t>(Dell &amp; Chang, 2014).</a:t>
            </a:r>
          </a:p>
          <a:p>
            <a:pPr marL="0" indent="0">
              <a:buNone/>
            </a:pPr>
            <a:endParaRPr lang="en-US" sz="3600" dirty="0">
              <a:solidFill>
                <a:schemeClr val="bg1"/>
              </a:solidFill>
            </a:endParaRPr>
          </a:p>
          <a:p>
            <a:pPr marL="0" indent="0">
              <a:buNone/>
            </a:pPr>
            <a:endParaRPr lang="en-US" sz="3600" dirty="0">
              <a:solidFill>
                <a:schemeClr val="bg1"/>
              </a:solidFill>
            </a:endParaRPr>
          </a:p>
          <a:p>
            <a:pPr marL="0" indent="0">
              <a:buNone/>
            </a:pPr>
            <a:endParaRPr lang="en-US" sz="3600" dirty="0">
              <a:solidFill>
                <a:schemeClr val="bg1"/>
              </a:solidFill>
            </a:endParaRPr>
          </a:p>
        </p:txBody>
      </p:sp>
    </p:spTree>
    <p:extLst>
      <p:ext uri="{BB962C8B-B14F-4D97-AF65-F5344CB8AC3E}">
        <p14:creationId xmlns:p14="http://schemas.microsoft.com/office/powerpoint/2010/main" val="2040763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173" y="1828800"/>
            <a:ext cx="8884827" cy="5257800"/>
          </a:xfrm>
        </p:spPr>
        <p:txBody>
          <a:bodyPr>
            <a:normAutofit/>
          </a:bodyPr>
          <a:lstStyle/>
          <a:p>
            <a:pPr marL="514350" indent="-514350">
              <a:spcAft>
                <a:spcPts val="600"/>
              </a:spcAft>
              <a:buFont typeface="+mj-lt"/>
              <a:buAutoNum type="arabicPeriod"/>
            </a:pPr>
            <a:r>
              <a:rPr lang="en-US" dirty="0">
                <a:solidFill>
                  <a:schemeClr val="bg1">
                    <a:lumMod val="85000"/>
                  </a:schemeClr>
                </a:solidFill>
              </a:rPr>
              <a:t>Spanish proficiency test adapted from DELE (learners).</a:t>
            </a:r>
          </a:p>
          <a:p>
            <a:pPr marL="514350" indent="-514350">
              <a:spcAft>
                <a:spcPts val="600"/>
              </a:spcAft>
              <a:buFont typeface="+mj-lt"/>
              <a:buAutoNum type="arabicPeriod"/>
            </a:pPr>
            <a:r>
              <a:rPr lang="en-US" dirty="0">
                <a:solidFill>
                  <a:schemeClr val="bg1">
                    <a:lumMod val="85000"/>
                  </a:schemeClr>
                </a:solidFill>
              </a:rPr>
              <a:t>Language background questionnaire.</a:t>
            </a:r>
          </a:p>
          <a:p>
            <a:pPr marL="514350" indent="-514350">
              <a:spcAft>
                <a:spcPts val="600"/>
              </a:spcAft>
              <a:buFont typeface="+mj-lt"/>
              <a:buAutoNum type="arabicPeriod"/>
            </a:pPr>
            <a:r>
              <a:rPr lang="en-US" dirty="0">
                <a:solidFill>
                  <a:schemeClr val="bg1">
                    <a:lumMod val="85000"/>
                  </a:schemeClr>
                </a:solidFill>
              </a:rPr>
              <a:t>Oral eye-tracking task.</a:t>
            </a:r>
          </a:p>
          <a:p>
            <a:pPr marL="514350" indent="-514350">
              <a:spcAft>
                <a:spcPts val="600"/>
              </a:spcAft>
              <a:buFont typeface="+mj-lt"/>
              <a:buAutoNum type="arabicPeriod"/>
            </a:pPr>
            <a:r>
              <a:rPr lang="en-US" dirty="0">
                <a:solidFill>
                  <a:schemeClr val="bg1">
                    <a:lumMod val="85000"/>
                  </a:schemeClr>
                </a:solidFill>
              </a:rPr>
              <a:t>Oral gating task.</a:t>
            </a:r>
          </a:p>
          <a:p>
            <a:pPr marL="514350" indent="-514350">
              <a:spcAft>
                <a:spcPts val="600"/>
              </a:spcAft>
              <a:buFont typeface="+mj-lt"/>
              <a:buAutoNum type="arabicPeriod"/>
            </a:pPr>
            <a:r>
              <a:rPr lang="en-US" dirty="0">
                <a:solidFill>
                  <a:schemeClr val="bg1">
                    <a:lumMod val="65000"/>
                  </a:schemeClr>
                </a:solidFill>
              </a:rPr>
              <a:t>Working memory task.</a:t>
            </a:r>
          </a:p>
          <a:p>
            <a:pPr marL="514350" indent="-514350">
              <a:spcAft>
                <a:spcPts val="600"/>
              </a:spcAft>
              <a:buFont typeface="+mj-lt"/>
              <a:buAutoNum type="arabicPeriod"/>
            </a:pPr>
            <a:r>
              <a:rPr lang="en-US" dirty="0"/>
              <a:t>Phonological short-term memory task.</a:t>
            </a:r>
          </a:p>
          <a:p>
            <a:pPr marL="514350" indent="-514350">
              <a:spcAft>
                <a:spcPts val="600"/>
              </a:spcAft>
              <a:buFont typeface="+mj-lt"/>
              <a:buAutoNum type="arabicPeriod"/>
            </a:pPr>
            <a:r>
              <a:rPr lang="en-US" dirty="0">
                <a:solidFill>
                  <a:schemeClr val="bg1">
                    <a:lumMod val="85000"/>
                  </a:schemeClr>
                </a:solidFill>
              </a:rPr>
              <a:t>Oral production task.</a:t>
            </a:r>
          </a:p>
          <a:p>
            <a:endParaRPr lang="en-US" dirty="0"/>
          </a:p>
        </p:txBody>
      </p:sp>
      <p:sp>
        <p:nvSpPr>
          <p:cNvPr id="4" name="Rectangle 2"/>
          <p:cNvSpPr txBox="1">
            <a:spLocks noChangeArrowheads="1"/>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a:solidFill>
                  <a:schemeClr val="tx2"/>
                </a:solidFill>
                <a:latin typeface="+mj-lt"/>
                <a:ea typeface="+mj-ea"/>
                <a:cs typeface="+mj-cs"/>
              </a:rPr>
              <a:t>MATERIALS AND PROCEDURE</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996740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6056" y="2092411"/>
            <a:ext cx="7957457" cy="2308324"/>
          </a:xfrm>
          <a:prstGeom prst="rect">
            <a:avLst/>
          </a:prstGeom>
        </p:spPr>
        <p:txBody>
          <a:bodyPr wrap="square">
            <a:spAutoFit/>
          </a:bodyPr>
          <a:lstStyle/>
          <a:p>
            <a:pPr eaLnBrk="1" fontAlgn="auto" hangingPunct="1">
              <a:spcAft>
                <a:spcPts val="0"/>
              </a:spcAft>
              <a:defRPr/>
            </a:pPr>
            <a:r>
              <a:rPr lang="en-US" dirty="0"/>
              <a:t>Forward digit span. Procedure:</a:t>
            </a:r>
          </a:p>
          <a:p>
            <a:pPr eaLnBrk="1" fontAlgn="auto" hangingPunct="1">
              <a:spcAft>
                <a:spcPts val="0"/>
              </a:spcAft>
              <a:defRPr/>
            </a:pPr>
            <a:endParaRPr lang="en-US" dirty="0"/>
          </a:p>
          <a:p>
            <a:pPr eaLnBrk="1" fontAlgn="auto" hangingPunct="1">
              <a:spcAft>
                <a:spcPts val="0"/>
              </a:spcAft>
              <a:defRPr/>
            </a:pPr>
            <a:r>
              <a:rPr lang="en-US" dirty="0"/>
              <a:t>1.Listen to sets of numbers</a:t>
            </a:r>
          </a:p>
          <a:p>
            <a:pPr eaLnBrk="1" fontAlgn="auto" hangingPunct="1">
              <a:spcAft>
                <a:spcPts val="0"/>
              </a:spcAft>
              <a:defRPr/>
            </a:pPr>
            <a:r>
              <a:rPr lang="en-US" dirty="0"/>
              <a:t>2. Recall them.</a:t>
            </a:r>
          </a:p>
          <a:p>
            <a:pPr eaLnBrk="1" fontAlgn="auto" hangingPunct="1">
              <a:spcAft>
                <a:spcPts val="0"/>
              </a:spcAft>
              <a:defRPr/>
            </a:pPr>
            <a:endParaRPr lang="en-US" dirty="0"/>
          </a:p>
          <a:p>
            <a:pPr eaLnBrk="1" fontAlgn="auto" hangingPunct="1">
              <a:spcAft>
                <a:spcPts val="0"/>
              </a:spcAft>
              <a:buFont typeface="Wingdings" panose="05000000000000000000" pitchFamily="2" charset="2"/>
              <a:buChar char="§"/>
              <a:defRPr/>
            </a:pPr>
            <a:endParaRPr lang="en-US" dirty="0"/>
          </a:p>
        </p:txBody>
      </p:sp>
    </p:spTree>
    <p:extLst>
      <p:ext uri="{BB962C8B-B14F-4D97-AF65-F5344CB8AC3E}">
        <p14:creationId xmlns:p14="http://schemas.microsoft.com/office/powerpoint/2010/main" val="3000209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49363" y="2133600"/>
            <a:ext cx="8153400" cy="4114799"/>
          </a:xfrm>
        </p:spPr>
        <p:txBody>
          <a:bodyPr>
            <a:normAutofit/>
          </a:bodyPr>
          <a:lstStyle/>
          <a:p>
            <a:pPr marL="0" indent="0" algn="ctr">
              <a:buNone/>
            </a:pPr>
            <a:r>
              <a:rPr lang="es-ES" sz="8000" b="1" dirty="0">
                <a:solidFill>
                  <a:schemeClr val="bg1"/>
                </a:solidFill>
              </a:rPr>
              <a:t>RESULTS</a:t>
            </a:r>
            <a:endParaRPr lang="en-US" sz="8000" dirty="0">
              <a:solidFill>
                <a:schemeClr val="bg1"/>
              </a:solidFill>
            </a:endParaRPr>
          </a:p>
        </p:txBody>
      </p:sp>
    </p:spTree>
    <p:extLst>
      <p:ext uri="{BB962C8B-B14F-4D97-AF65-F5344CB8AC3E}">
        <p14:creationId xmlns:p14="http://schemas.microsoft.com/office/powerpoint/2010/main" val="3366817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20A7DD-7821-D84F-B4C7-8DE92CE9AEE8}"/>
              </a:ext>
            </a:extLst>
          </p:cNvPr>
          <p:cNvPicPr>
            <a:picLocks noChangeAspect="1"/>
          </p:cNvPicPr>
          <p:nvPr/>
        </p:nvPicPr>
        <p:blipFill>
          <a:blip r:embed="rId2"/>
          <a:stretch>
            <a:fillRect/>
          </a:stretch>
        </p:blipFill>
        <p:spPr>
          <a:xfrm>
            <a:off x="251364" y="595951"/>
            <a:ext cx="8641272" cy="5666097"/>
          </a:xfrm>
          <a:prstGeom prst="rect">
            <a:avLst/>
          </a:prstGeom>
        </p:spPr>
      </p:pic>
    </p:spTree>
    <p:extLst>
      <p:ext uri="{BB962C8B-B14F-4D97-AF65-F5344CB8AC3E}">
        <p14:creationId xmlns:p14="http://schemas.microsoft.com/office/powerpoint/2010/main" val="3055266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solidFill>
                  <a:schemeClr val="accent1"/>
                </a:solidFill>
              </a:rPr>
              <a:t>CV </a:t>
            </a:r>
            <a:r>
              <a:rPr lang="es-ES" dirty="0" err="1">
                <a:solidFill>
                  <a:schemeClr val="accent1"/>
                </a:solidFill>
              </a:rPr>
              <a:t>results</a:t>
            </a:r>
            <a:endParaRPr lang="en-US" dirty="0">
              <a:solidFill>
                <a:schemeClr val="accent1"/>
              </a:solidFill>
            </a:endParaRPr>
          </a:p>
        </p:txBody>
      </p:sp>
      <p:sp>
        <p:nvSpPr>
          <p:cNvPr id="4" name="Content Placeholder 3"/>
          <p:cNvSpPr>
            <a:spLocks noGrp="1"/>
          </p:cNvSpPr>
          <p:nvPr>
            <p:ph sz="quarter" idx="1"/>
          </p:nvPr>
        </p:nvSpPr>
        <p:spPr/>
        <p:txBody>
          <a:bodyPr>
            <a:normAutofit/>
          </a:bodyPr>
          <a:lstStyle/>
          <a:p>
            <a:pPr lvl="1">
              <a:buFont typeface="Wingdings" panose="05000000000000000000" pitchFamily="2" charset="2"/>
              <a:buChar char="§"/>
            </a:pPr>
            <a:r>
              <a:rPr lang="en-US" dirty="0"/>
              <a:t>Monolinguals fixate on targets above chance BEFORE hearing the suffix (offset of first syllable).</a:t>
            </a:r>
          </a:p>
          <a:p>
            <a:pPr lvl="1">
              <a:buFont typeface="Wingdings" panose="05000000000000000000" pitchFamily="2" charset="2"/>
              <a:buChar char="§"/>
            </a:pPr>
            <a:r>
              <a:rPr lang="en-US" dirty="0"/>
              <a:t>Everybody fixates on targets above chance AFTER having heard the suffix.</a:t>
            </a:r>
          </a:p>
          <a:p>
            <a:pPr lvl="1">
              <a:buFont typeface="Wingdings" panose="05000000000000000000" pitchFamily="2" charset="2"/>
              <a:buChar char="§"/>
            </a:pPr>
            <a:r>
              <a:rPr lang="en-US" dirty="0"/>
              <a:t>No effect of WM or PSTM for any groups.</a:t>
            </a:r>
          </a:p>
          <a:p>
            <a:pPr lvl="1">
              <a:buFont typeface="Wingdings" panose="05000000000000000000" pitchFamily="2" charset="2"/>
              <a:buChar char="§"/>
            </a:pPr>
            <a:r>
              <a:rPr lang="en-US" dirty="0"/>
              <a:t>Effects of word frequency (negative) but only for monolinguals</a:t>
            </a:r>
          </a:p>
          <a:p>
            <a:pPr lvl="1">
              <a:buFont typeface="Wingdings" panose="05000000000000000000" pitchFamily="2" charset="2"/>
              <a:buChar char="§"/>
            </a:pPr>
            <a:r>
              <a:rPr lang="en-US" dirty="0"/>
              <a:t>Effects of </a:t>
            </a:r>
            <a:r>
              <a:rPr lang="en-US" dirty="0" err="1"/>
              <a:t>phonotactic</a:t>
            </a:r>
            <a:r>
              <a:rPr lang="en-US" dirty="0"/>
              <a:t> probability (increased target fixations for more probable CV combinations).</a:t>
            </a:r>
          </a:p>
          <a:p>
            <a:endParaRPr lang="en-US" dirty="0"/>
          </a:p>
        </p:txBody>
      </p:sp>
    </p:spTree>
    <p:extLst>
      <p:ext uri="{BB962C8B-B14F-4D97-AF65-F5344CB8AC3E}">
        <p14:creationId xmlns:p14="http://schemas.microsoft.com/office/powerpoint/2010/main" val="252322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C1D140-15D4-F947-B249-B8984314FDBF}"/>
              </a:ext>
            </a:extLst>
          </p:cNvPr>
          <p:cNvPicPr>
            <a:picLocks noChangeAspect="1"/>
          </p:cNvPicPr>
          <p:nvPr/>
        </p:nvPicPr>
        <p:blipFill>
          <a:blip r:embed="rId2"/>
          <a:stretch>
            <a:fillRect/>
          </a:stretch>
        </p:blipFill>
        <p:spPr>
          <a:xfrm>
            <a:off x="215142" y="572201"/>
            <a:ext cx="8713715" cy="5713598"/>
          </a:xfrm>
          <a:prstGeom prst="rect">
            <a:avLst/>
          </a:prstGeom>
        </p:spPr>
      </p:pic>
    </p:spTree>
    <p:extLst>
      <p:ext uri="{BB962C8B-B14F-4D97-AF65-F5344CB8AC3E}">
        <p14:creationId xmlns:p14="http://schemas.microsoft.com/office/powerpoint/2010/main" val="1460082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solidFill>
                  <a:schemeClr val="accent1"/>
                </a:solidFill>
              </a:rPr>
              <a:t>CVC </a:t>
            </a:r>
            <a:r>
              <a:rPr lang="es-ES" dirty="0" err="1">
                <a:solidFill>
                  <a:schemeClr val="accent1"/>
                </a:solidFill>
              </a:rPr>
              <a:t>results</a:t>
            </a:r>
            <a:endParaRPr lang="en-US" dirty="0">
              <a:solidFill>
                <a:schemeClr val="accent1"/>
              </a:solidFill>
            </a:endParaRPr>
          </a:p>
        </p:txBody>
      </p:sp>
      <p:sp>
        <p:nvSpPr>
          <p:cNvPr id="4" name="Content Placeholder 3"/>
          <p:cNvSpPr>
            <a:spLocks noGrp="1"/>
          </p:cNvSpPr>
          <p:nvPr>
            <p:ph sz="quarter" idx="1"/>
          </p:nvPr>
        </p:nvSpPr>
        <p:spPr/>
        <p:txBody>
          <a:bodyPr>
            <a:normAutofit/>
          </a:bodyPr>
          <a:lstStyle/>
          <a:p>
            <a:pPr lvl="1">
              <a:buFont typeface="Wingdings" panose="05000000000000000000" pitchFamily="2" charset="2"/>
              <a:buChar char="§"/>
            </a:pPr>
            <a:r>
              <a:rPr lang="en-US" dirty="0"/>
              <a:t>Monolinguals fixate on targets above chance BEFORE hearing the suffix (onset of coda).</a:t>
            </a:r>
          </a:p>
          <a:p>
            <a:pPr lvl="1">
              <a:buFont typeface="Wingdings" panose="05000000000000000000" pitchFamily="2" charset="2"/>
              <a:buChar char="§"/>
            </a:pPr>
            <a:r>
              <a:rPr lang="en-US" dirty="0"/>
              <a:t>Advanced learners fixate on target above chance BEFORE hearing the suffix (offset of first syllable).</a:t>
            </a:r>
          </a:p>
          <a:p>
            <a:pPr lvl="1">
              <a:buFont typeface="Wingdings" panose="05000000000000000000" pitchFamily="2" charset="2"/>
              <a:buChar char="§"/>
            </a:pPr>
            <a:r>
              <a:rPr lang="en-US" dirty="0"/>
              <a:t>Everybody fixate on targets above chance AFTER having heard the suffix.</a:t>
            </a:r>
          </a:p>
          <a:p>
            <a:pPr lvl="1">
              <a:buFont typeface="Wingdings" panose="05000000000000000000" pitchFamily="2" charset="2"/>
              <a:buChar char="§"/>
            </a:pPr>
            <a:r>
              <a:rPr lang="en-US" dirty="0"/>
              <a:t>No effect of WM or PSTM.</a:t>
            </a:r>
          </a:p>
          <a:p>
            <a:pPr lvl="1">
              <a:buFont typeface="Wingdings" panose="05000000000000000000" pitchFamily="2" charset="2"/>
              <a:buChar char="§"/>
            </a:pPr>
            <a:r>
              <a:rPr lang="en-US" dirty="0"/>
              <a:t>No effect of word frequency.</a:t>
            </a:r>
          </a:p>
          <a:p>
            <a:pPr lvl="1">
              <a:buFont typeface="Wingdings" panose="05000000000000000000" pitchFamily="2" charset="2"/>
              <a:buChar char="§"/>
            </a:pPr>
            <a:r>
              <a:rPr lang="en-US" dirty="0"/>
              <a:t>No effect of </a:t>
            </a:r>
            <a:r>
              <a:rPr lang="en-US" dirty="0" err="1"/>
              <a:t>phonotactic</a:t>
            </a:r>
            <a:r>
              <a:rPr lang="en-US" dirty="0"/>
              <a:t> probability. Positive trend for LA (p = 0.89) </a:t>
            </a:r>
          </a:p>
        </p:txBody>
      </p:sp>
    </p:spTree>
    <p:extLst>
      <p:ext uri="{BB962C8B-B14F-4D97-AF65-F5344CB8AC3E}">
        <p14:creationId xmlns:p14="http://schemas.microsoft.com/office/powerpoint/2010/main" val="2658644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49363" y="2133600"/>
            <a:ext cx="8153400" cy="4114799"/>
          </a:xfrm>
        </p:spPr>
        <p:txBody>
          <a:bodyPr>
            <a:normAutofit/>
          </a:bodyPr>
          <a:lstStyle/>
          <a:p>
            <a:pPr marL="0" indent="0" algn="ctr">
              <a:buNone/>
            </a:pPr>
            <a:r>
              <a:rPr lang="es-ES" sz="8000" b="1" dirty="0">
                <a:solidFill>
                  <a:schemeClr val="bg1"/>
                </a:solidFill>
              </a:rPr>
              <a:t>CONCLUSIONS</a:t>
            </a:r>
            <a:endParaRPr lang="en-US" sz="8000" dirty="0">
              <a:solidFill>
                <a:schemeClr val="bg1"/>
              </a:solidFill>
            </a:endParaRPr>
          </a:p>
        </p:txBody>
      </p:sp>
    </p:spTree>
    <p:extLst>
      <p:ext uri="{BB962C8B-B14F-4D97-AF65-F5344CB8AC3E}">
        <p14:creationId xmlns:p14="http://schemas.microsoft.com/office/powerpoint/2010/main" val="662427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3" name="Rectangle 2"/>
          <p:cNvSpPr/>
          <p:nvPr/>
        </p:nvSpPr>
        <p:spPr>
          <a:xfrm>
            <a:off x="566056" y="593811"/>
            <a:ext cx="7957457" cy="5632311"/>
          </a:xfrm>
          <a:prstGeom prst="rect">
            <a:avLst/>
          </a:prstGeom>
        </p:spPr>
        <p:txBody>
          <a:bodyPr wrap="square">
            <a:spAutoFit/>
          </a:bodyPr>
          <a:lstStyle/>
          <a:p>
            <a:pPr marL="342900" indent="-342900" eaLnBrk="1" fontAlgn="auto" hangingPunct="1">
              <a:spcAft>
                <a:spcPts val="0"/>
              </a:spcAft>
              <a:buFont typeface="Wingdings" panose="05000000000000000000" pitchFamily="2" charset="2"/>
              <a:buChar char="§"/>
              <a:defRPr/>
            </a:pPr>
            <a:r>
              <a:rPr lang="en-US" dirty="0">
                <a:solidFill>
                  <a:schemeClr val="bg1"/>
                </a:solidFill>
              </a:rPr>
              <a:t>Monolinguals and advanced, but not beginning, learners use lexical stress to anticipate word endings. Therefore:</a:t>
            </a:r>
          </a:p>
          <a:p>
            <a:pPr marL="800100" lvl="1" indent="-342900" eaLnBrk="1" fontAlgn="auto" hangingPunct="1">
              <a:spcAft>
                <a:spcPts val="0"/>
              </a:spcAft>
              <a:buFont typeface="Wingdings" panose="05000000000000000000" pitchFamily="2" charset="2"/>
              <a:buChar char="§"/>
              <a:defRPr/>
            </a:pPr>
            <a:r>
              <a:rPr lang="en-US" dirty="0">
                <a:solidFill>
                  <a:schemeClr val="accent1"/>
                </a:solidFill>
              </a:rPr>
              <a:t>Lexical stress is used to predict L1 and L2 verbal inflectional morphology</a:t>
            </a:r>
          </a:p>
          <a:p>
            <a:pPr marL="800100" lvl="1" indent="-342900" eaLnBrk="1" fontAlgn="auto" hangingPunct="1">
              <a:spcAft>
                <a:spcPts val="0"/>
              </a:spcAft>
              <a:buFont typeface="Wingdings" panose="05000000000000000000" pitchFamily="2" charset="2"/>
              <a:buChar char="§"/>
              <a:defRPr/>
            </a:pPr>
            <a:r>
              <a:rPr lang="en-US" dirty="0">
                <a:solidFill>
                  <a:schemeClr val="accent1"/>
                </a:solidFill>
              </a:rPr>
              <a:t>Lexical stress is language-specific but can be acquired post-puberty with enough exposure.</a:t>
            </a:r>
          </a:p>
          <a:p>
            <a:pPr marL="800100" lvl="1" indent="-342900" eaLnBrk="1" fontAlgn="auto" hangingPunct="1">
              <a:spcAft>
                <a:spcPts val="0"/>
              </a:spcAft>
              <a:buFont typeface="Wingdings" panose="05000000000000000000" pitchFamily="2" charset="2"/>
              <a:buChar char="§"/>
              <a:defRPr/>
            </a:pPr>
            <a:endParaRPr lang="en-US" dirty="0">
              <a:solidFill>
                <a:schemeClr val="bg1"/>
              </a:solidFill>
            </a:endParaRPr>
          </a:p>
          <a:p>
            <a:pPr marL="342900" indent="-342900" eaLnBrk="1" fontAlgn="auto" hangingPunct="1">
              <a:spcAft>
                <a:spcPts val="0"/>
              </a:spcAft>
              <a:buFont typeface="Wingdings" panose="05000000000000000000" pitchFamily="2" charset="2"/>
              <a:buChar char="§"/>
              <a:defRPr/>
            </a:pPr>
            <a:r>
              <a:rPr lang="en-US" dirty="0">
                <a:solidFill>
                  <a:schemeClr val="bg1"/>
                </a:solidFill>
              </a:rPr>
              <a:t>Monolinguals use lexical stress earlier and at a faster rate than L2 learners, and the advanced learners earlier and at a faster rate than beginners. Therefore:</a:t>
            </a:r>
          </a:p>
          <a:p>
            <a:pPr marL="800100" lvl="1" indent="-342900" eaLnBrk="1" fontAlgn="auto" hangingPunct="1">
              <a:spcAft>
                <a:spcPts val="0"/>
              </a:spcAft>
              <a:buFont typeface="Wingdings" panose="05000000000000000000" pitchFamily="2" charset="2"/>
              <a:buChar char="§"/>
              <a:defRPr/>
            </a:pPr>
            <a:r>
              <a:rPr lang="es-ES" dirty="0" err="1">
                <a:solidFill>
                  <a:schemeClr val="accent1"/>
                </a:solidFill>
              </a:rPr>
              <a:t>Language</a:t>
            </a:r>
            <a:r>
              <a:rPr lang="es-ES" dirty="0">
                <a:solidFill>
                  <a:schemeClr val="accent1"/>
                </a:solidFill>
              </a:rPr>
              <a:t> </a:t>
            </a:r>
            <a:r>
              <a:rPr lang="es-ES" dirty="0" err="1">
                <a:solidFill>
                  <a:schemeClr val="accent1"/>
                </a:solidFill>
              </a:rPr>
              <a:t>experience</a:t>
            </a:r>
            <a:r>
              <a:rPr lang="es-ES" dirty="0">
                <a:solidFill>
                  <a:schemeClr val="accent1"/>
                </a:solidFill>
              </a:rPr>
              <a:t> </a:t>
            </a:r>
            <a:r>
              <a:rPr lang="es-ES" dirty="0" err="1">
                <a:solidFill>
                  <a:schemeClr val="accent1"/>
                </a:solidFill>
              </a:rPr>
              <a:t>guides</a:t>
            </a:r>
            <a:r>
              <a:rPr lang="es-ES" dirty="0">
                <a:solidFill>
                  <a:schemeClr val="accent1"/>
                </a:solidFill>
              </a:rPr>
              <a:t> L2 </a:t>
            </a:r>
            <a:r>
              <a:rPr lang="es-ES" dirty="0" err="1">
                <a:solidFill>
                  <a:schemeClr val="accent1"/>
                </a:solidFill>
              </a:rPr>
              <a:t>morphological</a:t>
            </a:r>
            <a:r>
              <a:rPr lang="es-ES" dirty="0">
                <a:solidFill>
                  <a:schemeClr val="accent1"/>
                </a:solidFill>
              </a:rPr>
              <a:t> </a:t>
            </a:r>
            <a:r>
              <a:rPr lang="es-ES" dirty="0" err="1">
                <a:solidFill>
                  <a:schemeClr val="accent1"/>
                </a:solidFill>
              </a:rPr>
              <a:t>anticipatory</a:t>
            </a:r>
            <a:r>
              <a:rPr lang="es-ES" dirty="0">
                <a:solidFill>
                  <a:schemeClr val="accent1"/>
                </a:solidFill>
              </a:rPr>
              <a:t> </a:t>
            </a:r>
            <a:r>
              <a:rPr lang="es-ES" dirty="0" err="1">
                <a:solidFill>
                  <a:schemeClr val="accent1"/>
                </a:solidFill>
              </a:rPr>
              <a:t>processes</a:t>
            </a:r>
            <a:r>
              <a:rPr lang="es-ES" dirty="0">
                <a:solidFill>
                  <a:schemeClr val="accent1"/>
                </a:solidFill>
              </a:rPr>
              <a:t>.</a:t>
            </a:r>
            <a:endParaRPr lang="en-US" dirty="0">
              <a:solidFill>
                <a:schemeClr val="accent1"/>
              </a:solidFill>
            </a:endParaRPr>
          </a:p>
          <a:p>
            <a:pPr eaLnBrk="1" fontAlgn="auto" hangingPunct="1">
              <a:spcAft>
                <a:spcPts val="0"/>
              </a:spcAft>
              <a:defRPr/>
            </a:pPr>
            <a:endParaRPr lang="en-US" dirty="0">
              <a:solidFill>
                <a:schemeClr val="bg1"/>
              </a:solidFill>
            </a:endParaRPr>
          </a:p>
          <a:p>
            <a:pPr marL="342900" indent="-342900" eaLnBrk="1" fontAlgn="auto" hangingPunct="1">
              <a:spcAft>
                <a:spcPts val="0"/>
              </a:spcAft>
              <a:buFont typeface="Wingdings" panose="05000000000000000000" pitchFamily="2" charset="2"/>
              <a:buChar char="§"/>
              <a:defRPr/>
            </a:pPr>
            <a:r>
              <a:rPr lang="es-ES" dirty="0">
                <a:solidFill>
                  <a:schemeClr val="bg1"/>
                </a:solidFill>
              </a:rPr>
              <a:t>No WM </a:t>
            </a:r>
            <a:r>
              <a:rPr lang="es-ES" dirty="0" err="1">
                <a:solidFill>
                  <a:schemeClr val="bg1"/>
                </a:solidFill>
              </a:rPr>
              <a:t>or</a:t>
            </a:r>
            <a:r>
              <a:rPr lang="es-ES" dirty="0">
                <a:solidFill>
                  <a:schemeClr val="bg1"/>
                </a:solidFill>
              </a:rPr>
              <a:t> PSTM </a:t>
            </a:r>
            <a:r>
              <a:rPr lang="es-ES" dirty="0" err="1">
                <a:solidFill>
                  <a:schemeClr val="bg1"/>
                </a:solidFill>
              </a:rPr>
              <a:t>effects</a:t>
            </a:r>
            <a:r>
              <a:rPr lang="es-ES"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803506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solidFill>
                  <a:schemeClr val="accent2"/>
                </a:solidFill>
              </a:rPr>
              <a:t>ONGOING FOLLOW-UP STUDIES</a:t>
            </a:r>
            <a:endParaRPr lang="en-US" dirty="0">
              <a:solidFill>
                <a:schemeClr val="accent2"/>
              </a:solidFill>
            </a:endParaRPr>
          </a:p>
        </p:txBody>
      </p:sp>
      <p:sp>
        <p:nvSpPr>
          <p:cNvPr id="4" name="Content Placeholder 3"/>
          <p:cNvSpPr>
            <a:spLocks noGrp="1"/>
          </p:cNvSpPr>
          <p:nvPr>
            <p:ph sz="quarter" idx="1"/>
          </p:nvPr>
        </p:nvSpPr>
        <p:spPr>
          <a:xfrm>
            <a:off x="447548" y="1501140"/>
            <a:ext cx="8153400" cy="4495800"/>
          </a:xfrm>
        </p:spPr>
        <p:txBody>
          <a:bodyPr>
            <a:normAutofit/>
          </a:bodyPr>
          <a:lstStyle/>
          <a:p>
            <a:pPr marL="0" indent="0">
              <a:buNone/>
            </a:pPr>
            <a:r>
              <a:rPr lang="es-ES" sz="3600" dirty="0"/>
              <a:t>Lexical stress </a:t>
            </a:r>
            <a:r>
              <a:rPr lang="es-ES" sz="3600" dirty="0" err="1"/>
              <a:t>comparing</a:t>
            </a:r>
            <a:r>
              <a:rPr lang="es-ES" sz="3600" dirty="0"/>
              <a:t>:</a:t>
            </a:r>
          </a:p>
          <a:p>
            <a:pPr marL="0" indent="0">
              <a:buNone/>
            </a:pPr>
            <a:endParaRPr lang="es-ES" sz="3600" dirty="0"/>
          </a:p>
          <a:p>
            <a:pPr lvl="1">
              <a:buFont typeface="Wingdings" panose="05000000000000000000" pitchFamily="2" charset="2"/>
              <a:buChar char="§"/>
            </a:pPr>
            <a:r>
              <a:rPr lang="es-ES" sz="3200" dirty="0" err="1"/>
              <a:t>early</a:t>
            </a:r>
            <a:r>
              <a:rPr lang="es-ES" sz="3200" dirty="0"/>
              <a:t> (</a:t>
            </a:r>
            <a:r>
              <a:rPr lang="es-ES" sz="3200" dirty="0" err="1"/>
              <a:t>heritage</a:t>
            </a:r>
            <a:r>
              <a:rPr lang="es-ES" sz="3200" dirty="0"/>
              <a:t>) and late </a:t>
            </a:r>
            <a:r>
              <a:rPr lang="es-ES" sz="3200" dirty="0" err="1"/>
              <a:t>advanced</a:t>
            </a:r>
            <a:r>
              <a:rPr lang="es-ES" sz="3200" dirty="0"/>
              <a:t> </a:t>
            </a:r>
            <a:r>
              <a:rPr lang="es-ES" sz="3200" dirty="0" err="1"/>
              <a:t>learners</a:t>
            </a:r>
            <a:r>
              <a:rPr lang="es-ES" sz="3200" dirty="0"/>
              <a:t> </a:t>
            </a:r>
            <a:r>
              <a:rPr lang="es-ES" sz="3200" b="1" dirty="0"/>
              <a:t>(</a:t>
            </a:r>
            <a:r>
              <a:rPr lang="es-ES" sz="3200" b="1" dirty="0" err="1"/>
              <a:t>AoA</a:t>
            </a:r>
            <a:r>
              <a:rPr lang="es-ES" sz="3200" b="1" dirty="0"/>
              <a:t> </a:t>
            </a:r>
            <a:r>
              <a:rPr lang="es-ES" sz="3200" b="1" dirty="0" err="1"/>
              <a:t>Effects</a:t>
            </a:r>
            <a:r>
              <a:rPr lang="es-ES" sz="3200" b="1" dirty="0"/>
              <a:t>)</a:t>
            </a:r>
          </a:p>
          <a:p>
            <a:pPr lvl="1">
              <a:buFont typeface="Wingdings" panose="05000000000000000000" pitchFamily="2" charset="2"/>
              <a:buChar char="§"/>
            </a:pPr>
            <a:endParaRPr lang="es-ES" sz="3200" dirty="0"/>
          </a:p>
          <a:p>
            <a:pPr lvl="1">
              <a:buFont typeface="Wingdings" panose="05000000000000000000" pitchFamily="2" charset="2"/>
              <a:buChar char="§"/>
            </a:pPr>
            <a:r>
              <a:rPr lang="es-ES" sz="3200" dirty="0" err="1"/>
              <a:t>Mandarin</a:t>
            </a:r>
            <a:r>
              <a:rPr lang="es-ES" sz="3200" dirty="0"/>
              <a:t> </a:t>
            </a:r>
            <a:r>
              <a:rPr lang="es-ES" sz="3200" dirty="0" err="1"/>
              <a:t>Chinese</a:t>
            </a:r>
            <a:r>
              <a:rPr lang="es-ES" sz="3200" dirty="0"/>
              <a:t> and English </a:t>
            </a:r>
            <a:r>
              <a:rPr lang="es-ES" sz="3200" dirty="0" err="1"/>
              <a:t>learners</a:t>
            </a:r>
            <a:r>
              <a:rPr lang="es-ES" sz="3200" dirty="0"/>
              <a:t> </a:t>
            </a:r>
            <a:r>
              <a:rPr lang="es-ES" sz="3200" b="1" dirty="0"/>
              <a:t>(Transfer </a:t>
            </a:r>
            <a:r>
              <a:rPr lang="es-ES" sz="3200" b="1" dirty="0" err="1"/>
              <a:t>Effects</a:t>
            </a:r>
            <a:r>
              <a:rPr lang="es-ES" sz="3200" b="1" dirty="0"/>
              <a:t>)</a:t>
            </a:r>
          </a:p>
          <a:p>
            <a:pPr lvl="1">
              <a:buFont typeface="Wingdings" panose="05000000000000000000" pitchFamily="2" charset="2"/>
              <a:buChar char="§"/>
            </a:pPr>
            <a:endParaRPr lang="en-US" sz="3200" dirty="0"/>
          </a:p>
        </p:txBody>
      </p:sp>
    </p:spTree>
    <p:extLst>
      <p:ext uri="{BB962C8B-B14F-4D97-AF65-F5344CB8AC3E}">
        <p14:creationId xmlns:p14="http://schemas.microsoft.com/office/powerpoint/2010/main" val="46632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75000"/>
          </a:schemeClr>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72948" y="838200"/>
            <a:ext cx="8153400" cy="5537200"/>
          </a:xfrm>
        </p:spPr>
        <p:txBody>
          <a:bodyPr>
            <a:normAutofit/>
          </a:bodyPr>
          <a:lstStyle/>
          <a:p>
            <a:pPr marL="0" indent="0">
              <a:buNone/>
            </a:pPr>
            <a:r>
              <a:rPr lang="en-US" sz="3200" dirty="0">
                <a:solidFill>
                  <a:schemeClr val="bg1"/>
                </a:solidFill>
              </a:rPr>
              <a:t>The importance of anticipation in monolinguals has been known for decades (</a:t>
            </a:r>
            <a:r>
              <a:rPr lang="en-US" sz="3200" dirty="0" err="1">
                <a:solidFill>
                  <a:schemeClr val="bg1"/>
                </a:solidFill>
              </a:rPr>
              <a:t>Huettig</a:t>
            </a:r>
            <a:r>
              <a:rPr lang="en-US" sz="3200" dirty="0">
                <a:solidFill>
                  <a:schemeClr val="bg1"/>
                </a:solidFill>
              </a:rPr>
              <a:t>, </a:t>
            </a:r>
            <a:r>
              <a:rPr lang="en-US" sz="3200" dirty="0" err="1">
                <a:solidFill>
                  <a:schemeClr val="bg1"/>
                </a:solidFill>
              </a:rPr>
              <a:t>Rommers</a:t>
            </a:r>
            <a:r>
              <a:rPr lang="en-US" sz="3200" dirty="0">
                <a:solidFill>
                  <a:schemeClr val="bg1"/>
                </a:solidFill>
              </a:rPr>
              <a:t>, &amp; Meyer, 2011), but L2 anticipatory studies are recent, scant, and inconclusive (</a:t>
            </a:r>
            <a:r>
              <a:rPr lang="en-US" sz="3200" dirty="0" err="1">
                <a:solidFill>
                  <a:schemeClr val="bg1"/>
                </a:solidFill>
              </a:rPr>
              <a:t>Kaan</a:t>
            </a:r>
            <a:r>
              <a:rPr lang="en-US" sz="3200" dirty="0">
                <a:solidFill>
                  <a:schemeClr val="bg1"/>
                </a:solidFill>
              </a:rPr>
              <a:t>, 2014).</a:t>
            </a:r>
          </a:p>
          <a:p>
            <a:pPr marL="0" indent="0">
              <a:buNone/>
            </a:pPr>
            <a:endParaRPr lang="en-US" sz="3200" dirty="0">
              <a:solidFill>
                <a:schemeClr val="bg1"/>
              </a:solidFill>
            </a:endParaRPr>
          </a:p>
          <a:p>
            <a:pPr marL="0" indent="0">
              <a:buNone/>
            </a:pPr>
            <a:r>
              <a:rPr lang="en-US" sz="3200" dirty="0">
                <a:solidFill>
                  <a:schemeClr val="bg1"/>
                </a:solidFill>
              </a:rPr>
              <a:t>Moreover, most L1 and L2 anticipatory studies focus on morphological and semantic cues, but ignore acoustic cues such as prosody.</a:t>
            </a:r>
          </a:p>
          <a:p>
            <a:pPr marL="0" indent="0">
              <a:buNone/>
            </a:pPr>
            <a:endParaRPr lang="en-US" sz="3600" dirty="0">
              <a:solidFill>
                <a:schemeClr val="bg1"/>
              </a:solidFill>
            </a:endParaRPr>
          </a:p>
          <a:p>
            <a:pPr marL="0" indent="0">
              <a:buNone/>
            </a:pPr>
            <a:endParaRPr lang="en-US" sz="3600" dirty="0">
              <a:solidFill>
                <a:schemeClr val="bg1"/>
              </a:solidFill>
            </a:endParaRPr>
          </a:p>
          <a:p>
            <a:pPr marL="0" indent="0">
              <a:buNone/>
            </a:pPr>
            <a:endParaRPr lang="en-US" sz="3600" dirty="0">
              <a:solidFill>
                <a:schemeClr val="bg1"/>
              </a:solidFill>
            </a:endParaRPr>
          </a:p>
          <a:p>
            <a:pPr marL="0" indent="0">
              <a:buNone/>
            </a:pPr>
            <a:endParaRPr lang="en-US" sz="3600" dirty="0">
              <a:solidFill>
                <a:schemeClr val="bg1"/>
              </a:solidFill>
            </a:endParaRPr>
          </a:p>
          <a:p>
            <a:pPr marL="0" indent="0">
              <a:buNone/>
            </a:pPr>
            <a:endParaRPr lang="en-US" sz="3600" dirty="0">
              <a:solidFill>
                <a:schemeClr val="bg1"/>
              </a:solidFill>
            </a:endParaRPr>
          </a:p>
        </p:txBody>
      </p:sp>
    </p:spTree>
    <p:extLst>
      <p:ext uri="{BB962C8B-B14F-4D97-AF65-F5344CB8AC3E}">
        <p14:creationId xmlns:p14="http://schemas.microsoft.com/office/powerpoint/2010/main" val="3687964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435430" y="3630304"/>
            <a:ext cx="8262256" cy="173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154" name="Rectangle 2"/>
          <p:cNvSpPr>
            <a:spLocks noGrp="1" noChangeArrowheads="1"/>
          </p:cNvSpPr>
          <p:nvPr>
            <p:ph type="title"/>
          </p:nvPr>
        </p:nvSpPr>
        <p:spPr>
          <a:xfrm>
            <a:off x="0" y="5591968"/>
            <a:ext cx="9143999" cy="990600"/>
          </a:xfrm>
        </p:spPr>
        <p:txBody>
          <a:bodyPr>
            <a:normAutofit fontScale="90000"/>
          </a:bodyPr>
          <a:lstStyle/>
          <a:p>
            <a:pPr algn="ctr"/>
            <a:r>
              <a:rPr lang="es-ES" sz="2400" dirty="0" err="1">
                <a:solidFill>
                  <a:schemeClr val="tx1"/>
                </a:solidFill>
                <a:latin typeface="Arial" pitchFamily="34" charset="0"/>
                <a:cs typeface="Arial" pitchFamily="34" charset="0"/>
              </a:rPr>
              <a:t>Questions</a:t>
            </a:r>
            <a:r>
              <a:rPr lang="es-ES" sz="2400" dirty="0">
                <a:solidFill>
                  <a:schemeClr val="tx1"/>
                </a:solidFill>
                <a:latin typeface="Arial" pitchFamily="34" charset="0"/>
                <a:cs typeface="Arial" pitchFamily="34" charset="0"/>
              </a:rPr>
              <a:t>? </a:t>
            </a:r>
            <a:r>
              <a:rPr lang="es-ES" sz="2400" dirty="0" err="1">
                <a:solidFill>
                  <a:schemeClr val="tx1"/>
                </a:solidFill>
                <a:latin typeface="Arial" pitchFamily="34" charset="0"/>
                <a:cs typeface="Arial" pitchFamily="34" charset="0"/>
                <a:hlinkClick r:id="rId3"/>
              </a:rPr>
              <a:t>nuria.sagarra</a:t>
            </a:r>
            <a:r>
              <a:rPr lang="en-US" sz="2400" dirty="0">
                <a:solidFill>
                  <a:schemeClr val="tx1"/>
                </a:solidFill>
                <a:latin typeface="Arial" pitchFamily="34" charset="0"/>
                <a:cs typeface="Arial" pitchFamily="34" charset="0"/>
                <a:hlinkClick r:id="rId3"/>
              </a:rPr>
              <a:t>@rutgers.edu</a:t>
            </a:r>
            <a:br>
              <a:rPr lang="en-US" sz="2400" dirty="0">
                <a:solidFill>
                  <a:schemeClr val="tx1"/>
                </a:solidFill>
                <a:latin typeface="Arial" pitchFamily="34" charset="0"/>
                <a:cs typeface="Arial" pitchFamily="34" charset="0"/>
              </a:rPr>
            </a:br>
            <a:r>
              <a:rPr lang="es-ES" sz="2400" dirty="0">
                <a:solidFill>
                  <a:schemeClr val="tx1"/>
                </a:solidFill>
              </a:rPr>
              <a:t>.</a:t>
            </a:r>
            <a:br>
              <a:rPr lang="es-ES" sz="2400" dirty="0">
                <a:solidFill>
                  <a:schemeClr val="tx1"/>
                </a:solidFill>
              </a:rPr>
            </a:br>
            <a:endParaRPr lang="en-US" sz="2400" cap="none" dirty="0">
              <a:solidFill>
                <a:schemeClr val="tx1"/>
              </a:solidFill>
              <a:cs typeface="Arial" pitchFamily="34" charset="0"/>
            </a:endParaRPr>
          </a:p>
        </p:txBody>
      </p:sp>
      <p:sp>
        <p:nvSpPr>
          <p:cNvPr id="44035" name="Rectangle 3"/>
          <p:cNvSpPr>
            <a:spLocks noGrp="1" noChangeArrowheads="1"/>
          </p:cNvSpPr>
          <p:nvPr>
            <p:ph sz="quarter" idx="1"/>
          </p:nvPr>
        </p:nvSpPr>
        <p:spPr>
          <a:xfrm>
            <a:off x="554421" y="2443654"/>
            <a:ext cx="8229600" cy="940991"/>
          </a:xfrm>
        </p:spPr>
        <p:txBody>
          <a:bodyPr/>
          <a:lstStyle/>
          <a:p>
            <a:pPr algn="ctr" eaLnBrk="1" hangingPunct="1">
              <a:buFont typeface="Wingdings" pitchFamily="-80" charset="2"/>
              <a:buNone/>
            </a:pPr>
            <a:r>
              <a:rPr lang="es-ES_tradnl" sz="4400" dirty="0" err="1"/>
              <a:t>Thank</a:t>
            </a:r>
            <a:r>
              <a:rPr lang="es-ES_tradnl" sz="4400" dirty="0"/>
              <a:t> </a:t>
            </a:r>
            <a:r>
              <a:rPr lang="es-ES_tradnl" sz="4400" dirty="0" err="1"/>
              <a:t>you</a:t>
            </a:r>
            <a:endParaRPr lang="es-ES_tradnl" sz="4400" dirty="0"/>
          </a:p>
          <a:p>
            <a:pPr algn="ctr" eaLnBrk="1" hangingPunct="1">
              <a:buFont typeface="Wingdings" pitchFamily="-80" charset="2"/>
              <a:buNone/>
            </a:pPr>
            <a:endParaRPr lang="es-ES_tradnl" sz="4400" dirty="0"/>
          </a:p>
          <a:p>
            <a:pPr algn="ctr" eaLnBrk="1" hangingPunct="1">
              <a:buFont typeface="Wingdings" pitchFamily="-80" charset="2"/>
              <a:buNone/>
            </a:pPr>
            <a:endParaRPr lang="en-US" sz="4400" dirty="0"/>
          </a:p>
        </p:txBody>
      </p:sp>
      <p:sp>
        <p:nvSpPr>
          <p:cNvPr id="433156" name="AutoShape 4"/>
          <p:cNvSpPr>
            <a:spLocks noChangeArrowheads="1"/>
          </p:cNvSpPr>
          <p:nvPr/>
        </p:nvSpPr>
        <p:spPr bwMode="auto">
          <a:xfrm>
            <a:off x="3810000" y="2667000"/>
            <a:ext cx="411163" cy="411163"/>
          </a:xfrm>
          <a:prstGeom prst="flowChartConnector">
            <a:avLst/>
          </a:prstGeom>
          <a:gradFill rotWithShape="1">
            <a:gsLst>
              <a:gs pos="0">
                <a:schemeClr val="accent1">
                  <a:alpha val="48000"/>
                </a:schemeClr>
              </a:gs>
              <a:gs pos="100000">
                <a:schemeClr val="accent1">
                  <a:gamma/>
                  <a:shade val="19216"/>
                  <a:invGamma/>
                  <a:alpha val="49001"/>
                </a:schemeClr>
              </a:gs>
            </a:gsLst>
            <a:lin ang="5400000" scaled="1"/>
          </a:gradFill>
          <a:ln w="28575">
            <a:solidFill>
              <a:schemeClr val="tx1"/>
            </a:solidFill>
            <a:round/>
            <a:headEnd/>
            <a:tailEnd/>
          </a:ln>
          <a:effectLst/>
        </p:spPr>
        <p:txBody>
          <a:bodyPr wrap="none" anchor="ctr">
            <a:prstTxWarp prst="textNoShape">
              <a:avLst/>
            </a:prstTxWarp>
          </a:bodyPr>
          <a:lstStyle/>
          <a:p>
            <a:endParaRPr lang="en-US"/>
          </a:p>
        </p:txBody>
      </p:sp>
      <p:sp>
        <p:nvSpPr>
          <p:cNvPr id="433158" name="AutoShape 6"/>
          <p:cNvSpPr>
            <a:spLocks noChangeArrowheads="1"/>
          </p:cNvSpPr>
          <p:nvPr/>
        </p:nvSpPr>
        <p:spPr bwMode="auto">
          <a:xfrm>
            <a:off x="3810000" y="2667000"/>
            <a:ext cx="411163" cy="411163"/>
          </a:xfrm>
          <a:prstGeom prst="flowChartConnector">
            <a:avLst/>
          </a:prstGeom>
          <a:gradFill rotWithShape="1">
            <a:gsLst>
              <a:gs pos="0">
                <a:schemeClr val="accent1">
                  <a:alpha val="48000"/>
                </a:schemeClr>
              </a:gs>
              <a:gs pos="100000">
                <a:schemeClr val="accent1">
                  <a:gamma/>
                  <a:shade val="19216"/>
                  <a:invGamma/>
                  <a:alpha val="49001"/>
                </a:schemeClr>
              </a:gs>
            </a:gsLst>
            <a:lin ang="5400000" scaled="1"/>
          </a:gradFill>
          <a:ln w="28575">
            <a:solidFill>
              <a:schemeClr val="tx1"/>
            </a:solidFill>
            <a:round/>
            <a:headEnd/>
            <a:tailEnd/>
          </a:ln>
          <a:effectLst/>
        </p:spPr>
        <p:txBody>
          <a:bodyPr wrap="none" anchor="ctr">
            <a:prstTxWarp prst="textNoShape">
              <a:avLst/>
            </a:prstTxWarp>
          </a:bodyPr>
          <a:lstStyle/>
          <a:p>
            <a:endParaRPr lang="en-US"/>
          </a:p>
        </p:txBody>
      </p:sp>
      <p:sp>
        <p:nvSpPr>
          <p:cNvPr id="433159" name="AutoShape 7"/>
          <p:cNvSpPr>
            <a:spLocks noChangeArrowheads="1"/>
          </p:cNvSpPr>
          <p:nvPr/>
        </p:nvSpPr>
        <p:spPr bwMode="auto">
          <a:xfrm>
            <a:off x="3886200" y="2667000"/>
            <a:ext cx="411163" cy="411163"/>
          </a:xfrm>
          <a:prstGeom prst="flowChartConnector">
            <a:avLst/>
          </a:prstGeom>
          <a:gradFill rotWithShape="1">
            <a:gsLst>
              <a:gs pos="0">
                <a:schemeClr val="accent1">
                  <a:alpha val="48000"/>
                </a:schemeClr>
              </a:gs>
              <a:gs pos="100000">
                <a:schemeClr val="accent1">
                  <a:gamma/>
                  <a:shade val="19216"/>
                  <a:invGamma/>
                  <a:alpha val="49001"/>
                </a:schemeClr>
              </a:gs>
            </a:gsLst>
            <a:lin ang="5400000" scaled="1"/>
          </a:gradFill>
          <a:ln w="28575">
            <a:solidFill>
              <a:schemeClr val="tx1"/>
            </a:solidFill>
            <a:round/>
            <a:headEnd/>
            <a:tailEnd/>
          </a:ln>
          <a:effectLst/>
        </p:spPr>
        <p:txBody>
          <a:bodyPr wrap="none" anchor="ctr">
            <a:prstTxWarp prst="textNoShape">
              <a:avLst/>
            </a:prstTxWarp>
          </a:bodyPr>
          <a:lstStyle/>
          <a:p>
            <a:endParaRPr lang="en-US"/>
          </a:p>
        </p:txBody>
      </p:sp>
      <p:sp>
        <p:nvSpPr>
          <p:cNvPr id="7" name="Rectangle 6"/>
          <p:cNvSpPr/>
          <p:nvPr/>
        </p:nvSpPr>
        <p:spPr>
          <a:xfrm>
            <a:off x="-1262742" y="3630304"/>
            <a:ext cx="9960428" cy="1569660"/>
          </a:xfrm>
          <a:prstGeom prst="rect">
            <a:avLst/>
          </a:prstGeom>
        </p:spPr>
        <p:txBody>
          <a:bodyPr wrap="square">
            <a:spAutoFit/>
          </a:bodyPr>
          <a:lstStyle/>
          <a:p>
            <a:pPr indent="1828800"/>
            <a:r>
              <a:rPr lang="en-US" b="1" dirty="0">
                <a:solidFill>
                  <a:schemeClr val="bg1"/>
                </a:solidFill>
              </a:rPr>
              <a:t>Research supported by: </a:t>
            </a:r>
          </a:p>
          <a:p>
            <a:pPr indent="1828800"/>
            <a:endParaRPr lang="en-US" dirty="0">
              <a:solidFill>
                <a:schemeClr val="bg1"/>
              </a:solidFill>
            </a:endParaRPr>
          </a:p>
          <a:p>
            <a:pPr indent="1828800"/>
            <a:r>
              <a:rPr lang="en-US" b="1" dirty="0">
                <a:solidFill>
                  <a:schemeClr val="bg1"/>
                </a:solidFill>
              </a:rPr>
              <a:t>Research Council Grant</a:t>
            </a:r>
            <a:endParaRPr lang="en-US" sz="1800" dirty="0">
              <a:solidFill>
                <a:schemeClr val="bg1"/>
              </a:solidFill>
            </a:endParaRPr>
          </a:p>
          <a:p>
            <a:pPr algn="ctr"/>
            <a:r>
              <a:rPr lang="en-US" dirty="0">
                <a:solidFill>
                  <a:schemeClr val="bg1"/>
                </a:solidFill>
              </a:rPr>
              <a:t> </a:t>
            </a:r>
          </a:p>
        </p:txBody>
      </p:sp>
    </p:spTree>
    <p:extLst>
      <p:ext uri="{BB962C8B-B14F-4D97-AF65-F5344CB8AC3E}">
        <p14:creationId xmlns:p14="http://schemas.microsoft.com/office/powerpoint/2010/main" val="161605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16667E-6 0 L 0.14427 0.00347 " pathEditMode="relative" rAng="0" ptsTypes="AA">
                                      <p:cBhvr>
                                        <p:cTn id="6" dur="1000" fill="hold"/>
                                        <p:tgtEl>
                                          <p:spTgt spid="433159"/>
                                        </p:tgtEl>
                                        <p:attrNameLst>
                                          <p:attrName>ppt_x</p:attrName>
                                          <p:attrName>ppt_y</p:attrName>
                                        </p:attrNameLst>
                                      </p:cBhvr>
                                      <p:rCtr x="7200" y="200"/>
                                    </p:animMotion>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300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433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33154" grpId="0"/>
      <p:bldP spid="43315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1048" y="838200"/>
            <a:ext cx="8153400" cy="990600"/>
          </a:xfrm>
        </p:spPr>
        <p:txBody>
          <a:bodyPr/>
          <a:lstStyle/>
          <a:p>
            <a:r>
              <a:rPr lang="en-US" b="1" dirty="0">
                <a:solidFill>
                  <a:srgbClr val="00B0F0"/>
                </a:solidFill>
              </a:rPr>
              <a:t>PROSODY, THE NEGLECTED SON</a:t>
            </a:r>
          </a:p>
        </p:txBody>
      </p:sp>
      <p:sp>
        <p:nvSpPr>
          <p:cNvPr id="4" name="Content Placeholder 3"/>
          <p:cNvSpPr>
            <a:spLocks noGrp="1"/>
          </p:cNvSpPr>
          <p:nvPr>
            <p:ph sz="quarter" idx="1"/>
          </p:nvPr>
        </p:nvSpPr>
        <p:spPr>
          <a:xfrm>
            <a:off x="523748" y="2171700"/>
            <a:ext cx="8153400" cy="4495800"/>
          </a:xfrm>
        </p:spPr>
        <p:txBody>
          <a:bodyPr>
            <a:normAutofit/>
          </a:bodyPr>
          <a:lstStyle/>
          <a:p>
            <a:pPr marL="0" indent="0">
              <a:buNone/>
            </a:pPr>
            <a:r>
              <a:rPr lang="en-US" sz="3600" dirty="0">
                <a:solidFill>
                  <a:schemeClr val="bg1"/>
                </a:solidFill>
              </a:rPr>
              <a:t>WHY PROSODY? </a:t>
            </a:r>
          </a:p>
          <a:p>
            <a:pPr marL="0" indent="0">
              <a:buNone/>
            </a:pPr>
            <a:endParaRPr lang="en-US" sz="3600" dirty="0">
              <a:solidFill>
                <a:schemeClr val="bg1"/>
              </a:solidFill>
            </a:endParaRPr>
          </a:p>
          <a:p>
            <a:pPr marL="0" indent="0">
              <a:buNone/>
            </a:pPr>
            <a:r>
              <a:rPr lang="en-US" sz="3600" dirty="0">
                <a:solidFill>
                  <a:schemeClr val="bg1"/>
                </a:solidFill>
              </a:rPr>
              <a:t>Essential to process:</a:t>
            </a:r>
          </a:p>
          <a:p>
            <a:pPr fontAlgn="auto">
              <a:spcAft>
                <a:spcPts val="0"/>
              </a:spcAft>
              <a:buFont typeface="Wingdings" panose="05000000000000000000" pitchFamily="2" charset="2"/>
              <a:buChar char="§"/>
            </a:pPr>
            <a:r>
              <a:rPr lang="en-US" sz="3600" dirty="0">
                <a:solidFill>
                  <a:schemeClr val="bg1"/>
                </a:solidFill>
              </a:rPr>
              <a:t>words (McQueen, 2005)</a:t>
            </a:r>
          </a:p>
          <a:p>
            <a:pPr fontAlgn="auto">
              <a:spcAft>
                <a:spcPts val="0"/>
              </a:spcAft>
              <a:buFont typeface="Wingdings" panose="05000000000000000000" pitchFamily="2" charset="2"/>
              <a:buChar char="§"/>
            </a:pPr>
            <a:r>
              <a:rPr lang="en-US" sz="3600" dirty="0">
                <a:solidFill>
                  <a:schemeClr val="bg1"/>
                </a:solidFill>
              </a:rPr>
              <a:t>sentences (Cutler et al., 1997)</a:t>
            </a:r>
          </a:p>
        </p:txBody>
      </p:sp>
    </p:spTree>
    <p:extLst>
      <p:ext uri="{BB962C8B-B14F-4D97-AF65-F5344CB8AC3E}">
        <p14:creationId xmlns:p14="http://schemas.microsoft.com/office/powerpoint/2010/main" val="210028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GOAL</a:t>
            </a:r>
          </a:p>
        </p:txBody>
      </p:sp>
      <p:sp>
        <p:nvSpPr>
          <p:cNvPr id="3" name="Slide Number Placeholder 2"/>
          <p:cNvSpPr>
            <a:spLocks noGrp="1"/>
          </p:cNvSpPr>
          <p:nvPr>
            <p:ph type="sldNum" sz="quarter" idx="12"/>
          </p:nvPr>
        </p:nvSpPr>
        <p:spPr/>
        <p:txBody>
          <a:bodyPr>
            <a:normAutofit fontScale="85000" lnSpcReduction="20000"/>
          </a:bodyPr>
          <a:lstStyle/>
          <a:p>
            <a:endParaRPr lang="en-US" dirty="0"/>
          </a:p>
        </p:txBody>
      </p:sp>
      <p:sp>
        <p:nvSpPr>
          <p:cNvPr id="4" name="Content Placeholder 3"/>
          <p:cNvSpPr>
            <a:spLocks noGrp="1"/>
          </p:cNvSpPr>
          <p:nvPr>
            <p:ph sz="quarter" idx="1"/>
          </p:nvPr>
        </p:nvSpPr>
        <p:spPr/>
        <p:txBody>
          <a:bodyPr>
            <a:normAutofit lnSpcReduction="10000"/>
          </a:bodyPr>
          <a:lstStyle/>
          <a:p>
            <a:pPr>
              <a:buClr>
                <a:schemeClr val="accent1"/>
              </a:buClr>
              <a:buFont typeface="Wingdings" panose="05000000000000000000" pitchFamily="2" charset="2"/>
              <a:buChar char="§"/>
            </a:pPr>
            <a:r>
              <a:rPr lang="en-US" sz="3600" dirty="0">
                <a:solidFill>
                  <a:schemeClr val="bg1"/>
                </a:solidFill>
              </a:rPr>
              <a:t>Do native and non-native speakers use </a:t>
            </a:r>
            <a:r>
              <a:rPr lang="en-US" sz="3600" dirty="0" err="1">
                <a:solidFill>
                  <a:schemeClr val="bg1"/>
                </a:solidFill>
              </a:rPr>
              <a:t>suprasegmental</a:t>
            </a:r>
            <a:r>
              <a:rPr lang="en-US" sz="3600" dirty="0">
                <a:solidFill>
                  <a:schemeClr val="bg1"/>
                </a:solidFill>
              </a:rPr>
              <a:t> and segmental information to predict morphology during spoken word recognition?</a:t>
            </a:r>
          </a:p>
          <a:p>
            <a:pPr>
              <a:buClr>
                <a:schemeClr val="accent1"/>
              </a:buClr>
              <a:buFont typeface="Wingdings" panose="05000000000000000000" pitchFamily="2" charset="2"/>
              <a:buChar char="§"/>
            </a:pPr>
            <a:endParaRPr lang="en-US" sz="3600" dirty="0">
              <a:solidFill>
                <a:schemeClr val="bg1"/>
              </a:solidFill>
            </a:endParaRPr>
          </a:p>
          <a:p>
            <a:pPr>
              <a:buClr>
                <a:schemeClr val="accent1"/>
              </a:buClr>
              <a:buFont typeface="Wingdings" panose="05000000000000000000" pitchFamily="2" charset="2"/>
              <a:buChar char="§"/>
            </a:pPr>
            <a:r>
              <a:rPr lang="en-US" sz="3600" dirty="0">
                <a:solidFill>
                  <a:schemeClr val="bg1"/>
                </a:solidFill>
              </a:rPr>
              <a:t>If yes, is their anticipation affected by L2 proficiency, frequency, and memory limitations? </a:t>
            </a:r>
            <a:endParaRPr lang="en-US" sz="3300" dirty="0">
              <a:solidFill>
                <a:schemeClr val="bg1"/>
              </a:solidFill>
            </a:endParaRPr>
          </a:p>
        </p:txBody>
      </p:sp>
    </p:spTree>
    <p:extLst>
      <p:ext uri="{BB962C8B-B14F-4D97-AF65-F5344CB8AC3E}">
        <p14:creationId xmlns:p14="http://schemas.microsoft.com/office/powerpoint/2010/main" val="3343419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6" name="TextBox 2"/>
          <p:cNvSpPr txBox="1">
            <a:spLocks noChangeArrowheads="1"/>
          </p:cNvSpPr>
          <p:nvPr/>
        </p:nvSpPr>
        <p:spPr bwMode="auto">
          <a:xfrm>
            <a:off x="990600" y="457200"/>
            <a:ext cx="777240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200">
                <a:solidFill>
                  <a:schemeClr val="tx1"/>
                </a:solidFill>
                <a:latin typeface="Arial" charset="0"/>
              </a:defRPr>
            </a:lvl1pPr>
            <a:lvl2pPr marL="742950" indent="-285750">
              <a:spcBef>
                <a:spcPct val="20000"/>
              </a:spcBef>
              <a:buClr>
                <a:schemeClr val="accent1"/>
              </a:buClr>
              <a:buFont typeface="Wingdings" pitchFamily="2" charset="2"/>
              <a:buChar char="¡"/>
              <a:defRPr sz="2700">
                <a:solidFill>
                  <a:schemeClr val="tx1"/>
                </a:solidFill>
                <a:latin typeface="Arial" charset="0"/>
              </a:defRPr>
            </a:lvl2pPr>
            <a:lvl3pPr marL="1143000" indent="-228600">
              <a:spcBef>
                <a:spcPct val="20000"/>
              </a:spcBef>
              <a:buClr>
                <a:schemeClr val="accent1"/>
              </a:buClr>
              <a:buFont typeface="Wingdings" pitchFamily="2" charset="2"/>
              <a:buChar char="l"/>
              <a:defRPr sz="2300">
                <a:solidFill>
                  <a:schemeClr val="tx1"/>
                </a:solidFill>
                <a:latin typeface="Arial" charset="0"/>
              </a:defRPr>
            </a:lvl3pPr>
            <a:lvl4pPr marL="1600200" indent="-228600">
              <a:spcBef>
                <a:spcPct val="20000"/>
              </a:spcBef>
              <a:buClr>
                <a:schemeClr val="accent1"/>
              </a:buClr>
              <a:buChar char="•"/>
              <a:defRPr sz="2000">
                <a:solidFill>
                  <a:schemeClr val="tx1"/>
                </a:solidFill>
                <a:latin typeface="Arial" charset="0"/>
              </a:defRPr>
            </a:lvl4pPr>
            <a:lvl5pPr marL="2057400" indent="-22860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spcBef>
                <a:spcPct val="0"/>
              </a:spcBef>
              <a:buClrTx/>
              <a:buFontTx/>
              <a:buNone/>
              <a:defRPr/>
            </a:pPr>
            <a:r>
              <a:rPr lang="en-US" altLang="en-US" sz="4000" b="1" dirty="0">
                <a:solidFill>
                  <a:schemeClr val="accent1"/>
                </a:solidFill>
                <a:latin typeface="+mj-lt"/>
              </a:rPr>
              <a:t>SUPRASEGMENTAL INFORMATION:</a:t>
            </a:r>
          </a:p>
          <a:p>
            <a:pPr>
              <a:spcBef>
                <a:spcPct val="0"/>
              </a:spcBef>
              <a:buClrTx/>
              <a:buFontTx/>
              <a:buNone/>
              <a:defRPr/>
            </a:pPr>
            <a:r>
              <a:rPr lang="en-US" altLang="en-US" sz="4000" b="1" dirty="0">
                <a:solidFill>
                  <a:schemeClr val="accent1"/>
                </a:solidFill>
                <a:latin typeface="+mj-lt"/>
              </a:rPr>
              <a:t>LEXICAL STRESS</a:t>
            </a:r>
          </a:p>
          <a:p>
            <a:pPr>
              <a:spcBef>
                <a:spcPct val="0"/>
              </a:spcBef>
              <a:buClrTx/>
              <a:buFontTx/>
              <a:buNone/>
              <a:defRPr/>
            </a:pPr>
            <a:endParaRPr lang="en-US" altLang="en-US" sz="2000" dirty="0">
              <a:latin typeface="+mj-lt"/>
            </a:endParaRPr>
          </a:p>
          <a:p>
            <a:pPr>
              <a:spcBef>
                <a:spcPct val="0"/>
              </a:spcBef>
              <a:buClrTx/>
              <a:buFontTx/>
              <a:buNone/>
              <a:defRPr/>
            </a:pPr>
            <a:endParaRPr lang="en-US" altLang="en-US" sz="2400" dirty="0">
              <a:latin typeface="Arial" panose="020B0604020202020204" pitchFamily="34" charset="0"/>
              <a:cs typeface="Arial" panose="020B0604020202020204" pitchFamily="34" charset="0"/>
            </a:endParaRPr>
          </a:p>
          <a:p>
            <a:pPr>
              <a:spcBef>
                <a:spcPct val="0"/>
              </a:spcBef>
              <a:buClrTx/>
              <a:buFontTx/>
              <a:buNone/>
              <a:defRPr/>
            </a:pPr>
            <a:endParaRPr lang="en-US" altLang="en-US" sz="4000" dirty="0">
              <a:latin typeface="+mj-lt"/>
            </a:endParaRPr>
          </a:p>
        </p:txBody>
      </p:sp>
      <p:graphicFrame>
        <p:nvGraphicFramePr>
          <p:cNvPr id="4" name="Group 24"/>
          <p:cNvGraphicFramePr>
            <a:graphicFrameLocks/>
          </p:cNvGraphicFramePr>
          <p:nvPr>
            <p:extLst>
              <p:ext uri="{D42A27DB-BD31-4B8C-83A1-F6EECF244321}">
                <p14:modId xmlns:p14="http://schemas.microsoft.com/office/powerpoint/2010/main" val="3478648538"/>
              </p:ext>
            </p:extLst>
          </p:nvPr>
        </p:nvGraphicFramePr>
        <p:xfrm>
          <a:off x="787400" y="2103627"/>
          <a:ext cx="7467600" cy="2076706"/>
        </p:xfrm>
        <a:graphic>
          <a:graphicData uri="http://schemas.openxmlformats.org/drawingml/2006/table">
            <a:tbl>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282196">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dirty="0">
                          <a:ln>
                            <a:noFill/>
                          </a:ln>
                          <a:solidFill>
                            <a:schemeClr val="tx1"/>
                          </a:solidFill>
                          <a:effectLst/>
                          <a:latin typeface="Arial" charset="0"/>
                        </a:rPr>
                        <a:t>Spanish</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dirty="0">
                          <a:ln>
                            <a:noFill/>
                          </a:ln>
                          <a:solidFill>
                            <a:schemeClr val="tx1"/>
                          </a:solidFill>
                          <a:effectLst/>
                          <a:latin typeface="Arial" charset="0"/>
                        </a:rPr>
                        <a:t>English</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9277">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Phonologically contrastive</a:t>
                      </a: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59277">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defRPr/>
                      </a:pPr>
                      <a:r>
                        <a:rPr kumimoji="0" lang="en-US" sz="2000" b="0" i="0" u="none" strike="noStrike" cap="none" normalizeH="0" baseline="0" dirty="0">
                          <a:ln>
                            <a:noFill/>
                          </a:ln>
                          <a:solidFill>
                            <a:schemeClr val="tx1"/>
                          </a:solidFill>
                          <a:effectLst/>
                          <a:latin typeface="Arial" charset="0"/>
                          <a:cs typeface="Arial" panose="020B0604020202020204" pitchFamily="34" charset="0"/>
                        </a:rPr>
                        <a:t>Acoustic correlates = F0, duration, intensity</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r h="459277">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defRPr/>
                      </a:pP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Oxytone</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CANta</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less frequent than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paroxytone</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canT</a:t>
                      </a:r>
                      <a:r>
                        <a:rPr kumimoji="0" lang="es-E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Ó</a:t>
                      </a:r>
                      <a:r>
                        <a:rPr kumimoji="0" 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defRPr/>
                      </a:pPr>
                      <a:r>
                        <a:rPr kumimoji="0" 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s-E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less</a:t>
                      </a:r>
                      <a:r>
                        <a:rPr kumimoji="0" 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s-E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frequent</a:t>
                      </a:r>
                      <a:r>
                        <a:rPr kumimoji="0" 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stress = </a:t>
                      </a:r>
                      <a:r>
                        <a:rPr kumimoji="0" lang="es-E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fewer</a:t>
                      </a:r>
                      <a:r>
                        <a:rPr kumimoji="0" 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lexical </a:t>
                      </a:r>
                      <a:r>
                        <a:rPr kumimoji="0" lang="es-E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competitors</a:t>
                      </a:r>
                      <a:r>
                        <a:rPr kumimoji="0" 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44" y="2527391"/>
            <a:ext cx="409704" cy="35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44" y="3035292"/>
            <a:ext cx="409704" cy="35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7948" y="4419600"/>
            <a:ext cx="8031614" cy="2462213"/>
          </a:xfrm>
          <a:prstGeom prst="rect">
            <a:avLst/>
          </a:prstGeom>
          <a:noFill/>
        </p:spPr>
        <p:txBody>
          <a:bodyPr wrap="square" rtlCol="0">
            <a:spAutoFit/>
          </a:bodyPr>
          <a:lstStyle/>
          <a:p>
            <a:r>
              <a:rPr lang="en-US" sz="2200" dirty="0"/>
              <a:t>Since stress seems similar in both languages, one assumes that Anglophones should have no problem acquiring L2 Spanish stress….</a:t>
            </a:r>
          </a:p>
          <a:p>
            <a:endParaRPr lang="en-US" sz="2200" dirty="0"/>
          </a:p>
          <a:p>
            <a:r>
              <a:rPr lang="en-US" sz="2200" dirty="0"/>
              <a:t>BUT…</a:t>
            </a:r>
          </a:p>
          <a:p>
            <a:endParaRPr lang="en-US" sz="2200" dirty="0"/>
          </a:p>
          <a:p>
            <a:endParaRPr lang="en-US" sz="22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44" y="3568436"/>
            <a:ext cx="409704" cy="35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729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1135209" y="4419600"/>
            <a:ext cx="7246790" cy="1815882"/>
          </a:xfrm>
          <a:prstGeom prst="rect">
            <a:avLst/>
          </a:prstGeom>
          <a:noFill/>
        </p:spPr>
        <p:txBody>
          <a:bodyPr wrap="square" rtlCol="0">
            <a:spAutoFit/>
          </a:bodyPr>
          <a:lstStyle/>
          <a:p>
            <a:pPr algn="ctr"/>
            <a:r>
              <a:rPr lang="en-US" sz="4400" b="1" dirty="0">
                <a:solidFill>
                  <a:srgbClr val="FF0000"/>
                </a:solidFill>
              </a:rPr>
              <a:t>WHY?</a:t>
            </a:r>
          </a:p>
          <a:p>
            <a:endParaRPr lang="en-US" sz="2200" dirty="0"/>
          </a:p>
          <a:p>
            <a:endParaRPr lang="en-US" dirty="0"/>
          </a:p>
          <a:p>
            <a:endParaRPr lang="en-US" sz="2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209" y="1119703"/>
            <a:ext cx="1871663"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467100" y="1444535"/>
            <a:ext cx="5041900" cy="1569660"/>
          </a:xfrm>
          <a:prstGeom prst="rect">
            <a:avLst/>
          </a:prstGeom>
        </p:spPr>
        <p:txBody>
          <a:bodyPr wrap="square">
            <a:spAutoFit/>
          </a:bodyPr>
          <a:lstStyle/>
          <a:p>
            <a:r>
              <a:rPr lang="en-US" dirty="0"/>
              <a:t>Studies show that  Anglophones have difficulties producing (Lord, 2007) and perceiving (Face, 2005) lexical stress in L2 Spanish.</a:t>
            </a:r>
          </a:p>
        </p:txBody>
      </p:sp>
    </p:spTree>
    <p:extLst>
      <p:ext uri="{BB962C8B-B14F-4D97-AF65-F5344CB8AC3E}">
        <p14:creationId xmlns:p14="http://schemas.microsoft.com/office/powerpoint/2010/main" val="182432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4" name="Group 24"/>
          <p:cNvGraphicFramePr>
            <a:graphicFrameLocks/>
          </p:cNvGraphicFramePr>
          <p:nvPr>
            <p:extLst>
              <p:ext uri="{D42A27DB-BD31-4B8C-83A1-F6EECF244321}">
                <p14:modId xmlns:p14="http://schemas.microsoft.com/office/powerpoint/2010/main" val="700453504"/>
              </p:ext>
            </p:extLst>
          </p:nvPr>
        </p:nvGraphicFramePr>
        <p:xfrm>
          <a:off x="723900" y="1261265"/>
          <a:ext cx="7467600" cy="2468927"/>
        </p:xfrm>
        <a:graphic>
          <a:graphicData uri="http://schemas.openxmlformats.org/drawingml/2006/table">
            <a:tbl>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282196">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dirty="0">
                          <a:ln>
                            <a:noFill/>
                          </a:ln>
                          <a:solidFill>
                            <a:schemeClr val="tx1"/>
                          </a:solidFill>
                          <a:effectLst/>
                          <a:latin typeface="Arial" charset="0"/>
                        </a:rPr>
                        <a:t>Spanish</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dirty="0">
                          <a:ln>
                            <a:noFill/>
                          </a:ln>
                          <a:solidFill>
                            <a:schemeClr val="tx1"/>
                          </a:solidFill>
                          <a:effectLst/>
                          <a:latin typeface="Arial" charset="0"/>
                        </a:rPr>
                        <a:t>English</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9277">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Phonologically contrastive</a:t>
                      </a: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59277">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defRPr/>
                      </a:pPr>
                      <a:r>
                        <a:rPr kumimoji="0" lang="en-US" sz="2000" b="0" i="0" u="none" strike="noStrike" cap="none" normalizeH="0" baseline="0" dirty="0">
                          <a:ln>
                            <a:noFill/>
                          </a:ln>
                          <a:solidFill>
                            <a:schemeClr val="tx1"/>
                          </a:solidFill>
                          <a:effectLst/>
                          <a:latin typeface="Arial" charset="0"/>
                          <a:cs typeface="Arial" panose="020B0604020202020204" pitchFamily="34" charset="0"/>
                        </a:rPr>
                        <a:t>Acoustic correlates = F0, duration, intensity</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r h="459277">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defRPr/>
                      </a:pPr>
                      <a:r>
                        <a:rPr kumimoji="0" 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Oxytone</a:t>
                      </a: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CANta</a:t>
                      </a: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less frequent than </a:t>
                      </a:r>
                      <a:r>
                        <a:rPr kumimoji="0" 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paroxytone</a:t>
                      </a: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canT</a:t>
                      </a:r>
                      <a:r>
                        <a:rPr kumimoji="0" lang="es-E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Ó</a:t>
                      </a:r>
                      <a:r>
                        <a:rPr kumimoji="0" lang="es-E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defRPr/>
                      </a:pPr>
                      <a:r>
                        <a:rPr kumimoji="0" lang="es-E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s-E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less</a:t>
                      </a:r>
                      <a:r>
                        <a:rPr kumimoji="0" lang="es-E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s-E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frequent</a:t>
                      </a:r>
                      <a:r>
                        <a:rPr kumimoji="0" lang="es-E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stress = </a:t>
                      </a:r>
                      <a:r>
                        <a:rPr kumimoji="0" lang="es-E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fewer</a:t>
                      </a:r>
                      <a:r>
                        <a:rPr kumimoji="0" lang="es-E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lexical </a:t>
                      </a:r>
                      <a:r>
                        <a:rPr kumimoji="0" lang="es-E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competitors</a:t>
                      </a:r>
                      <a:r>
                        <a:rPr kumimoji="0" lang="es-E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698" marB="45698" horzOverflow="overflow">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marT="45698" marB="45698" horzOverflow="overflow">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459277">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Syllable-timed</a:t>
                      </a:r>
                      <a:endParaRPr kumimoji="0" lang="en-US" sz="1800" b="0" i="0" u="none" strike="noStrike" cap="none" normalizeH="0" baseline="0" dirty="0">
                        <a:ln>
                          <a:noFill/>
                        </a:ln>
                        <a:solidFill>
                          <a:schemeClr val="tx1"/>
                        </a:solidFill>
                        <a:effectLst/>
                        <a:latin typeface="Arial" charset="0"/>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Stress-timed</a:t>
                      </a:r>
                      <a:endParaRPr kumimoji="0" lang="en-US" sz="1800" b="0" i="0" u="none" strike="noStrike" cap="none" normalizeH="0" baseline="0" dirty="0">
                        <a:ln>
                          <a:noFill/>
                        </a:ln>
                        <a:solidFill>
                          <a:schemeClr val="tx1"/>
                        </a:solidFill>
                        <a:effectLst/>
                        <a:latin typeface="Arial" charset="0"/>
                      </a:endParaRPr>
                    </a:p>
                  </a:txBody>
                  <a:tcPr marT="45698" marB="45698" horzOverflow="overflow">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86" y="1727291"/>
            <a:ext cx="409704" cy="35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86" y="2146234"/>
            <a:ext cx="409704" cy="35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7948" y="4216400"/>
            <a:ext cx="8040752" cy="2462213"/>
          </a:xfrm>
          <a:prstGeom prst="rect">
            <a:avLst/>
          </a:prstGeom>
          <a:noFill/>
        </p:spPr>
        <p:txBody>
          <a:bodyPr wrap="square" rtlCol="0">
            <a:spAutoFit/>
          </a:bodyPr>
          <a:lstStyle/>
          <a:p>
            <a:r>
              <a:rPr lang="en-US" sz="2200" dirty="0"/>
              <a:t>Lexical stress facilitates perception in Spanish monolinguals (Soto-</a:t>
            </a:r>
            <a:r>
              <a:rPr lang="en-US" sz="2200" dirty="0" err="1"/>
              <a:t>Faraco</a:t>
            </a:r>
            <a:r>
              <a:rPr lang="en-US" sz="2200" dirty="0"/>
              <a:t> et al., 2001), but not English monolinguals (Cooper et al., 2002), suggesting that Spanish uses stress to reduce the number of competitors during lexical access. This doesn’t seem to be the case in English, where vowel reduction can efficiently fill this role.</a:t>
            </a:r>
          </a:p>
          <a:p>
            <a:endParaRPr lang="en-US" sz="2200" dirty="0"/>
          </a:p>
        </p:txBody>
      </p:sp>
      <p:pic>
        <p:nvPicPr>
          <p:cNvPr id="11" name="Picture 3" descr="C:\Users\nsagarra\AppData\Local\Microsoft\Windows\Temporary Internet Files\Content.IE5\XX3NDR14\500px-RedX.sv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90" y="3231736"/>
            <a:ext cx="469900" cy="469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72" y="2743134"/>
            <a:ext cx="409704" cy="35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1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6" name="TextBox 2"/>
          <p:cNvSpPr txBox="1">
            <a:spLocks noChangeArrowheads="1"/>
          </p:cNvSpPr>
          <p:nvPr/>
        </p:nvSpPr>
        <p:spPr bwMode="auto">
          <a:xfrm>
            <a:off x="990600" y="457200"/>
            <a:ext cx="777240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200">
                <a:solidFill>
                  <a:schemeClr val="tx1"/>
                </a:solidFill>
                <a:latin typeface="Arial" charset="0"/>
              </a:defRPr>
            </a:lvl1pPr>
            <a:lvl2pPr marL="742950" indent="-285750">
              <a:spcBef>
                <a:spcPct val="20000"/>
              </a:spcBef>
              <a:buClr>
                <a:schemeClr val="accent1"/>
              </a:buClr>
              <a:buFont typeface="Wingdings" pitchFamily="2" charset="2"/>
              <a:buChar char="¡"/>
              <a:defRPr sz="2700">
                <a:solidFill>
                  <a:schemeClr val="tx1"/>
                </a:solidFill>
                <a:latin typeface="Arial" charset="0"/>
              </a:defRPr>
            </a:lvl2pPr>
            <a:lvl3pPr marL="1143000" indent="-228600">
              <a:spcBef>
                <a:spcPct val="20000"/>
              </a:spcBef>
              <a:buClr>
                <a:schemeClr val="accent1"/>
              </a:buClr>
              <a:buFont typeface="Wingdings" pitchFamily="2" charset="2"/>
              <a:buChar char="l"/>
              <a:defRPr sz="2300">
                <a:solidFill>
                  <a:schemeClr val="tx1"/>
                </a:solidFill>
                <a:latin typeface="Arial" charset="0"/>
              </a:defRPr>
            </a:lvl3pPr>
            <a:lvl4pPr marL="1600200" indent="-228600">
              <a:spcBef>
                <a:spcPct val="20000"/>
              </a:spcBef>
              <a:buClr>
                <a:schemeClr val="accent1"/>
              </a:buClr>
              <a:buChar char="•"/>
              <a:defRPr sz="2000">
                <a:solidFill>
                  <a:schemeClr val="tx1"/>
                </a:solidFill>
                <a:latin typeface="Arial" charset="0"/>
              </a:defRPr>
            </a:lvl4pPr>
            <a:lvl5pPr marL="2057400" indent="-22860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spcBef>
                <a:spcPct val="0"/>
              </a:spcBef>
              <a:buClrTx/>
              <a:buFontTx/>
              <a:buNone/>
              <a:defRPr/>
            </a:pPr>
            <a:r>
              <a:rPr lang="en-US" altLang="en-US" sz="4000" b="1" dirty="0">
                <a:solidFill>
                  <a:schemeClr val="accent1"/>
                </a:solidFill>
                <a:latin typeface="+mj-lt"/>
              </a:rPr>
              <a:t>SEGMENTAL INFORMATION:</a:t>
            </a:r>
          </a:p>
          <a:p>
            <a:pPr>
              <a:spcBef>
                <a:spcPct val="0"/>
              </a:spcBef>
              <a:buClrTx/>
              <a:buFontTx/>
              <a:buNone/>
              <a:defRPr/>
            </a:pPr>
            <a:r>
              <a:rPr lang="en-US" altLang="en-US" sz="4000" b="1" dirty="0">
                <a:solidFill>
                  <a:schemeClr val="accent1"/>
                </a:solidFill>
                <a:latin typeface="+mj-lt"/>
              </a:rPr>
              <a:t>SYLLABIC STRUCTURE</a:t>
            </a:r>
          </a:p>
          <a:p>
            <a:pPr>
              <a:spcBef>
                <a:spcPct val="0"/>
              </a:spcBef>
              <a:buClrTx/>
              <a:buFontTx/>
              <a:buNone/>
              <a:defRPr/>
            </a:pPr>
            <a:endParaRPr lang="en-US" altLang="en-US" sz="2000" dirty="0">
              <a:latin typeface="+mj-lt"/>
            </a:endParaRPr>
          </a:p>
          <a:p>
            <a:pPr>
              <a:spcBef>
                <a:spcPct val="0"/>
              </a:spcBef>
              <a:buClrTx/>
              <a:buFontTx/>
              <a:buNone/>
              <a:defRPr/>
            </a:pPr>
            <a:endParaRPr lang="en-US" altLang="en-US" sz="2400" dirty="0">
              <a:latin typeface="Arial" panose="020B0604020202020204" pitchFamily="34" charset="0"/>
              <a:cs typeface="Arial" panose="020B0604020202020204" pitchFamily="34" charset="0"/>
            </a:endParaRPr>
          </a:p>
          <a:p>
            <a:pPr>
              <a:spcBef>
                <a:spcPct val="0"/>
              </a:spcBef>
              <a:buClrTx/>
              <a:buFontTx/>
              <a:buNone/>
              <a:defRPr/>
            </a:pPr>
            <a:endParaRPr lang="en-US" altLang="en-US" sz="4000" dirty="0">
              <a:latin typeface="+mj-lt"/>
            </a:endParaRPr>
          </a:p>
        </p:txBody>
      </p:sp>
      <p:graphicFrame>
        <p:nvGraphicFramePr>
          <p:cNvPr id="4" name="Group 24"/>
          <p:cNvGraphicFramePr>
            <a:graphicFrameLocks/>
          </p:cNvGraphicFramePr>
          <p:nvPr>
            <p:extLst>
              <p:ext uri="{D42A27DB-BD31-4B8C-83A1-F6EECF244321}">
                <p14:modId xmlns:p14="http://schemas.microsoft.com/office/powerpoint/2010/main" val="907789521"/>
              </p:ext>
            </p:extLst>
          </p:nvPr>
        </p:nvGraphicFramePr>
        <p:xfrm>
          <a:off x="787400" y="2103627"/>
          <a:ext cx="7467600" cy="2076706"/>
        </p:xfrm>
        <a:graphic>
          <a:graphicData uri="http://schemas.openxmlformats.org/drawingml/2006/table">
            <a:tbl>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282196">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dirty="0">
                          <a:ln>
                            <a:noFill/>
                          </a:ln>
                          <a:solidFill>
                            <a:schemeClr val="tx1"/>
                          </a:solidFill>
                          <a:effectLst/>
                          <a:latin typeface="Arial" charset="0"/>
                        </a:rPr>
                        <a:t>Spanish</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dirty="0">
                          <a:ln>
                            <a:noFill/>
                          </a:ln>
                          <a:solidFill>
                            <a:schemeClr val="tx1"/>
                          </a:solidFill>
                          <a:effectLst/>
                          <a:latin typeface="Arial" charset="0"/>
                        </a:rPr>
                        <a:t>English</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9277">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CV (</a:t>
                      </a:r>
                      <a:r>
                        <a:rPr kumimoji="0" lang="en-US" sz="2000" b="0" i="0" u="none" strike="noStrike" cap="none" normalizeH="0" baseline="0" dirty="0" err="1">
                          <a:ln>
                            <a:noFill/>
                          </a:ln>
                          <a:solidFill>
                            <a:schemeClr val="tx1"/>
                          </a:solidFill>
                          <a:effectLst/>
                          <a:latin typeface="Arial" charset="0"/>
                        </a:rPr>
                        <a:t>LAva</a:t>
                      </a:r>
                      <a:r>
                        <a:rPr kumimoji="0" lang="en-US" sz="2000" b="0" i="0" u="none" strike="noStrike" cap="none" normalizeH="0" baseline="0" dirty="0">
                          <a:ln>
                            <a:noFill/>
                          </a:ln>
                          <a:solidFill>
                            <a:schemeClr val="tx1"/>
                          </a:solidFill>
                          <a:effectLst/>
                          <a:latin typeface="Arial" charset="0"/>
                        </a:rPr>
                        <a:t>) and CVC (</a:t>
                      </a:r>
                      <a:r>
                        <a:rPr kumimoji="0" lang="en-US" sz="2000" b="0" i="0" u="none" strike="noStrike" cap="none" normalizeH="0" baseline="0" dirty="0" err="1">
                          <a:ln>
                            <a:noFill/>
                          </a:ln>
                          <a:solidFill>
                            <a:schemeClr val="tx1"/>
                          </a:solidFill>
                          <a:effectLst/>
                          <a:latin typeface="Arial" charset="0"/>
                        </a:rPr>
                        <a:t>CANta</a:t>
                      </a:r>
                      <a:r>
                        <a:rPr kumimoji="0" lang="en-US" sz="2000" b="0" i="0" u="none" strike="noStrike" cap="none" normalizeH="0" baseline="0" dirty="0">
                          <a:ln>
                            <a:noFill/>
                          </a:ln>
                          <a:solidFill>
                            <a:schemeClr val="tx1"/>
                          </a:solidFill>
                          <a:effectLst/>
                          <a:latin typeface="Arial" charset="0"/>
                        </a:rPr>
                        <a:t>) syllables</a:t>
                      </a: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59277">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defRPr/>
                      </a:pPr>
                      <a:r>
                        <a:rPr kumimoji="0" lang="en-US" sz="2000" b="0" i="0" u="none" strike="noStrike" cap="none" normalizeH="0" baseline="0" dirty="0">
                          <a:ln>
                            <a:noFill/>
                          </a:ln>
                          <a:solidFill>
                            <a:schemeClr val="tx1"/>
                          </a:solidFill>
                          <a:effectLst/>
                          <a:latin typeface="Arial" charset="0"/>
                          <a:cs typeface="Arial" panose="020B0604020202020204" pitchFamily="34" charset="0"/>
                        </a:rPr>
                        <a:t>Acoustic correlates = F0, duration, intensity</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r h="459277">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defRPr/>
                      </a:pPr>
                      <a:r>
                        <a:rPr kumimoji="0" 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CVC </a:t>
                      </a:r>
                      <a:r>
                        <a:rPr kumimoji="0" lang="es-E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less</a:t>
                      </a:r>
                      <a:r>
                        <a:rPr kumimoji="0" 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s-E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frequent</a:t>
                      </a:r>
                      <a:r>
                        <a:rPr kumimoji="0" 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s-E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than</a:t>
                      </a:r>
                      <a:r>
                        <a:rPr kumimoji="0" 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CV</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defRPr/>
                      </a:pPr>
                      <a:r>
                        <a:rPr kumimoji="0" 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s-E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less</a:t>
                      </a:r>
                      <a:r>
                        <a:rPr kumimoji="0" 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s-E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frequent</a:t>
                      </a:r>
                      <a:r>
                        <a:rPr kumimoji="0" 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CVC = </a:t>
                      </a:r>
                      <a:r>
                        <a:rPr kumimoji="0" lang="es-E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fewer</a:t>
                      </a:r>
                      <a:r>
                        <a:rPr kumimoji="0" 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lexical </a:t>
                      </a:r>
                      <a:r>
                        <a:rPr kumimoji="0" lang="es-E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competitors</a:t>
                      </a:r>
                      <a:r>
                        <a:rPr kumimoji="0" 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44" y="2527391"/>
            <a:ext cx="409704" cy="35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44" y="3035292"/>
            <a:ext cx="409704" cy="35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7948" y="4419600"/>
            <a:ext cx="8031614" cy="430887"/>
          </a:xfrm>
          <a:prstGeom prst="rect">
            <a:avLst/>
          </a:prstGeom>
          <a:noFill/>
        </p:spPr>
        <p:txBody>
          <a:bodyPr wrap="square" rtlCol="0">
            <a:spAutoFit/>
          </a:bodyPr>
          <a:lstStyle/>
          <a:p>
            <a:r>
              <a:rPr lang="en-US" sz="2200" dirty="0"/>
              <a:t>Similar in both languages.</a:t>
            </a:r>
          </a:p>
        </p:txBody>
      </p:sp>
    </p:spTree>
    <p:extLst>
      <p:ext uri="{BB962C8B-B14F-4D97-AF65-F5344CB8AC3E}">
        <p14:creationId xmlns:p14="http://schemas.microsoft.com/office/powerpoint/2010/main" val="23122625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15371</TotalTime>
  <Words>1380</Words>
  <Application>Microsoft Macintosh PowerPoint</Application>
  <PresentationFormat>On-screen Show (4:3)</PresentationFormat>
  <Paragraphs>226</Paragraphs>
  <Slides>30</Slides>
  <Notes>12</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Times New Roman</vt:lpstr>
      <vt:lpstr>Wingdings</vt:lpstr>
      <vt:lpstr>Wingdings 2</vt:lpstr>
      <vt:lpstr>Median</vt:lpstr>
      <vt:lpstr>LOOKING FORWARD: FREQUENCY AND PROFICIENCY EFFECTS IN SUPRASEGMENTAL AND SEGMENTAL CUES TO L1 AND L2 LEXICAL PREDICTION</vt:lpstr>
      <vt:lpstr>PowerPoint Presentation</vt:lpstr>
      <vt:lpstr>PowerPoint Presentation</vt:lpstr>
      <vt:lpstr>PROSODY, THE NEGLECTED SON</vt:lpstr>
      <vt:lpstr>GOAL</vt:lpstr>
      <vt:lpstr>PowerPoint Presentation</vt:lpstr>
      <vt:lpstr>PowerPoint Presentation</vt:lpstr>
      <vt:lpstr>PowerPoint Presentation</vt:lpstr>
      <vt:lpstr>PowerPoint Presentation</vt:lpstr>
      <vt:lpstr>MORPHOLOGICAL ANTICIPATION</vt:lpstr>
      <vt:lpstr>WM AND L2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CV results</vt:lpstr>
      <vt:lpstr>PowerPoint Presentation</vt:lpstr>
      <vt:lpstr>CVC results</vt:lpstr>
      <vt:lpstr>PowerPoint Presentation</vt:lpstr>
      <vt:lpstr>PowerPoint Presentation</vt:lpstr>
      <vt:lpstr>ONGOING FOLLOW-UP STUDIES</vt:lpstr>
      <vt:lpstr>Questions? nuria.sagarra@rutgers.edu . </vt:lpstr>
    </vt:vector>
  </TitlesOfParts>
  <Company>LSA User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LSA User</dc:creator>
  <cp:lastModifiedBy>Joseph Casillas</cp:lastModifiedBy>
  <cp:revision>875</cp:revision>
  <dcterms:created xsi:type="dcterms:W3CDTF">2009-09-28T16:29:55Z</dcterms:created>
  <dcterms:modified xsi:type="dcterms:W3CDTF">2019-06-20T14:56:00Z</dcterms:modified>
</cp:coreProperties>
</file>