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1" r:id="rId4"/>
    <p:sldId id="263" r:id="rId5"/>
    <p:sldId id="305" r:id="rId6"/>
    <p:sldId id="264" r:id="rId7"/>
    <p:sldId id="265" r:id="rId8"/>
    <p:sldId id="266" r:id="rId9"/>
    <p:sldId id="268" r:id="rId10"/>
    <p:sldId id="267" r:id="rId11"/>
    <p:sldId id="260" r:id="rId12"/>
    <p:sldId id="270" r:id="rId13"/>
    <p:sldId id="272" r:id="rId14"/>
    <p:sldId id="310" r:id="rId15"/>
    <p:sldId id="275" r:id="rId16"/>
    <p:sldId id="276" r:id="rId17"/>
    <p:sldId id="277" r:id="rId18"/>
    <p:sldId id="278" r:id="rId19"/>
    <p:sldId id="279" r:id="rId20"/>
    <p:sldId id="308" r:id="rId21"/>
    <p:sldId id="280" r:id="rId22"/>
    <p:sldId id="281" r:id="rId23"/>
    <p:sldId id="282" r:id="rId24"/>
    <p:sldId id="309" r:id="rId25"/>
    <p:sldId id="291" r:id="rId26"/>
    <p:sldId id="298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94633"/>
  </p:normalViewPr>
  <p:slideViewPr>
    <p:cSldViewPr snapToGrid="0" snapToObjects="1">
      <p:cViewPr>
        <p:scale>
          <a:sx n="100" d="100"/>
          <a:sy n="100" d="100"/>
        </p:scale>
        <p:origin x="808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48AB0-AA7D-1D45-99DC-08025E11033A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57E8-54EB-634C-B0A5-5E29997C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8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67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6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videos, not pictures!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3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2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axis values!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8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32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en-US" dirty="0" smtClean="0"/>
              <a:t>Lexicon: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Especially minimal pairs (e.g., </a:t>
            </a:r>
            <a:r>
              <a:rPr lang="en-US" i="1" dirty="0" smtClean="0"/>
              <a:t>pen-pan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Also for words that quasi-overlap at some point (</a:t>
            </a:r>
            <a:r>
              <a:rPr lang="en-US" i="1" dirty="0" smtClean="0"/>
              <a:t>pencil-panda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7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repetition condition!!!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7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(i.e., is there one or two categories?)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3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(i.e., is there one or two categories?)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Evidence of this comes from visual-world eye-tracking experiments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57E8-54EB-634C-B0A5-5E29997C79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3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6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7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3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1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F3C3-B3E7-1C4B-A0B2-C2AC304ABDE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2F67-A1F3-B348-8365-8245E0B4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22.e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3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Audiovisual feedback modulates lexical competition in a second language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Miquel Llompart &amp; Eva </a:t>
            </a:r>
            <a:r>
              <a:rPr lang="en-US" sz="1600" dirty="0" err="1" smtClean="0"/>
              <a:t>Reinisch</a:t>
            </a:r>
            <a:endParaRPr lang="en-US" sz="1600" dirty="0" smtClean="0"/>
          </a:p>
          <a:p>
            <a:r>
              <a:rPr lang="en-US" sz="1600" dirty="0" smtClean="0"/>
              <a:t>Institute of Phonetics and Speech Processing</a:t>
            </a:r>
          </a:p>
          <a:p>
            <a:r>
              <a:rPr lang="en-US" sz="1600" dirty="0" smtClean="0"/>
              <a:t>LMU Munich</a:t>
            </a:r>
          </a:p>
          <a:p>
            <a:endParaRPr lang="en-US" sz="1600" dirty="0"/>
          </a:p>
          <a:p>
            <a:r>
              <a:rPr lang="en-US" sz="1600" dirty="0" smtClean="0"/>
              <a:t>New Sounds, University of Aarhus</a:t>
            </a:r>
          </a:p>
          <a:p>
            <a:r>
              <a:rPr lang="en-US" sz="1600" dirty="0" smtClean="0"/>
              <a:t>June 12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765" y="5726550"/>
            <a:ext cx="1930235" cy="1131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764" y="4521932"/>
            <a:ext cx="1930235" cy="1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9"/>
    </mc:Choice>
    <mc:Fallback xmlns="">
      <p:transition xmlns:p14="http://schemas.microsoft.com/office/powerpoint/2010/main" spd="slow" advTm="69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825625"/>
            <a:ext cx="11195385" cy="4351338"/>
          </a:xfrm>
        </p:spPr>
        <p:txBody>
          <a:bodyPr/>
          <a:lstStyle/>
          <a:p>
            <a:endParaRPr lang="en-US" sz="3200" dirty="0" smtClean="0">
              <a:effectLst/>
            </a:endParaRPr>
          </a:p>
          <a:p>
            <a:endParaRPr lang="en-US" sz="3200" dirty="0" smtClean="0">
              <a:effectLst/>
            </a:endParaRPr>
          </a:p>
          <a:p>
            <a:r>
              <a:rPr lang="en-US" sz="3200" dirty="0"/>
              <a:t>Could visual articulatory </a:t>
            </a:r>
            <a:r>
              <a:rPr lang="en-US" sz="3200" dirty="0" smtClean="0"/>
              <a:t>information also be a valuable source of additional information for the encoding of a lexical distinction between L2 categories?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59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77"/>
    </mc:Choice>
    <mc:Fallback xmlns="">
      <p:transition xmlns:p14="http://schemas.microsoft.com/office/powerpoint/2010/main" spd="slow" advTm="3017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articulatory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95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Audiovisual benefit (AV better than A)</a:t>
            </a:r>
          </a:p>
          <a:p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ategorization for L2 contrasts </a:t>
            </a:r>
            <a:r>
              <a:rPr lang="en-US" dirty="0"/>
              <a:t>with visible articulatory </a:t>
            </a:r>
            <a:r>
              <a:rPr lang="en-US" dirty="0" smtClean="0"/>
              <a:t>gestures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(</a:t>
            </a:r>
            <a:r>
              <a:rPr lang="en-US" dirty="0"/>
              <a:t>Navarra &amp; Soto-</a:t>
            </a:r>
            <a:r>
              <a:rPr lang="en-US" dirty="0" err="1"/>
              <a:t>Faraco</a:t>
            </a:r>
            <a:r>
              <a:rPr lang="en-US" dirty="0"/>
              <a:t>, 2007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Phonetic training for the same type of contrasts (</a:t>
            </a:r>
            <a:r>
              <a:rPr lang="en-US" dirty="0" err="1" smtClean="0"/>
              <a:t>Hazan</a:t>
            </a:r>
            <a:r>
              <a:rPr lang="en-US" dirty="0" smtClean="0"/>
              <a:t> et al., 2005)</a:t>
            </a:r>
          </a:p>
          <a:p>
            <a:pPr lvl="1"/>
            <a:endParaRPr lang="en-US" dirty="0"/>
          </a:p>
          <a:p>
            <a:r>
              <a:rPr lang="en-US" dirty="0" smtClean="0"/>
              <a:t>These studies examined sound categorization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</a:t>
            </a:r>
            <a:r>
              <a:rPr lang="en-US" dirty="0" smtClean="0"/>
              <a:t> </a:t>
            </a:r>
            <a:r>
              <a:rPr lang="en-US" dirty="0"/>
              <a:t>Will visual articulatory information also help at the lexical level?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77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27"/>
    </mc:Choice>
    <mc:Fallback xmlns="">
      <p:transition xmlns:p14="http://schemas.microsoft.com/office/powerpoint/2010/main" spd="slow" advTm="7992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346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Adapt </a:t>
            </a:r>
            <a:r>
              <a:rPr lang="en-US" dirty="0"/>
              <a:t>procedure in </a:t>
            </a:r>
            <a:r>
              <a:rPr lang="en-US" dirty="0" err="1" smtClean="0"/>
              <a:t>Escudero</a:t>
            </a:r>
            <a:r>
              <a:rPr lang="en-US" dirty="0" smtClean="0"/>
              <a:t> et al. (</a:t>
            </a:r>
            <a:r>
              <a:rPr lang="en-US" dirty="0"/>
              <a:t>2008) </a:t>
            </a:r>
            <a:endParaRPr lang="en-US" dirty="0" smtClean="0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Training phase with feedback to learn new </a:t>
            </a:r>
            <a:r>
              <a:rPr lang="en-US" dirty="0" smtClean="0"/>
              <a:t>words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Feedback </a:t>
            </a:r>
            <a:r>
              <a:rPr lang="en-US" dirty="0"/>
              <a:t>during training differs between </a:t>
            </a:r>
            <a:r>
              <a:rPr lang="en-US" dirty="0" smtClean="0"/>
              <a:t>conditions:               vs.    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 </a:t>
            </a:r>
            <a:r>
              <a:rPr lang="en-US" dirty="0"/>
              <a:t>phase where recognition is measured with </a:t>
            </a:r>
            <a:r>
              <a:rPr lang="en-US" dirty="0" smtClean="0"/>
              <a:t>a visual </a:t>
            </a:r>
            <a:r>
              <a:rPr lang="en-US" dirty="0"/>
              <a:t>world eye-tracking </a:t>
            </a:r>
            <a:r>
              <a:rPr lang="en-US" dirty="0" smtClean="0"/>
              <a:t>task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0" y="3874372"/>
            <a:ext cx="636613" cy="636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54550" y="3874372"/>
            <a:ext cx="661454" cy="5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4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62"/>
    </mc:Choice>
    <mc:Fallback xmlns="">
      <p:transition xmlns:p14="http://schemas.microsoft.com/office/powerpoint/2010/main" spd="slow" advTm="2446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41 </a:t>
            </a:r>
            <a:r>
              <a:rPr lang="en-US" dirty="0"/>
              <a:t>Native speakers of German (20 </a:t>
            </a:r>
            <a:r>
              <a:rPr lang="en-US" dirty="0">
                <a:solidFill>
                  <a:srgbClr val="FF0000"/>
                </a:solidFill>
              </a:rPr>
              <a:t>Audio</a:t>
            </a:r>
            <a:r>
              <a:rPr lang="en-US" dirty="0"/>
              <a:t> / 21 </a:t>
            </a:r>
            <a:r>
              <a:rPr lang="en-US" dirty="0">
                <a:solidFill>
                  <a:srgbClr val="002CFE"/>
                </a:solidFill>
              </a:rPr>
              <a:t>Video</a:t>
            </a:r>
            <a:r>
              <a:rPr lang="en-US" dirty="0" smtClean="0"/>
              <a:t>)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Between </a:t>
            </a:r>
            <a:r>
              <a:rPr lang="en-US" dirty="0"/>
              <a:t>18 and 30 of age </a:t>
            </a:r>
            <a:endParaRPr lang="en-US" dirty="0" smtClean="0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Not </a:t>
            </a:r>
            <a:r>
              <a:rPr lang="en-US" dirty="0"/>
              <a:t>studying anything </a:t>
            </a:r>
            <a:r>
              <a:rPr lang="en-US" dirty="0" smtClean="0"/>
              <a:t>language-related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Less </a:t>
            </a:r>
            <a:r>
              <a:rPr lang="en-US" dirty="0"/>
              <a:t>than half a year in an English-speaking country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24"/>
    </mc:Choice>
    <mc:Fallback xmlns="">
      <p:transition xmlns:p14="http://schemas.microsoft.com/office/powerpoint/2010/main" spd="slow" advTm="1042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AV recordings by a female speaker of Australian English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857" y="1234151"/>
            <a:ext cx="1664803" cy="165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35" y="1418669"/>
            <a:ext cx="1452428" cy="144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223" y="3586437"/>
            <a:ext cx="1150967" cy="1256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80" y="3485083"/>
            <a:ext cx="1345583" cy="1260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642" y="1825625"/>
            <a:ext cx="401832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 target pairs with /</a:t>
            </a:r>
            <a:r>
              <a:rPr lang="en-US" sz="2400" dirty="0" err="1" smtClean="0"/>
              <a:t>ɛ</a:t>
            </a:r>
            <a:r>
              <a:rPr lang="en-US" sz="2400" dirty="0" smtClean="0"/>
              <a:t>/ vs. /</a:t>
            </a:r>
            <a:r>
              <a:rPr lang="en-US" sz="2400" dirty="0" err="1" smtClean="0"/>
              <a:t>æ</a:t>
            </a:r>
            <a:r>
              <a:rPr lang="en-US" sz="2400" dirty="0" smtClean="0"/>
              <a:t>/</a:t>
            </a:r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5 filler pairs with /u/ 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32647" y="914400"/>
            <a:ext cx="16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estel</a:t>
            </a:r>
            <a:r>
              <a:rPr lang="en-US" dirty="0" smtClean="0"/>
              <a:t>   (/</a:t>
            </a:r>
            <a:r>
              <a:rPr lang="en-US" dirty="0" err="1" smtClean="0"/>
              <a:t>ɛ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7060" y="3127131"/>
            <a:ext cx="16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smtClean="0"/>
              <a:t>oostel</a:t>
            </a:r>
            <a:r>
              <a:rPr lang="en-US" dirty="0" smtClean="0"/>
              <a:t>   (/u/)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35430" y="3102797"/>
            <a:ext cx="16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ooskum</a:t>
            </a:r>
            <a:r>
              <a:rPr lang="en-US" dirty="0" smtClean="0"/>
              <a:t> (/u/)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43223" y="914400"/>
            <a:ext cx="16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askum</a:t>
            </a:r>
            <a:r>
              <a:rPr lang="en-US" dirty="0" smtClean="0"/>
              <a:t>   (/</a:t>
            </a:r>
            <a:r>
              <a:rPr lang="en-US" dirty="0" err="1" smtClean="0"/>
              <a:t>æ</a:t>
            </a:r>
            <a:r>
              <a:rPr lang="en-US" dirty="0" smtClean="0"/>
              <a:t>/)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8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55"/>
    </mc:Choice>
    <mc:Fallback xmlns="">
      <p:transition xmlns:p14="http://schemas.microsoft.com/office/powerpoint/2010/main" spd="slow" advTm="6105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 Training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Participants </a:t>
            </a:r>
            <a:r>
              <a:rPr lang="en-US" dirty="0"/>
              <a:t>learn word-picture associations </a:t>
            </a:r>
            <a:endParaRPr lang="en-US" dirty="0" smtClean="0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Two parts of around 30 minutes </a:t>
            </a:r>
            <a:r>
              <a:rPr lang="en-US" dirty="0" smtClean="0"/>
              <a:t>each</a:t>
            </a:r>
            <a:endParaRPr lang="en-US" dirty="0" smtClean="0">
              <a:effectLst/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First part with </a:t>
            </a:r>
            <a:r>
              <a:rPr lang="en-US" dirty="0" smtClean="0"/>
              <a:t>target </a:t>
            </a:r>
            <a:r>
              <a:rPr lang="en-US" dirty="0"/>
              <a:t>and distractor </a:t>
            </a:r>
            <a:r>
              <a:rPr lang="en-US" dirty="0" smtClean="0"/>
              <a:t>on screen (2 alternatives)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Second </a:t>
            </a:r>
            <a:r>
              <a:rPr lang="en-US" dirty="0"/>
              <a:t>part with </a:t>
            </a:r>
            <a:r>
              <a:rPr lang="en-US" dirty="0" smtClean="0"/>
              <a:t>target </a:t>
            </a:r>
            <a:r>
              <a:rPr lang="en-US" dirty="0"/>
              <a:t>and 3 distractors </a:t>
            </a:r>
            <a:r>
              <a:rPr lang="en-US" dirty="0" smtClean="0"/>
              <a:t>on screen (4 alternatives)</a:t>
            </a:r>
            <a:endParaRPr lang="en-US" dirty="0" smtClean="0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/>
              <a:t>240 trials each </a:t>
            </a:r>
            <a:r>
              <a:rPr lang="en-US" dirty="0" smtClean="0"/>
              <a:t>training part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4 blocks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29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37"/>
    </mc:Choice>
    <mc:Fallback xmlns="">
      <p:transition xmlns:p14="http://schemas.microsoft.com/office/powerpoint/2010/main" spd="slow" advTm="3213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</a:t>
            </a:r>
            <a:r>
              <a:rPr lang="en-US" dirty="0"/>
              <a:t>T</a:t>
            </a:r>
            <a:r>
              <a:rPr lang="en-US" dirty="0" smtClean="0"/>
              <a:t>raining phase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99" y="1690688"/>
            <a:ext cx="8854602" cy="4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13"/>
    </mc:Choice>
    <mc:Fallback xmlns="">
      <p:transition xmlns:p14="http://schemas.microsoft.com/office/powerpoint/2010/main" spd="slow" advTm="1331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cue: Jaw opening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5200"/>
            <a:ext cx="4803026" cy="383441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34931"/>
            <a:ext cx="4800600" cy="3837269"/>
          </a:xfrm>
        </p:spPr>
      </p:pic>
      <p:sp>
        <p:nvSpPr>
          <p:cNvPr id="3" name="TextBox 2"/>
          <p:cNvSpPr txBox="1"/>
          <p:nvPr/>
        </p:nvSpPr>
        <p:spPr>
          <a:xfrm>
            <a:off x="2404491" y="1690688"/>
            <a:ext cx="168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/</a:t>
            </a:r>
            <a:r>
              <a:rPr lang="en-US" sz="2800" dirty="0" err="1" smtClean="0"/>
              <a:t>ɛ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118046" y="1690688"/>
            <a:ext cx="168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/</a:t>
            </a:r>
            <a:r>
              <a:rPr lang="en-US" sz="2800" dirty="0" err="1"/>
              <a:t>æ</a:t>
            </a:r>
            <a:r>
              <a:rPr lang="en-US" sz="2800" dirty="0" smtClean="0"/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57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62"/>
    </mc:Choice>
    <mc:Fallback xmlns="">
      <p:transition xmlns:p14="http://schemas.microsoft.com/office/powerpoint/2010/main" spd="slow" advTm="3246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 Test Phase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Participants </a:t>
            </a:r>
            <a:r>
              <a:rPr lang="en-US" dirty="0"/>
              <a:t>are tested on the words learned </a:t>
            </a:r>
            <a:r>
              <a:rPr lang="en-US" dirty="0" smtClean="0"/>
              <a:t>during </a:t>
            </a:r>
            <a:r>
              <a:rPr lang="en-US" dirty="0"/>
              <a:t>training </a:t>
            </a:r>
            <a:endParaRPr lang="en-US" dirty="0" smtClean="0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4 pictures on the screen: </a:t>
            </a:r>
            <a:r>
              <a:rPr lang="en-US" dirty="0"/>
              <a:t>target, direct competitor and 2 distractors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Target </a:t>
            </a:r>
            <a:r>
              <a:rPr lang="en-US" dirty="0"/>
              <a:t>and (same pair) competitor: </a:t>
            </a:r>
            <a:endParaRPr lang="en-US" dirty="0" smtClean="0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Target = /</a:t>
            </a:r>
            <a:r>
              <a:rPr lang="en-US" dirty="0" err="1" smtClean="0"/>
              <a:t>ɛ</a:t>
            </a:r>
            <a:r>
              <a:rPr lang="en-US" dirty="0" smtClean="0"/>
              <a:t>/ (</a:t>
            </a:r>
            <a:r>
              <a:rPr lang="en-US" b="1" dirty="0" err="1" smtClean="0"/>
              <a:t>hes</a:t>
            </a:r>
            <a:r>
              <a:rPr lang="en-US" dirty="0" err="1" smtClean="0"/>
              <a:t>tel</a:t>
            </a:r>
            <a:r>
              <a:rPr lang="en-US" dirty="0" smtClean="0"/>
              <a:t>), competitor = /</a:t>
            </a:r>
            <a:r>
              <a:rPr lang="en-US" dirty="0" err="1" smtClean="0"/>
              <a:t>æ</a:t>
            </a:r>
            <a:r>
              <a:rPr lang="en-US" dirty="0" smtClean="0"/>
              <a:t>/ (</a:t>
            </a:r>
            <a:r>
              <a:rPr lang="en-US" b="1" dirty="0" err="1" smtClean="0"/>
              <a:t>has</a:t>
            </a:r>
            <a:r>
              <a:rPr lang="en-US" dirty="0" err="1" smtClean="0"/>
              <a:t>kum</a:t>
            </a:r>
            <a:r>
              <a:rPr lang="en-US" dirty="0" smtClean="0"/>
              <a:t>) and other way round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Distractors</a:t>
            </a:r>
            <a:r>
              <a:rPr lang="en-US" dirty="0"/>
              <a:t>: </a:t>
            </a:r>
            <a:endParaRPr lang="en-US" dirty="0" smtClean="0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Any other pair with a different first consonant (no competition)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7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16"/>
    </mc:Choice>
    <mc:Fallback xmlns="">
      <p:transition xmlns:p14="http://schemas.microsoft.com/office/powerpoint/2010/main" spd="slow" advTm="62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Test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Eye-positions </a:t>
            </a:r>
            <a:r>
              <a:rPr lang="en-US" dirty="0"/>
              <a:t>sampled at 60 Hz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Analyses </a:t>
            </a:r>
            <a:r>
              <a:rPr lang="en-US" dirty="0"/>
              <a:t>on 200-800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smtClean="0"/>
              <a:t>(after target onset) time </a:t>
            </a:r>
            <a:r>
              <a:rPr lang="en-US" dirty="0"/>
              <a:t>window </a:t>
            </a:r>
            <a:endParaRPr lang="en-US" dirty="0" smtClean="0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Dependent variable: Eye fixations on the </a:t>
            </a:r>
            <a:r>
              <a:rPr lang="en-US" b="1" dirty="0" smtClean="0"/>
              <a:t>target</a:t>
            </a:r>
            <a:r>
              <a:rPr lang="en-US" dirty="0" smtClean="0"/>
              <a:t> picture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Variables of interest: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Learning </a:t>
            </a:r>
            <a:r>
              <a:rPr lang="en-US" dirty="0"/>
              <a:t>condition (</a:t>
            </a:r>
            <a:r>
              <a:rPr lang="en-US" dirty="0">
                <a:solidFill>
                  <a:srgbClr val="FF0000"/>
                </a:solidFill>
              </a:rPr>
              <a:t>Audio</a:t>
            </a:r>
            <a:r>
              <a:rPr lang="en-US" dirty="0"/>
              <a:t>/</a:t>
            </a:r>
            <a:r>
              <a:rPr lang="en-US" dirty="0">
                <a:solidFill>
                  <a:srgbClr val="002CFE"/>
                </a:solidFill>
              </a:rPr>
              <a:t>Video</a:t>
            </a:r>
            <a:r>
              <a:rPr lang="en-US" dirty="0"/>
              <a:t>)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T</a:t>
            </a:r>
            <a:r>
              <a:rPr lang="en-US" dirty="0" smtClean="0"/>
              <a:t>arget </a:t>
            </a:r>
            <a:r>
              <a:rPr lang="en-US" dirty="0"/>
              <a:t>vowel </a:t>
            </a:r>
            <a:r>
              <a:rPr lang="en-US" dirty="0" smtClean="0"/>
              <a:t>(/</a:t>
            </a:r>
            <a:r>
              <a:rPr lang="en-US" dirty="0" err="1" smtClean="0"/>
              <a:t>ɛ</a:t>
            </a:r>
            <a:r>
              <a:rPr lang="en-US" dirty="0" smtClean="0"/>
              <a:t>/-/</a:t>
            </a:r>
            <a:r>
              <a:rPr lang="en-US" dirty="0" err="1" smtClean="0"/>
              <a:t>æ</a:t>
            </a:r>
            <a:r>
              <a:rPr lang="en-US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8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55"/>
    </mc:Choice>
    <mc:Fallback xmlns="">
      <p:transition xmlns:p14="http://schemas.microsoft.com/office/powerpoint/2010/main" spd="slow" advTm="3965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L2 </a:t>
            </a:r>
            <a:r>
              <a:rPr lang="en-US" dirty="0"/>
              <a:t>learners </a:t>
            </a:r>
            <a:r>
              <a:rPr lang="en-US" dirty="0" smtClean="0"/>
              <a:t>may have </a:t>
            </a:r>
            <a:r>
              <a:rPr lang="en-US" dirty="0"/>
              <a:t>problems with </a:t>
            </a:r>
            <a:r>
              <a:rPr lang="en-US" dirty="0" smtClean="0"/>
              <a:t>L2 sound </a:t>
            </a:r>
            <a:r>
              <a:rPr lang="en-US" dirty="0"/>
              <a:t>contrasts, especially with single category assimilations </a:t>
            </a:r>
            <a:r>
              <a:rPr lang="en-US" dirty="0" smtClean="0"/>
              <a:t>(2 L2 categories </a:t>
            </a:r>
            <a:r>
              <a:rPr lang="en-US" dirty="0" smtClean="0">
                <a:sym typeface="Wingdings"/>
              </a:rPr>
              <a:t> 1 L1 category</a:t>
            </a:r>
            <a:r>
              <a:rPr lang="en-US" dirty="0" smtClean="0"/>
              <a:t>)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Production</a:t>
            </a:r>
            <a:r>
              <a:rPr lang="en-US" dirty="0"/>
              <a:t>: no clear </a:t>
            </a:r>
            <a:r>
              <a:rPr lang="en-US" dirty="0" smtClean="0"/>
              <a:t>acoustic differentiation</a:t>
            </a:r>
          </a:p>
          <a:p>
            <a:pPr lvl="1"/>
            <a:r>
              <a:rPr lang="en-US" dirty="0"/>
              <a:t>Perception: </a:t>
            </a:r>
            <a:r>
              <a:rPr lang="en-US" dirty="0" smtClean="0"/>
              <a:t>categorization </a:t>
            </a:r>
            <a:r>
              <a:rPr lang="en-US" dirty="0"/>
              <a:t>is not optimal</a:t>
            </a:r>
          </a:p>
          <a:p>
            <a:pPr lvl="1"/>
            <a:r>
              <a:rPr lang="en-US" b="1" dirty="0" smtClean="0"/>
              <a:t>Lexicon: confusion between words with the 2 categories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99" y="4932665"/>
            <a:ext cx="874208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27" y="4616558"/>
            <a:ext cx="1289429" cy="1014411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7581761">
            <a:off x="6249454" y="4832278"/>
            <a:ext cx="380709" cy="1027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871423">
            <a:off x="5766110" y="5304390"/>
            <a:ext cx="380709" cy="1313956"/>
          </a:xfrm>
          <a:prstGeom prst="downArrow">
            <a:avLst>
              <a:gd name="adj1" fmla="val 50000"/>
              <a:gd name="adj2" fmla="val 59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13" y="4248736"/>
            <a:ext cx="1199098" cy="735643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765696" y="4299926"/>
            <a:ext cx="1698916" cy="1135381"/>
          </a:xfrm>
          <a:prstGeom prst="wedgeRectCallout">
            <a:avLst>
              <a:gd name="adj1" fmla="val -89408"/>
              <a:gd name="adj2" fmla="val 782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/>
              <a:t>p</a:t>
            </a:r>
            <a:r>
              <a:rPr lang="en-US" sz="2800" dirty="0" smtClean="0"/>
              <a:t>/</a:t>
            </a:r>
            <a:r>
              <a:rPr lang="en-US" sz="2800" dirty="0" err="1" smtClean="0"/>
              <a:t>æ</a:t>
            </a:r>
            <a:r>
              <a:rPr lang="en-US" sz="2800" dirty="0" smtClean="0"/>
              <a:t>/n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with L2 contrasts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03" y="5239788"/>
            <a:ext cx="999958" cy="9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950"/>
    </mc:Choice>
    <mc:Fallback xmlns="">
      <p:transition xmlns:p14="http://schemas.microsoft.com/office/powerpoint/2010/main" spd="slow" advTm="10395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0663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Baseline </a:t>
            </a:r>
            <a:r>
              <a:rPr lang="en-US" sz="3200" dirty="0" smtClean="0">
                <a:solidFill>
                  <a:srgbClr val="FF0000"/>
                </a:solidFill>
              </a:rPr>
              <a:t>Audio</a:t>
            </a:r>
            <a:r>
              <a:rPr lang="en-US" sz="3200" dirty="0" smtClean="0"/>
              <a:t> condition: no difference in fixations between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/</a:t>
            </a:r>
            <a:r>
              <a:rPr lang="en-US" sz="3200" dirty="0" err="1" smtClean="0"/>
              <a:t>ɛ</a:t>
            </a:r>
            <a:r>
              <a:rPr lang="en-US" sz="3200" dirty="0" smtClean="0"/>
              <a:t>/-words and /</a:t>
            </a:r>
            <a:r>
              <a:rPr lang="en-US" sz="3200" dirty="0" err="1" smtClean="0"/>
              <a:t>æ</a:t>
            </a:r>
            <a:r>
              <a:rPr lang="en-US" sz="3200" dirty="0" smtClean="0"/>
              <a:t>/-words</a:t>
            </a:r>
          </a:p>
          <a:p>
            <a:endParaRPr lang="en-US" dirty="0"/>
          </a:p>
          <a:p>
            <a:r>
              <a:rPr lang="en-US" sz="3200" dirty="0" smtClean="0"/>
              <a:t>Experimental </a:t>
            </a:r>
            <a:r>
              <a:rPr lang="en-US" sz="3200" dirty="0" smtClean="0">
                <a:solidFill>
                  <a:srgbClr val="002CFE"/>
                </a:solidFill>
              </a:rPr>
              <a:t>Video</a:t>
            </a:r>
            <a:r>
              <a:rPr lang="en-US" sz="3200" dirty="0" smtClean="0"/>
              <a:t> condition: </a:t>
            </a:r>
          </a:p>
          <a:p>
            <a:pPr lvl="1"/>
            <a:r>
              <a:rPr lang="en-US" sz="2800" dirty="0" smtClean="0"/>
              <a:t>If difference in jaw opening works as a cue: asymmetry in favor of /</a:t>
            </a:r>
            <a:r>
              <a:rPr lang="en-US" sz="2800" dirty="0" err="1" smtClean="0"/>
              <a:t>ɛ</a:t>
            </a:r>
            <a:r>
              <a:rPr lang="en-US" sz="2800" dirty="0" smtClean="0"/>
              <a:t>/</a:t>
            </a:r>
          </a:p>
          <a:p>
            <a:pPr lvl="1"/>
            <a:r>
              <a:rPr lang="en-US" sz="2800" dirty="0" smtClean="0"/>
              <a:t>If not, = </a:t>
            </a:r>
            <a:r>
              <a:rPr lang="en-US" sz="2800" dirty="0">
                <a:solidFill>
                  <a:srgbClr val="FF0000"/>
                </a:solidFill>
              </a:rPr>
              <a:t>Audio</a:t>
            </a:r>
            <a:r>
              <a:rPr lang="en-US" sz="2800" dirty="0"/>
              <a:t> </a:t>
            </a:r>
            <a:r>
              <a:rPr lang="en-US" sz="2800" dirty="0" smtClean="0"/>
              <a:t>condition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8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Training Phase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9312"/>
            <a:ext cx="5181600" cy="4003963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99312"/>
            <a:ext cx="5181600" cy="4003963"/>
          </a:xfrm>
        </p:spPr>
      </p:pic>
      <p:sp>
        <p:nvSpPr>
          <p:cNvPr id="3" name="TextBox 2"/>
          <p:cNvSpPr txBox="1"/>
          <p:nvPr/>
        </p:nvSpPr>
        <p:spPr>
          <a:xfrm>
            <a:off x="2873058" y="1690688"/>
            <a:ext cx="219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alternatives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04361" y="1715346"/>
            <a:ext cx="219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dirty="0" smtClean="0"/>
              <a:t> alternatives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31"/>
    </mc:Choice>
    <mc:Fallback xmlns="">
      <p:transition xmlns:p14="http://schemas.microsoft.com/office/powerpoint/2010/main" spd="slow" advTm="3533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test phase: </a:t>
            </a:r>
            <a:r>
              <a:rPr lang="en-US" dirty="0" smtClean="0">
                <a:solidFill>
                  <a:srgbClr val="FF0000"/>
                </a:solidFill>
              </a:rPr>
              <a:t>Audio</a:t>
            </a:r>
            <a:r>
              <a:rPr lang="en-US" dirty="0" smtClean="0"/>
              <a:t> condition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4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83"/>
    </mc:Choice>
    <mc:Fallback xmlns="">
      <p:transition xmlns:p14="http://schemas.microsoft.com/office/powerpoint/2010/main" spd="slow" advTm="78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test phase: </a:t>
            </a:r>
            <a:r>
              <a:rPr lang="en-US" dirty="0" smtClean="0">
                <a:solidFill>
                  <a:srgbClr val="002CFE"/>
                </a:solidFill>
              </a:rPr>
              <a:t>Video</a:t>
            </a:r>
            <a:r>
              <a:rPr lang="en-US" dirty="0" smtClean="0"/>
              <a:t>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44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16"/>
    </mc:Choice>
    <mc:Fallback xmlns="">
      <p:transition xmlns:p14="http://schemas.microsoft.com/office/powerpoint/2010/main" spd="slow" advTm="20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Exposure to audiovisual feedback triggered an </a:t>
            </a:r>
            <a:r>
              <a:rPr lang="en-US" b="1" dirty="0"/>
              <a:t>asymmetry</a:t>
            </a:r>
            <a:r>
              <a:rPr lang="en-US" dirty="0"/>
              <a:t> in word recognition, replicating findings for: </a:t>
            </a:r>
          </a:p>
          <a:p>
            <a:pPr lvl="1"/>
            <a:r>
              <a:rPr lang="en-US" dirty="0"/>
              <a:t>Real English words</a:t>
            </a:r>
          </a:p>
          <a:p>
            <a:pPr lvl="1"/>
            <a:r>
              <a:rPr lang="en-US" dirty="0"/>
              <a:t>Novel words cued by orthography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visual articulatory information lead to the establishment of a lexical distinction between L2 categories?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YES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8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0"/>
    </mc:Choice>
    <mc:Fallback xmlns="">
      <p:transition xmlns:p14="http://schemas.microsoft.com/office/powerpoint/2010/main" spd="slow" advTm="44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L2 </a:t>
            </a:r>
            <a:r>
              <a:rPr lang="en-US" dirty="0"/>
              <a:t>learners seem to make use of whichever </a:t>
            </a:r>
            <a:r>
              <a:rPr lang="en-US" dirty="0" smtClean="0"/>
              <a:t>additional </a:t>
            </a:r>
            <a:r>
              <a:rPr lang="en-US" dirty="0"/>
              <a:t>information that cues the existence of a contrast between L2 sounds to separate lexical entries with these sounds.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0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0"/>
    </mc:Choice>
    <mc:Fallback xmlns="">
      <p:transition xmlns:p14="http://schemas.microsoft.com/office/powerpoint/2010/main" spd="slow" advTm="4441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825625"/>
            <a:ext cx="1137285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But how does audiovisual feedback actually contribute to the encoding of the L2 contrast?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Additional knowledge of the confusable </a:t>
            </a:r>
            <a:r>
              <a:rPr lang="en-US" dirty="0"/>
              <a:t>sounds’ </a:t>
            </a:r>
            <a:r>
              <a:rPr lang="en-US" dirty="0" smtClean="0"/>
              <a:t>articulation affects how they </a:t>
            </a:r>
            <a:r>
              <a:rPr lang="en-US" dirty="0"/>
              <a:t>are </a:t>
            </a:r>
            <a:r>
              <a:rPr lang="en-US" dirty="0" smtClean="0"/>
              <a:t>represented in the novel words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 b="1" dirty="0" smtClean="0"/>
              <a:t>Additional articulatory knowledge </a:t>
            </a:r>
            <a:r>
              <a:rPr lang="en-US" sz="2800" b="1" dirty="0" smtClean="0">
                <a:sym typeface="Wingdings"/>
              </a:rPr>
              <a:t></a:t>
            </a:r>
            <a:r>
              <a:rPr lang="en-US" sz="2800" b="1" dirty="0" smtClean="0"/>
              <a:t> more accurate representations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endParaRPr lang="en-US" dirty="0">
              <a:effectLst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812367" y="2548466"/>
            <a:ext cx="571500" cy="728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81"/>
    </mc:Choice>
    <mc:Fallback xmlns="">
      <p:transition xmlns:p14="http://schemas.microsoft.com/office/powerpoint/2010/main" spd="slow" advTm="10838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accurate?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825625"/>
            <a:ext cx="11372850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US" sz="2800" b="1" dirty="0" smtClean="0"/>
              <a:t>Additional articulatory </a:t>
            </a:r>
            <a:r>
              <a:rPr lang="en-US" sz="2800" b="1" dirty="0"/>
              <a:t>knowledge </a:t>
            </a:r>
            <a:r>
              <a:rPr lang="en-US" sz="2800" b="1" dirty="0">
                <a:sym typeface="Wingdings"/>
              </a:rPr>
              <a:t></a:t>
            </a:r>
            <a:r>
              <a:rPr lang="en-US" sz="2800" b="1" dirty="0"/>
              <a:t> more accurate representations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92" y="3362578"/>
            <a:ext cx="2774950" cy="174758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117717" y="3708400"/>
            <a:ext cx="842963" cy="58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845596" y="3708400"/>
            <a:ext cx="842963" cy="58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4061"/>
            <a:ext cx="1832610" cy="181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72" y="3332161"/>
            <a:ext cx="250237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81"/>
    </mc:Choice>
    <mc:Fallback xmlns="">
      <p:transition xmlns:p14="http://schemas.microsoft.com/office/powerpoint/2010/main" spd="slow" advTm="10838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</a:t>
            </a:r>
            <a:r>
              <a:rPr lang="en-US" dirty="0" smtClean="0"/>
              <a:t>with L2 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Lexical difficulties </a:t>
            </a:r>
            <a:r>
              <a:rPr lang="en-US" dirty="0"/>
              <a:t>are </a:t>
            </a:r>
            <a:r>
              <a:rPr lang="en-US" dirty="0" smtClean="0"/>
              <a:t>harder </a:t>
            </a:r>
            <a:r>
              <a:rPr lang="en-US" dirty="0"/>
              <a:t>to overcome than </a:t>
            </a:r>
            <a:r>
              <a:rPr lang="en-US" dirty="0" smtClean="0"/>
              <a:t>problems </a:t>
            </a:r>
            <a:r>
              <a:rPr lang="en-US" dirty="0"/>
              <a:t>at the sound </a:t>
            </a:r>
            <a:r>
              <a:rPr lang="en-US" dirty="0" smtClean="0"/>
              <a:t>level (</a:t>
            </a:r>
            <a:r>
              <a:rPr lang="en-US" dirty="0" err="1" smtClean="0"/>
              <a:t>Díaz</a:t>
            </a:r>
            <a:r>
              <a:rPr lang="en-US" dirty="0" smtClean="0"/>
              <a:t> et al., 2012, 2015) </a:t>
            </a:r>
            <a:endParaRPr lang="en-US" dirty="0" smtClean="0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Even when </a:t>
            </a:r>
            <a:r>
              <a:rPr lang="en-US" dirty="0" smtClean="0"/>
              <a:t>accurate in identification, many errors in </a:t>
            </a:r>
            <a:r>
              <a:rPr lang="en-US" dirty="0"/>
              <a:t>lexical tasks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99" y="4932665"/>
            <a:ext cx="874208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27" y="4616558"/>
            <a:ext cx="1289429" cy="101441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992255" y="3589866"/>
            <a:ext cx="1845867" cy="1602335"/>
          </a:xfrm>
          <a:prstGeom prst="cloudCallout">
            <a:avLst>
              <a:gd name="adj1" fmla="val 39408"/>
              <a:gd name="adj2" fmla="val 7279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68" y="3824577"/>
            <a:ext cx="346394" cy="110808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1765696" y="4299926"/>
            <a:ext cx="1698916" cy="1135381"/>
          </a:xfrm>
          <a:prstGeom prst="wedgeRectCallout">
            <a:avLst>
              <a:gd name="adj1" fmla="val -89408"/>
              <a:gd name="adj2" fmla="val 782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l[</a:t>
            </a:r>
            <a:r>
              <a:rPr lang="en-US" sz="2800" dirty="0" err="1" smtClean="0"/>
              <a:t>ɛ</a:t>
            </a:r>
            <a:r>
              <a:rPr lang="en-US" sz="2800" dirty="0" smtClean="0"/>
              <a:t>]</a:t>
            </a:r>
            <a:r>
              <a:rPr lang="en-US" sz="2800" dirty="0" err="1" smtClean="0"/>
              <a:t>mp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8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55"/>
    </mc:Choice>
    <mc:Fallback xmlns="">
      <p:transition xmlns:p14="http://schemas.microsoft.com/office/powerpoint/2010/main" spd="slow" advTm="5845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encoding of L2 contrasts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6301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Difficulties </a:t>
            </a:r>
            <a:r>
              <a:rPr lang="en-US" dirty="0"/>
              <a:t>at the </a:t>
            </a:r>
            <a:r>
              <a:rPr lang="en-US" dirty="0" smtClean="0"/>
              <a:t>lexical level </a:t>
            </a:r>
            <a:r>
              <a:rPr lang="en-US" dirty="0"/>
              <a:t>proposed to stem from </a:t>
            </a:r>
            <a:r>
              <a:rPr lang="en-US" dirty="0" smtClean="0"/>
              <a:t>non-native asymmetrical </a:t>
            </a:r>
            <a:r>
              <a:rPr lang="en-US" dirty="0"/>
              <a:t>encoding of L2 </a:t>
            </a:r>
            <a:r>
              <a:rPr lang="en-US" dirty="0" smtClean="0"/>
              <a:t>contrasts (Darcy et al., 2013):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Modulated </a:t>
            </a:r>
            <a:r>
              <a:rPr lang="en-US" dirty="0"/>
              <a:t>by similarity to L1 </a:t>
            </a:r>
            <a:r>
              <a:rPr lang="en-US" dirty="0" smtClean="0"/>
              <a:t>category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98" y="3630764"/>
            <a:ext cx="6615113" cy="18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0"/>
    </mc:Choice>
    <mc:Fallback xmlns="">
      <p:transition xmlns:p14="http://schemas.microsoft.com/office/powerpoint/2010/main" spd="slow" advTm="61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encoding of L2 contrasts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825625"/>
            <a:ext cx="11401425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Dutch listeners</a:t>
            </a:r>
            <a:r>
              <a:rPr lang="en-US" dirty="0"/>
              <a:t>, English /</a:t>
            </a:r>
            <a:r>
              <a:rPr lang="en-US" dirty="0" err="1" smtClean="0"/>
              <a:t>ɛ</a:t>
            </a:r>
            <a:r>
              <a:rPr lang="en-US" dirty="0" smtClean="0"/>
              <a:t>/-/</a:t>
            </a:r>
            <a:r>
              <a:rPr lang="en-US" dirty="0" err="1" smtClean="0"/>
              <a:t>æ</a:t>
            </a:r>
            <a:r>
              <a:rPr lang="en-US" dirty="0" smtClean="0"/>
              <a:t>/ contrast (Weber &amp; Cutler, 2004) </a:t>
            </a:r>
          </a:p>
          <a:p>
            <a:r>
              <a:rPr lang="en-US" dirty="0" smtClean="0"/>
              <a:t>In </a:t>
            </a:r>
            <a:r>
              <a:rPr lang="en-US" dirty="0"/>
              <a:t>word pairs like </a:t>
            </a:r>
            <a:r>
              <a:rPr lang="en-US" i="1" dirty="0" smtClean="0"/>
              <a:t>pencil</a:t>
            </a:r>
            <a:r>
              <a:rPr lang="en-US" dirty="0" smtClean="0"/>
              <a:t>-</a:t>
            </a:r>
            <a:r>
              <a:rPr lang="en-US" i="1" dirty="0" smtClean="0"/>
              <a:t>panda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/</a:t>
            </a:r>
            <a:r>
              <a:rPr lang="en-US" dirty="0" err="1" smtClean="0"/>
              <a:t>ɛ</a:t>
            </a:r>
            <a:r>
              <a:rPr lang="en-US" dirty="0" smtClean="0"/>
              <a:t>/ and /</a:t>
            </a:r>
            <a:r>
              <a:rPr lang="en-US" dirty="0" err="1" smtClean="0"/>
              <a:t>æ</a:t>
            </a:r>
            <a:r>
              <a:rPr lang="en-US" dirty="0" smtClean="0"/>
              <a:t>/ were not distinguished: looks at </a:t>
            </a:r>
            <a:r>
              <a:rPr lang="en-US" i="1" dirty="0" smtClean="0"/>
              <a:t>pen- </a:t>
            </a:r>
            <a:r>
              <a:rPr lang="en-US" dirty="0" smtClean="0"/>
              <a:t>and </a:t>
            </a:r>
            <a:r>
              <a:rPr lang="en-US" i="1" dirty="0" smtClean="0"/>
              <a:t>pan- </a:t>
            </a:r>
            <a:r>
              <a:rPr lang="en-US" dirty="0" smtClean="0"/>
              <a:t>should be similar</a:t>
            </a:r>
            <a:endParaRPr lang="en-US" dirty="0"/>
          </a:p>
          <a:p>
            <a:r>
              <a:rPr lang="en-US" dirty="0" smtClean="0"/>
              <a:t>If separately encoded but /</a:t>
            </a:r>
            <a:r>
              <a:rPr lang="en-US" dirty="0" err="1" smtClean="0"/>
              <a:t>ɛ</a:t>
            </a:r>
            <a:r>
              <a:rPr lang="en-US" dirty="0" smtClean="0"/>
              <a:t>/ was dominant </a:t>
            </a:r>
            <a:r>
              <a:rPr lang="en-US" dirty="0" smtClean="0">
                <a:sym typeface="Wingdings"/>
              </a:rPr>
              <a:t>  overall + looks to </a:t>
            </a:r>
            <a:r>
              <a:rPr lang="en-US" i="1" dirty="0" smtClean="0">
                <a:sym typeface="Wingdings"/>
              </a:rPr>
              <a:t>pen-</a:t>
            </a:r>
            <a:r>
              <a:rPr lang="en-US" dirty="0" smtClean="0">
                <a:sym typeface="Wingdings"/>
              </a:rPr>
              <a:t> than </a:t>
            </a:r>
            <a:r>
              <a:rPr lang="en-US" i="1" dirty="0" smtClean="0">
                <a:sym typeface="Wingdings"/>
              </a:rPr>
              <a:t>pan-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43" y="2951453"/>
            <a:ext cx="1992313" cy="19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"/>
    </mc:Choice>
    <mc:Fallback xmlns="">
      <p:transition xmlns:p14="http://schemas.microsoft.com/office/powerpoint/2010/main" spd="slow" advTm="6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encoding of L2 contrasts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Targets </a:t>
            </a:r>
            <a:r>
              <a:rPr lang="en-US" dirty="0"/>
              <a:t>like </a:t>
            </a:r>
            <a:r>
              <a:rPr lang="en-US" i="1" dirty="0"/>
              <a:t>pencil</a:t>
            </a:r>
            <a:r>
              <a:rPr lang="en-US" dirty="0"/>
              <a:t> are rapidly </a:t>
            </a:r>
            <a:r>
              <a:rPr lang="en-US" dirty="0" smtClean="0"/>
              <a:t>recognized (+ looks)</a:t>
            </a:r>
          </a:p>
          <a:p>
            <a:r>
              <a:rPr lang="en-US" dirty="0" smtClean="0"/>
              <a:t>Targets </a:t>
            </a:r>
            <a:r>
              <a:rPr lang="en-US" dirty="0"/>
              <a:t>like </a:t>
            </a:r>
            <a:r>
              <a:rPr lang="en-US" i="1" dirty="0"/>
              <a:t>panda</a:t>
            </a:r>
            <a:r>
              <a:rPr lang="en-US" dirty="0"/>
              <a:t> show delayed </a:t>
            </a:r>
            <a:r>
              <a:rPr lang="en-US" dirty="0" smtClean="0"/>
              <a:t>recognition (- looks)</a:t>
            </a:r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r>
              <a:rPr lang="en-US" dirty="0" smtClean="0"/>
              <a:t>Asymmetrical </a:t>
            </a:r>
            <a:r>
              <a:rPr lang="en-US" dirty="0"/>
              <a:t>reaction to </a:t>
            </a:r>
            <a:r>
              <a:rPr lang="en-US" dirty="0" smtClean="0"/>
              <a:t>target </a:t>
            </a:r>
            <a:r>
              <a:rPr lang="en-US" dirty="0"/>
              <a:t>types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lexical </a:t>
            </a:r>
            <a:r>
              <a:rPr lang="en-US" dirty="0" smtClean="0"/>
              <a:t>separation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16" y="3186564"/>
            <a:ext cx="5151967" cy="1629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88" y="870743"/>
            <a:ext cx="2660427" cy="26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"/>
    </mc:Choice>
    <mc:Fallback xmlns="">
      <p:transition xmlns:p14="http://schemas.microsoft.com/office/powerpoint/2010/main" spd="slow" advTm="64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How are these contrasts established?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Is non-native (poor) perception enough or are there additional cues at play?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Additional sources of contrastive information? </a:t>
            </a:r>
            <a:r>
              <a:rPr lang="en-US" dirty="0" smtClean="0">
                <a:sym typeface="Wingdings"/>
              </a:rPr>
              <a:t> Orthography!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ym typeface="Wingdings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3600" dirty="0" smtClean="0">
                <a:sym typeface="Wingdings"/>
              </a:rPr>
              <a:t>[Click on the] p</a:t>
            </a:r>
            <a:r>
              <a:rPr lang="en-US" sz="3600" b="1" dirty="0" smtClean="0">
                <a:solidFill>
                  <a:srgbClr val="00B050"/>
                </a:solidFill>
                <a:sym typeface="Wingdings"/>
              </a:rPr>
              <a:t>e</a:t>
            </a:r>
            <a:r>
              <a:rPr lang="en-US" sz="3600" dirty="0" smtClean="0">
                <a:sym typeface="Wingdings"/>
              </a:rPr>
              <a:t>ncil vs. p</a:t>
            </a:r>
            <a:r>
              <a:rPr lang="en-US" sz="3600" b="1" dirty="0" smtClean="0">
                <a:solidFill>
                  <a:srgbClr val="7030A0"/>
                </a:solidFill>
                <a:sym typeface="Wingdings"/>
              </a:rPr>
              <a:t>a</a:t>
            </a:r>
            <a:r>
              <a:rPr lang="en-US" sz="3600" dirty="0" smtClean="0">
                <a:sym typeface="Wingdings"/>
              </a:rPr>
              <a:t>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33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70"/>
    </mc:Choice>
    <mc:Fallback xmlns="">
      <p:transition xmlns:p14="http://schemas.microsoft.com/office/powerpoint/2010/main" spd="slow" advTm="5867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role of additional information: orthography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orthography contribute to lexical encoding of L2 contrasts? </a:t>
            </a:r>
            <a:endParaRPr lang="en-US" dirty="0"/>
          </a:p>
          <a:p>
            <a:pPr lvl="1"/>
            <a:r>
              <a:rPr lang="en-US" dirty="0"/>
              <a:t>Dutch participants trained to learn new words in English with </a:t>
            </a:r>
            <a:r>
              <a:rPr lang="en-US" dirty="0" smtClean="0"/>
              <a:t>/</a:t>
            </a:r>
            <a:r>
              <a:rPr lang="en-US" dirty="0"/>
              <a:t>ɛ</a:t>
            </a:r>
            <a:r>
              <a:rPr lang="en-US" dirty="0" smtClean="0"/>
              <a:t>/ </a:t>
            </a:r>
            <a:r>
              <a:rPr lang="en-US" dirty="0"/>
              <a:t>and </a:t>
            </a:r>
            <a:r>
              <a:rPr lang="en-US" dirty="0" smtClean="0"/>
              <a:t>/</a:t>
            </a:r>
            <a:r>
              <a:rPr lang="en-US" dirty="0" err="1"/>
              <a:t>æ</a:t>
            </a:r>
            <a:r>
              <a:rPr lang="en-US" dirty="0" smtClean="0"/>
              <a:t>/ </a:t>
            </a:r>
            <a:r>
              <a:rPr lang="en-US" dirty="0"/>
              <a:t>(e.g. </a:t>
            </a:r>
            <a:r>
              <a:rPr lang="en-US" i="1" dirty="0" err="1"/>
              <a:t>h</a:t>
            </a:r>
            <a:r>
              <a:rPr lang="en-US" dirty="0" err="1" smtClean="0">
                <a:solidFill>
                  <a:srgbClr val="00B050"/>
                </a:solidFill>
              </a:rPr>
              <a:t>e</a:t>
            </a:r>
            <a:r>
              <a:rPr lang="en-US" i="1" dirty="0" err="1" smtClean="0"/>
              <a:t>stel</a:t>
            </a:r>
            <a:r>
              <a:rPr lang="en-US" dirty="0" smtClean="0"/>
              <a:t>, </a:t>
            </a:r>
            <a:r>
              <a:rPr lang="en-US" i="1" dirty="0" err="1" smtClean="0"/>
              <a:t>h</a:t>
            </a:r>
            <a:r>
              <a:rPr lang="en-US" dirty="0" err="1" smtClean="0">
                <a:solidFill>
                  <a:srgbClr val="7030A0"/>
                </a:solidFill>
              </a:rPr>
              <a:t>a</a:t>
            </a:r>
            <a:r>
              <a:rPr lang="en-US" i="1" dirty="0" err="1" smtClean="0"/>
              <a:t>skum</a:t>
            </a:r>
            <a:r>
              <a:rPr lang="en-US" dirty="0" smtClean="0"/>
              <a:t>) </a:t>
            </a:r>
            <a:r>
              <a:rPr lang="en-US" dirty="0"/>
              <a:t>and then visual world paradigm </a:t>
            </a:r>
            <a:r>
              <a:rPr lang="en-US" dirty="0" smtClean="0"/>
              <a:t>(</a:t>
            </a:r>
            <a:r>
              <a:rPr lang="en-US" dirty="0" err="1" smtClean="0"/>
              <a:t>Escudero</a:t>
            </a:r>
            <a:r>
              <a:rPr lang="en-US" dirty="0" smtClean="0"/>
              <a:t> et al., 2008)</a:t>
            </a:r>
            <a:endParaRPr lang="en-US" dirty="0" smtClean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25" y="3851418"/>
            <a:ext cx="1122755" cy="1909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74" y="3744289"/>
            <a:ext cx="1611551" cy="1600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9374" y="3256547"/>
            <a:ext cx="317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A)                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15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61"/>
    </mc:Choice>
    <mc:Fallback xmlns="">
      <p:transition xmlns:p14="http://schemas.microsoft.com/office/powerpoint/2010/main" spd="slow" advTm="6816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role of additional information: orthography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</a:t>
            </a:r>
          </a:p>
          <a:p>
            <a:pPr marL="0" indent="0">
              <a:buNone/>
            </a:pPr>
            <a:r>
              <a:rPr lang="en-US" sz="2400" dirty="0" smtClean="0"/>
              <a:t>A) Auditory forms alone: no asymmetry</a:t>
            </a:r>
          </a:p>
          <a:p>
            <a:pPr marL="0" indent="0">
              <a:buNone/>
            </a:pPr>
            <a:r>
              <a:rPr lang="en-US" sz="2400" dirty="0" smtClean="0"/>
              <a:t>B) Auditory forms + spelling: asymmetric behavior as with real words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Acoustic input alone is not </a:t>
            </a:r>
            <a:r>
              <a:rPr lang="en-US" dirty="0" smtClean="0"/>
              <a:t>reliable enough for </a:t>
            </a:r>
            <a:r>
              <a:rPr lang="en-US" dirty="0"/>
              <a:t>L2 learners to know which sound goes in each novel word </a:t>
            </a:r>
            <a:endParaRPr lang="en-US" dirty="0" smtClean="0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Listeners make </a:t>
            </a:r>
            <a:r>
              <a:rPr lang="en-US" dirty="0"/>
              <a:t>use of additional information to establish a contrast 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Orthography provides additional reliable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86"/>
    </mc:Choice>
    <mc:Fallback xmlns="">
      <p:transition xmlns:p14="http://schemas.microsoft.com/office/powerpoint/2010/main" spd="slow" advTm="6118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9.8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7.7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1.7|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6|4.7|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6|4.7|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1062</Words>
  <Application>Microsoft Macintosh PowerPoint</Application>
  <PresentationFormat>Widescreen</PresentationFormat>
  <Paragraphs>213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Audiovisual feedback modulates lexical competition in a second language</vt:lpstr>
      <vt:lpstr>Difficulties with L2 contrasts</vt:lpstr>
      <vt:lpstr>Difficulties with L2 contrasts</vt:lpstr>
      <vt:lpstr>Lexical encoding of L2 contrasts </vt:lpstr>
      <vt:lpstr>Lexical encoding of L2 contrasts </vt:lpstr>
      <vt:lpstr>Lexical encoding of L2 contrasts </vt:lpstr>
      <vt:lpstr>The role of additional information</vt:lpstr>
      <vt:lpstr>The role of additional information: orthography</vt:lpstr>
      <vt:lpstr>The role of additional information: orthography</vt:lpstr>
      <vt:lpstr>Main question</vt:lpstr>
      <vt:lpstr>Visual articulatory information</vt:lpstr>
      <vt:lpstr>Present study</vt:lpstr>
      <vt:lpstr>Participants</vt:lpstr>
      <vt:lpstr>Materials</vt:lpstr>
      <vt:lpstr>Procedure: Training Phase</vt:lpstr>
      <vt:lpstr>Design: Training phase</vt:lpstr>
      <vt:lpstr>Visual cue: Jaw opening</vt:lpstr>
      <vt:lpstr>Procedure: Test Phase</vt:lpstr>
      <vt:lpstr>Data Analysis: Test Phase</vt:lpstr>
      <vt:lpstr>Predictions</vt:lpstr>
      <vt:lpstr>Results: Training Phase</vt:lpstr>
      <vt:lpstr>Results test phase: Audio condition</vt:lpstr>
      <vt:lpstr>Results test phase: Video condition</vt:lpstr>
      <vt:lpstr>Discussion</vt:lpstr>
      <vt:lpstr>Discussion</vt:lpstr>
      <vt:lpstr>Discussion</vt:lpstr>
      <vt:lpstr>More accurate?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articulatory information in establishing a second language lexicon</dc:title>
  <dc:creator>Miguel Llompart</dc:creator>
  <cp:lastModifiedBy>Miguel Llompart</cp:lastModifiedBy>
  <cp:revision>186</cp:revision>
  <dcterms:created xsi:type="dcterms:W3CDTF">2016-05-11T09:15:18Z</dcterms:created>
  <dcterms:modified xsi:type="dcterms:W3CDTF">2016-06-06T15:16:26Z</dcterms:modified>
</cp:coreProperties>
</file>