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4"/>
  </p:sldMasterIdLst>
  <p:notesMasterIdLst>
    <p:notesMasterId r:id="rId5"/>
  </p:notesMasterIdLst>
  <p:sldIdLst>
    <p:sldId id="256" r:id="rId6"/>
  </p:sldIdLst>
  <p:sldSz cy="32918400" cx="438912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C3B91A4-A7D1-43F2-87FF-5042C208C4F0}">
  <a:tblStyle styleId="{4C3B91A4-A7D1-43F2-87FF-5042C208C4F0}" styleName="Table_0">
    <a:wholeTbl>
      <a:tcTxStyle b="off" i="off">
        <a:font>
          <a:latin typeface="Calibri"/>
          <a:ea typeface="Calibri"/>
          <a:cs typeface="Calibri"/>
        </a:font>
        <a:schemeClr val="lt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9525">
              <a:solidFill>
                <a:srgbClr val="000000">
                  <a:alpha val="0"/>
                </a:srgbClr>
              </a:solidFill>
              <a:prstDash val="solid"/>
              <a:round/>
              <a:headEnd len="med" w="med" type="none"/>
              <a:tailEnd len="med" w="med" type="none"/>
            </a:ln>
          </a:top>
          <a:bottom>
            <a:ln cap="flat" cmpd="sng" w="9525">
              <a:solidFill>
                <a:srgbClr val="000000">
                  <a:alpha val="0"/>
                </a:srgbClr>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accent2"/>
          </a:solidFill>
        </a:fill>
      </a:tcStyle>
    </a:wholeTbl>
    <a:band1H>
      <a:tcStyle>
        <a:fill>
          <a:solidFill>
            <a:srgbClr val="983F3D"/>
          </a:solidFill>
        </a:fill>
      </a:tcStyle>
    </a:band1H>
    <a:band1V>
      <a:tcStyle>
        <a:fill>
          <a:solidFill>
            <a:srgbClr val="983F3D"/>
          </a:solidFill>
        </a:fill>
      </a:tcStyle>
    </a:band1V>
    <a:lastCol>
      <a:tcTxStyle b="on" i="off"/>
      <a:tcStyle>
        <a:tcBdr>
          <a:left>
            <a:ln cap="flat" cmpd="sng" w="25400">
              <a:solidFill>
                <a:schemeClr val="lt1"/>
              </a:solidFill>
              <a:prstDash val="solid"/>
              <a:round/>
              <a:headEnd len="med" w="med" type="none"/>
              <a:tailEnd len="med" w="med" type="none"/>
            </a:ln>
          </a:left>
        </a:tcBdr>
        <a:fill>
          <a:solidFill>
            <a:srgbClr val="983F3D"/>
          </a:solidFill>
        </a:fill>
      </a:tcStyle>
    </a:lastCol>
    <a:firstCol>
      <a:tcTxStyle b="on" i="off"/>
      <a:tcStyle>
        <a:tcBdr>
          <a:right>
            <a:ln cap="flat" cmpd="sng" w="25400">
              <a:solidFill>
                <a:schemeClr val="lt1"/>
              </a:solidFill>
              <a:prstDash val="solid"/>
              <a:round/>
              <a:headEnd len="med" w="med" type="none"/>
              <a:tailEnd len="med" w="med" type="none"/>
            </a:ln>
          </a:right>
        </a:tcBdr>
        <a:fill>
          <a:solidFill>
            <a:srgbClr val="983F3D"/>
          </a:solidFill>
        </a:fill>
      </a:tcStyle>
    </a:firstCol>
    <a:lastRow>
      <a:tcTxStyle b="on" i="off"/>
      <a:tcStyle>
        <a:tcBdr>
          <a:top>
            <a:ln cap="flat" cmpd="sng" w="25400">
              <a:solidFill>
                <a:schemeClr val="lt1"/>
              </a:solidFill>
              <a:prstDash val="solid"/>
              <a:round/>
              <a:headEnd len="med" w="med" type="none"/>
              <a:tailEnd len="med" w="med" type="none"/>
            </a:ln>
          </a:top>
        </a:tcBdr>
        <a:fill>
          <a:solidFill>
            <a:srgbClr val="7E3432"/>
          </a:solidFill>
        </a:fill>
      </a:tcStyle>
    </a:lastRow>
    <a:seCell>
      <a:tcStyle>
        <a:tcBdr>
          <a:left>
            <a:ln cap="flat" cmpd="sng" w="9525">
              <a:solidFill>
                <a:srgbClr val="000000">
                  <a:alpha val="0"/>
                </a:srgbClr>
              </a:solidFill>
              <a:prstDash val="solid"/>
              <a:round/>
              <a:headEnd len="med" w="med" type="none"/>
              <a:tailEnd len="med" w="med" type="none"/>
            </a:ln>
          </a:left>
        </a:tcBdr>
      </a:tcStyle>
    </a:seCell>
    <a:swCell>
      <a:tcStyle>
        <a:tcBdr>
          <a:right>
            <a:ln cap="flat" cmpd="sng" w="9525">
              <a:solidFill>
                <a:srgbClr val="000000">
                  <a:alpha val="0"/>
                </a:srgbClr>
              </a:solidFill>
              <a:prstDash val="solid"/>
              <a:round/>
              <a:headEnd len="med" w="med" type="none"/>
              <a:tailEnd len="med" w="med" type="none"/>
            </a:ln>
          </a:right>
        </a:tcBdr>
      </a:tcStyle>
    </a:swCell>
    <a:firstRow>
      <a:tcTxStyle b="on" i="off"/>
      <a:tcStyle>
        <a:tcBdr>
          <a:bottom>
            <a:ln cap="flat" cmpd="sng" w="25400">
              <a:solidFill>
                <a:schemeClr val="lt1"/>
              </a:solidFill>
              <a:prstDash val="solid"/>
              <a:round/>
              <a:headEnd len="med" w="med" type="none"/>
              <a:tailEnd len="med" w="med" type="none"/>
            </a:ln>
          </a:bottom>
        </a:tcBdr>
        <a:fill>
          <a:solidFill>
            <a:schemeClr val="dk1"/>
          </a:solidFill>
        </a:fill>
      </a:tcStyle>
    </a:firstRow>
    <a:neCell>
      <a:tcStyle>
        <a:tcBdr>
          <a:left>
            <a:ln cap="flat" cmpd="sng" w="9525">
              <a:solidFill>
                <a:srgbClr val="000000">
                  <a:alpha val="0"/>
                </a:srgbClr>
              </a:solidFill>
              <a:prstDash val="solid"/>
              <a:round/>
              <a:headEnd len="med" w="med" type="none"/>
              <a:tailEnd len="med" w="med" type="none"/>
            </a:ln>
          </a:left>
        </a:tcBdr>
      </a:tcStyle>
    </a:neCell>
    <a:nwCell>
      <a:tcStyle>
        <a:tcBdr>
          <a:right>
            <a:ln cap="flat" cmpd="sng" w="9525">
              <a:solidFill>
                <a:srgbClr val="000000">
                  <a:alpha val="0"/>
                </a:srgbClr>
              </a:solidFill>
              <a:prstDash val="solid"/>
              <a:round/>
              <a:headEnd len="med" w="med" type="none"/>
              <a:tailEnd len="med" w="med" type="none"/>
            </a:ln>
          </a:right>
        </a:tcBdr>
      </a:tcStyle>
    </a:nwCell>
  </a:tblStyle>
  <a:tblStyle styleId="{40D89A80-3E03-4983-B100-0ACEF2430D71}" styleName="Table_1"/>
  <a:tblStyle styleId="{398EE294-A54F-4715-84F5-9CC7F5170D58}" styleName="Table_2">
    <a:wholeTbl>
      <a:tcTxStyle b="off" i="off">
        <a:font>
          <a:latin typeface="Arial"/>
          <a:ea typeface="Arial"/>
          <a:cs typeface="Arial"/>
        </a:font>
        <a:schemeClr val="dk1"/>
      </a:tcTxStyle>
      <a:tcStyle>
        <a:tcBdr>
          <a:left>
            <a:ln cap="flat" cmpd="sng" w="12700">
              <a:solidFill>
                <a:schemeClr val="dk1"/>
              </a:solidFill>
              <a:prstDash val="solid"/>
              <a:round/>
              <a:headEnd len="med" w="med" type="none"/>
              <a:tailEnd len="med" w="med" type="none"/>
            </a:ln>
          </a:left>
          <a:right>
            <a:ln cap="flat" cmpd="sng" w="12700">
              <a:solidFill>
                <a:schemeClr val="dk1"/>
              </a:solidFill>
              <a:prstDash val="solid"/>
              <a:round/>
              <a:headEnd len="med" w="med" type="none"/>
              <a:tailEnd len="med" w="med" type="none"/>
            </a:ln>
          </a:right>
          <a:top>
            <a:ln cap="flat" cmpd="sng" w="12700">
              <a:solidFill>
                <a:schemeClr val="dk1"/>
              </a:solidFill>
              <a:prstDash val="solid"/>
              <a:round/>
              <a:headEnd len="med" w="med" type="none"/>
              <a:tailEnd len="med" w="med" type="none"/>
            </a:ln>
          </a:top>
          <a:bottom>
            <a:ln cap="flat" cmpd="sng" w="12700">
              <a:solidFill>
                <a:schemeClr val="dk1"/>
              </a:solidFill>
              <a:prstDash val="solid"/>
              <a:round/>
              <a:headEnd len="med" w="med" type="none"/>
              <a:tailEnd len="med" w="med" type="none"/>
            </a:ln>
          </a:bottom>
          <a:insideH>
            <a:ln cap="flat" cmpd="sng" w="12700">
              <a:solidFill>
                <a:schemeClr val="dk1"/>
              </a:solidFill>
              <a:prstDash val="solid"/>
              <a:round/>
              <a:headEnd len="med" w="med" type="none"/>
              <a:tailEnd len="med" w="med" type="none"/>
            </a:ln>
          </a:insideH>
          <a:insideV>
            <a:ln cap="flat" cmpd="sng" w="12700">
              <a:solidFill>
                <a:schemeClr val="dk1"/>
              </a:solidFill>
              <a:prstDash val="solid"/>
              <a:round/>
              <a:headEnd len="med" w="med" type="none"/>
              <a:tailEnd len="med" w="med" type="none"/>
            </a:ln>
          </a:insideV>
        </a:tcBdr>
        <a:fill>
          <a:solidFill>
            <a:srgbClr val="FFFFFF">
              <a:alpha val="0"/>
            </a:srgbClr>
          </a:solidFill>
        </a:fill>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67575" y="696750"/>
            <a:ext cx="4669600" cy="348374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0400" y="4412750"/>
            <a:ext cx="5603225" cy="4180498"/>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1pPr>
            <a:lvl2pPr indent="0" lvl="1" marL="457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txBox="1"/>
          <p:nvPr>
            <p:ph idx="1" type="body"/>
          </p:nvPr>
        </p:nvSpPr>
        <p:spPr>
          <a:xfrm>
            <a:off x="700400" y="4412750"/>
            <a:ext cx="5603225" cy="4180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5" name="Shape 25"/>
          <p:cNvSpPr/>
          <p:nvPr>
            <p:ph idx="2" type="sldImg"/>
          </p:nvPr>
        </p:nvSpPr>
        <p:spPr>
          <a:xfrm>
            <a:off x="1179512" y="696912"/>
            <a:ext cx="4645024" cy="34829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1" name="Shape 11"/>
        <p:cNvGrpSpPr/>
        <p:nvPr/>
      </p:nvGrpSpPr>
      <p:grpSpPr>
        <a:xfrm>
          <a:off x="0" y="0"/>
          <a:ext cx="0" cy="0"/>
          <a:chOff x="0" y="0"/>
          <a:chExt cx="0" cy="0"/>
        </a:xfrm>
      </p:grpSpPr>
      <p:sp>
        <p:nvSpPr>
          <p:cNvPr id="12" name="Shape 12"/>
          <p:cNvSpPr/>
          <p:nvPr/>
        </p:nvSpPr>
        <p:spPr>
          <a:xfrm>
            <a:off x="43129200" y="0"/>
            <a:ext cx="762000" cy="32918400"/>
          </a:xfrm>
          <a:prstGeom prst="rect">
            <a:avLst/>
          </a:prstGeom>
          <a:solidFill>
            <a:srgbClr val="D9D9D9"/>
          </a:solidFill>
          <a:ln>
            <a:noFill/>
          </a:ln>
        </p:spPr>
        <p:txBody>
          <a:bodyPr anchorCtr="0" anchor="ctr" bIns="34275" lIns="68550" rIns="68550" tIns="34275">
            <a:noAutofit/>
          </a:bodyPr>
          <a:lstStyle/>
          <a:p>
            <a:pPr indent="0" lvl="0" marL="0" marR="0" rtl="0" algn="ctr">
              <a:lnSpc>
                <a:spcPct val="100000"/>
              </a:lnSpc>
              <a:spcBef>
                <a:spcPts val="0"/>
              </a:spcBef>
              <a:spcAft>
                <a:spcPts val="0"/>
              </a:spcAft>
              <a:buClr>
                <a:srgbClr val="000000"/>
              </a:buClr>
              <a:buFont typeface="Arial"/>
              <a:buNone/>
            </a:pPr>
            <a:r>
              <a:t/>
            </a:r>
            <a:endParaRPr b="0" i="0" sz="6400" u="none" cap="none" strike="noStrike">
              <a:solidFill>
                <a:schemeClr val="lt1"/>
              </a:solidFill>
              <a:latin typeface="Calibri"/>
              <a:ea typeface="Calibri"/>
              <a:cs typeface="Calibri"/>
              <a:sym typeface="Calibri"/>
            </a:endParaRPr>
          </a:p>
        </p:txBody>
      </p:sp>
      <p:sp>
        <p:nvSpPr>
          <p:cNvPr id="13" name="Shape 13"/>
          <p:cNvSpPr/>
          <p:nvPr/>
        </p:nvSpPr>
        <p:spPr>
          <a:xfrm flipH="1">
            <a:off x="42672000" y="0"/>
            <a:ext cx="1219199" cy="4038597"/>
          </a:xfrm>
          <a:prstGeom prst="rect">
            <a:avLst/>
          </a:prstGeom>
          <a:solidFill>
            <a:srgbClr val="B0112A"/>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6400" u="none" cap="none" strike="noStrike">
              <a:solidFill>
                <a:schemeClr val="lt1"/>
              </a:solidFill>
              <a:latin typeface="Calibri"/>
              <a:ea typeface="Calibri"/>
              <a:cs typeface="Calibri"/>
              <a:sym typeface="Calibri"/>
            </a:endParaRPr>
          </a:p>
        </p:txBody>
      </p:sp>
      <p:sp>
        <p:nvSpPr>
          <p:cNvPr id="14" name="Shape 14"/>
          <p:cNvSpPr/>
          <p:nvPr/>
        </p:nvSpPr>
        <p:spPr>
          <a:xfrm>
            <a:off x="0" y="0"/>
            <a:ext cx="731518" cy="32918400"/>
          </a:xfrm>
          <a:prstGeom prst="rect">
            <a:avLst/>
          </a:prstGeom>
          <a:solidFill>
            <a:srgbClr val="D8D8D8"/>
          </a:solidFill>
          <a:ln>
            <a:noFill/>
          </a:ln>
        </p:spPr>
        <p:txBody>
          <a:bodyPr anchorCtr="0" anchor="ctr" bIns="34275" lIns="68550" rIns="68550" tIns="34275">
            <a:noAutofit/>
          </a:bodyPr>
          <a:lstStyle/>
          <a:p>
            <a:pPr indent="0" lvl="0" marL="0" marR="0" rtl="0" algn="ctr">
              <a:lnSpc>
                <a:spcPct val="100000"/>
              </a:lnSpc>
              <a:spcBef>
                <a:spcPts val="0"/>
              </a:spcBef>
              <a:spcAft>
                <a:spcPts val="0"/>
              </a:spcAft>
              <a:buClr>
                <a:srgbClr val="000000"/>
              </a:buClr>
              <a:buFont typeface="Arial"/>
              <a:buNone/>
            </a:pPr>
            <a:r>
              <a:t/>
            </a:r>
            <a:endParaRPr b="0" i="0" sz="6400" u="none" cap="none" strike="noStrike">
              <a:solidFill>
                <a:schemeClr val="lt1"/>
              </a:solidFill>
              <a:latin typeface="Calibri"/>
              <a:ea typeface="Calibri"/>
              <a:cs typeface="Calibri"/>
              <a:sym typeface="Calibri"/>
            </a:endParaRPr>
          </a:p>
        </p:txBody>
      </p:sp>
      <p:pic>
        <p:nvPicPr>
          <p:cNvPr id="15" name="Shape 15"/>
          <p:cNvPicPr preferRelativeResize="0"/>
          <p:nvPr/>
        </p:nvPicPr>
        <p:blipFill rotWithShape="1">
          <a:blip r:embed="rId2">
            <a:alphaModFix/>
          </a:blip>
          <a:srcRect b="0" l="0" r="0" t="0"/>
          <a:stretch/>
        </p:blipFill>
        <p:spPr>
          <a:xfrm>
            <a:off x="1828800" y="32575503"/>
            <a:ext cx="2626946" cy="220298"/>
          </a:xfrm>
          <a:prstGeom prst="rect">
            <a:avLst/>
          </a:prstGeom>
          <a:noFill/>
          <a:ln>
            <a:noFill/>
          </a:ln>
        </p:spPr>
      </p:pic>
      <p:sp>
        <p:nvSpPr>
          <p:cNvPr id="16" name="Shape 16"/>
          <p:cNvSpPr/>
          <p:nvPr/>
        </p:nvSpPr>
        <p:spPr>
          <a:xfrm>
            <a:off x="-10515600" y="0"/>
            <a:ext cx="9601200" cy="32918400"/>
          </a:xfrm>
          <a:prstGeom prst="rect">
            <a:avLst/>
          </a:prstGeom>
          <a:solidFill>
            <a:srgbClr val="D8D8D8"/>
          </a:solidFill>
          <a:ln>
            <a:noFill/>
          </a:ln>
        </p:spPr>
        <p:txBody>
          <a:bodyPr anchorCtr="0" anchor="t" bIns="171400" lIns="171400" rIns="171400" tIns="171400">
            <a:noAutofit/>
          </a:bodyPr>
          <a:lstStyle/>
          <a:p>
            <a:pPr indent="0" lvl="0" marL="0" marR="0" rtl="0" algn="l">
              <a:lnSpc>
                <a:spcPct val="100000"/>
              </a:lnSpc>
              <a:spcBef>
                <a:spcPts val="0"/>
              </a:spcBef>
              <a:spcAft>
                <a:spcPts val="0"/>
              </a:spcAft>
              <a:buClr>
                <a:srgbClr val="7F7F7F"/>
              </a:buClr>
              <a:buSzPct val="25000"/>
              <a:buFont typeface="Calibri"/>
              <a:buNone/>
            </a:pPr>
            <a:r>
              <a:rPr b="0" i="0" lang="en-US" sz="7200" u="none" cap="none" strike="noStrike">
                <a:solidFill>
                  <a:srgbClr val="7F7F7F"/>
                </a:solidFill>
                <a:latin typeface="Calibri"/>
                <a:ea typeface="Calibri"/>
                <a:cs typeface="Calibri"/>
                <a:sym typeface="Calibri"/>
              </a:rPr>
              <a:t>Poster Print Size:</a:t>
            </a: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This poster template is 36” high by 48” wide. It can be used to print any poster with a 3:4 aspect ratio.</a:t>
            </a:r>
          </a:p>
          <a:p>
            <a:pPr indent="0" lvl="0" marL="0" marR="0" rtl="0" algn="l">
              <a:lnSpc>
                <a:spcPct val="100000"/>
              </a:lnSpc>
              <a:spcBef>
                <a:spcPts val="1800"/>
              </a:spcBef>
              <a:spcAft>
                <a:spcPts val="0"/>
              </a:spcAft>
              <a:buClr>
                <a:srgbClr val="7F7F7F"/>
              </a:buClr>
              <a:buSzPct val="25000"/>
              <a:buFont typeface="Calibri"/>
              <a:buNone/>
            </a:pPr>
            <a:r>
              <a:rPr b="0" i="0" lang="en-US" sz="7200" u="none" cap="none" strike="noStrike">
                <a:solidFill>
                  <a:srgbClr val="7F7F7F"/>
                </a:solidFill>
                <a:latin typeface="Calibri"/>
                <a:ea typeface="Calibri"/>
                <a:cs typeface="Calibri"/>
                <a:sym typeface="Calibri"/>
              </a:rPr>
              <a:t>Image Quality:</a:t>
            </a: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p>
          <a:p>
            <a:pPr indent="0" lvl="0" marL="0" marR="0" rtl="0" algn="ctr">
              <a:lnSpc>
                <a:spcPct val="100000"/>
              </a:lnSpc>
              <a:spcBef>
                <a:spcPts val="1800"/>
              </a:spcBef>
              <a:spcAft>
                <a:spcPts val="0"/>
              </a:spcAft>
              <a:buClr>
                <a:srgbClr val="7F7F7F"/>
              </a:buClr>
              <a:buSzPct val="25000"/>
              <a:buFont typeface="Calibri"/>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p>
        </p:txBody>
      </p:sp>
      <p:grpSp>
        <p:nvGrpSpPr>
          <p:cNvPr id="17" name="Shape 17"/>
          <p:cNvGrpSpPr/>
          <p:nvPr/>
        </p:nvGrpSpPr>
        <p:grpSpPr>
          <a:xfrm>
            <a:off x="44805599" y="0"/>
            <a:ext cx="9601198" cy="32918399"/>
            <a:chOff x="33832800" y="0"/>
            <a:chExt cx="12801598" cy="43891199"/>
          </a:xfrm>
        </p:grpSpPr>
        <p:sp>
          <p:nvSpPr>
            <p:cNvPr id="18" name="Shape 18"/>
            <p:cNvSpPr/>
            <p:nvPr/>
          </p:nvSpPr>
          <p:spPr>
            <a:xfrm>
              <a:off x="33832800" y="0"/>
              <a:ext cx="12801598" cy="43891199"/>
            </a:xfrm>
            <a:prstGeom prst="rect">
              <a:avLst/>
            </a:prstGeom>
            <a:solidFill>
              <a:srgbClr val="D8D8D8"/>
            </a:solidFill>
            <a:ln>
              <a:noFill/>
            </a:ln>
          </p:spPr>
          <p:txBody>
            <a:bodyPr anchorCtr="0" anchor="t" bIns="228600" lIns="228600" rIns="228600" tIns="228600">
              <a:noAutofit/>
            </a:bodyPr>
            <a:lstStyle/>
            <a:p>
              <a:pPr indent="0" lvl="0" marL="0" marR="0" rtl="0" algn="l">
                <a:lnSpc>
                  <a:spcPct val="100000"/>
                </a:lnSpc>
                <a:spcBef>
                  <a:spcPts val="0"/>
                </a:spcBef>
                <a:spcAft>
                  <a:spcPts val="0"/>
                </a:spcAft>
                <a:buClr>
                  <a:srgbClr val="7F7F7F"/>
                </a:buClr>
                <a:buSzPct val="25000"/>
                <a:buFont typeface="Calibri"/>
                <a:buNone/>
              </a:pPr>
              <a:r>
                <a:rPr b="0" i="0" lang="en-US" sz="7200" u="none" cap="none" strike="noStrike">
                  <a:solidFill>
                    <a:srgbClr val="7F7F7F"/>
                  </a:solidFill>
                  <a:latin typeface="Calibri"/>
                  <a:ea typeface="Calibri"/>
                  <a:cs typeface="Calibri"/>
                  <a:sym typeface="Calibri"/>
                </a:rPr>
                <a:t>Change Color Theme:</a:t>
              </a: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7F7F7F"/>
                </a:buClr>
                <a:buSzPct val="25000"/>
                <a:buFont typeface="Calibri"/>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p>
            <a:p>
              <a:pPr indent="0" lvl="0" marL="0" marR="0" rtl="0" algn="ctr">
                <a:lnSpc>
                  <a:spcPct val="100000"/>
                </a:lnSpc>
                <a:spcBef>
                  <a:spcPts val="1800"/>
                </a:spcBef>
                <a:spcAft>
                  <a:spcPts val="0"/>
                </a:spcAft>
                <a:buClr>
                  <a:srgbClr val="7F7F7F"/>
                </a:buClr>
                <a:buSzPct val="25000"/>
                <a:buFont typeface="Calibri"/>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p>
          </p:txBody>
        </p:sp>
        <p:pic>
          <p:nvPicPr>
            <p:cNvPr id="19" name="Shape 19"/>
            <p:cNvPicPr preferRelativeResize="0"/>
            <p:nvPr/>
          </p:nvPicPr>
          <p:blipFill rotWithShape="1">
            <a:blip r:embed="rId3">
              <a:alphaModFix/>
            </a:blip>
            <a:srcRect b="0" l="0" r="0" t="0"/>
            <a:stretch/>
          </p:blipFill>
          <p:spPr>
            <a:xfrm>
              <a:off x="34281340" y="9260274"/>
              <a:ext cx="11904514" cy="10246926"/>
            </a:xfrm>
            <a:prstGeom prst="rect">
              <a:avLst/>
            </a:prstGeom>
            <a:noFill/>
            <a:ln>
              <a:noFill/>
            </a:ln>
          </p:spPr>
        </p:pic>
      </p:grpSp>
      <p:sp>
        <p:nvSpPr>
          <p:cNvPr id="20" name="Shape 20"/>
          <p:cNvSpPr/>
          <p:nvPr/>
        </p:nvSpPr>
        <p:spPr>
          <a:xfrm flipH="1">
            <a:off x="42672000" y="29935259"/>
            <a:ext cx="1219199" cy="2957741"/>
          </a:xfrm>
          <a:prstGeom prst="rect">
            <a:avLst/>
          </a:prstGeom>
          <a:solidFill>
            <a:srgbClr val="B0112A"/>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6400" u="none" cap="none" strike="noStrike">
              <a:solidFill>
                <a:schemeClr val="lt1"/>
              </a:solidFill>
              <a:latin typeface="Calibri"/>
              <a:ea typeface="Calibri"/>
              <a:cs typeface="Calibri"/>
              <a:sym typeface="Calibri"/>
            </a:endParaRPr>
          </a:p>
        </p:txBody>
      </p:sp>
      <p:pic>
        <p:nvPicPr>
          <p:cNvPr id="21" name="Shape 21"/>
          <p:cNvPicPr preferRelativeResize="0"/>
          <p:nvPr/>
        </p:nvPicPr>
        <p:blipFill rotWithShape="1">
          <a:blip r:embed="rId4">
            <a:alphaModFix/>
          </a:blip>
          <a:srcRect b="0" l="0" r="0" t="0"/>
          <a:stretch/>
        </p:blipFill>
        <p:spPr>
          <a:xfrm>
            <a:off x="0" y="0"/>
            <a:ext cx="43891199" cy="4051300"/>
          </a:xfrm>
          <a:prstGeom prst="rect">
            <a:avLst/>
          </a:prstGeom>
          <a:noFill/>
          <a:ln>
            <a:noFill/>
          </a:ln>
        </p:spPr>
      </p:pic>
      <p:pic>
        <p:nvPicPr>
          <p:cNvPr id="22" name="Shape 22"/>
          <p:cNvPicPr preferRelativeResize="0"/>
          <p:nvPr/>
        </p:nvPicPr>
        <p:blipFill rotWithShape="1">
          <a:blip r:embed="rId5">
            <a:alphaModFix/>
          </a:blip>
          <a:srcRect b="0" l="0" r="0" t="0"/>
          <a:stretch/>
        </p:blipFill>
        <p:spPr>
          <a:xfrm>
            <a:off x="0" y="29908500"/>
            <a:ext cx="43891199" cy="30098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 name="Shape 7"/>
          <p:cNvSpPr txBox="1"/>
          <p:nvPr>
            <p:ph idx="1" type="body"/>
          </p:nvPr>
        </p:nvSpPr>
        <p:spPr>
          <a:xfrm>
            <a:off x="2194558" y="7680963"/>
            <a:ext cx="39502080" cy="21724621"/>
          </a:xfrm>
          <a:prstGeom prst="rect">
            <a:avLst/>
          </a:prstGeom>
          <a:noFill/>
          <a:ln>
            <a:noFill/>
          </a:ln>
        </p:spPr>
        <p:txBody>
          <a:bodyPr anchorCtr="0" anchor="t" bIns="91425" lIns="91425" rIns="91425" tIns="91425"/>
          <a:lstStyle>
            <a:lvl1pPr indent="158807" lvl="0" marL="342842" marR="0" rtl="0" algn="l">
              <a:lnSpc>
                <a:spcPct val="100000"/>
              </a:lnSpc>
              <a:spcBef>
                <a:spcPts val="540"/>
              </a:spcBef>
              <a:spcAft>
                <a:spcPts val="0"/>
              </a:spcAft>
              <a:buClr>
                <a:schemeClr val="dk1"/>
              </a:buClr>
              <a:buSzPct val="100000"/>
              <a:buFont typeface="Arial"/>
              <a:buChar char="•"/>
              <a:defRPr b="0" i="0" sz="2700" u="none" cap="none" strike="noStrike">
                <a:solidFill>
                  <a:schemeClr val="dk1"/>
                </a:solidFill>
                <a:latin typeface="Calibri"/>
                <a:ea typeface="Calibri"/>
                <a:cs typeface="Calibri"/>
                <a:sym typeface="Calibri"/>
              </a:defRPr>
            </a:lvl1pPr>
            <a:lvl2pPr indent="146167" lvl="1" marL="685683" marR="0" rtl="0" algn="l">
              <a:lnSpc>
                <a:spcPct val="100000"/>
              </a:lnSpc>
              <a:spcBef>
                <a:spcPts val="540"/>
              </a:spcBef>
              <a:spcAft>
                <a:spcPts val="0"/>
              </a:spcAft>
              <a:buClr>
                <a:schemeClr val="dk1"/>
              </a:buClr>
              <a:buSzPct val="100000"/>
              <a:buFont typeface="Arial"/>
              <a:buChar char="–"/>
              <a:defRPr b="0" i="0" sz="2700" u="none" cap="none" strike="noStrike">
                <a:solidFill>
                  <a:schemeClr val="dk1"/>
                </a:solidFill>
                <a:latin typeface="Calibri"/>
                <a:ea typeface="Calibri"/>
                <a:cs typeface="Calibri"/>
                <a:sym typeface="Calibri"/>
              </a:defRPr>
            </a:lvl2pPr>
            <a:lvl3pPr indent="146224" lvl="2" marL="1028525" marR="0" rtl="0" algn="l">
              <a:lnSpc>
                <a:spcPct val="100000"/>
              </a:lnSpc>
              <a:spcBef>
                <a:spcPts val="540"/>
              </a:spcBef>
              <a:spcAft>
                <a:spcPts val="0"/>
              </a:spcAft>
              <a:buClr>
                <a:schemeClr val="dk1"/>
              </a:buClr>
              <a:buSzPct val="100000"/>
              <a:buFont typeface="Arial"/>
              <a:buChar char="•"/>
              <a:defRPr b="0" i="0" sz="2700" u="none" cap="none" strike="noStrike">
                <a:solidFill>
                  <a:schemeClr val="dk1"/>
                </a:solidFill>
                <a:latin typeface="Calibri"/>
                <a:ea typeface="Calibri"/>
                <a:cs typeface="Calibri"/>
                <a:sym typeface="Calibri"/>
              </a:defRPr>
            </a:lvl3pPr>
            <a:lvl4pPr indent="146284" lvl="3" marL="1371366" marR="0" rtl="0" algn="l">
              <a:lnSpc>
                <a:spcPct val="100000"/>
              </a:lnSpc>
              <a:spcBef>
                <a:spcPts val="540"/>
              </a:spcBef>
              <a:spcAft>
                <a:spcPts val="0"/>
              </a:spcAft>
              <a:buClr>
                <a:schemeClr val="dk1"/>
              </a:buClr>
              <a:buSzPct val="100000"/>
              <a:buFont typeface="Arial"/>
              <a:buChar char="–"/>
              <a:defRPr b="0" i="0" sz="2700" u="none" cap="none" strike="noStrike">
                <a:solidFill>
                  <a:schemeClr val="dk1"/>
                </a:solidFill>
                <a:latin typeface="Calibri"/>
                <a:ea typeface="Calibri"/>
                <a:cs typeface="Calibri"/>
                <a:sym typeface="Calibri"/>
              </a:defRPr>
            </a:lvl4pPr>
            <a:lvl5pPr indent="146342" lvl="4" marL="1714208" marR="0" rtl="0" algn="l">
              <a:lnSpc>
                <a:spcPct val="100000"/>
              </a:lnSpc>
              <a:spcBef>
                <a:spcPts val="540"/>
              </a:spcBef>
              <a:spcAft>
                <a:spcPts val="0"/>
              </a:spcAft>
              <a:buClr>
                <a:schemeClr val="dk1"/>
              </a:buClr>
              <a:buSzPct val="100000"/>
              <a:buFont typeface="Arial"/>
              <a:buChar char="»"/>
              <a:defRPr b="0" i="0" sz="2700" u="none" cap="none" strike="noStrike">
                <a:solidFill>
                  <a:schemeClr val="dk1"/>
                </a:solidFill>
                <a:latin typeface="Calibri"/>
                <a:ea typeface="Calibri"/>
                <a:cs typeface="Calibri"/>
                <a:sym typeface="Calibri"/>
              </a:defRPr>
            </a:lvl5pPr>
            <a:lvl6pPr indent="524781" lvl="5" marL="9051018" marR="0" rtl="0" algn="l">
              <a:lnSpc>
                <a:spcPct val="100000"/>
              </a:lnSpc>
              <a:spcBef>
                <a:spcPts val="1440"/>
              </a:spcBef>
              <a:spcAft>
                <a:spcPts val="0"/>
              </a:spcAft>
              <a:buClr>
                <a:schemeClr val="dk1"/>
              </a:buClr>
              <a:buSzPct val="100000"/>
              <a:buFont typeface="Arial"/>
              <a:buChar char="•"/>
              <a:defRPr b="0" i="0" sz="7200" u="none" cap="none" strike="noStrike">
                <a:solidFill>
                  <a:schemeClr val="dk1"/>
                </a:solidFill>
                <a:latin typeface="Calibri"/>
                <a:ea typeface="Calibri"/>
                <a:cs typeface="Calibri"/>
                <a:sym typeface="Calibri"/>
              </a:defRPr>
            </a:lvl6pPr>
            <a:lvl7pPr indent="542842" lvl="6" marL="10696658" marR="0" rtl="0" algn="l">
              <a:lnSpc>
                <a:spcPct val="100000"/>
              </a:lnSpc>
              <a:spcBef>
                <a:spcPts val="1440"/>
              </a:spcBef>
              <a:spcAft>
                <a:spcPts val="0"/>
              </a:spcAft>
              <a:buClr>
                <a:schemeClr val="dk1"/>
              </a:buClr>
              <a:buSzPct val="100000"/>
              <a:buFont typeface="Arial"/>
              <a:buChar char="•"/>
              <a:defRPr b="0" i="0" sz="7200" u="none" cap="none" strike="noStrike">
                <a:solidFill>
                  <a:schemeClr val="dk1"/>
                </a:solidFill>
                <a:latin typeface="Calibri"/>
                <a:ea typeface="Calibri"/>
                <a:cs typeface="Calibri"/>
                <a:sym typeface="Calibri"/>
              </a:defRPr>
            </a:lvl7pPr>
            <a:lvl8pPr indent="535503" lvl="7" marL="12342297" marR="0" rtl="0" algn="l">
              <a:lnSpc>
                <a:spcPct val="100000"/>
              </a:lnSpc>
              <a:spcBef>
                <a:spcPts val="1440"/>
              </a:spcBef>
              <a:spcAft>
                <a:spcPts val="0"/>
              </a:spcAft>
              <a:buClr>
                <a:schemeClr val="dk1"/>
              </a:buClr>
              <a:buSzPct val="100000"/>
              <a:buFont typeface="Arial"/>
              <a:buChar char="•"/>
              <a:defRPr b="0" i="0" sz="7200" u="none" cap="none" strike="noStrike">
                <a:solidFill>
                  <a:schemeClr val="dk1"/>
                </a:solidFill>
                <a:latin typeface="Calibri"/>
                <a:ea typeface="Calibri"/>
                <a:cs typeface="Calibri"/>
                <a:sym typeface="Calibri"/>
              </a:defRPr>
            </a:lvl8pPr>
            <a:lvl9pPr indent="528164" lvl="8" marL="13987935" marR="0" rtl="0" algn="l">
              <a:lnSpc>
                <a:spcPct val="100000"/>
              </a:lnSpc>
              <a:spcBef>
                <a:spcPts val="1440"/>
              </a:spcBef>
              <a:spcAft>
                <a:spcPts val="0"/>
              </a:spcAft>
              <a:buClr>
                <a:schemeClr val="dk1"/>
              </a:buClr>
              <a:buSzPct val="1000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2194558" y="30510484"/>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4400" u="none" cap="none" strike="noStrike">
                <a:solidFill>
                  <a:srgbClr val="888888"/>
                </a:solidFill>
                <a:latin typeface="Calibri"/>
                <a:ea typeface="Calibri"/>
                <a:cs typeface="Calibri"/>
                <a:sym typeface="Calibri"/>
              </a:defRPr>
            </a:lvl1pPr>
            <a:lvl2pPr indent="-7340" lvl="1" marL="1645640"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2pPr>
            <a:lvl3pPr indent="-1978" lvl="2" marL="3291279"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3pPr>
            <a:lvl4pPr indent="-9318" lvl="3" marL="4936919"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4pPr>
            <a:lvl5pPr indent="-3957" lvl="4" marL="6582558"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5pPr>
            <a:lvl6pPr indent="-11297" lvl="5" marL="8228198"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6pPr>
            <a:lvl7pPr indent="-5936" lvl="6" marL="9873837"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7pPr>
            <a:lvl8pPr indent="-578" lvl="7" marL="11519478"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8pPr>
            <a:lvl9pPr indent="-7917" lvl="8" marL="13165117"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14996159" y="30510484"/>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4400" u="none" cap="none" strike="noStrike">
                <a:solidFill>
                  <a:srgbClr val="888888"/>
                </a:solidFill>
                <a:latin typeface="Calibri"/>
                <a:ea typeface="Calibri"/>
                <a:cs typeface="Calibri"/>
                <a:sym typeface="Calibri"/>
              </a:defRPr>
            </a:lvl1pPr>
            <a:lvl2pPr indent="-7340" lvl="1" marL="1645640"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2pPr>
            <a:lvl3pPr indent="-1978" lvl="2" marL="3291279"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3pPr>
            <a:lvl4pPr indent="-9318" lvl="3" marL="4936919"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4pPr>
            <a:lvl5pPr indent="-3957" lvl="4" marL="6582558"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5pPr>
            <a:lvl6pPr indent="-11297" lvl="5" marL="8228198"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6pPr>
            <a:lvl7pPr indent="-5936" lvl="6" marL="9873837"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7pPr>
            <a:lvl8pPr indent="-578" lvl="7" marL="11519478"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8pPr>
            <a:lvl9pPr indent="-7917" lvl="8" marL="13165117" marR="0" rtl="0" algn="l">
              <a:lnSpc>
                <a:spcPct val="100000"/>
              </a:lnSpc>
              <a:spcBef>
                <a:spcPts val="0"/>
              </a:spcBef>
              <a:spcAft>
                <a:spcPts val="0"/>
              </a:spcAft>
              <a:buClr>
                <a:schemeClr val="dk1"/>
              </a:buClr>
              <a:buFont typeface="Calibri"/>
              <a:buNone/>
              <a:defRPr b="0" i="0" sz="64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31455359" y="30510484"/>
            <a:ext cx="10241279" cy="1752600"/>
          </a:xfrm>
          <a:prstGeom prst="rect">
            <a:avLst/>
          </a:prstGeom>
          <a:noFill/>
          <a:ln>
            <a:noFill/>
          </a:ln>
        </p:spPr>
        <p:txBody>
          <a:bodyPr anchorCtr="0" anchor="ctr" bIns="164550" lIns="329125" rIns="329125" tIns="1645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44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0.png"/><Relationship Id="rId11" Type="http://schemas.openxmlformats.org/officeDocument/2006/relationships/image" Target="../media/image11.png"/><Relationship Id="rId22" Type="http://schemas.openxmlformats.org/officeDocument/2006/relationships/image" Target="../media/image21.png"/><Relationship Id="rId10" Type="http://schemas.openxmlformats.org/officeDocument/2006/relationships/image" Target="../media/image12.png"/><Relationship Id="rId21" Type="http://schemas.openxmlformats.org/officeDocument/2006/relationships/image" Target="../media/image24.jpg"/><Relationship Id="rId13" Type="http://schemas.openxmlformats.org/officeDocument/2006/relationships/image" Target="../media/image14.png"/><Relationship Id="rId12" Type="http://schemas.openxmlformats.org/officeDocument/2006/relationships/image" Target="../media/image13.png"/><Relationship Id="rId23"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4.png"/><Relationship Id="rId9" Type="http://schemas.openxmlformats.org/officeDocument/2006/relationships/image" Target="../media/image09.png"/><Relationship Id="rId15" Type="http://schemas.openxmlformats.org/officeDocument/2006/relationships/image" Target="../media/image17.png"/><Relationship Id="rId14" Type="http://schemas.openxmlformats.org/officeDocument/2006/relationships/image" Target="../media/image15.png"/><Relationship Id="rId17" Type="http://schemas.openxmlformats.org/officeDocument/2006/relationships/image" Target="../media/image16.png"/><Relationship Id="rId16" Type="http://schemas.openxmlformats.org/officeDocument/2006/relationships/image" Target="../media/image18.png"/><Relationship Id="rId5" Type="http://schemas.openxmlformats.org/officeDocument/2006/relationships/image" Target="../media/image07.png"/><Relationship Id="rId19" Type="http://schemas.openxmlformats.org/officeDocument/2006/relationships/image" Target="../media/image22.png"/><Relationship Id="rId6" Type="http://schemas.openxmlformats.org/officeDocument/2006/relationships/image" Target="../media/image06.png"/><Relationship Id="rId18" Type="http://schemas.openxmlformats.org/officeDocument/2006/relationships/image" Target="../media/image19.png"/><Relationship Id="rId7" Type="http://schemas.openxmlformats.org/officeDocument/2006/relationships/image" Target="../media/image10.png"/><Relationship Id="rId8"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nvSpPr>
        <p:spPr>
          <a:xfrm>
            <a:off x="5334000" y="388826"/>
            <a:ext cx="29870401" cy="1800375"/>
          </a:xfrm>
          <a:prstGeom prst="rect">
            <a:avLst/>
          </a:prstGeom>
          <a:noFill/>
          <a:ln>
            <a:noFill/>
          </a:ln>
        </p:spPr>
        <p:txBody>
          <a:bodyPr anchorCtr="0" anchor="ctr" bIns="342825" lIns="137125" rIns="137125" tIns="342825">
            <a:noAutofit/>
          </a:bodyPr>
          <a:lstStyle/>
          <a:p>
            <a:pPr indent="0" lvl="0" marL="0" marR="0" rtl="0" algn="ctr">
              <a:lnSpc>
                <a:spcPct val="100000"/>
              </a:lnSpc>
              <a:spcBef>
                <a:spcPts val="0"/>
              </a:spcBef>
              <a:spcAft>
                <a:spcPts val="0"/>
              </a:spcAft>
              <a:buClr>
                <a:schemeClr val="lt1"/>
              </a:buClr>
              <a:buSzPct val="25000"/>
              <a:buFont typeface="Calibri"/>
              <a:buNone/>
            </a:pPr>
            <a:r>
              <a:rPr b="1" i="0" lang="en-US" sz="7200" u="none" cap="none" strike="noStrike">
                <a:solidFill>
                  <a:schemeClr val="lt1"/>
                </a:solidFill>
                <a:latin typeface="Calibri"/>
                <a:ea typeface="Calibri"/>
                <a:cs typeface="Calibri"/>
                <a:sym typeface="Calibri"/>
              </a:rPr>
              <a:t>Guessing Before Hearing: Acoustic Cues Predict Inflectional Morphology</a:t>
            </a:r>
          </a:p>
        </p:txBody>
      </p:sp>
      <p:sp>
        <p:nvSpPr>
          <p:cNvPr id="28" name="Shape 28"/>
          <p:cNvSpPr txBox="1"/>
          <p:nvPr/>
        </p:nvSpPr>
        <p:spPr>
          <a:xfrm>
            <a:off x="3962400" y="2209800"/>
            <a:ext cx="32918400" cy="1714500"/>
          </a:xfrm>
          <a:prstGeom prst="rect">
            <a:avLst/>
          </a:prstGeom>
          <a:noFill/>
          <a:ln>
            <a:noFill/>
          </a:ln>
        </p:spPr>
        <p:txBody>
          <a:bodyPr anchorCtr="0" anchor="ctr" bIns="137125" lIns="137125" rIns="137125" tIns="137125">
            <a:noAutofit/>
          </a:bodyPr>
          <a:lstStyle/>
          <a:p>
            <a:pPr indent="0" lvl="0" marL="0" marR="0" rtl="0" algn="ctr">
              <a:lnSpc>
                <a:spcPct val="100000"/>
              </a:lnSpc>
              <a:spcBef>
                <a:spcPts val="0"/>
              </a:spcBef>
              <a:spcAft>
                <a:spcPts val="0"/>
              </a:spcAft>
              <a:buClr>
                <a:schemeClr val="dk1"/>
              </a:buClr>
              <a:buSzPct val="25000"/>
              <a:buFont typeface="Arial"/>
              <a:buNone/>
            </a:pPr>
            <a:r>
              <a:rPr b="1" i="0" lang="en-US" sz="4400" u="none" cap="none" strike="noStrike">
                <a:solidFill>
                  <a:schemeClr val="lt1"/>
                </a:solidFill>
                <a:latin typeface="Arial"/>
                <a:ea typeface="Arial"/>
                <a:cs typeface="Arial"/>
                <a:sym typeface="Arial"/>
              </a:rPr>
              <a:t>Rodriguez, N., Van Nostrand, S., Wang, J., DeLacy, P., &amp; Sagarra, N.</a:t>
            </a:r>
          </a:p>
          <a:p>
            <a:pPr indent="0" lvl="0" marL="0" marR="0" rtl="0" algn="ctr">
              <a:lnSpc>
                <a:spcPct val="100000"/>
              </a:lnSpc>
              <a:spcBef>
                <a:spcPts val="0"/>
              </a:spcBef>
              <a:spcAft>
                <a:spcPts val="0"/>
              </a:spcAft>
              <a:buClr>
                <a:schemeClr val="dk1"/>
              </a:buClr>
              <a:buSzPct val="25000"/>
              <a:buFont typeface="Arial"/>
              <a:buNone/>
            </a:pPr>
            <a:r>
              <a:rPr b="1" i="0" lang="en-US" sz="3600" u="none" cap="none" strike="noStrike">
                <a:solidFill>
                  <a:schemeClr val="lt1"/>
                </a:solidFill>
                <a:latin typeface="Arial"/>
                <a:ea typeface="Arial"/>
                <a:cs typeface="Arial"/>
                <a:sym typeface="Arial"/>
              </a:rPr>
              <a:t>Department of Spanish and Portuguese, Rutgers University, New Brunswick, NJ </a:t>
            </a:r>
          </a:p>
          <a:p>
            <a:pPr indent="0" lvl="0" marL="0" marR="0" rtl="0" algn="ctr">
              <a:lnSpc>
                <a:spcPct val="100000"/>
              </a:lnSpc>
              <a:spcBef>
                <a:spcPts val="0"/>
              </a:spcBef>
              <a:spcAft>
                <a:spcPts val="0"/>
              </a:spcAft>
              <a:buClr>
                <a:srgbClr val="000000"/>
              </a:buClr>
              <a:buFont typeface="Arial"/>
              <a:buNone/>
            </a:pPr>
            <a:r>
              <a:t/>
            </a:r>
            <a:endParaRPr b="0" i="0" sz="4000" u="none" cap="none" strike="noStrike">
              <a:solidFill>
                <a:srgbClr val="FFFFFF"/>
              </a:solidFill>
              <a:latin typeface="Calibri"/>
              <a:ea typeface="Calibri"/>
              <a:cs typeface="Calibri"/>
              <a:sym typeface="Calibri"/>
            </a:endParaRPr>
          </a:p>
        </p:txBody>
      </p:sp>
      <p:pic>
        <p:nvPicPr>
          <p:cNvPr id="29" name="Shape 29"/>
          <p:cNvPicPr preferRelativeResize="0"/>
          <p:nvPr/>
        </p:nvPicPr>
        <p:blipFill rotWithShape="1">
          <a:blip r:embed="rId3">
            <a:alphaModFix/>
          </a:blip>
          <a:srcRect b="0" l="0" r="0" t="0"/>
          <a:stretch/>
        </p:blipFill>
        <p:spPr>
          <a:xfrm>
            <a:off x="35433000" y="533400"/>
            <a:ext cx="7613933" cy="2971799"/>
          </a:xfrm>
          <a:prstGeom prst="rect">
            <a:avLst/>
          </a:prstGeom>
          <a:noFill/>
          <a:ln>
            <a:noFill/>
          </a:ln>
        </p:spPr>
      </p:pic>
      <p:sp>
        <p:nvSpPr>
          <p:cNvPr id="30" name="Shape 30"/>
          <p:cNvSpPr txBox="1"/>
          <p:nvPr/>
        </p:nvSpPr>
        <p:spPr>
          <a:xfrm>
            <a:off x="13868400" y="22174198"/>
            <a:ext cx="6515100" cy="457200"/>
          </a:xfrm>
          <a:prstGeom prst="rect">
            <a:avLst/>
          </a:prstGeom>
          <a:solidFill>
            <a:srgbClr val="FFFF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1" i="0" sz="900" u="none" cap="none" strike="noStrike">
              <a:solidFill>
                <a:schemeClr val="dk1"/>
              </a:solidFill>
              <a:latin typeface="Times New Roman"/>
              <a:ea typeface="Times New Roman"/>
              <a:cs typeface="Times New Roman"/>
              <a:sym typeface="Times New Roman"/>
            </a:endParaRPr>
          </a:p>
        </p:txBody>
      </p:sp>
      <p:sp>
        <p:nvSpPr>
          <p:cNvPr id="31" name="Shape 31"/>
          <p:cNvSpPr txBox="1"/>
          <p:nvPr/>
        </p:nvSpPr>
        <p:spPr>
          <a:xfrm>
            <a:off x="31699200" y="30363856"/>
            <a:ext cx="11582400" cy="2554543"/>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0" i="0" lang="en-US" sz="3200" u="none" cap="none" strike="noStrike">
                <a:solidFill>
                  <a:schemeClr val="lt1"/>
                </a:solidFill>
                <a:latin typeface="Arial"/>
                <a:ea typeface="Arial"/>
                <a:cs typeface="Arial"/>
                <a:sym typeface="Arial"/>
              </a:rPr>
              <a:t>We would like to thank Paul de Lacy for sound file manipulation and marker generation, Marcus Johnson for scripts for data analysis, and María di Costanzo, Keshav Patel, Michael McGowen, and Rushi Mehta for help with data collection.</a:t>
            </a:r>
          </a:p>
          <a:p>
            <a:pPr indent="0" lvl="0" marL="0" marR="0" rtl="0" algn="r">
              <a:lnSpc>
                <a:spcPct val="100000"/>
              </a:lnSpc>
              <a:spcBef>
                <a:spcPts val="0"/>
              </a:spcBef>
              <a:spcAft>
                <a:spcPts val="0"/>
              </a:spcAft>
              <a:buClr>
                <a:srgbClr val="000000"/>
              </a:buClr>
              <a:buFont typeface="Arial"/>
              <a:buNone/>
            </a:pPr>
            <a:r>
              <a:t/>
            </a:r>
            <a:endParaRPr b="0" i="0" sz="3200" u="none" cap="none" strike="noStrike">
              <a:solidFill>
                <a:schemeClr val="lt1"/>
              </a:solidFill>
              <a:latin typeface="Arial"/>
              <a:ea typeface="Arial"/>
              <a:cs typeface="Arial"/>
              <a:sym typeface="Arial"/>
            </a:endParaRPr>
          </a:p>
        </p:txBody>
      </p:sp>
      <p:graphicFrame>
        <p:nvGraphicFramePr>
          <p:cNvPr id="32" name="Shape 32"/>
          <p:cNvGraphicFramePr/>
          <p:nvPr/>
        </p:nvGraphicFramePr>
        <p:xfrm>
          <a:off x="22174200" y="4572001"/>
          <a:ext cx="3000000" cy="3000000"/>
        </p:xfrm>
        <a:graphic>
          <a:graphicData uri="http://schemas.openxmlformats.org/drawingml/2006/table">
            <a:tbl>
              <a:tblPr bandRow="1" firstRow="1">
                <a:noFill/>
                <a:tableStyleId>{4C3B91A4-A7D1-43F2-87FF-5042C208C4F0}</a:tableStyleId>
              </a:tblPr>
              <a:tblGrid>
                <a:gridCol w="9906000"/>
              </a:tblGrid>
              <a:tr h="424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4400" u="none" cap="none" strike="noStrike">
                          <a:latin typeface="Arial"/>
                          <a:ea typeface="Arial"/>
                          <a:cs typeface="Arial"/>
                          <a:sym typeface="Arial"/>
                        </a:rPr>
                        <a:t>STRESS RESULTS</a:t>
                      </a:r>
                    </a:p>
                  </a:txBody>
                  <a:tcPr marT="45725" marB="45725" marR="91450" marL="91450">
                    <a:lnT cap="flat" cmpd="sng" w="19050">
                      <a:solidFill>
                        <a:srgbClr val="800000"/>
                      </a:solidFill>
                      <a:prstDash val="solid"/>
                      <a:round/>
                      <a:headEnd len="med" w="med" type="none"/>
                      <a:tailEnd len="med" w="med" type="none"/>
                    </a:lnT>
                    <a:lnB cap="flat" cmpd="sng" w="19050">
                      <a:solidFill>
                        <a:srgbClr val="800000"/>
                      </a:solidFill>
                      <a:prstDash val="solid"/>
                      <a:round/>
                      <a:headEnd len="med" w="med" type="none"/>
                      <a:tailEnd len="med" w="med" type="none"/>
                    </a:lnB>
                    <a:solidFill>
                      <a:srgbClr val="B0112A"/>
                    </a:solidFill>
                  </a:tcPr>
                </a:tc>
              </a:tr>
              <a:tr h="3309175">
                <a:tc>
                  <a:txBody>
                    <a:bodyPr>
                      <a:noAutofit/>
                    </a:bodyPr>
                    <a:lstStyle/>
                    <a:p>
                      <a:pPr indent="0" lvl="0" marL="0" marR="0" rtl="0" algn="just">
                        <a:lnSpc>
                          <a:spcPct val="100000"/>
                        </a:lnSpc>
                        <a:spcBef>
                          <a:spcPts val="0"/>
                        </a:spcBef>
                        <a:spcAft>
                          <a:spcPts val="0"/>
                        </a:spcAft>
                        <a:buClr>
                          <a:schemeClr val="dk1"/>
                        </a:buClr>
                        <a:buSzPct val="25000"/>
                        <a:buFont typeface="Arial"/>
                        <a:buNone/>
                      </a:pPr>
                      <a:r>
                        <a:t/>
                      </a:r>
                      <a:endParaRPr sz="3000" u="none" cap="none" strike="noStrike">
                        <a:solidFill>
                          <a:schemeClr val="dk1"/>
                        </a:solidFill>
                      </a:endParaRPr>
                    </a:p>
                  </a:txBody>
                  <a:tcPr marT="45725" marB="45725" marR="91450" marL="91450">
                    <a:lnT cap="flat" cmpd="sng" w="19050">
                      <a:solidFill>
                        <a:srgbClr val="800000"/>
                      </a:solidFill>
                      <a:prstDash val="solid"/>
                      <a:round/>
                      <a:headEnd len="med" w="med" type="none"/>
                      <a:tailEnd len="med" w="med" type="none"/>
                    </a:lnT>
                    <a:solidFill>
                      <a:schemeClr val="lt1"/>
                    </a:solidFill>
                  </a:tcPr>
                </a:tc>
              </a:tr>
            </a:tbl>
          </a:graphicData>
        </a:graphic>
      </p:graphicFrame>
      <p:graphicFrame>
        <p:nvGraphicFramePr>
          <p:cNvPr id="33" name="Shape 33"/>
          <p:cNvGraphicFramePr/>
          <p:nvPr/>
        </p:nvGraphicFramePr>
        <p:xfrm>
          <a:off x="32537400" y="4572000"/>
          <a:ext cx="3000000" cy="3000000"/>
        </p:xfrm>
        <a:graphic>
          <a:graphicData uri="http://schemas.openxmlformats.org/drawingml/2006/table">
            <a:tbl>
              <a:tblPr bandRow="1" firstRow="1">
                <a:noFill/>
                <a:tableStyleId>{4C3B91A4-A7D1-43F2-87FF-5042C208C4F0}</a:tableStyleId>
              </a:tblPr>
              <a:tblGrid>
                <a:gridCol w="9906000"/>
              </a:tblGrid>
              <a:tr h="1524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4400" u="none" cap="none" strike="noStrike">
                          <a:latin typeface="Arial"/>
                          <a:ea typeface="Arial"/>
                          <a:cs typeface="Arial"/>
                          <a:sym typeface="Arial"/>
                        </a:rPr>
                        <a:t>DURATION RESULTS</a:t>
                      </a:r>
                    </a:p>
                  </a:txBody>
                  <a:tcPr marT="45725" marB="45725" marR="91450" marL="91450">
                    <a:lnT cap="flat" cmpd="sng" w="19050">
                      <a:solidFill>
                        <a:srgbClr val="800000"/>
                      </a:solidFill>
                      <a:prstDash val="solid"/>
                      <a:round/>
                      <a:headEnd len="med" w="med" type="none"/>
                      <a:tailEnd len="med" w="med" type="none"/>
                    </a:lnT>
                    <a:lnB cap="flat" cmpd="sng" w="19050">
                      <a:solidFill>
                        <a:srgbClr val="800000"/>
                      </a:solidFill>
                      <a:prstDash val="solid"/>
                      <a:round/>
                      <a:headEnd len="med" w="med" type="none"/>
                      <a:tailEnd len="med" w="med" type="none"/>
                    </a:lnB>
                    <a:solidFill>
                      <a:srgbClr val="B0112A"/>
                    </a:solidFill>
                  </a:tcPr>
                </a:tc>
              </a:tr>
              <a:tr h="5938575">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b="0" sz="3000" u="none" cap="none" strike="noStrike">
                        <a:solidFill>
                          <a:schemeClr val="dk1"/>
                        </a:solidFill>
                      </a:endParaRPr>
                    </a:p>
                  </a:txBody>
                  <a:tcPr marT="45725" marB="45725" marR="91450" marL="91450">
                    <a:lnT cap="flat" cmpd="sng" w="19050">
                      <a:solidFill>
                        <a:srgbClr val="800000"/>
                      </a:solidFill>
                      <a:prstDash val="solid"/>
                      <a:round/>
                      <a:headEnd len="med" w="med" type="none"/>
                      <a:tailEnd len="med" w="med" type="none"/>
                    </a:lnT>
                    <a:solidFill>
                      <a:schemeClr val="lt1"/>
                    </a:solidFill>
                  </a:tcPr>
                </a:tc>
              </a:tr>
            </a:tbl>
          </a:graphicData>
        </a:graphic>
      </p:graphicFrame>
      <p:sp>
        <p:nvSpPr>
          <p:cNvPr id="34" name="Shape 34"/>
          <p:cNvSpPr txBox="1"/>
          <p:nvPr/>
        </p:nvSpPr>
        <p:spPr>
          <a:xfrm>
            <a:off x="22472962" y="5969992"/>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MONOLINGUALS</a:t>
            </a:r>
          </a:p>
        </p:txBody>
      </p:sp>
      <p:pic>
        <p:nvPicPr>
          <p:cNvPr id="35" name="Shape 35"/>
          <p:cNvPicPr preferRelativeResize="0"/>
          <p:nvPr/>
        </p:nvPicPr>
        <p:blipFill rotWithShape="1">
          <a:blip r:embed="rId4">
            <a:alphaModFix/>
          </a:blip>
          <a:srcRect b="0" l="0" r="0" t="0"/>
          <a:stretch/>
        </p:blipFill>
        <p:spPr>
          <a:xfrm>
            <a:off x="21948000" y="6675564"/>
            <a:ext cx="5249549" cy="3935240"/>
          </a:xfrm>
          <a:prstGeom prst="rect">
            <a:avLst/>
          </a:prstGeom>
          <a:noFill/>
          <a:ln>
            <a:noFill/>
          </a:ln>
        </p:spPr>
      </p:pic>
      <p:pic>
        <p:nvPicPr>
          <p:cNvPr id="36" name="Shape 36"/>
          <p:cNvPicPr preferRelativeResize="0"/>
          <p:nvPr/>
        </p:nvPicPr>
        <p:blipFill rotWithShape="1">
          <a:blip r:embed="rId5">
            <a:alphaModFix/>
          </a:blip>
          <a:srcRect b="0" l="0" r="0" t="0"/>
          <a:stretch/>
        </p:blipFill>
        <p:spPr>
          <a:xfrm>
            <a:off x="27177743" y="6675565"/>
            <a:ext cx="5341601" cy="3935240"/>
          </a:xfrm>
          <a:prstGeom prst="rect">
            <a:avLst/>
          </a:prstGeom>
          <a:noFill/>
          <a:ln>
            <a:noFill/>
          </a:ln>
        </p:spPr>
      </p:pic>
      <p:pic>
        <p:nvPicPr>
          <p:cNvPr id="37" name="Shape 37"/>
          <p:cNvPicPr preferRelativeResize="0"/>
          <p:nvPr/>
        </p:nvPicPr>
        <p:blipFill rotWithShape="1">
          <a:blip r:embed="rId6">
            <a:alphaModFix/>
          </a:blip>
          <a:srcRect b="0" l="0" r="0" t="0"/>
          <a:stretch/>
        </p:blipFill>
        <p:spPr>
          <a:xfrm>
            <a:off x="21948000" y="16943939"/>
            <a:ext cx="5251950" cy="3892487"/>
          </a:xfrm>
          <a:prstGeom prst="rect">
            <a:avLst/>
          </a:prstGeom>
          <a:noFill/>
          <a:ln>
            <a:noFill/>
          </a:ln>
        </p:spPr>
      </p:pic>
      <p:pic>
        <p:nvPicPr>
          <p:cNvPr id="38" name="Shape 38"/>
          <p:cNvPicPr preferRelativeResize="0"/>
          <p:nvPr/>
        </p:nvPicPr>
        <p:blipFill rotWithShape="1">
          <a:blip r:embed="rId7">
            <a:alphaModFix/>
          </a:blip>
          <a:srcRect b="0" l="0" r="0" t="0"/>
          <a:stretch/>
        </p:blipFill>
        <p:spPr>
          <a:xfrm>
            <a:off x="22081301" y="22062975"/>
            <a:ext cx="5344848" cy="3948303"/>
          </a:xfrm>
          <a:prstGeom prst="rect">
            <a:avLst/>
          </a:prstGeom>
          <a:noFill/>
          <a:ln>
            <a:noFill/>
          </a:ln>
        </p:spPr>
      </p:pic>
      <p:pic>
        <p:nvPicPr>
          <p:cNvPr id="39" name="Shape 39"/>
          <p:cNvPicPr preferRelativeResize="0"/>
          <p:nvPr/>
        </p:nvPicPr>
        <p:blipFill rotWithShape="1">
          <a:blip r:embed="rId8">
            <a:alphaModFix/>
          </a:blip>
          <a:srcRect b="0" l="0" r="0" t="0"/>
          <a:stretch/>
        </p:blipFill>
        <p:spPr>
          <a:xfrm>
            <a:off x="27660721" y="22062975"/>
            <a:ext cx="5341601" cy="3948303"/>
          </a:xfrm>
          <a:prstGeom prst="rect">
            <a:avLst/>
          </a:prstGeom>
          <a:noFill/>
          <a:ln>
            <a:noFill/>
          </a:ln>
        </p:spPr>
      </p:pic>
      <p:pic>
        <p:nvPicPr>
          <p:cNvPr id="40" name="Shape 40"/>
          <p:cNvPicPr preferRelativeResize="0"/>
          <p:nvPr/>
        </p:nvPicPr>
        <p:blipFill rotWithShape="1">
          <a:blip r:embed="rId9">
            <a:alphaModFix/>
          </a:blip>
          <a:srcRect b="0" l="0" r="0" t="0"/>
          <a:stretch/>
        </p:blipFill>
        <p:spPr>
          <a:xfrm>
            <a:off x="27499318" y="16943939"/>
            <a:ext cx="5276800" cy="3892487"/>
          </a:xfrm>
          <a:prstGeom prst="rect">
            <a:avLst/>
          </a:prstGeom>
          <a:noFill/>
          <a:ln>
            <a:noFill/>
          </a:ln>
        </p:spPr>
      </p:pic>
      <p:pic>
        <p:nvPicPr>
          <p:cNvPr id="41" name="Shape 41"/>
          <p:cNvPicPr preferRelativeResize="0"/>
          <p:nvPr/>
        </p:nvPicPr>
        <p:blipFill rotWithShape="1">
          <a:blip r:embed="rId10">
            <a:alphaModFix/>
          </a:blip>
          <a:srcRect b="0" l="0" r="0" t="0"/>
          <a:stretch/>
        </p:blipFill>
        <p:spPr>
          <a:xfrm>
            <a:off x="22174200" y="11866453"/>
            <a:ext cx="5251950" cy="3903475"/>
          </a:xfrm>
          <a:prstGeom prst="rect">
            <a:avLst/>
          </a:prstGeom>
          <a:noFill/>
          <a:ln>
            <a:noFill/>
          </a:ln>
        </p:spPr>
      </p:pic>
      <p:pic>
        <p:nvPicPr>
          <p:cNvPr id="42" name="Shape 42"/>
          <p:cNvPicPr preferRelativeResize="0"/>
          <p:nvPr/>
        </p:nvPicPr>
        <p:blipFill rotWithShape="1">
          <a:blip r:embed="rId11">
            <a:alphaModFix/>
          </a:blip>
          <a:srcRect b="0" l="0" r="0" t="0"/>
          <a:stretch/>
        </p:blipFill>
        <p:spPr>
          <a:xfrm>
            <a:off x="27143575" y="11894592"/>
            <a:ext cx="5276800" cy="3875337"/>
          </a:xfrm>
          <a:prstGeom prst="rect">
            <a:avLst/>
          </a:prstGeom>
          <a:noFill/>
          <a:ln>
            <a:noFill/>
          </a:ln>
        </p:spPr>
      </p:pic>
      <p:pic>
        <p:nvPicPr>
          <p:cNvPr id="43" name="Shape 43"/>
          <p:cNvPicPr preferRelativeResize="0"/>
          <p:nvPr/>
        </p:nvPicPr>
        <p:blipFill rotWithShape="1">
          <a:blip r:embed="rId12">
            <a:alphaModFix/>
          </a:blip>
          <a:srcRect b="0" l="0" r="0" t="0"/>
          <a:stretch/>
        </p:blipFill>
        <p:spPr>
          <a:xfrm>
            <a:off x="32297884" y="6675564"/>
            <a:ext cx="5237465" cy="3883736"/>
          </a:xfrm>
          <a:prstGeom prst="rect">
            <a:avLst/>
          </a:prstGeom>
          <a:noFill/>
          <a:ln>
            <a:noFill/>
          </a:ln>
        </p:spPr>
      </p:pic>
      <p:pic>
        <p:nvPicPr>
          <p:cNvPr id="44" name="Shape 44"/>
          <p:cNvPicPr preferRelativeResize="0"/>
          <p:nvPr/>
        </p:nvPicPr>
        <p:blipFill rotWithShape="1">
          <a:blip r:embed="rId13">
            <a:alphaModFix/>
          </a:blip>
          <a:srcRect b="0" l="0" r="0" t="0"/>
          <a:stretch/>
        </p:blipFill>
        <p:spPr>
          <a:xfrm>
            <a:off x="37535350" y="6675565"/>
            <a:ext cx="5310744" cy="3982997"/>
          </a:xfrm>
          <a:prstGeom prst="rect">
            <a:avLst/>
          </a:prstGeom>
          <a:noFill/>
          <a:ln>
            <a:noFill/>
          </a:ln>
        </p:spPr>
      </p:pic>
      <p:pic>
        <p:nvPicPr>
          <p:cNvPr id="45" name="Shape 45"/>
          <p:cNvPicPr preferRelativeResize="0"/>
          <p:nvPr/>
        </p:nvPicPr>
        <p:blipFill rotWithShape="1">
          <a:blip r:embed="rId14">
            <a:alphaModFix/>
          </a:blip>
          <a:srcRect b="0" l="0" r="0" t="0"/>
          <a:stretch/>
        </p:blipFill>
        <p:spPr>
          <a:xfrm>
            <a:off x="32519346" y="11866453"/>
            <a:ext cx="5271239" cy="3895819"/>
          </a:xfrm>
          <a:prstGeom prst="rect">
            <a:avLst/>
          </a:prstGeom>
          <a:noFill/>
          <a:ln>
            <a:noFill/>
          </a:ln>
        </p:spPr>
      </p:pic>
      <p:pic>
        <p:nvPicPr>
          <p:cNvPr id="46" name="Shape 46"/>
          <p:cNvPicPr preferRelativeResize="0"/>
          <p:nvPr/>
        </p:nvPicPr>
        <p:blipFill rotWithShape="1">
          <a:blip r:embed="rId15">
            <a:alphaModFix/>
          </a:blip>
          <a:srcRect b="0" l="0" r="0" t="0"/>
          <a:stretch/>
        </p:blipFill>
        <p:spPr>
          <a:xfrm>
            <a:off x="37651718" y="11894592"/>
            <a:ext cx="5395214" cy="3903475"/>
          </a:xfrm>
          <a:prstGeom prst="rect">
            <a:avLst/>
          </a:prstGeom>
          <a:noFill/>
          <a:ln>
            <a:noFill/>
          </a:ln>
        </p:spPr>
      </p:pic>
      <p:pic>
        <p:nvPicPr>
          <p:cNvPr id="47" name="Shape 47"/>
          <p:cNvPicPr preferRelativeResize="0"/>
          <p:nvPr/>
        </p:nvPicPr>
        <p:blipFill rotWithShape="1">
          <a:blip r:embed="rId16">
            <a:alphaModFix/>
          </a:blip>
          <a:srcRect b="0" l="0" r="0" t="0"/>
          <a:stretch/>
        </p:blipFill>
        <p:spPr>
          <a:xfrm>
            <a:off x="32537400" y="16943939"/>
            <a:ext cx="5282953" cy="3892487"/>
          </a:xfrm>
          <a:prstGeom prst="rect">
            <a:avLst/>
          </a:prstGeom>
          <a:noFill/>
          <a:ln>
            <a:noFill/>
          </a:ln>
        </p:spPr>
      </p:pic>
      <p:pic>
        <p:nvPicPr>
          <p:cNvPr id="48" name="Shape 48"/>
          <p:cNvPicPr preferRelativeResize="0"/>
          <p:nvPr/>
        </p:nvPicPr>
        <p:blipFill rotWithShape="1">
          <a:blip r:embed="rId17">
            <a:alphaModFix/>
          </a:blip>
          <a:srcRect b="0" l="0" r="0" t="0"/>
          <a:stretch/>
        </p:blipFill>
        <p:spPr>
          <a:xfrm>
            <a:off x="37651718" y="16943939"/>
            <a:ext cx="5330412" cy="3865876"/>
          </a:xfrm>
          <a:prstGeom prst="rect">
            <a:avLst/>
          </a:prstGeom>
          <a:noFill/>
          <a:ln>
            <a:noFill/>
          </a:ln>
        </p:spPr>
      </p:pic>
      <p:pic>
        <p:nvPicPr>
          <p:cNvPr id="49" name="Shape 49"/>
          <p:cNvPicPr preferRelativeResize="0"/>
          <p:nvPr/>
        </p:nvPicPr>
        <p:blipFill rotWithShape="1">
          <a:blip r:embed="rId18">
            <a:alphaModFix/>
          </a:blip>
          <a:srcRect b="0" l="0" r="0" t="0"/>
          <a:stretch/>
        </p:blipFill>
        <p:spPr>
          <a:xfrm>
            <a:off x="32776118" y="22062975"/>
            <a:ext cx="5271754" cy="4053393"/>
          </a:xfrm>
          <a:prstGeom prst="rect">
            <a:avLst/>
          </a:prstGeom>
          <a:noFill/>
          <a:ln>
            <a:noFill/>
          </a:ln>
        </p:spPr>
      </p:pic>
      <p:pic>
        <p:nvPicPr>
          <p:cNvPr id="50" name="Shape 50"/>
          <p:cNvPicPr preferRelativeResize="0"/>
          <p:nvPr/>
        </p:nvPicPr>
        <p:blipFill rotWithShape="1">
          <a:blip r:embed="rId19">
            <a:alphaModFix/>
          </a:blip>
          <a:srcRect b="0" l="0" r="0" t="0"/>
          <a:stretch/>
        </p:blipFill>
        <p:spPr>
          <a:xfrm>
            <a:off x="37905687" y="22062975"/>
            <a:ext cx="5375911" cy="4006355"/>
          </a:xfrm>
          <a:prstGeom prst="rect">
            <a:avLst/>
          </a:prstGeom>
          <a:noFill/>
          <a:ln>
            <a:noFill/>
          </a:ln>
        </p:spPr>
      </p:pic>
      <p:cxnSp>
        <p:nvCxnSpPr>
          <p:cNvPr id="51" name="Shape 51"/>
          <p:cNvCxnSpPr/>
          <p:nvPr/>
        </p:nvCxnSpPr>
        <p:spPr>
          <a:xfrm rot="10800000">
            <a:off x="39610390" y="22631398"/>
            <a:ext cx="0" cy="2952000"/>
          </a:xfrm>
          <a:prstGeom prst="straightConnector1">
            <a:avLst/>
          </a:prstGeom>
          <a:noFill/>
          <a:ln cap="flat" cmpd="sng" w="9525">
            <a:solidFill>
              <a:schemeClr val="dk1"/>
            </a:solidFill>
            <a:prstDash val="solid"/>
            <a:round/>
            <a:headEnd len="med" w="med" type="none"/>
            <a:tailEnd len="med" w="med" type="none"/>
          </a:ln>
        </p:spPr>
      </p:cxnSp>
      <p:graphicFrame>
        <p:nvGraphicFramePr>
          <p:cNvPr id="52" name="Shape 52"/>
          <p:cNvGraphicFramePr/>
          <p:nvPr/>
        </p:nvGraphicFramePr>
        <p:xfrm>
          <a:off x="1219200" y="4572000"/>
          <a:ext cx="3000000" cy="3000000"/>
        </p:xfrm>
        <a:graphic>
          <a:graphicData uri="http://schemas.openxmlformats.org/drawingml/2006/table">
            <a:tbl>
              <a:tblPr>
                <a:noFill/>
                <a:tableStyleId>{40D89A80-3E03-4983-B100-0ACEF2430D71}</a:tableStyleId>
              </a:tblPr>
              <a:tblGrid>
                <a:gridCol w="9982200"/>
              </a:tblGrid>
              <a:tr h="692800">
                <a:tc>
                  <a:txBody>
                    <a:bodyPr>
                      <a:noAutofit/>
                    </a:bodyPr>
                    <a:lstStyle/>
                    <a:p>
                      <a:pPr indent="0" lvl="0" marL="0" marR="0" rtl="0" algn="ctr">
                        <a:lnSpc>
                          <a:spcPct val="100000"/>
                        </a:lnSpc>
                        <a:spcBef>
                          <a:spcPts val="0"/>
                        </a:spcBef>
                        <a:spcAft>
                          <a:spcPts val="0"/>
                        </a:spcAft>
                        <a:buClr>
                          <a:schemeClr val="lt1"/>
                        </a:buClr>
                        <a:buSzPct val="25000"/>
                        <a:buFont typeface="Arial"/>
                        <a:buNone/>
                      </a:pPr>
                      <a:r>
                        <a:rPr b="1" lang="en-US" sz="4400" u="none" cap="none" strike="noStrike">
                          <a:solidFill>
                            <a:schemeClr val="lt1"/>
                          </a:solidFill>
                        </a:rPr>
                        <a:t>ABSTRACT</a:t>
                      </a:r>
                    </a:p>
                  </a:txBody>
                  <a:tcPr marT="45725" marB="45725" marR="91450" marL="91450">
                    <a:lnT cap="flat" cmpd="sng" w="19050">
                      <a:solidFill>
                        <a:srgbClr val="8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0112A"/>
                    </a:solidFill>
                  </a:tcPr>
                </a:tc>
              </a:tr>
              <a:tr h="13556600">
                <a:tc>
                  <a:txBody>
                    <a:bodyPr>
                      <a:noAutofit/>
                    </a:bodyPr>
                    <a:lstStyle/>
                    <a:p>
                      <a:pPr indent="0" lvl="0" marL="0" marR="0" rtl="0" algn="just">
                        <a:lnSpc>
                          <a:spcPct val="100000"/>
                        </a:lnSpc>
                        <a:spcBef>
                          <a:spcPts val="0"/>
                        </a:spcBef>
                        <a:spcAft>
                          <a:spcPts val="0"/>
                        </a:spcAft>
                        <a:buClr>
                          <a:schemeClr val="dk1"/>
                        </a:buClr>
                        <a:buSzPct val="25000"/>
                        <a:buFont typeface="Arial"/>
                        <a:buNone/>
                      </a:pPr>
                      <a:r>
                        <a:rPr lang="en-US" sz="3400" u="none" cap="none" strike="noStrike">
                          <a:solidFill>
                            <a:schemeClr val="dk1"/>
                          </a:solidFill>
                          <a:latin typeface="Arial"/>
                          <a:ea typeface="Arial"/>
                          <a:cs typeface="Arial"/>
                          <a:sym typeface="Arial"/>
                        </a:rPr>
                        <a:t>People who start learning a foreign language after puberty have persistent difficulty acquiring inflectional morphology, such as verb and noun suffixes. Scholars have provided a vast array of explanations, ranging from representational to computational perspectives. However, studies have focused on the processing of suffixes, supposedly the root of the problem. We propose alternative explanations in terms of acoustic cues that </a:t>
                      </a:r>
                      <a:r>
                        <a:rPr i="1" lang="en-US" sz="3400" u="none" cap="none" strike="noStrike">
                          <a:solidFill>
                            <a:schemeClr val="dk1"/>
                          </a:solidFill>
                          <a:latin typeface="Arial"/>
                          <a:ea typeface="Arial"/>
                          <a:cs typeface="Arial"/>
                          <a:sym typeface="Arial"/>
                        </a:rPr>
                        <a:t>precede </a:t>
                      </a:r>
                      <a:r>
                        <a:rPr i="0" lang="en-US" sz="3400" u="none" cap="none" strike="noStrike">
                          <a:solidFill>
                            <a:schemeClr val="dk1"/>
                          </a:solidFill>
                          <a:latin typeface="Arial"/>
                          <a:ea typeface="Arial"/>
                          <a:cs typeface="Arial"/>
                          <a:sym typeface="Arial"/>
                        </a:rPr>
                        <a:t>suffixes in oral input, and that may be used to anticipate suffixes. In particular, w</a:t>
                      </a:r>
                      <a:r>
                        <a:rPr lang="en-US" sz="3400" u="none" cap="none" strike="noStrike">
                          <a:solidFill>
                            <a:schemeClr val="dk1"/>
                          </a:solidFill>
                          <a:latin typeface="Arial"/>
                          <a:ea typeface="Arial"/>
                          <a:cs typeface="Arial"/>
                          <a:sym typeface="Arial"/>
                        </a:rPr>
                        <a:t>e examine how Spanish monolinguals, beginning and advanced adult English learners of Spanish, and heritage speakers use stress (1</a:t>
                      </a:r>
                      <a:r>
                        <a:rPr baseline="30000" lang="en-US" sz="3400" u="none" cap="none" strike="noStrike">
                          <a:solidFill>
                            <a:schemeClr val="dk1"/>
                          </a:solidFill>
                          <a:latin typeface="Arial"/>
                          <a:ea typeface="Arial"/>
                          <a:cs typeface="Arial"/>
                          <a:sym typeface="Arial"/>
                        </a:rPr>
                        <a:t>st</a:t>
                      </a:r>
                      <a:r>
                        <a:rPr lang="en-US" sz="3400" u="none" cap="none" strike="noStrike">
                          <a:solidFill>
                            <a:schemeClr val="dk1"/>
                          </a:solidFill>
                          <a:latin typeface="Arial"/>
                          <a:ea typeface="Arial"/>
                          <a:cs typeface="Arial"/>
                          <a:sym typeface="Arial"/>
                        </a:rPr>
                        <a:t> syllable stressed: </a:t>
                      </a:r>
                      <a:r>
                        <a:rPr i="1" lang="en-US" sz="3400" u="none" cap="none" strike="noStrike">
                          <a:solidFill>
                            <a:schemeClr val="dk1"/>
                          </a:solidFill>
                          <a:latin typeface="Arial"/>
                          <a:ea typeface="Arial"/>
                          <a:cs typeface="Arial"/>
                          <a:sym typeface="Arial"/>
                        </a:rPr>
                        <a:t>c</a:t>
                      </a:r>
                      <a:r>
                        <a:rPr b="1" i="1" lang="en-US" sz="3400" u="none" cap="none" strike="noStrike">
                          <a:solidFill>
                            <a:schemeClr val="dk1"/>
                          </a:solidFill>
                          <a:latin typeface="Arial"/>
                          <a:ea typeface="Arial"/>
                          <a:cs typeface="Arial"/>
                          <a:sym typeface="Arial"/>
                        </a:rPr>
                        <a:t>a</a:t>
                      </a:r>
                      <a:r>
                        <a:rPr i="1" lang="en-US" sz="3400" u="none" cap="none" strike="noStrike">
                          <a:solidFill>
                            <a:schemeClr val="dk1"/>
                          </a:solidFill>
                          <a:latin typeface="Arial"/>
                          <a:ea typeface="Arial"/>
                          <a:cs typeface="Arial"/>
                          <a:sym typeface="Arial"/>
                        </a:rPr>
                        <a:t>nta</a:t>
                      </a:r>
                      <a:r>
                        <a:rPr lang="en-US" sz="3400" u="none" cap="none" strike="noStrike">
                          <a:solidFill>
                            <a:schemeClr val="dk1"/>
                          </a:solidFill>
                          <a:latin typeface="Arial"/>
                          <a:ea typeface="Arial"/>
                          <a:cs typeface="Arial"/>
                          <a:sym typeface="Arial"/>
                        </a:rPr>
                        <a:t> “(s)he sings” vs. 2</a:t>
                      </a:r>
                      <a:r>
                        <a:rPr baseline="30000" lang="en-US" sz="3400" u="none" cap="none" strike="noStrike">
                          <a:solidFill>
                            <a:schemeClr val="dk1"/>
                          </a:solidFill>
                          <a:latin typeface="Arial"/>
                          <a:ea typeface="Arial"/>
                          <a:cs typeface="Arial"/>
                          <a:sym typeface="Arial"/>
                        </a:rPr>
                        <a:t>nd</a:t>
                      </a:r>
                      <a:r>
                        <a:rPr lang="en-US" sz="3400" u="none" cap="none" strike="noStrike">
                          <a:solidFill>
                            <a:schemeClr val="dk1"/>
                          </a:solidFill>
                          <a:latin typeface="Arial"/>
                          <a:ea typeface="Arial"/>
                          <a:cs typeface="Arial"/>
                          <a:sym typeface="Arial"/>
                        </a:rPr>
                        <a:t> syllable stressed: </a:t>
                      </a:r>
                      <a:r>
                        <a:rPr i="1" lang="en-US" sz="3400" u="none" cap="none" strike="noStrike">
                          <a:solidFill>
                            <a:schemeClr val="dk1"/>
                          </a:solidFill>
                          <a:latin typeface="Arial"/>
                          <a:ea typeface="Arial"/>
                          <a:cs typeface="Arial"/>
                          <a:sym typeface="Arial"/>
                        </a:rPr>
                        <a:t>c</a:t>
                      </a:r>
                      <a:r>
                        <a:rPr b="0" i="1" lang="en-US" sz="3400" u="none" cap="none" strike="noStrike">
                          <a:solidFill>
                            <a:schemeClr val="dk1"/>
                          </a:solidFill>
                          <a:latin typeface="Arial"/>
                          <a:ea typeface="Arial"/>
                          <a:cs typeface="Arial"/>
                          <a:sym typeface="Arial"/>
                        </a:rPr>
                        <a:t>a</a:t>
                      </a:r>
                      <a:r>
                        <a:rPr i="1" lang="en-US" sz="3400" u="none" cap="none" strike="noStrike">
                          <a:solidFill>
                            <a:schemeClr val="dk1"/>
                          </a:solidFill>
                          <a:latin typeface="Arial"/>
                          <a:ea typeface="Arial"/>
                          <a:cs typeface="Arial"/>
                          <a:sym typeface="Arial"/>
                        </a:rPr>
                        <a:t>nt</a:t>
                      </a:r>
                      <a:r>
                        <a:rPr b="1" i="1" lang="en-US" sz="3400" u="none" cap="none" strike="noStrike">
                          <a:solidFill>
                            <a:schemeClr val="dk1"/>
                          </a:solidFill>
                          <a:latin typeface="Arial"/>
                          <a:ea typeface="Arial"/>
                          <a:cs typeface="Arial"/>
                          <a:sym typeface="Arial"/>
                        </a:rPr>
                        <a:t>ó</a:t>
                      </a:r>
                      <a:r>
                        <a:rPr i="1" lang="en-US" sz="3400" u="none" cap="none" strike="noStrike">
                          <a:solidFill>
                            <a:schemeClr val="dk1"/>
                          </a:solidFill>
                          <a:latin typeface="Arial"/>
                          <a:ea typeface="Arial"/>
                          <a:cs typeface="Arial"/>
                          <a:sym typeface="Arial"/>
                        </a:rPr>
                        <a:t> </a:t>
                      </a:r>
                      <a:r>
                        <a:rPr lang="en-US" sz="3400" u="none" cap="none" strike="noStrike">
                          <a:solidFill>
                            <a:schemeClr val="dk1"/>
                          </a:solidFill>
                          <a:latin typeface="Arial"/>
                          <a:ea typeface="Arial"/>
                          <a:cs typeface="Arial"/>
                          <a:sym typeface="Arial"/>
                        </a:rPr>
                        <a:t>“(s)he sang”) and vowel duration (longer: </a:t>
                      </a:r>
                      <a:r>
                        <a:rPr i="1" lang="en-US" sz="3400" u="none" cap="none" strike="noStrike">
                          <a:solidFill>
                            <a:schemeClr val="dk1"/>
                          </a:solidFill>
                          <a:latin typeface="Arial"/>
                          <a:ea typeface="Arial"/>
                          <a:cs typeface="Arial"/>
                          <a:sym typeface="Arial"/>
                        </a:rPr>
                        <a:t>c</a:t>
                      </a:r>
                      <a:r>
                        <a:rPr b="1" i="1" lang="en-US" sz="3400" u="none" cap="none" strike="noStrike">
                          <a:solidFill>
                            <a:schemeClr val="dk1"/>
                          </a:solidFill>
                          <a:latin typeface="Arial"/>
                          <a:ea typeface="Arial"/>
                          <a:cs typeface="Arial"/>
                          <a:sym typeface="Arial"/>
                        </a:rPr>
                        <a:t>o</a:t>
                      </a:r>
                      <a:r>
                        <a:rPr i="1" lang="en-US" sz="3400" u="none" cap="none" strike="noStrike">
                          <a:solidFill>
                            <a:schemeClr val="dk1"/>
                          </a:solidFill>
                          <a:latin typeface="Arial"/>
                          <a:ea typeface="Arial"/>
                          <a:cs typeface="Arial"/>
                          <a:sym typeface="Arial"/>
                        </a:rPr>
                        <a:t>l</a:t>
                      </a:r>
                      <a:r>
                        <a:rPr lang="en-US" sz="3400" u="none" cap="none" strike="noStrike">
                          <a:solidFill>
                            <a:schemeClr val="dk1"/>
                          </a:solidFill>
                          <a:latin typeface="Arial"/>
                          <a:ea typeface="Arial"/>
                          <a:cs typeface="Arial"/>
                          <a:sym typeface="Arial"/>
                        </a:rPr>
                        <a:t> “cauliflower” vs. shorter: c</a:t>
                      </a:r>
                      <a:r>
                        <a:rPr b="1" lang="en-US" sz="3400" u="none" cap="none" strike="noStrike">
                          <a:solidFill>
                            <a:schemeClr val="dk1"/>
                          </a:solidFill>
                          <a:latin typeface="Arial"/>
                          <a:ea typeface="Arial"/>
                          <a:cs typeface="Arial"/>
                          <a:sym typeface="Arial"/>
                        </a:rPr>
                        <a:t>o</a:t>
                      </a:r>
                      <a:r>
                        <a:rPr lang="en-US" sz="3400" u="none" cap="none" strike="noStrike">
                          <a:solidFill>
                            <a:schemeClr val="dk1"/>
                          </a:solidFill>
                          <a:latin typeface="Arial"/>
                          <a:ea typeface="Arial"/>
                          <a:cs typeface="Arial"/>
                          <a:sym typeface="Arial"/>
                        </a:rPr>
                        <a:t>les “cauliflowers") to anticipate suffixes. The eye-tracking data consisted of number of fixations to the target and the distractor pictures. The results revealed that the monolingual, late advanced, and early advanced groups used both stress and vowel duration to anticipate the suffix, and that the heritage speakers used both cues less than the other two groups. The late beginners also used vowel duration to predict the suffix, but significantly less than the other three groups; importantly, they were completely insensitive to stress cues.</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chemeClr val="lt1"/>
                    </a:solidFill>
                  </a:tcPr>
                </a:tc>
              </a:tr>
            </a:tbl>
          </a:graphicData>
        </a:graphic>
      </p:graphicFrame>
      <p:graphicFrame>
        <p:nvGraphicFramePr>
          <p:cNvPr id="53" name="Shape 53"/>
          <p:cNvGraphicFramePr/>
          <p:nvPr/>
        </p:nvGraphicFramePr>
        <p:xfrm>
          <a:off x="1219200" y="20193000"/>
          <a:ext cx="3000000" cy="3000000"/>
        </p:xfrm>
        <a:graphic>
          <a:graphicData uri="http://schemas.openxmlformats.org/drawingml/2006/table">
            <a:tbl>
              <a:tblPr>
                <a:noFill/>
                <a:tableStyleId>{40D89A80-3E03-4983-B100-0ACEF2430D71}</a:tableStyleId>
              </a:tblPr>
              <a:tblGrid>
                <a:gridCol w="9906000"/>
              </a:tblGrid>
              <a:tr h="629625">
                <a:tc>
                  <a:txBody>
                    <a:bodyPr>
                      <a:noAutofit/>
                    </a:bodyPr>
                    <a:lstStyle/>
                    <a:p>
                      <a:pPr indent="0" lvl="0" marL="0" marR="0" rtl="0" algn="ctr">
                        <a:lnSpc>
                          <a:spcPct val="100000"/>
                        </a:lnSpc>
                        <a:spcBef>
                          <a:spcPts val="0"/>
                        </a:spcBef>
                        <a:spcAft>
                          <a:spcPts val="0"/>
                        </a:spcAft>
                        <a:buClr>
                          <a:srgbClr val="FFFFFF"/>
                        </a:buClr>
                        <a:buSzPct val="25000"/>
                        <a:buFont typeface="Arial"/>
                        <a:buNone/>
                      </a:pPr>
                      <a:r>
                        <a:rPr b="1" lang="en-US" sz="4400" u="none" cap="none" strike="noStrike">
                          <a:solidFill>
                            <a:srgbClr val="FFFFFF"/>
                          </a:solidFill>
                        </a:rPr>
                        <a:t>GOAL</a:t>
                      </a:r>
                    </a:p>
                  </a:txBody>
                  <a:tcPr marT="45725" marB="45725" marR="91450" marL="91450">
                    <a:lnT cap="flat" cmpd="sng" w="19050">
                      <a:solidFill>
                        <a:srgbClr val="8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0112A"/>
                    </a:solidFill>
                  </a:tcPr>
                </a:tc>
              </a:tr>
              <a:tr h="2342175">
                <a:tc>
                  <a:txBody>
                    <a:bodyPr>
                      <a:noAutofit/>
                    </a:bodyPr>
                    <a:lstStyle/>
                    <a:p>
                      <a:pPr indent="0" lvl="0" marL="0" marR="0" rtl="0" algn="just">
                        <a:lnSpc>
                          <a:spcPct val="100000"/>
                        </a:lnSpc>
                        <a:spcBef>
                          <a:spcPts val="0"/>
                        </a:spcBef>
                        <a:spcAft>
                          <a:spcPts val="0"/>
                        </a:spcAft>
                        <a:buClr>
                          <a:schemeClr val="dk1"/>
                        </a:buClr>
                        <a:buSzPct val="25000"/>
                        <a:buFont typeface="Arial"/>
                        <a:buNone/>
                      </a:pPr>
                      <a:r>
                        <a:rPr b="0" lang="en-US" sz="3200" u="none" cap="none" strike="noStrike">
                          <a:solidFill>
                            <a:schemeClr val="dk1"/>
                          </a:solidFill>
                          <a:latin typeface="Arial"/>
                          <a:ea typeface="Arial"/>
                          <a:cs typeface="Arial"/>
                          <a:sym typeface="Arial"/>
                        </a:rPr>
                        <a:t>To investigate the effects of age of acquisition (before vs. after puberty) and proficiency (beginners vs. advanced) on adults’ processing of stress and vowel duration to predict inflectional morphology.</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chemeClr val="lt1"/>
                    </a:solidFill>
                  </a:tcPr>
                </a:tc>
              </a:tr>
            </a:tbl>
          </a:graphicData>
        </a:graphic>
      </p:graphicFrame>
      <p:graphicFrame>
        <p:nvGraphicFramePr>
          <p:cNvPr id="54" name="Shape 54"/>
          <p:cNvGraphicFramePr/>
          <p:nvPr/>
        </p:nvGraphicFramePr>
        <p:xfrm>
          <a:off x="1143000" y="23350546"/>
          <a:ext cx="3000000" cy="3000000"/>
        </p:xfrm>
        <a:graphic>
          <a:graphicData uri="http://schemas.openxmlformats.org/drawingml/2006/table">
            <a:tbl>
              <a:tblPr>
                <a:noFill/>
                <a:tableStyleId>{40D89A80-3E03-4983-B100-0ACEF2430D71}</a:tableStyleId>
              </a:tblPr>
              <a:tblGrid>
                <a:gridCol w="9906000"/>
              </a:tblGrid>
              <a:tr h="671225">
                <a:tc>
                  <a:txBody>
                    <a:bodyPr>
                      <a:noAutofit/>
                    </a:bodyPr>
                    <a:lstStyle/>
                    <a:p>
                      <a:pPr indent="0" lvl="0" marL="0" marR="0" rtl="0" algn="ctr">
                        <a:lnSpc>
                          <a:spcPct val="100000"/>
                        </a:lnSpc>
                        <a:spcBef>
                          <a:spcPts val="0"/>
                        </a:spcBef>
                        <a:spcAft>
                          <a:spcPts val="0"/>
                        </a:spcAft>
                        <a:buClr>
                          <a:srgbClr val="FFFFFF"/>
                        </a:buClr>
                        <a:buSzPct val="25000"/>
                        <a:buFont typeface="Arial"/>
                        <a:buNone/>
                      </a:pPr>
                      <a:r>
                        <a:rPr b="1" lang="en-US" sz="4400" u="none" cap="none" strike="noStrike">
                          <a:solidFill>
                            <a:srgbClr val="FFFFFF"/>
                          </a:solidFill>
                        </a:rPr>
                        <a:t>PARTICIPANTS</a:t>
                      </a:r>
                    </a:p>
                  </a:txBody>
                  <a:tcPr marT="45725" marB="45725" marR="91450" marL="91450">
                    <a:lnT cap="flat" cmpd="sng" w="19050">
                      <a:solidFill>
                        <a:srgbClr val="8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0112A"/>
                    </a:solidFill>
                  </a:tcPr>
                </a:tc>
              </a:tr>
              <a:tr h="5772425">
                <a:tc>
                  <a:txBody>
                    <a:bodyPr>
                      <a:noAutofit/>
                    </a:bodyPr>
                    <a:lstStyle/>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latin typeface="Arial"/>
                          <a:ea typeface="Arial"/>
                          <a:cs typeface="Arial"/>
                          <a:sym typeface="Arial"/>
                        </a:rPr>
                        <a:t>MONOLINGUALS </a:t>
                      </a:r>
                      <a:r>
                        <a:rPr b="0" lang="en-US" sz="3000" u="none" cap="none" strike="noStrike">
                          <a:solidFill>
                            <a:schemeClr val="dk1"/>
                          </a:solidFill>
                          <a:latin typeface="Arial"/>
                          <a:ea typeface="Arial"/>
                          <a:cs typeface="Arial"/>
                          <a:sym typeface="Arial"/>
                        </a:rPr>
                        <a:t>(</a:t>
                      </a:r>
                      <a:r>
                        <a:rPr b="0" i="1" lang="en-US" sz="3000" u="none" cap="none" strike="noStrike">
                          <a:solidFill>
                            <a:schemeClr val="dk1"/>
                          </a:solidFill>
                          <a:latin typeface="Arial"/>
                          <a:ea typeface="Arial"/>
                          <a:cs typeface="Arial"/>
                          <a:sym typeface="Arial"/>
                        </a:rPr>
                        <a:t>n </a:t>
                      </a:r>
                      <a:r>
                        <a:rPr b="0" i="0" lang="en-US" sz="3000" u="none" cap="none" strike="noStrike">
                          <a:solidFill>
                            <a:schemeClr val="dk1"/>
                          </a:solidFill>
                          <a:latin typeface="Arial"/>
                          <a:ea typeface="Arial"/>
                          <a:cs typeface="Arial"/>
                          <a:sym typeface="Arial"/>
                        </a:rPr>
                        <a:t>= 20): Spanish native speakers b</a:t>
                      </a:r>
                      <a:r>
                        <a:rPr b="0" lang="en-US" sz="3000" u="none" cap="none" strike="noStrike">
                          <a:solidFill>
                            <a:schemeClr val="dk1"/>
                          </a:solidFill>
                          <a:latin typeface="Arial"/>
                          <a:ea typeface="Arial"/>
                          <a:cs typeface="Arial"/>
                          <a:sym typeface="Arial"/>
                        </a:rPr>
                        <a:t>orn and raised in a monolingual community in Spain.</a:t>
                      </a:r>
                    </a:p>
                    <a:p>
                      <a:pPr indent="0" lvl="0" marL="0" marR="0" rtl="0" algn="just">
                        <a:lnSpc>
                          <a:spcPct val="100000"/>
                        </a:lnSpc>
                        <a:spcBef>
                          <a:spcPts val="0"/>
                        </a:spcBef>
                        <a:spcAft>
                          <a:spcPts val="0"/>
                        </a:spcAft>
                        <a:buClr>
                          <a:srgbClr val="000000"/>
                        </a:buClr>
                        <a:buSzPct val="25000"/>
                        <a:buFont typeface="Arial"/>
                        <a:buNone/>
                      </a:pPr>
                      <a:r>
                        <a:t/>
                      </a:r>
                      <a:endParaRPr b="0" sz="3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latin typeface="Arial"/>
                          <a:ea typeface="Arial"/>
                          <a:cs typeface="Arial"/>
                          <a:sym typeface="Arial"/>
                        </a:rPr>
                        <a:t>EARLY BILINGUALS</a:t>
                      </a:r>
                      <a:r>
                        <a:rPr b="1" i="0" lang="en-US" sz="3000" u="none" cap="none" strike="noStrike">
                          <a:solidFill>
                            <a:schemeClr val="dk1"/>
                          </a:solidFill>
                          <a:latin typeface="Calibri"/>
                          <a:ea typeface="Calibri"/>
                          <a:cs typeface="Calibri"/>
                          <a:sym typeface="Calibri"/>
                        </a:rPr>
                        <a:t> </a:t>
                      </a:r>
                      <a:r>
                        <a:rPr b="0" i="0" lang="en-US" sz="3000" u="none" cap="none" strike="noStrike">
                          <a:solidFill>
                            <a:schemeClr val="dk1"/>
                          </a:solidFill>
                          <a:latin typeface="Arial"/>
                          <a:ea typeface="Arial"/>
                          <a:cs typeface="Arial"/>
                          <a:sym typeface="Arial"/>
                        </a:rPr>
                        <a:t>(</a:t>
                      </a:r>
                      <a:r>
                        <a:rPr b="0" i="1" lang="en-US" sz="3000" u="none" cap="none" strike="noStrike">
                          <a:solidFill>
                            <a:schemeClr val="dk1"/>
                          </a:solidFill>
                          <a:latin typeface="Arial"/>
                          <a:ea typeface="Arial"/>
                          <a:cs typeface="Arial"/>
                          <a:sym typeface="Arial"/>
                        </a:rPr>
                        <a:t>n </a:t>
                      </a:r>
                      <a:r>
                        <a:rPr b="0" i="0" lang="en-US" sz="3000" u="none" cap="none" strike="noStrike">
                          <a:solidFill>
                            <a:schemeClr val="dk1"/>
                          </a:solidFill>
                          <a:latin typeface="Arial"/>
                          <a:ea typeface="Arial"/>
                          <a:cs typeface="Arial"/>
                          <a:sym typeface="Arial"/>
                        </a:rPr>
                        <a:t>= 33): heritage speakers </a:t>
                      </a:r>
                      <a:r>
                        <a:rPr b="0" lang="en-US" sz="3000" u="none" cap="none" strike="noStrike">
                          <a:solidFill>
                            <a:schemeClr val="dk1"/>
                          </a:solidFill>
                          <a:latin typeface="Arial"/>
                          <a:ea typeface="Arial"/>
                          <a:cs typeface="Arial"/>
                          <a:sym typeface="Arial"/>
                        </a:rPr>
                        <a:t>born and raised in U.S., Spanish spoken at home (2nd generation), education in English, advanced in Spanish.</a:t>
                      </a:r>
                    </a:p>
                    <a:p>
                      <a:pPr indent="0" lvl="0" marL="0" marR="0" rtl="0" algn="just">
                        <a:lnSpc>
                          <a:spcPct val="100000"/>
                        </a:lnSpc>
                        <a:spcBef>
                          <a:spcPts val="0"/>
                        </a:spcBef>
                        <a:spcAft>
                          <a:spcPts val="0"/>
                        </a:spcAft>
                        <a:buClr>
                          <a:srgbClr val="000000"/>
                        </a:buClr>
                        <a:buSzPct val="25000"/>
                        <a:buFont typeface="Arial"/>
                        <a:buNone/>
                      </a:pPr>
                      <a:r>
                        <a:t/>
                      </a:r>
                      <a:endParaRPr b="0" sz="3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latin typeface="Arial"/>
                          <a:ea typeface="Arial"/>
                          <a:cs typeface="Arial"/>
                          <a:sym typeface="Arial"/>
                        </a:rPr>
                        <a:t>LATE BILINGUALS </a:t>
                      </a:r>
                      <a:r>
                        <a:rPr b="0" i="0" lang="en-US" sz="3000" u="none" cap="none" strike="noStrike">
                          <a:solidFill>
                            <a:schemeClr val="dk1"/>
                          </a:solidFill>
                          <a:latin typeface="Arial"/>
                          <a:ea typeface="Arial"/>
                          <a:cs typeface="Arial"/>
                          <a:sym typeface="Arial"/>
                        </a:rPr>
                        <a:t>(beginners: </a:t>
                      </a:r>
                      <a:r>
                        <a:rPr b="0" i="1" lang="en-US" sz="3000" u="none" cap="none" strike="noStrike">
                          <a:solidFill>
                            <a:schemeClr val="dk1"/>
                          </a:solidFill>
                          <a:latin typeface="Arial"/>
                          <a:ea typeface="Arial"/>
                          <a:cs typeface="Arial"/>
                          <a:sym typeface="Arial"/>
                        </a:rPr>
                        <a:t>n </a:t>
                      </a:r>
                      <a:r>
                        <a:rPr b="0" i="0" lang="en-US" sz="3000" u="none" cap="none" strike="noStrike">
                          <a:solidFill>
                            <a:schemeClr val="dk1"/>
                          </a:solidFill>
                          <a:latin typeface="Arial"/>
                          <a:ea typeface="Arial"/>
                          <a:cs typeface="Arial"/>
                          <a:sym typeface="Arial"/>
                        </a:rPr>
                        <a:t>= 15; advanced: </a:t>
                      </a:r>
                      <a:r>
                        <a:rPr b="0" i="1" lang="en-US" sz="3000" u="none" cap="none" strike="noStrike">
                          <a:solidFill>
                            <a:schemeClr val="dk1"/>
                          </a:solidFill>
                          <a:latin typeface="Arial"/>
                          <a:ea typeface="Arial"/>
                          <a:cs typeface="Arial"/>
                          <a:sym typeface="Arial"/>
                        </a:rPr>
                        <a:t>n </a:t>
                      </a:r>
                      <a:r>
                        <a:rPr b="0" i="0" lang="en-US" sz="3000" u="none" cap="none" strike="noStrike">
                          <a:solidFill>
                            <a:schemeClr val="dk1"/>
                          </a:solidFill>
                          <a:latin typeface="Arial"/>
                          <a:ea typeface="Arial"/>
                          <a:cs typeface="Arial"/>
                          <a:sym typeface="Arial"/>
                        </a:rPr>
                        <a:t>= 15): English native speakers who </a:t>
                      </a:r>
                      <a:r>
                        <a:rPr b="0" lang="en-US" sz="3000" u="none" cap="none" strike="noStrike">
                          <a:solidFill>
                            <a:schemeClr val="dk1"/>
                          </a:solidFill>
                          <a:latin typeface="Arial"/>
                          <a:ea typeface="Arial"/>
                          <a:cs typeface="Arial"/>
                          <a:sym typeface="Arial"/>
                        </a:rPr>
                        <a:t>learned Spanish at or after puberty in a formal classroom setting.</a:t>
                      </a:r>
                    </a:p>
                    <a:p>
                      <a:pPr indent="0" lvl="0" marL="0" marR="0" rtl="0" algn="just">
                        <a:lnSpc>
                          <a:spcPct val="100000"/>
                        </a:lnSpc>
                        <a:spcBef>
                          <a:spcPts val="0"/>
                        </a:spcBef>
                        <a:spcAft>
                          <a:spcPts val="0"/>
                        </a:spcAft>
                        <a:buClr>
                          <a:srgbClr val="000000"/>
                        </a:buClr>
                        <a:buSzPct val="25000"/>
                        <a:buFont typeface="Arial"/>
                        <a:buNone/>
                      </a:pPr>
                      <a:r>
                        <a:t/>
                      </a:r>
                      <a:endParaRPr b="0" sz="3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0" lang="en-US" sz="3000" u="none" cap="none" strike="noStrike">
                          <a:solidFill>
                            <a:schemeClr val="dk1"/>
                          </a:solidFill>
                          <a:latin typeface="Arial"/>
                          <a:ea typeface="Arial"/>
                          <a:cs typeface="Arial"/>
                          <a:sym typeface="Arial"/>
                        </a:rPr>
                        <a:t>Advanced groups comparable in Spanish proficiency.</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chemeClr val="lt1"/>
                    </a:solidFill>
                  </a:tcPr>
                </a:tc>
              </a:tr>
            </a:tbl>
          </a:graphicData>
        </a:graphic>
      </p:graphicFrame>
      <p:graphicFrame>
        <p:nvGraphicFramePr>
          <p:cNvPr id="55" name="Shape 55"/>
          <p:cNvGraphicFramePr/>
          <p:nvPr/>
        </p:nvGraphicFramePr>
        <p:xfrm>
          <a:off x="11779536" y="4572000"/>
          <a:ext cx="3000000" cy="3000000"/>
        </p:xfrm>
        <a:graphic>
          <a:graphicData uri="http://schemas.openxmlformats.org/drawingml/2006/table">
            <a:tbl>
              <a:tblPr>
                <a:noFill/>
                <a:tableStyleId>{40D89A80-3E03-4983-B100-0ACEF2430D71}</a:tableStyleId>
              </a:tblPr>
              <a:tblGrid>
                <a:gridCol w="9906000"/>
              </a:tblGrid>
              <a:tr h="772875">
                <a:tc>
                  <a:txBody>
                    <a:bodyPr>
                      <a:noAutofit/>
                    </a:bodyPr>
                    <a:lstStyle/>
                    <a:p>
                      <a:pPr indent="0" lvl="0" marL="0" marR="0" rtl="0" algn="ctr">
                        <a:lnSpc>
                          <a:spcPct val="100000"/>
                        </a:lnSpc>
                        <a:spcBef>
                          <a:spcPts val="0"/>
                        </a:spcBef>
                        <a:spcAft>
                          <a:spcPts val="0"/>
                        </a:spcAft>
                        <a:buClr>
                          <a:srgbClr val="FFFFFF"/>
                        </a:buClr>
                        <a:buSzPct val="25000"/>
                        <a:buFont typeface="Arial"/>
                        <a:buNone/>
                      </a:pPr>
                      <a:r>
                        <a:rPr b="1" lang="en-US" sz="4400" u="none" cap="none" strike="noStrike">
                          <a:solidFill>
                            <a:srgbClr val="FFFFFF"/>
                          </a:solidFill>
                        </a:rPr>
                        <a:t>METHODS AND PROCEDURE</a:t>
                      </a:r>
                    </a:p>
                  </a:txBody>
                  <a:tcPr marT="45725" marB="45725" marR="91450" marL="91450">
                    <a:lnT cap="flat" cmpd="sng" w="19050">
                      <a:solidFill>
                        <a:srgbClr val="8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0112A"/>
                    </a:solidFill>
                  </a:tcPr>
                </a:tc>
              </a:tr>
              <a:tr h="19224125">
                <a:tc>
                  <a:txBody>
                    <a:bodyPr>
                      <a:noAutofit/>
                    </a:bodyPr>
                    <a:lstStyle/>
                    <a:p>
                      <a:pPr indent="0" lvl="0" marL="0" marR="0" rtl="0" algn="just">
                        <a:lnSpc>
                          <a:spcPct val="100000"/>
                        </a:lnSpc>
                        <a:spcBef>
                          <a:spcPts val="0"/>
                        </a:spcBef>
                        <a:spcAft>
                          <a:spcPts val="0"/>
                        </a:spcAft>
                        <a:buClr>
                          <a:srgbClr val="C00000"/>
                        </a:buClr>
                        <a:buSzPct val="25000"/>
                        <a:buFont typeface="Arial"/>
                        <a:buNone/>
                      </a:pPr>
                      <a:r>
                        <a:rPr b="1" lang="en-US" sz="3000" u="none" cap="none" strike="noStrike">
                          <a:solidFill>
                            <a:srgbClr val="C00000"/>
                          </a:solidFill>
                          <a:latin typeface="Arial"/>
                          <a:ea typeface="Arial"/>
                          <a:cs typeface="Arial"/>
                          <a:sym typeface="Arial"/>
                        </a:rPr>
                        <a:t>TESTS:</a:t>
                      </a:r>
                    </a:p>
                    <a:p>
                      <a:pPr indent="0" lvl="0" marL="0" marR="0" rtl="0" algn="just">
                        <a:lnSpc>
                          <a:spcPct val="100000"/>
                        </a:lnSpc>
                        <a:spcBef>
                          <a:spcPts val="0"/>
                        </a:spcBef>
                        <a:spcAft>
                          <a:spcPts val="0"/>
                        </a:spcAft>
                        <a:buClr>
                          <a:schemeClr val="dk1"/>
                        </a:buClr>
                        <a:buSzPct val="25000"/>
                        <a:buFont typeface="Arial"/>
                        <a:buNone/>
                      </a:pPr>
                      <a:r>
                        <a:rPr b="0" lang="en-US" sz="3000" u="none" cap="none" strike="noStrike">
                          <a:solidFill>
                            <a:schemeClr val="dk1"/>
                          </a:solidFill>
                          <a:latin typeface="Arial"/>
                          <a:ea typeface="Arial"/>
                          <a:cs typeface="Arial"/>
                          <a:sym typeface="Arial"/>
                        </a:rPr>
                        <a:t>Participants completed 7 tests individually in 1hr 20min: language history questionnaire, Spanish proficiency test (bilinguals), eye-tracking task, production task, gating task, working memory test, phonological short-term memory test. This poster reports the eye-tracking task.</a:t>
                      </a:r>
                    </a:p>
                    <a:p>
                      <a:pPr indent="0" lvl="0" marL="0" marR="0" rtl="0" algn="l">
                        <a:lnSpc>
                          <a:spcPct val="100000"/>
                        </a:lnSpc>
                        <a:spcBef>
                          <a:spcPts val="0"/>
                        </a:spcBef>
                        <a:spcAft>
                          <a:spcPts val="0"/>
                        </a:spcAft>
                        <a:buClr>
                          <a:srgbClr val="000000"/>
                        </a:buClr>
                        <a:buSzPct val="25000"/>
                        <a:buFont typeface="Arial"/>
                        <a:buNone/>
                      </a:pPr>
                      <a:r>
                        <a:t/>
                      </a:r>
                      <a:endParaRPr b="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SzPct val="25000"/>
                        <a:buFont typeface="Arial"/>
                        <a:buNone/>
                      </a:pPr>
                      <a:r>
                        <a:rPr b="1" i="0" lang="en-US" sz="3000" u="none" cap="none" strike="noStrike">
                          <a:solidFill>
                            <a:srgbClr val="C00000"/>
                          </a:solidFill>
                          <a:latin typeface="Arial"/>
                          <a:ea typeface="Arial"/>
                          <a:cs typeface="Arial"/>
                          <a:sym typeface="Arial"/>
                        </a:rPr>
                        <a:t>EYE-TRACKING TASK:</a:t>
                      </a:r>
                    </a:p>
                    <a:p>
                      <a:pPr indent="0" lvl="0" marL="0" marR="0" rtl="0" algn="just">
                        <a:lnSpc>
                          <a:spcPct val="100000"/>
                        </a:lnSpc>
                        <a:spcBef>
                          <a:spcPts val="0"/>
                        </a:spcBef>
                        <a:spcAft>
                          <a:spcPts val="0"/>
                        </a:spcAft>
                        <a:buClr>
                          <a:schemeClr val="dk1"/>
                        </a:buClr>
                        <a:buSzPct val="25000"/>
                        <a:buFont typeface="Arial"/>
                        <a:buNone/>
                      </a:pPr>
                      <a:r>
                        <a:rPr b="0" i="0" lang="en-US" sz="3000" u="none" cap="none" strike="noStrike">
                          <a:solidFill>
                            <a:schemeClr val="dk1"/>
                          </a:solidFill>
                          <a:latin typeface="Arial"/>
                          <a:ea typeface="Arial"/>
                          <a:cs typeface="Arial"/>
                          <a:sym typeface="Arial"/>
                        </a:rPr>
                        <a:t>EyeLink 1000 eye-tracker (SR Research), sampling rate of 1k Hz, spatial resolution of .32 </a:t>
                      </a:r>
                      <a:r>
                        <a:rPr b="0" baseline="30000" i="0" lang="en-US" sz="3000" u="none" cap="none" strike="noStrike">
                          <a:solidFill>
                            <a:schemeClr val="dk1"/>
                          </a:solidFill>
                          <a:latin typeface="Arial"/>
                          <a:ea typeface="Arial"/>
                          <a:cs typeface="Arial"/>
                          <a:sym typeface="Arial"/>
                        </a:rPr>
                        <a:t>o </a:t>
                      </a:r>
                      <a:r>
                        <a:rPr b="0" i="0" lang="en-US" sz="3000" u="none" cap="none" strike="noStrike">
                          <a:solidFill>
                            <a:schemeClr val="dk1"/>
                          </a:solidFill>
                          <a:latin typeface="Arial"/>
                          <a:ea typeface="Arial"/>
                          <a:cs typeface="Arial"/>
                          <a:sym typeface="Arial"/>
                        </a:rPr>
                        <a:t> horizontal and .25</a:t>
                      </a:r>
                      <a:r>
                        <a:rPr b="0" baseline="30000" i="0" lang="en-US" sz="3000" u="none" cap="none" strike="noStrike">
                          <a:solidFill>
                            <a:schemeClr val="dk1"/>
                          </a:solidFill>
                          <a:latin typeface="Arial"/>
                          <a:ea typeface="Arial"/>
                          <a:cs typeface="Arial"/>
                          <a:sym typeface="Arial"/>
                        </a:rPr>
                        <a:t>o</a:t>
                      </a:r>
                      <a:r>
                        <a:rPr b="0" i="0" lang="en-US" sz="3000" u="none" cap="none" strike="noStrike">
                          <a:solidFill>
                            <a:schemeClr val="dk1"/>
                          </a:solidFill>
                          <a:latin typeface="Arial"/>
                          <a:ea typeface="Arial"/>
                          <a:cs typeface="Arial"/>
                          <a:sym typeface="Arial"/>
                        </a:rPr>
                        <a:t> vertical with an average calibration error of .01 </a:t>
                      </a:r>
                      <a:r>
                        <a:rPr b="0" baseline="30000" i="0" lang="en-US" sz="3000" u="none" cap="none" strike="noStrike">
                          <a:solidFill>
                            <a:schemeClr val="dk1"/>
                          </a:solidFill>
                          <a:latin typeface="Arial"/>
                          <a:ea typeface="Arial"/>
                          <a:cs typeface="Arial"/>
                          <a:sym typeface="Arial"/>
                        </a:rPr>
                        <a:t>o</a:t>
                      </a:r>
                      <a:r>
                        <a:rPr b="0" i="0" lang="en-US" sz="30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rgbClr val="000000"/>
                        </a:buClr>
                        <a:buSzPct val="25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Arial"/>
                        <a:buNone/>
                      </a:pPr>
                      <a:r>
                        <a:rPr b="0" i="0" lang="en-US" sz="3000" u="none" cap="none" strike="noStrike">
                          <a:solidFill>
                            <a:schemeClr val="dk1"/>
                          </a:solidFill>
                          <a:latin typeface="Arial"/>
                          <a:ea typeface="Arial"/>
                          <a:cs typeface="Arial"/>
                          <a:sym typeface="Arial"/>
                        </a:rPr>
                        <a:t>Participants listened to sentences in Spanish and chose one of two words in the screen by pressing a key. Words were presented 1,000ms before the sentence began. There were 66 sentences: 18 practice, 20 experimental (stress, vowel duration), and 28 fillers. </a:t>
                      </a:r>
                    </a:p>
                    <a:p>
                      <a:pPr indent="0" lvl="0" marL="0" marR="0" rtl="0" algn="just">
                        <a:lnSpc>
                          <a:spcPct val="100000"/>
                        </a:lnSpc>
                        <a:spcBef>
                          <a:spcPts val="0"/>
                        </a:spcBef>
                        <a:spcAft>
                          <a:spcPts val="0"/>
                        </a:spcAft>
                        <a:buClr>
                          <a:srgbClr val="000000"/>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25000"/>
                        <a:buFont typeface="Arial"/>
                        <a:buNone/>
                      </a:pPr>
                      <a:r>
                        <a:t/>
                      </a:r>
                      <a:endParaRPr b="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t/>
                      </a:r>
                      <a:endParaRPr b="0" sz="3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1400" u="none" cap="none" strike="noStrike">
                        <a:solidFill>
                          <a:schemeClr val="dk1"/>
                        </a:solidFill>
                      </a:endParaRPr>
                    </a:p>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rPr>
                        <a:t>STRESS TRIALS:</a:t>
                      </a: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1400" u="none" cap="none" strike="noStrike">
                        <a:solidFill>
                          <a:schemeClr val="dk1"/>
                        </a:solidFill>
                      </a:endParaRPr>
                    </a:p>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rPr>
                        <a:t>DURATION TRIALS:</a:t>
                      </a: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70C0"/>
                        </a:buClr>
                        <a:buSzPct val="25000"/>
                        <a:buFont typeface="Arial"/>
                        <a:buNone/>
                      </a:pPr>
                      <a:r>
                        <a:rPr b="0" lang="en-US" sz="2600" u="none" cap="none" strike="noStrike">
                          <a:solidFill>
                            <a:srgbClr val="0070C0"/>
                          </a:solidFill>
                        </a:rPr>
                        <a:t>Why</a:t>
                      </a:r>
                      <a:r>
                        <a:rPr b="0" lang="en-US" sz="2600" u="none" cap="none" strike="noStrike">
                          <a:solidFill>
                            <a:srgbClr val="0070C0"/>
                          </a:solidFill>
                        </a:rPr>
                        <a:t> are vowels longer in condition 1 than in condition 2?</a:t>
                      </a:r>
                    </a:p>
                    <a:p>
                      <a:pPr indent="-457200" lvl="0" marL="457200" marR="0" rtl="0" algn="just">
                        <a:lnSpc>
                          <a:spcPct val="100000"/>
                        </a:lnSpc>
                        <a:spcBef>
                          <a:spcPts val="0"/>
                        </a:spcBef>
                        <a:spcAft>
                          <a:spcPts val="0"/>
                        </a:spcAft>
                        <a:buClr>
                          <a:schemeClr val="dk1"/>
                        </a:buClr>
                        <a:buSzPct val="100000"/>
                        <a:buFont typeface="Noto Sans Symbols"/>
                        <a:buChar char="▪"/>
                      </a:pPr>
                      <a:r>
                        <a:rPr b="0" lang="en-US" sz="2600" u="none" cap="none" strike="noStrike">
                          <a:solidFill>
                            <a:schemeClr val="dk1"/>
                          </a:solidFill>
                        </a:rPr>
                        <a:t>Polysyllabic shortening: vowels in monosyllabic words are longer than in bisyllabic or trisyllabic words.</a:t>
                      </a:r>
                    </a:p>
                    <a:p>
                      <a:pPr indent="-457200" lvl="0" marL="457200" marR="0" rtl="0" algn="just">
                        <a:lnSpc>
                          <a:spcPct val="100000"/>
                        </a:lnSpc>
                        <a:spcBef>
                          <a:spcPts val="0"/>
                        </a:spcBef>
                        <a:spcAft>
                          <a:spcPts val="0"/>
                        </a:spcAft>
                        <a:buClr>
                          <a:schemeClr val="dk1"/>
                        </a:buClr>
                        <a:buSzPct val="100000"/>
                        <a:buFont typeface="Noto Sans Symbols"/>
                        <a:buChar char="▪"/>
                      </a:pPr>
                      <a:r>
                        <a:rPr b="0" lang="en-US" sz="2600" u="none" cap="none" strike="noStrike">
                          <a:solidFill>
                            <a:schemeClr val="dk1"/>
                          </a:solidFill>
                        </a:rPr>
                        <a:t>Vowels in CVC syllables are longer than in CV syllables.</a:t>
                      </a:r>
                    </a:p>
                    <a:p>
                      <a:pPr indent="0" lvl="0" marL="0" marR="0" rtl="0" algn="just">
                        <a:lnSpc>
                          <a:spcPct val="100000"/>
                        </a:lnSpc>
                        <a:spcBef>
                          <a:spcPts val="0"/>
                        </a:spcBef>
                        <a:spcAft>
                          <a:spcPts val="0"/>
                        </a:spcAft>
                        <a:buClr>
                          <a:srgbClr val="000000"/>
                        </a:buClr>
                        <a:buSzPct val="25000"/>
                        <a:buFont typeface="Noto Sans Symbols"/>
                        <a:buNone/>
                      </a:pPr>
                      <a:r>
                        <a:t/>
                      </a:r>
                      <a:endParaRPr b="0" sz="28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p>
                      <a:pPr indent="0" lvl="0" marL="0" marR="0" rtl="0" algn="just">
                        <a:lnSpc>
                          <a:spcPct val="100000"/>
                        </a:lnSpc>
                        <a:spcBef>
                          <a:spcPts val="0"/>
                        </a:spcBef>
                        <a:spcAft>
                          <a:spcPts val="0"/>
                        </a:spcAft>
                        <a:buClr>
                          <a:srgbClr val="000000"/>
                        </a:buClr>
                        <a:buSzPct val="25000"/>
                        <a:buFont typeface="Arial"/>
                        <a:buNone/>
                      </a:pPr>
                      <a:r>
                        <a:t/>
                      </a:r>
                      <a:endParaRPr b="1" sz="3000" u="none" cap="none" strike="noStrike">
                        <a:solidFill>
                          <a:schemeClr val="dk1"/>
                        </a:solidFill>
                      </a:endParaRP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chemeClr val="lt1"/>
                    </a:solidFill>
                  </a:tcPr>
                </a:tc>
              </a:tr>
            </a:tbl>
          </a:graphicData>
        </a:graphic>
      </p:graphicFrame>
      <p:pic>
        <p:nvPicPr>
          <p:cNvPr id="56" name="Shape 56"/>
          <p:cNvPicPr preferRelativeResize="0"/>
          <p:nvPr/>
        </p:nvPicPr>
        <p:blipFill rotWithShape="1">
          <a:blip r:embed="rId20">
            <a:alphaModFix/>
          </a:blip>
          <a:srcRect b="0" l="0" r="0" t="0"/>
          <a:stretch/>
        </p:blipFill>
        <p:spPr>
          <a:xfrm>
            <a:off x="29162240" y="5355771"/>
            <a:ext cx="6271284" cy="614220"/>
          </a:xfrm>
          <a:prstGeom prst="rect">
            <a:avLst/>
          </a:prstGeom>
          <a:noFill/>
          <a:ln>
            <a:noFill/>
          </a:ln>
        </p:spPr>
      </p:pic>
      <p:cxnSp>
        <p:nvCxnSpPr>
          <p:cNvPr id="57" name="Shape 57"/>
          <p:cNvCxnSpPr/>
          <p:nvPr/>
        </p:nvCxnSpPr>
        <p:spPr>
          <a:xfrm rot="10800000">
            <a:off x="41989009" y="22631398"/>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58" name="Shape 58"/>
          <p:cNvCxnSpPr/>
          <p:nvPr/>
        </p:nvCxnSpPr>
        <p:spPr>
          <a:xfrm rot="10800000">
            <a:off x="36565409" y="22631397"/>
            <a:ext cx="0" cy="3096724"/>
          </a:xfrm>
          <a:prstGeom prst="straightConnector1">
            <a:avLst/>
          </a:prstGeom>
          <a:noFill/>
          <a:ln cap="flat" cmpd="sng" w="9525">
            <a:solidFill>
              <a:schemeClr val="dk1"/>
            </a:solidFill>
            <a:prstDash val="solid"/>
            <a:round/>
            <a:headEnd len="med" w="med" type="none"/>
            <a:tailEnd len="med" w="med" type="none"/>
          </a:ln>
        </p:spPr>
      </p:cxnSp>
      <p:cxnSp>
        <p:nvCxnSpPr>
          <p:cNvPr id="59" name="Shape 59"/>
          <p:cNvCxnSpPr/>
          <p:nvPr/>
        </p:nvCxnSpPr>
        <p:spPr>
          <a:xfrm rot="10800000">
            <a:off x="34670884" y="22631397"/>
            <a:ext cx="0" cy="3096724"/>
          </a:xfrm>
          <a:prstGeom prst="straightConnector1">
            <a:avLst/>
          </a:prstGeom>
          <a:noFill/>
          <a:ln cap="flat" cmpd="sng" w="9525">
            <a:solidFill>
              <a:schemeClr val="dk1"/>
            </a:solidFill>
            <a:prstDash val="solid"/>
            <a:round/>
            <a:headEnd len="med" w="med" type="none"/>
            <a:tailEnd len="med" w="med" type="none"/>
          </a:ln>
        </p:spPr>
      </p:cxnSp>
      <p:cxnSp>
        <p:nvCxnSpPr>
          <p:cNvPr id="60" name="Shape 60"/>
          <p:cNvCxnSpPr/>
          <p:nvPr/>
        </p:nvCxnSpPr>
        <p:spPr>
          <a:xfrm rot="10800000">
            <a:off x="36269578"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1" name="Shape 61"/>
          <p:cNvCxnSpPr/>
          <p:nvPr/>
        </p:nvCxnSpPr>
        <p:spPr>
          <a:xfrm rot="10800000">
            <a:off x="34419878"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2" name="Shape 62"/>
          <p:cNvCxnSpPr/>
          <p:nvPr/>
        </p:nvCxnSpPr>
        <p:spPr>
          <a:xfrm rot="10800000">
            <a:off x="39410187"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3" name="Shape 63"/>
          <p:cNvCxnSpPr/>
          <p:nvPr/>
        </p:nvCxnSpPr>
        <p:spPr>
          <a:xfrm rot="10800000">
            <a:off x="41696168"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4" name="Shape 64"/>
          <p:cNvCxnSpPr/>
          <p:nvPr/>
        </p:nvCxnSpPr>
        <p:spPr>
          <a:xfrm rot="10800000">
            <a:off x="34415575"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5" name="Shape 65"/>
          <p:cNvCxnSpPr/>
          <p:nvPr/>
        </p:nvCxnSpPr>
        <p:spPr>
          <a:xfrm rot="10800000">
            <a:off x="36269578"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6" name="Shape 66"/>
          <p:cNvCxnSpPr/>
          <p:nvPr/>
        </p:nvCxnSpPr>
        <p:spPr>
          <a:xfrm rot="10800000">
            <a:off x="39359753"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7" name="Shape 67"/>
          <p:cNvCxnSpPr/>
          <p:nvPr/>
        </p:nvCxnSpPr>
        <p:spPr>
          <a:xfrm rot="10800000">
            <a:off x="41696168"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68" name="Shape 68"/>
          <p:cNvCxnSpPr/>
          <p:nvPr/>
        </p:nvCxnSpPr>
        <p:spPr>
          <a:xfrm rot="10800000">
            <a:off x="34209390" y="7380513"/>
            <a:ext cx="0" cy="2676076"/>
          </a:xfrm>
          <a:prstGeom prst="straightConnector1">
            <a:avLst/>
          </a:prstGeom>
          <a:noFill/>
          <a:ln cap="flat" cmpd="sng" w="9525">
            <a:solidFill>
              <a:schemeClr val="dk1"/>
            </a:solidFill>
            <a:prstDash val="solid"/>
            <a:round/>
            <a:headEnd len="med" w="med" type="none"/>
            <a:tailEnd len="med" w="med" type="none"/>
          </a:ln>
        </p:spPr>
      </p:cxnSp>
      <p:cxnSp>
        <p:nvCxnSpPr>
          <p:cNvPr id="69" name="Shape 69"/>
          <p:cNvCxnSpPr/>
          <p:nvPr/>
        </p:nvCxnSpPr>
        <p:spPr>
          <a:xfrm rot="10800000">
            <a:off x="36050128" y="7380513"/>
            <a:ext cx="0" cy="2676076"/>
          </a:xfrm>
          <a:prstGeom prst="straightConnector1">
            <a:avLst/>
          </a:prstGeom>
          <a:noFill/>
          <a:ln cap="flat" cmpd="sng" w="9525">
            <a:solidFill>
              <a:schemeClr val="dk1"/>
            </a:solidFill>
            <a:prstDash val="solid"/>
            <a:round/>
            <a:headEnd len="med" w="med" type="none"/>
            <a:tailEnd len="med" w="med" type="none"/>
          </a:ln>
        </p:spPr>
      </p:cxnSp>
      <p:cxnSp>
        <p:nvCxnSpPr>
          <p:cNvPr id="70" name="Shape 70"/>
          <p:cNvCxnSpPr/>
          <p:nvPr/>
        </p:nvCxnSpPr>
        <p:spPr>
          <a:xfrm rot="10800000">
            <a:off x="39187750" y="7380513"/>
            <a:ext cx="0" cy="2828477"/>
          </a:xfrm>
          <a:prstGeom prst="straightConnector1">
            <a:avLst/>
          </a:prstGeom>
          <a:noFill/>
          <a:ln cap="flat" cmpd="sng" w="9525">
            <a:solidFill>
              <a:schemeClr val="dk1"/>
            </a:solidFill>
            <a:prstDash val="solid"/>
            <a:round/>
            <a:headEnd len="med" w="med" type="none"/>
            <a:tailEnd len="med" w="med" type="none"/>
          </a:ln>
        </p:spPr>
      </p:cxnSp>
      <p:cxnSp>
        <p:nvCxnSpPr>
          <p:cNvPr id="71" name="Shape 71"/>
          <p:cNvCxnSpPr/>
          <p:nvPr/>
        </p:nvCxnSpPr>
        <p:spPr>
          <a:xfrm rot="10800000">
            <a:off x="41536484" y="7380513"/>
            <a:ext cx="0" cy="2828477"/>
          </a:xfrm>
          <a:prstGeom prst="straightConnector1">
            <a:avLst/>
          </a:prstGeom>
          <a:noFill/>
          <a:ln cap="flat" cmpd="sng" w="9525">
            <a:solidFill>
              <a:schemeClr val="dk1"/>
            </a:solidFill>
            <a:prstDash val="solid"/>
            <a:round/>
            <a:headEnd len="med" w="med" type="none"/>
            <a:tailEnd len="med" w="med" type="none"/>
          </a:ln>
        </p:spPr>
      </p:cxnSp>
      <p:cxnSp>
        <p:nvCxnSpPr>
          <p:cNvPr id="72" name="Shape 72"/>
          <p:cNvCxnSpPr/>
          <p:nvPr/>
        </p:nvCxnSpPr>
        <p:spPr>
          <a:xfrm rot="10800000">
            <a:off x="23828351" y="7380513"/>
            <a:ext cx="0" cy="2828477"/>
          </a:xfrm>
          <a:prstGeom prst="straightConnector1">
            <a:avLst/>
          </a:prstGeom>
          <a:noFill/>
          <a:ln cap="flat" cmpd="sng" w="9525">
            <a:solidFill>
              <a:schemeClr val="dk1"/>
            </a:solidFill>
            <a:prstDash val="solid"/>
            <a:round/>
            <a:headEnd len="med" w="med" type="none"/>
            <a:tailEnd len="med" w="med" type="none"/>
          </a:ln>
        </p:spPr>
      </p:cxnSp>
      <p:cxnSp>
        <p:nvCxnSpPr>
          <p:cNvPr id="73" name="Shape 73"/>
          <p:cNvCxnSpPr/>
          <p:nvPr/>
        </p:nvCxnSpPr>
        <p:spPr>
          <a:xfrm flipH="1" rot="10800000">
            <a:off x="25669090" y="7380513"/>
            <a:ext cx="3726" cy="2828477"/>
          </a:xfrm>
          <a:prstGeom prst="straightConnector1">
            <a:avLst/>
          </a:prstGeom>
          <a:noFill/>
          <a:ln cap="flat" cmpd="sng" w="9525">
            <a:solidFill>
              <a:schemeClr val="dk1"/>
            </a:solidFill>
            <a:prstDash val="solid"/>
            <a:round/>
            <a:headEnd len="med" w="med" type="none"/>
            <a:tailEnd len="med" w="med" type="none"/>
          </a:ln>
        </p:spPr>
      </p:cxnSp>
      <p:cxnSp>
        <p:nvCxnSpPr>
          <p:cNvPr id="74" name="Shape 74"/>
          <p:cNvCxnSpPr/>
          <p:nvPr/>
        </p:nvCxnSpPr>
        <p:spPr>
          <a:xfrm rot="10800000">
            <a:off x="29120471" y="7380513"/>
            <a:ext cx="0" cy="2828477"/>
          </a:xfrm>
          <a:prstGeom prst="straightConnector1">
            <a:avLst/>
          </a:prstGeom>
          <a:noFill/>
          <a:ln cap="flat" cmpd="sng" w="9525">
            <a:solidFill>
              <a:schemeClr val="dk1"/>
            </a:solidFill>
            <a:prstDash val="solid"/>
            <a:round/>
            <a:headEnd len="med" w="med" type="none"/>
            <a:tailEnd len="med" w="med" type="none"/>
          </a:ln>
        </p:spPr>
      </p:cxnSp>
      <p:cxnSp>
        <p:nvCxnSpPr>
          <p:cNvPr id="75" name="Shape 75"/>
          <p:cNvCxnSpPr/>
          <p:nvPr/>
        </p:nvCxnSpPr>
        <p:spPr>
          <a:xfrm rot="10800000">
            <a:off x="30946638" y="7380513"/>
            <a:ext cx="26523" cy="2828477"/>
          </a:xfrm>
          <a:prstGeom prst="straightConnector1">
            <a:avLst/>
          </a:prstGeom>
          <a:noFill/>
          <a:ln cap="flat" cmpd="sng" w="9525">
            <a:solidFill>
              <a:schemeClr val="dk1"/>
            </a:solidFill>
            <a:prstDash val="solid"/>
            <a:round/>
            <a:headEnd len="med" w="med" type="none"/>
            <a:tailEnd len="med" w="med" type="none"/>
          </a:ln>
        </p:spPr>
      </p:cxnSp>
      <p:cxnSp>
        <p:nvCxnSpPr>
          <p:cNvPr id="76" name="Shape 76"/>
          <p:cNvCxnSpPr/>
          <p:nvPr/>
        </p:nvCxnSpPr>
        <p:spPr>
          <a:xfrm rot="10800000">
            <a:off x="24115221"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77" name="Shape 77"/>
          <p:cNvCxnSpPr/>
          <p:nvPr/>
        </p:nvCxnSpPr>
        <p:spPr>
          <a:xfrm rot="10800000">
            <a:off x="25926079"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78" name="Shape 78"/>
          <p:cNvCxnSpPr/>
          <p:nvPr/>
        </p:nvCxnSpPr>
        <p:spPr>
          <a:xfrm rot="10800000">
            <a:off x="29120471"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79" name="Shape 79"/>
          <p:cNvCxnSpPr/>
          <p:nvPr/>
        </p:nvCxnSpPr>
        <p:spPr>
          <a:xfrm rot="10800000">
            <a:off x="30946637" y="12463650"/>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80" name="Shape 80"/>
          <p:cNvCxnSpPr/>
          <p:nvPr/>
        </p:nvCxnSpPr>
        <p:spPr>
          <a:xfrm rot="10800000">
            <a:off x="23831709"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81" name="Shape 81"/>
          <p:cNvCxnSpPr/>
          <p:nvPr/>
        </p:nvCxnSpPr>
        <p:spPr>
          <a:xfrm rot="10800000">
            <a:off x="25672817"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82" name="Shape 82"/>
          <p:cNvCxnSpPr/>
          <p:nvPr/>
        </p:nvCxnSpPr>
        <p:spPr>
          <a:xfrm rot="10800000">
            <a:off x="29437593"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83" name="Shape 83"/>
          <p:cNvCxnSpPr/>
          <p:nvPr/>
        </p:nvCxnSpPr>
        <p:spPr>
          <a:xfrm rot="10800000">
            <a:off x="31230518" y="17555484"/>
            <a:ext cx="0" cy="2826809"/>
          </a:xfrm>
          <a:prstGeom prst="straightConnector1">
            <a:avLst/>
          </a:prstGeom>
          <a:noFill/>
          <a:ln cap="flat" cmpd="sng" w="9525">
            <a:solidFill>
              <a:schemeClr val="dk1"/>
            </a:solidFill>
            <a:prstDash val="solid"/>
            <a:round/>
            <a:headEnd len="med" w="med" type="none"/>
            <a:tailEnd len="med" w="med" type="none"/>
          </a:ln>
        </p:spPr>
      </p:cxnSp>
      <p:cxnSp>
        <p:nvCxnSpPr>
          <p:cNvPr id="84" name="Shape 84"/>
          <p:cNvCxnSpPr/>
          <p:nvPr/>
        </p:nvCxnSpPr>
        <p:spPr>
          <a:xfrm rot="10800000">
            <a:off x="23984109" y="22631397"/>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85" name="Shape 85"/>
          <p:cNvCxnSpPr/>
          <p:nvPr/>
        </p:nvCxnSpPr>
        <p:spPr>
          <a:xfrm rot="10800000">
            <a:off x="25926079" y="22631397"/>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86" name="Shape 86"/>
          <p:cNvCxnSpPr/>
          <p:nvPr/>
        </p:nvCxnSpPr>
        <p:spPr>
          <a:xfrm rot="10800000">
            <a:off x="29572278" y="22631397"/>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87" name="Shape 87"/>
          <p:cNvCxnSpPr/>
          <p:nvPr/>
        </p:nvCxnSpPr>
        <p:spPr>
          <a:xfrm rot="10800000">
            <a:off x="31412434" y="22618469"/>
            <a:ext cx="0" cy="2952000"/>
          </a:xfrm>
          <a:prstGeom prst="straightConnector1">
            <a:avLst/>
          </a:prstGeom>
          <a:noFill/>
          <a:ln cap="flat" cmpd="sng" w="9525">
            <a:solidFill>
              <a:schemeClr val="dk1"/>
            </a:solidFill>
            <a:prstDash val="solid"/>
            <a:round/>
            <a:headEnd len="med" w="med" type="none"/>
            <a:tailEnd len="med" w="med" type="none"/>
          </a:ln>
        </p:spPr>
      </p:cxnSp>
      <p:sp>
        <p:nvSpPr>
          <p:cNvPr id="88" name="Shape 88"/>
          <p:cNvSpPr txBox="1"/>
          <p:nvPr/>
        </p:nvSpPr>
        <p:spPr>
          <a:xfrm>
            <a:off x="11815039" y="17145000"/>
            <a:ext cx="10349015" cy="609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US" sz="2800" u="none" cap="none" strike="noStrike">
                <a:solidFill>
                  <a:srgbClr val="000000"/>
                </a:solidFill>
                <a:latin typeface="Arial"/>
                <a:ea typeface="Arial"/>
                <a:cs typeface="Arial"/>
                <a:sym typeface="Arial"/>
              </a:rPr>
              <a:t>Fig 1.</a:t>
            </a:r>
            <a:r>
              <a:rPr b="0" i="0" lang="en-US" sz="2800" u="none" cap="none" strike="noStrike">
                <a:solidFill>
                  <a:srgbClr val="000000"/>
                </a:solidFill>
                <a:latin typeface="Arial"/>
                <a:ea typeface="Arial"/>
                <a:cs typeface="Arial"/>
                <a:sym typeface="Arial"/>
              </a:rPr>
              <a:t> Eye-tracker             </a:t>
            </a:r>
            <a:r>
              <a:rPr b="1" i="0" lang="en-US" sz="2800" u="none" cap="none" strike="noStrike">
                <a:solidFill>
                  <a:srgbClr val="000000"/>
                </a:solidFill>
                <a:latin typeface="Arial"/>
                <a:ea typeface="Arial"/>
                <a:cs typeface="Arial"/>
                <a:sym typeface="Arial"/>
              </a:rPr>
              <a:t>Fig 2. </a:t>
            </a:r>
            <a:r>
              <a:rPr b="0" i="0" lang="en-US" sz="2800" u="none" cap="none" strike="noStrike">
                <a:solidFill>
                  <a:srgbClr val="000000"/>
                </a:solidFill>
                <a:latin typeface="Arial"/>
                <a:ea typeface="Arial"/>
                <a:cs typeface="Arial"/>
                <a:sym typeface="Arial"/>
              </a:rPr>
              <a:t>Example of trial</a:t>
            </a:r>
            <a:r>
              <a:rPr b="1" i="0" lang="en-US" sz="2800" u="none" cap="none" strike="noStrike">
                <a:solidFill>
                  <a:srgbClr val="000000"/>
                </a:solidFill>
                <a:latin typeface="Arial"/>
                <a:ea typeface="Arial"/>
                <a:cs typeface="Arial"/>
                <a:sym typeface="Arial"/>
              </a:rPr>
              <a:t> </a:t>
            </a:r>
          </a:p>
        </p:txBody>
      </p:sp>
      <p:pic>
        <p:nvPicPr>
          <p:cNvPr id="89" name="Shape 89"/>
          <p:cNvPicPr preferRelativeResize="0"/>
          <p:nvPr/>
        </p:nvPicPr>
        <p:blipFill rotWithShape="1">
          <a:blip r:embed="rId21">
            <a:alphaModFix/>
          </a:blip>
          <a:srcRect b="0" l="0" r="0" t="0"/>
          <a:stretch/>
        </p:blipFill>
        <p:spPr>
          <a:xfrm>
            <a:off x="11269685" y="14113246"/>
            <a:ext cx="4581406" cy="3076014"/>
          </a:xfrm>
          <a:prstGeom prst="rect">
            <a:avLst/>
          </a:prstGeom>
          <a:noFill/>
          <a:ln>
            <a:noFill/>
          </a:ln>
        </p:spPr>
      </p:pic>
      <p:sp>
        <p:nvSpPr>
          <p:cNvPr id="90" name="Shape 90"/>
          <p:cNvSpPr/>
          <p:nvPr/>
        </p:nvSpPr>
        <p:spPr>
          <a:xfrm>
            <a:off x="15904481" y="14153465"/>
            <a:ext cx="5781055" cy="3052042"/>
          </a:xfrm>
          <a:prstGeom prst="rect">
            <a:avLst/>
          </a:prstGeom>
          <a:noFill/>
          <a:ln cap="flat" cmpd="sng" w="571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id="91" name="Shape 91"/>
          <p:cNvPicPr preferRelativeResize="0"/>
          <p:nvPr/>
        </p:nvPicPr>
        <p:blipFill rotWithShape="1">
          <a:blip r:embed="rId22">
            <a:alphaModFix/>
          </a:blip>
          <a:srcRect b="0" l="0" r="0" t="0"/>
          <a:stretch/>
        </p:blipFill>
        <p:spPr>
          <a:xfrm>
            <a:off x="16056062" y="14575865"/>
            <a:ext cx="5477895" cy="2207243"/>
          </a:xfrm>
          <a:prstGeom prst="rect">
            <a:avLst/>
          </a:prstGeom>
          <a:noFill/>
          <a:ln>
            <a:noFill/>
          </a:ln>
        </p:spPr>
      </p:pic>
      <p:sp>
        <p:nvSpPr>
          <p:cNvPr id="92" name="Shape 92"/>
          <p:cNvSpPr/>
          <p:nvPr/>
        </p:nvSpPr>
        <p:spPr>
          <a:xfrm>
            <a:off x="11269685" y="14113245"/>
            <a:ext cx="541775" cy="3092261"/>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93" name="Shape 93"/>
          <p:cNvGraphicFramePr/>
          <p:nvPr/>
        </p:nvGraphicFramePr>
        <p:xfrm>
          <a:off x="11853139" y="26554293"/>
          <a:ext cx="3000000" cy="3000000"/>
        </p:xfrm>
        <a:graphic>
          <a:graphicData uri="http://schemas.openxmlformats.org/drawingml/2006/table">
            <a:tbl>
              <a:tblPr>
                <a:noFill/>
                <a:tableStyleId>{40D89A80-3E03-4983-B100-0ACEF2430D71}</a:tableStyleId>
              </a:tblPr>
              <a:tblGrid>
                <a:gridCol w="9906000"/>
              </a:tblGrid>
              <a:tr h="152400">
                <a:tc>
                  <a:txBody>
                    <a:bodyPr>
                      <a:noAutofit/>
                    </a:bodyPr>
                    <a:lstStyle/>
                    <a:p>
                      <a:pPr indent="0" lvl="0" marL="0" marR="0" rtl="0" algn="ctr">
                        <a:lnSpc>
                          <a:spcPct val="100000"/>
                        </a:lnSpc>
                        <a:spcBef>
                          <a:spcPts val="0"/>
                        </a:spcBef>
                        <a:spcAft>
                          <a:spcPts val="0"/>
                        </a:spcAft>
                        <a:buClr>
                          <a:schemeClr val="lt1"/>
                        </a:buClr>
                        <a:buSzPct val="25000"/>
                        <a:buFont typeface="Arial"/>
                        <a:buNone/>
                      </a:pPr>
                      <a:r>
                        <a:rPr b="1" lang="en-US" sz="4400" u="none" cap="none" strike="noStrike">
                          <a:solidFill>
                            <a:schemeClr val="lt1"/>
                          </a:solidFill>
                        </a:rPr>
                        <a:t>SCORING</a:t>
                      </a:r>
                    </a:p>
                  </a:txBody>
                  <a:tcPr marT="45725" marB="45725" marR="91450" marL="91450">
                    <a:lnT cap="flat" cmpd="sng" w="19050">
                      <a:solidFill>
                        <a:srgbClr val="8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0112A"/>
                    </a:solidFill>
                  </a:tcPr>
                </a:tc>
              </a:tr>
              <a:tr h="2342175">
                <a:tc>
                  <a:txBody>
                    <a:bodyPr>
                      <a:noAutofit/>
                    </a:bodyPr>
                    <a:lstStyle/>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rPr>
                        <a:t>ACCURACY: </a:t>
                      </a:r>
                      <a:r>
                        <a:rPr lang="en-US" sz="3000" u="none" cap="none" strike="noStrike">
                          <a:solidFill>
                            <a:schemeClr val="dk1"/>
                          </a:solidFill>
                        </a:rPr>
                        <a:t>1 pt per</a:t>
                      </a:r>
                      <a:r>
                        <a:rPr lang="en-US" sz="3000" u="none" cap="none" strike="noStrike">
                          <a:solidFill>
                            <a:schemeClr val="dk1"/>
                          </a:solidFill>
                        </a:rPr>
                        <a:t> picture correctly selected with keyboard key.</a:t>
                      </a:r>
                    </a:p>
                    <a:p>
                      <a:pPr indent="0" lvl="0" marL="0" marR="0" rtl="0" algn="just">
                        <a:lnSpc>
                          <a:spcPct val="100000"/>
                        </a:lnSpc>
                        <a:spcBef>
                          <a:spcPts val="0"/>
                        </a:spcBef>
                        <a:spcAft>
                          <a:spcPts val="0"/>
                        </a:spcAft>
                        <a:buClr>
                          <a:schemeClr val="dk1"/>
                        </a:buClr>
                        <a:buSzPct val="25000"/>
                        <a:buFont typeface="Arial"/>
                        <a:buNone/>
                      </a:pPr>
                      <a:r>
                        <a:rPr b="1" lang="en-US" sz="3000" u="none" cap="none" strike="noStrike">
                          <a:solidFill>
                            <a:schemeClr val="dk1"/>
                          </a:solidFill>
                        </a:rPr>
                        <a:t>EYE-MOVEMENTS: </a:t>
                      </a:r>
                      <a:r>
                        <a:rPr lang="en-US" sz="3000" u="none" cap="none" strike="noStrike">
                          <a:solidFill>
                            <a:schemeClr val="dk1"/>
                          </a:solidFill>
                        </a:rPr>
                        <a:t>sum of all fixations to target word, distractor word, and elsewhere, from one marker to the next one.</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chemeClr val="lt1"/>
                    </a:solidFill>
                  </a:tcPr>
                </a:tc>
              </a:tr>
            </a:tbl>
          </a:graphicData>
        </a:graphic>
      </p:graphicFrame>
      <p:graphicFrame>
        <p:nvGraphicFramePr>
          <p:cNvPr id="94" name="Shape 94"/>
          <p:cNvGraphicFramePr/>
          <p:nvPr/>
        </p:nvGraphicFramePr>
        <p:xfrm>
          <a:off x="11859246" y="22062746"/>
          <a:ext cx="3000000" cy="3000000"/>
        </p:xfrm>
        <a:graphic>
          <a:graphicData uri="http://schemas.openxmlformats.org/drawingml/2006/table">
            <a:tbl>
              <a:tblPr bandRow="1" firstRow="1">
                <a:noFill/>
                <a:tableStyleId>{398EE294-A54F-4715-84F5-9CC7F5170D58}</a:tableStyleId>
              </a:tblPr>
              <a:tblGrid>
                <a:gridCol w="4840400"/>
                <a:gridCol w="4840400"/>
              </a:tblGrid>
              <a:tr h="3708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3000" u="none" cap="none" strike="noStrike"/>
                        <a:t>CONDITION</a:t>
                      </a:r>
                      <a:r>
                        <a:rPr lang="en-US" sz="3000" u="none" cap="none" strike="noStrike"/>
                        <a:t> 1</a:t>
                      </a:r>
                    </a:p>
                    <a:p>
                      <a:pPr indent="0" lvl="0" marL="0" marR="0" rtl="0" algn="ctr">
                        <a:lnSpc>
                          <a:spcPct val="100000"/>
                        </a:lnSpc>
                        <a:spcBef>
                          <a:spcPts val="0"/>
                        </a:spcBef>
                        <a:spcAft>
                          <a:spcPts val="0"/>
                        </a:spcAft>
                        <a:buClr>
                          <a:srgbClr val="000000"/>
                        </a:buClr>
                        <a:buSzPct val="25000"/>
                        <a:buFont typeface="Arial"/>
                        <a:buNone/>
                      </a:pPr>
                      <a:r>
                        <a:rPr lang="en-US" sz="3000" u="none" cap="none" strike="noStrike"/>
                        <a:t>Longer vowel duration</a:t>
                      </a:r>
                    </a:p>
                    <a:p>
                      <a:pPr indent="0" lvl="0" marL="0" marR="0" rtl="0" algn="ctr">
                        <a:lnSpc>
                          <a:spcPct val="100000"/>
                        </a:lnSpc>
                        <a:spcBef>
                          <a:spcPts val="0"/>
                        </a:spcBef>
                        <a:spcAft>
                          <a:spcPts val="0"/>
                        </a:spcAft>
                        <a:buClr>
                          <a:srgbClr val="000000"/>
                        </a:buClr>
                        <a:buSzPct val="25000"/>
                        <a:buFont typeface="Arial"/>
                        <a:buNone/>
                      </a:pPr>
                      <a:r>
                        <a:rPr lang="en-US" sz="3000" u="none" cap="none" strike="noStrike"/>
                        <a:t>Monosyllabic word</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3000" u="none" cap="none" strike="noStrike"/>
                        <a:t>CONDITION 2</a:t>
                      </a:r>
                    </a:p>
                    <a:p>
                      <a:pPr indent="0" lvl="0" marL="0" marR="0" rtl="0" algn="ctr">
                        <a:lnSpc>
                          <a:spcPct val="100000"/>
                        </a:lnSpc>
                        <a:spcBef>
                          <a:spcPts val="0"/>
                        </a:spcBef>
                        <a:spcAft>
                          <a:spcPts val="0"/>
                        </a:spcAft>
                        <a:buClr>
                          <a:srgbClr val="000000"/>
                        </a:buClr>
                        <a:buSzPct val="25000"/>
                        <a:buFont typeface="Arial"/>
                        <a:buNone/>
                      </a:pPr>
                      <a:r>
                        <a:rPr lang="en-US" sz="3000" u="none" cap="none" strike="noStrike"/>
                        <a:t>Shorter vowel</a:t>
                      </a:r>
                      <a:r>
                        <a:rPr lang="en-US" sz="3000" u="none" cap="none" strike="noStrike"/>
                        <a:t> duration</a:t>
                      </a:r>
                    </a:p>
                    <a:p>
                      <a:pPr indent="0" lvl="0" marL="0" marR="0" rtl="0" algn="ctr">
                        <a:lnSpc>
                          <a:spcPct val="100000"/>
                        </a:lnSpc>
                        <a:spcBef>
                          <a:spcPts val="0"/>
                        </a:spcBef>
                        <a:spcAft>
                          <a:spcPts val="0"/>
                        </a:spcAft>
                        <a:buClr>
                          <a:srgbClr val="000000"/>
                        </a:buClr>
                        <a:buSzPct val="25000"/>
                        <a:buFont typeface="Arial"/>
                        <a:buNone/>
                      </a:pPr>
                      <a:r>
                        <a:rPr lang="en-US" sz="3000" u="none" cap="none" strike="noStrike"/>
                        <a:t>Bisyllabic word</a:t>
                      </a:r>
                    </a:p>
                  </a:txBody>
                  <a:tcPr marT="45725" marB="45725" marR="91450" marL="91450"/>
                </a:tc>
              </a:tr>
              <a:tr h="370850">
                <a:tc>
                  <a:txBody>
                    <a:bodyPr>
                      <a:noAutofit/>
                    </a:bodyPr>
                    <a:lstStyle/>
                    <a:p>
                      <a:pPr indent="0" lvl="0" marL="0" marR="0" rtl="0" algn="ctr">
                        <a:lnSpc>
                          <a:spcPct val="100000"/>
                        </a:lnSpc>
                        <a:spcBef>
                          <a:spcPts val="0"/>
                        </a:spcBef>
                        <a:spcAft>
                          <a:spcPts val="0"/>
                        </a:spcAft>
                        <a:buClr>
                          <a:srgbClr val="00B050"/>
                        </a:buClr>
                        <a:buSzPct val="25000"/>
                        <a:buFont typeface="Arial"/>
                        <a:buNone/>
                      </a:pPr>
                      <a:r>
                        <a:rPr b="1" i="1" lang="en-US" sz="3000" u="none" cap="none" strike="noStrike">
                          <a:solidFill>
                            <a:srgbClr val="00B050"/>
                          </a:solidFill>
                        </a:rPr>
                        <a:t>Co</a:t>
                      </a:r>
                      <a:r>
                        <a:rPr b="0" i="1" lang="en-US" sz="3000" u="none" cap="none" strike="noStrike">
                          <a:solidFill>
                            <a:schemeClr val="dk1"/>
                          </a:solidFill>
                        </a:rPr>
                        <a:t>l</a:t>
                      </a:r>
                    </a:p>
                    <a:p>
                      <a:pPr indent="0" lvl="0" marL="0" marR="0" rtl="0" algn="ctr">
                        <a:lnSpc>
                          <a:spcPct val="100000"/>
                        </a:lnSpc>
                        <a:spcBef>
                          <a:spcPts val="0"/>
                        </a:spcBef>
                        <a:spcAft>
                          <a:spcPts val="0"/>
                        </a:spcAft>
                        <a:buClr>
                          <a:srgbClr val="000000"/>
                        </a:buClr>
                        <a:buSzPct val="25000"/>
                        <a:buFont typeface="Arial"/>
                        <a:buNone/>
                      </a:pPr>
                      <a:r>
                        <a:rPr i="0" lang="en-US" sz="3000" u="none" cap="none" strike="noStrike"/>
                        <a:t>“cauliflower</a:t>
                      </a:r>
                      <a:r>
                        <a:rPr i="0" lang="en-US" sz="3000" u="none" cap="none" strike="noStrike"/>
                        <a:t>”</a:t>
                      </a:r>
                    </a:p>
                  </a:txBody>
                  <a:tcPr marT="45725" marB="45725" marR="91450" marL="91450"/>
                </a:tc>
                <a:tc>
                  <a:txBody>
                    <a:bodyPr>
                      <a:noAutofit/>
                    </a:bodyPr>
                    <a:lstStyle/>
                    <a:p>
                      <a:pPr indent="0" lvl="0" marL="0" marR="0" rtl="0" algn="ctr">
                        <a:lnSpc>
                          <a:spcPct val="100000"/>
                        </a:lnSpc>
                        <a:spcBef>
                          <a:spcPts val="0"/>
                        </a:spcBef>
                        <a:spcAft>
                          <a:spcPts val="0"/>
                        </a:spcAft>
                        <a:buClr>
                          <a:srgbClr val="00B050"/>
                        </a:buClr>
                        <a:buSzPct val="25000"/>
                        <a:buFont typeface="Arial"/>
                        <a:buNone/>
                      </a:pPr>
                      <a:r>
                        <a:rPr b="1" i="1" lang="en-US" sz="3000" u="none" cap="none" strike="noStrike">
                          <a:solidFill>
                            <a:srgbClr val="00B050"/>
                          </a:solidFill>
                        </a:rPr>
                        <a:t>Col</a:t>
                      </a:r>
                      <a:r>
                        <a:rPr b="0" i="1" lang="en-US" sz="3000" u="none" cap="none" strike="noStrike">
                          <a:solidFill>
                            <a:schemeClr val="dk1"/>
                          </a:solidFill>
                        </a:rPr>
                        <a:t>es</a:t>
                      </a:r>
                    </a:p>
                    <a:p>
                      <a:pPr indent="0" lvl="0" marL="0" marR="0" rtl="0" algn="ctr">
                        <a:lnSpc>
                          <a:spcPct val="100000"/>
                        </a:lnSpc>
                        <a:spcBef>
                          <a:spcPts val="0"/>
                        </a:spcBef>
                        <a:spcAft>
                          <a:spcPts val="0"/>
                        </a:spcAft>
                        <a:buClr>
                          <a:srgbClr val="000000"/>
                        </a:buClr>
                        <a:buSzPct val="25000"/>
                        <a:buFont typeface="Arial"/>
                        <a:buNone/>
                      </a:pPr>
                      <a:r>
                        <a:rPr i="1" lang="en-US" sz="3000" u="none" cap="none" strike="noStrike"/>
                        <a:t>“</a:t>
                      </a:r>
                      <a:r>
                        <a:rPr i="0" lang="en-US" sz="3000" u="none" cap="none" strike="noStrike"/>
                        <a:t>cauliflowers</a:t>
                      </a:r>
                      <a:r>
                        <a:rPr i="0" lang="en-US" sz="3000" u="none" cap="none" strike="noStrike"/>
                        <a:t>”</a:t>
                      </a:r>
                    </a:p>
                  </a:txBody>
                  <a:tcPr marT="45725" marB="45725" marR="91450" marL="91450"/>
                </a:tc>
              </a:tr>
            </a:tbl>
          </a:graphicData>
        </a:graphic>
      </p:graphicFrame>
      <p:pic>
        <p:nvPicPr>
          <p:cNvPr id="95" name="Shape 95"/>
          <p:cNvPicPr preferRelativeResize="0"/>
          <p:nvPr/>
        </p:nvPicPr>
        <p:blipFill rotWithShape="1">
          <a:blip r:embed="rId23">
            <a:alphaModFix/>
          </a:blip>
          <a:srcRect b="0" l="0" r="0" t="0"/>
          <a:stretch/>
        </p:blipFill>
        <p:spPr>
          <a:xfrm>
            <a:off x="11859246" y="18590865"/>
            <a:ext cx="9686925" cy="2736850"/>
          </a:xfrm>
          <a:prstGeom prst="rect">
            <a:avLst/>
          </a:prstGeom>
          <a:noFill/>
          <a:ln>
            <a:noFill/>
          </a:ln>
        </p:spPr>
      </p:pic>
      <p:graphicFrame>
        <p:nvGraphicFramePr>
          <p:cNvPr id="96" name="Shape 96"/>
          <p:cNvGraphicFramePr/>
          <p:nvPr/>
        </p:nvGraphicFramePr>
        <p:xfrm>
          <a:off x="22158959" y="26116368"/>
          <a:ext cx="3000000" cy="3000000"/>
        </p:xfrm>
        <a:graphic>
          <a:graphicData uri="http://schemas.openxmlformats.org/drawingml/2006/table">
            <a:tbl>
              <a:tblPr>
                <a:noFill/>
                <a:tableStyleId>{40D89A80-3E03-4983-B100-0ACEF2430D71}</a:tableStyleId>
              </a:tblPr>
              <a:tblGrid>
                <a:gridCol w="20655525"/>
              </a:tblGrid>
              <a:tr h="152400">
                <a:tc>
                  <a:txBody>
                    <a:bodyPr>
                      <a:noAutofit/>
                    </a:bodyPr>
                    <a:lstStyle/>
                    <a:p>
                      <a:pPr indent="0" lvl="0" marL="0" marR="0" rtl="0" algn="ctr">
                        <a:lnSpc>
                          <a:spcPct val="100000"/>
                        </a:lnSpc>
                        <a:spcBef>
                          <a:spcPts val="0"/>
                        </a:spcBef>
                        <a:spcAft>
                          <a:spcPts val="0"/>
                        </a:spcAft>
                        <a:buClr>
                          <a:schemeClr val="lt1"/>
                        </a:buClr>
                        <a:buSzPct val="25000"/>
                        <a:buFont typeface="Arial"/>
                        <a:buNone/>
                      </a:pPr>
                      <a:r>
                        <a:rPr b="1" lang="en-US" sz="4400" u="none" cap="none" strike="noStrike">
                          <a:solidFill>
                            <a:schemeClr val="lt1"/>
                          </a:solidFill>
                        </a:rPr>
                        <a:t>DISCUSSION</a:t>
                      </a:r>
                    </a:p>
                  </a:txBody>
                  <a:tcPr marT="45725" marB="45725" marR="91450" marL="91450">
                    <a:lnT cap="flat" cmpd="sng" w="19050">
                      <a:solidFill>
                        <a:srgbClr val="8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0112A"/>
                    </a:solidFill>
                  </a:tcPr>
                </a:tc>
              </a:tr>
              <a:tr h="2342175">
                <a:tc>
                  <a:txBody>
                    <a:bodyPr>
                      <a:noAutofit/>
                    </a:bodyPr>
                    <a:lstStyle/>
                    <a:p>
                      <a:pPr indent="0" lvl="0" marL="0" marR="0" rtl="0" algn="just">
                        <a:lnSpc>
                          <a:spcPct val="100000"/>
                        </a:lnSpc>
                        <a:spcBef>
                          <a:spcPts val="0"/>
                        </a:spcBef>
                        <a:spcAft>
                          <a:spcPts val="0"/>
                        </a:spcAft>
                        <a:buClr>
                          <a:schemeClr val="dk1"/>
                        </a:buClr>
                        <a:buSzPct val="25000"/>
                        <a:buFont typeface="Arial"/>
                        <a:buNone/>
                      </a:pPr>
                      <a:r>
                        <a:rPr lang="en-US" sz="3200" u="none" cap="none" strike="noStrike">
                          <a:solidFill>
                            <a:schemeClr val="dk1"/>
                          </a:solidFill>
                          <a:latin typeface="Arial"/>
                          <a:ea typeface="Arial"/>
                          <a:cs typeface="Arial"/>
                          <a:sym typeface="Arial"/>
                        </a:rPr>
                        <a:t>Monolinguals, late advanced learners, and heritage speakers used stress and duration to anticipate the suffix.</a:t>
                      </a:r>
                    </a:p>
                    <a:p>
                      <a:pPr indent="0" lvl="0" marL="0" marR="0" rtl="0" algn="just">
                        <a:lnSpc>
                          <a:spcPct val="100000"/>
                        </a:lnSpc>
                        <a:spcBef>
                          <a:spcPts val="0"/>
                        </a:spcBef>
                        <a:spcAft>
                          <a:spcPts val="0"/>
                        </a:spcAft>
                        <a:buClr>
                          <a:schemeClr val="dk1"/>
                        </a:buClr>
                        <a:buSzPct val="25000"/>
                        <a:buFont typeface="Arial"/>
                        <a:buNone/>
                      </a:pPr>
                      <a:r>
                        <a:rPr lang="en-US" sz="3200" u="none" cap="none" strike="noStrike">
                          <a:solidFill>
                            <a:schemeClr val="dk1"/>
                          </a:solidFill>
                          <a:latin typeface="Arial"/>
                          <a:ea typeface="Arial"/>
                          <a:cs typeface="Arial"/>
                          <a:sym typeface="Arial"/>
                        </a:rPr>
                        <a:t>Heritage speakers used stress and vowel duration less than monolinguals and late advanced learners. </a:t>
                      </a:r>
                    </a:p>
                    <a:p>
                      <a:pPr indent="0" lvl="0" marL="0" marR="0" rtl="0" algn="just">
                        <a:lnSpc>
                          <a:spcPct val="100000"/>
                        </a:lnSpc>
                        <a:spcBef>
                          <a:spcPts val="0"/>
                        </a:spcBef>
                        <a:spcAft>
                          <a:spcPts val="0"/>
                        </a:spcAft>
                        <a:buClr>
                          <a:schemeClr val="dk1"/>
                        </a:buClr>
                        <a:buSzPct val="25000"/>
                        <a:buFont typeface="Arial"/>
                        <a:buNone/>
                      </a:pPr>
                      <a:r>
                        <a:rPr lang="en-US" sz="3200" u="none" cap="none" strike="noStrike">
                          <a:solidFill>
                            <a:schemeClr val="dk1"/>
                          </a:solidFill>
                          <a:latin typeface="Arial"/>
                          <a:ea typeface="Arial"/>
                          <a:cs typeface="Arial"/>
                          <a:sym typeface="Arial"/>
                        </a:rPr>
                        <a:t>Late beginners used duration less than the rest, and did not use stress at all. </a:t>
                      </a:r>
                    </a:p>
                    <a:p>
                      <a:pPr indent="0" lvl="0" marL="0" marR="0" rtl="0" algn="just">
                        <a:lnSpc>
                          <a:spcPct val="100000"/>
                        </a:lnSpc>
                        <a:spcBef>
                          <a:spcPts val="0"/>
                        </a:spcBef>
                        <a:spcAft>
                          <a:spcPts val="0"/>
                        </a:spcAft>
                        <a:buClr>
                          <a:schemeClr val="dk1"/>
                        </a:buClr>
                        <a:buSzPct val="25000"/>
                        <a:buFont typeface="Arial"/>
                        <a:buNone/>
                      </a:pPr>
                      <a:r>
                        <a:rPr lang="en-US" sz="3200" u="none" cap="none" strike="noStrike">
                          <a:solidFill>
                            <a:schemeClr val="dk1"/>
                          </a:solidFill>
                          <a:latin typeface="Arial"/>
                          <a:ea typeface="Arial"/>
                          <a:cs typeface="Arial"/>
                          <a:sym typeface="Arial"/>
                        </a:rPr>
                        <a:t>AOA: Acquiring a language before puberty did not have any advantage on the use of stress and duration.</a:t>
                      </a:r>
                    </a:p>
                    <a:p>
                      <a:pPr indent="0" lvl="0" marL="0" marR="0" rtl="0" algn="just">
                        <a:lnSpc>
                          <a:spcPct val="100000"/>
                        </a:lnSpc>
                        <a:spcBef>
                          <a:spcPts val="0"/>
                        </a:spcBef>
                        <a:spcAft>
                          <a:spcPts val="0"/>
                        </a:spcAft>
                        <a:buClr>
                          <a:schemeClr val="dk1"/>
                        </a:buClr>
                        <a:buSzPct val="25000"/>
                        <a:buFont typeface="Arial"/>
                        <a:buNone/>
                      </a:pPr>
                      <a:r>
                        <a:rPr lang="en-US" sz="3200" u="none" cap="none" strike="noStrike">
                          <a:solidFill>
                            <a:schemeClr val="dk1"/>
                          </a:solidFill>
                          <a:latin typeface="Arial"/>
                          <a:ea typeface="Arial"/>
                          <a:cs typeface="Arial"/>
                          <a:sym typeface="Arial"/>
                        </a:rPr>
                        <a:t>Proficiency: in late learners, the more proficient the better use of stress and duration.</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chemeClr val="lt1"/>
                    </a:solidFill>
                  </a:tcPr>
                </a:tc>
              </a:tr>
            </a:tbl>
          </a:graphicData>
        </a:graphic>
      </p:graphicFrame>
      <p:sp>
        <p:nvSpPr>
          <p:cNvPr id="97" name="Shape 97"/>
          <p:cNvSpPr txBox="1"/>
          <p:nvPr/>
        </p:nvSpPr>
        <p:spPr>
          <a:xfrm>
            <a:off x="32776118" y="5973621"/>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MONOLINGUALS</a:t>
            </a:r>
          </a:p>
        </p:txBody>
      </p:sp>
      <p:sp>
        <p:nvSpPr>
          <p:cNvPr id="98" name="Shape 98"/>
          <p:cNvSpPr txBox="1"/>
          <p:nvPr/>
        </p:nvSpPr>
        <p:spPr>
          <a:xfrm>
            <a:off x="22707118" y="11093853"/>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EARLY ADVANCED (heritage speakers)</a:t>
            </a:r>
          </a:p>
        </p:txBody>
      </p:sp>
      <p:sp>
        <p:nvSpPr>
          <p:cNvPr id="99" name="Shape 99"/>
          <p:cNvSpPr txBox="1"/>
          <p:nvPr/>
        </p:nvSpPr>
        <p:spPr>
          <a:xfrm>
            <a:off x="33033868" y="11093853"/>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EARLY ADVANCED (heritage speakers)</a:t>
            </a:r>
          </a:p>
        </p:txBody>
      </p:sp>
      <p:sp>
        <p:nvSpPr>
          <p:cNvPr id="100" name="Shape 100"/>
          <p:cNvSpPr txBox="1"/>
          <p:nvPr/>
        </p:nvSpPr>
        <p:spPr>
          <a:xfrm>
            <a:off x="22477653" y="16285026"/>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LATE ADVANCED</a:t>
            </a:r>
          </a:p>
        </p:txBody>
      </p:sp>
      <p:sp>
        <p:nvSpPr>
          <p:cNvPr id="101" name="Shape 101"/>
          <p:cNvSpPr txBox="1"/>
          <p:nvPr/>
        </p:nvSpPr>
        <p:spPr>
          <a:xfrm>
            <a:off x="33033868" y="16285026"/>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LATE ADVANCED</a:t>
            </a:r>
          </a:p>
        </p:txBody>
      </p:sp>
      <p:sp>
        <p:nvSpPr>
          <p:cNvPr id="102" name="Shape 102"/>
          <p:cNvSpPr txBox="1"/>
          <p:nvPr/>
        </p:nvSpPr>
        <p:spPr>
          <a:xfrm>
            <a:off x="22608148" y="21356181"/>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LATE BEGINNERS</a:t>
            </a:r>
          </a:p>
        </p:txBody>
      </p:sp>
      <p:sp>
        <p:nvSpPr>
          <p:cNvPr id="103" name="Shape 103"/>
          <p:cNvSpPr txBox="1"/>
          <p:nvPr/>
        </p:nvSpPr>
        <p:spPr>
          <a:xfrm>
            <a:off x="33234706" y="21356409"/>
            <a:ext cx="9812227" cy="706566"/>
          </a:xfrm>
          <a:prstGeom prst="rect">
            <a:avLst/>
          </a:prstGeom>
          <a:solidFill>
            <a:srgbClr val="595959"/>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1" i="0" lang="en-US" sz="3000" u="none" cap="none" strike="noStrike">
                <a:solidFill>
                  <a:schemeClr val="lt1"/>
                </a:solidFill>
                <a:latin typeface="Arial"/>
                <a:ea typeface="Arial"/>
                <a:cs typeface="Arial"/>
                <a:sym typeface="Arial"/>
              </a:rPr>
              <a:t>LATE BEGINNERS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