
<file path=[Content_Types].xml><?xml version="1.0" encoding="utf-8"?>
<Types xmlns="http://schemas.openxmlformats.org/package/2006/content-types">
  <Default Extension="xml" ContentType="application/xml"/>
  <Default Extension="wav" ContentType="audio/x-wav"/>
  <Default Extension="xlsx" ContentType="application/vnd.openxmlformats-officedocument.spreadsheetml.sheet"/>
  <Default Extension="jpe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146" r:id="rId1"/>
  </p:sldMasterIdLst>
  <p:notesMasterIdLst>
    <p:notesMasterId r:id="rId48"/>
  </p:notesMasterIdLst>
  <p:handoutMasterIdLst>
    <p:handoutMasterId r:id="rId49"/>
  </p:handoutMasterIdLst>
  <p:sldIdLst>
    <p:sldId id="403" r:id="rId2"/>
    <p:sldId id="855" r:id="rId3"/>
    <p:sldId id="856" r:id="rId4"/>
    <p:sldId id="862" r:id="rId5"/>
    <p:sldId id="858" r:id="rId6"/>
    <p:sldId id="859" r:id="rId7"/>
    <p:sldId id="863" r:id="rId8"/>
    <p:sldId id="861" r:id="rId9"/>
    <p:sldId id="864" r:id="rId10"/>
    <p:sldId id="865" r:id="rId11"/>
    <p:sldId id="869" r:id="rId12"/>
    <p:sldId id="870" r:id="rId13"/>
    <p:sldId id="873" r:id="rId14"/>
    <p:sldId id="898" r:id="rId15"/>
    <p:sldId id="897" r:id="rId16"/>
    <p:sldId id="799" r:id="rId17"/>
    <p:sldId id="800" r:id="rId18"/>
    <p:sldId id="801" r:id="rId19"/>
    <p:sldId id="802" r:id="rId20"/>
    <p:sldId id="803" r:id="rId21"/>
    <p:sldId id="807" r:id="rId22"/>
    <p:sldId id="871" r:id="rId23"/>
    <p:sldId id="691" r:id="rId24"/>
    <p:sldId id="872" r:id="rId25"/>
    <p:sldId id="849" r:id="rId26"/>
    <p:sldId id="876" r:id="rId27"/>
    <p:sldId id="877" r:id="rId28"/>
    <p:sldId id="878" r:id="rId29"/>
    <p:sldId id="879" r:id="rId30"/>
    <p:sldId id="880" r:id="rId31"/>
    <p:sldId id="881" r:id="rId32"/>
    <p:sldId id="885" r:id="rId33"/>
    <p:sldId id="887" r:id="rId34"/>
    <p:sldId id="888" r:id="rId35"/>
    <p:sldId id="900" r:id="rId36"/>
    <p:sldId id="901" r:id="rId37"/>
    <p:sldId id="890" r:id="rId38"/>
    <p:sldId id="889" r:id="rId39"/>
    <p:sldId id="893" r:id="rId40"/>
    <p:sldId id="894" r:id="rId41"/>
    <p:sldId id="895" r:id="rId42"/>
    <p:sldId id="886" r:id="rId43"/>
    <p:sldId id="891" r:id="rId44"/>
    <p:sldId id="892" r:id="rId45"/>
    <p:sldId id="734" r:id="rId46"/>
    <p:sldId id="899" r:id="rId47"/>
  </p:sldIdLst>
  <p:sldSz cx="9144000" cy="6858000" type="screen4x3"/>
  <p:notesSz cx="6881813" cy="9296400"/>
  <p:defaultTextStyle>
    <a:defPPr>
      <a:defRPr lang="en-US"/>
    </a:defPPr>
    <a:lvl1pPr algn="l" rtl="0" eaLnBrk="0" fontAlgn="base" hangingPunct="0">
      <a:spcBef>
        <a:spcPct val="0"/>
      </a:spcBef>
      <a:spcAft>
        <a:spcPct val="0"/>
      </a:spcAft>
      <a:defRPr sz="2400" kern="1200">
        <a:solidFill>
          <a:schemeClr val="tx1"/>
        </a:solidFill>
        <a:latin typeface="Arial" pitchFamily="-80" charset="0"/>
        <a:ea typeface="ＭＳ Ｐゴシック" pitchFamily="-80" charset="-128"/>
        <a:cs typeface="ＭＳ Ｐゴシック" pitchFamily="-80" charset="-128"/>
      </a:defRPr>
    </a:lvl1pPr>
    <a:lvl2pPr marL="457200" algn="l" rtl="0" eaLnBrk="0" fontAlgn="base" hangingPunct="0">
      <a:spcBef>
        <a:spcPct val="0"/>
      </a:spcBef>
      <a:spcAft>
        <a:spcPct val="0"/>
      </a:spcAft>
      <a:defRPr sz="2400" kern="1200">
        <a:solidFill>
          <a:schemeClr val="tx1"/>
        </a:solidFill>
        <a:latin typeface="Arial" pitchFamily="-80" charset="0"/>
        <a:ea typeface="ＭＳ Ｐゴシック" pitchFamily="-80" charset="-128"/>
        <a:cs typeface="ＭＳ Ｐゴシック" pitchFamily="-80" charset="-128"/>
      </a:defRPr>
    </a:lvl2pPr>
    <a:lvl3pPr marL="914400" algn="l" rtl="0" eaLnBrk="0" fontAlgn="base" hangingPunct="0">
      <a:spcBef>
        <a:spcPct val="0"/>
      </a:spcBef>
      <a:spcAft>
        <a:spcPct val="0"/>
      </a:spcAft>
      <a:defRPr sz="2400" kern="1200">
        <a:solidFill>
          <a:schemeClr val="tx1"/>
        </a:solidFill>
        <a:latin typeface="Arial" pitchFamily="-80" charset="0"/>
        <a:ea typeface="ＭＳ Ｐゴシック" pitchFamily="-80" charset="-128"/>
        <a:cs typeface="ＭＳ Ｐゴシック" pitchFamily="-80" charset="-128"/>
      </a:defRPr>
    </a:lvl3pPr>
    <a:lvl4pPr marL="1371600" algn="l" rtl="0" eaLnBrk="0" fontAlgn="base" hangingPunct="0">
      <a:spcBef>
        <a:spcPct val="0"/>
      </a:spcBef>
      <a:spcAft>
        <a:spcPct val="0"/>
      </a:spcAft>
      <a:defRPr sz="2400" kern="1200">
        <a:solidFill>
          <a:schemeClr val="tx1"/>
        </a:solidFill>
        <a:latin typeface="Arial" pitchFamily="-80" charset="0"/>
        <a:ea typeface="ＭＳ Ｐゴシック" pitchFamily="-80" charset="-128"/>
        <a:cs typeface="ＭＳ Ｐゴシック" pitchFamily="-80" charset="-128"/>
      </a:defRPr>
    </a:lvl4pPr>
    <a:lvl5pPr marL="1828800" algn="l" rtl="0" eaLnBrk="0" fontAlgn="base" hangingPunct="0">
      <a:spcBef>
        <a:spcPct val="0"/>
      </a:spcBef>
      <a:spcAft>
        <a:spcPct val="0"/>
      </a:spcAft>
      <a:defRPr sz="2400" kern="1200">
        <a:solidFill>
          <a:schemeClr val="tx1"/>
        </a:solidFill>
        <a:latin typeface="Arial" pitchFamily="-80" charset="0"/>
        <a:ea typeface="ＭＳ Ｐゴシック" pitchFamily="-80" charset="-128"/>
        <a:cs typeface="ＭＳ Ｐゴシック" pitchFamily="-80" charset="-128"/>
      </a:defRPr>
    </a:lvl5pPr>
    <a:lvl6pPr marL="2286000" algn="l" defTabSz="457200" rtl="0" eaLnBrk="1" latinLnBrk="0" hangingPunct="1">
      <a:defRPr sz="2400" kern="1200">
        <a:solidFill>
          <a:schemeClr val="tx1"/>
        </a:solidFill>
        <a:latin typeface="Arial" pitchFamily="-80" charset="0"/>
        <a:ea typeface="ＭＳ Ｐゴシック" pitchFamily="-80" charset="-128"/>
        <a:cs typeface="ＭＳ Ｐゴシック" pitchFamily="-80" charset="-128"/>
      </a:defRPr>
    </a:lvl6pPr>
    <a:lvl7pPr marL="2743200" algn="l" defTabSz="457200" rtl="0" eaLnBrk="1" latinLnBrk="0" hangingPunct="1">
      <a:defRPr sz="2400" kern="1200">
        <a:solidFill>
          <a:schemeClr val="tx1"/>
        </a:solidFill>
        <a:latin typeface="Arial" pitchFamily="-80" charset="0"/>
        <a:ea typeface="ＭＳ Ｐゴシック" pitchFamily="-80" charset="-128"/>
        <a:cs typeface="ＭＳ Ｐゴシック" pitchFamily="-80" charset="-128"/>
      </a:defRPr>
    </a:lvl7pPr>
    <a:lvl8pPr marL="3200400" algn="l" defTabSz="457200" rtl="0" eaLnBrk="1" latinLnBrk="0" hangingPunct="1">
      <a:defRPr sz="2400" kern="1200">
        <a:solidFill>
          <a:schemeClr val="tx1"/>
        </a:solidFill>
        <a:latin typeface="Arial" pitchFamily="-80" charset="0"/>
        <a:ea typeface="ＭＳ Ｐゴシック" pitchFamily="-80" charset="-128"/>
        <a:cs typeface="ＭＳ Ｐゴシック" pitchFamily="-80" charset="-128"/>
      </a:defRPr>
    </a:lvl8pPr>
    <a:lvl9pPr marL="3657600" algn="l" defTabSz="457200" rtl="0" eaLnBrk="1" latinLnBrk="0" hangingPunct="1">
      <a:defRPr sz="2400" kern="1200">
        <a:solidFill>
          <a:schemeClr val="tx1"/>
        </a:solidFill>
        <a:latin typeface="Arial" pitchFamily="-80" charset="0"/>
        <a:ea typeface="ＭＳ Ｐゴシック" pitchFamily="-80" charset="-128"/>
        <a:cs typeface="ＭＳ Ｐゴシック" pitchFamily="-80"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451F"/>
    <a:srgbClr val="A40000"/>
    <a:srgbClr val="4C160D"/>
    <a:srgbClr val="FFBF90"/>
    <a:srgbClr val="FF6D61"/>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86" autoAdjust="0"/>
    <p:restoredTop sz="72241" autoAdjust="0"/>
  </p:normalViewPr>
  <p:slideViewPr>
    <p:cSldViewPr snapToGrid="0">
      <p:cViewPr>
        <p:scale>
          <a:sx n="100" d="100"/>
          <a:sy n="100" d="100"/>
        </p:scale>
        <p:origin x="2560" y="3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88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Hoja_de_c_lculo_de_Microsoft_Excel1.xlsx"/><Relationship Id="rId2"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Beginners</c:v>
                </c:pt>
              </c:strCache>
            </c:strRef>
          </c:tx>
          <c:invertIfNegative val="0"/>
          <c:cat>
            <c:strRef>
              <c:f>Sheet1!$A$2:$A$3</c:f>
              <c:strCache>
                <c:ptCount val="2"/>
                <c:pt idx="0">
                  <c:v>CANTA</c:v>
                </c:pt>
                <c:pt idx="1">
                  <c:v>CANTÓ</c:v>
                </c:pt>
              </c:strCache>
            </c:strRef>
          </c:cat>
          <c:val>
            <c:numRef>
              <c:f>Sheet1!$B$2:$B$3</c:f>
              <c:numCache>
                <c:formatCode>General</c:formatCode>
                <c:ptCount val="2"/>
                <c:pt idx="0">
                  <c:v>2387.3</c:v>
                </c:pt>
                <c:pt idx="1">
                  <c:v>2254.84</c:v>
                </c:pt>
              </c:numCache>
            </c:numRef>
          </c:val>
        </c:ser>
        <c:ser>
          <c:idx val="1"/>
          <c:order val="1"/>
          <c:tx>
            <c:strRef>
              <c:f>Sheet1!$C$1</c:f>
              <c:strCache>
                <c:ptCount val="1"/>
                <c:pt idx="0">
                  <c:v>Advanced</c:v>
                </c:pt>
              </c:strCache>
            </c:strRef>
          </c:tx>
          <c:invertIfNegative val="0"/>
          <c:cat>
            <c:strRef>
              <c:f>Sheet1!$A$2:$A$3</c:f>
              <c:strCache>
                <c:ptCount val="2"/>
                <c:pt idx="0">
                  <c:v>CANTA</c:v>
                </c:pt>
                <c:pt idx="1">
                  <c:v>CANTÓ</c:v>
                </c:pt>
              </c:strCache>
            </c:strRef>
          </c:cat>
          <c:val>
            <c:numRef>
              <c:f>Sheet1!$C$2:$C$3</c:f>
              <c:numCache>
                <c:formatCode>General</c:formatCode>
                <c:ptCount val="2"/>
                <c:pt idx="0">
                  <c:v>2898.74</c:v>
                </c:pt>
                <c:pt idx="1">
                  <c:v>2602.86</c:v>
                </c:pt>
              </c:numCache>
            </c:numRef>
          </c:val>
        </c:ser>
        <c:ser>
          <c:idx val="2"/>
          <c:order val="2"/>
          <c:tx>
            <c:strRef>
              <c:f>Sheet1!$D$1</c:f>
              <c:strCache>
                <c:ptCount val="1"/>
                <c:pt idx="0">
                  <c:v>Spanish</c:v>
                </c:pt>
              </c:strCache>
            </c:strRef>
          </c:tx>
          <c:invertIfNegative val="0"/>
          <c:cat>
            <c:strRef>
              <c:f>Sheet1!$A$2:$A$3</c:f>
              <c:strCache>
                <c:ptCount val="2"/>
                <c:pt idx="0">
                  <c:v>CANTA</c:v>
                </c:pt>
                <c:pt idx="1">
                  <c:v>CANTÓ</c:v>
                </c:pt>
              </c:strCache>
            </c:strRef>
          </c:cat>
          <c:val>
            <c:numRef>
              <c:f>Sheet1!$D$2:$D$3</c:f>
              <c:numCache>
                <c:formatCode>General</c:formatCode>
                <c:ptCount val="2"/>
                <c:pt idx="0">
                  <c:v>2452.74</c:v>
                </c:pt>
                <c:pt idx="1">
                  <c:v>2207.31</c:v>
                </c:pt>
              </c:numCache>
            </c:numRef>
          </c:val>
        </c:ser>
        <c:dLbls>
          <c:showLegendKey val="0"/>
          <c:showVal val="0"/>
          <c:showCatName val="0"/>
          <c:showSerName val="0"/>
          <c:showPercent val="0"/>
          <c:showBubbleSize val="0"/>
        </c:dLbls>
        <c:gapWidth val="150"/>
        <c:axId val="-2097176592"/>
        <c:axId val="-2097173520"/>
      </c:barChart>
      <c:catAx>
        <c:axId val="-2097176592"/>
        <c:scaling>
          <c:orientation val="minMax"/>
        </c:scaling>
        <c:delete val="0"/>
        <c:axPos val="b"/>
        <c:numFmt formatCode="General" sourceLinked="0"/>
        <c:majorTickMark val="out"/>
        <c:minorTickMark val="none"/>
        <c:tickLblPos val="nextTo"/>
        <c:crossAx val="-2097173520"/>
        <c:crosses val="autoZero"/>
        <c:auto val="1"/>
        <c:lblAlgn val="ctr"/>
        <c:lblOffset val="100"/>
        <c:noMultiLvlLbl val="0"/>
      </c:catAx>
      <c:valAx>
        <c:axId val="-2097173520"/>
        <c:scaling>
          <c:orientation val="minMax"/>
        </c:scaling>
        <c:delete val="0"/>
        <c:axPos val="l"/>
        <c:majorGridlines/>
        <c:numFmt formatCode="General" sourceLinked="1"/>
        <c:majorTickMark val="out"/>
        <c:minorTickMark val="none"/>
        <c:tickLblPos val="nextTo"/>
        <c:crossAx val="-2097176592"/>
        <c:crosses val="autoZero"/>
        <c:crossBetween val="between"/>
      </c:valAx>
    </c:plotArea>
    <c:legend>
      <c:legendPos val="r"/>
      <c:layout/>
      <c:overlay val="0"/>
      <c:spPr>
        <a:solidFill>
          <a:schemeClr val="bg1"/>
        </a:solidFill>
      </c:spPr>
    </c:legend>
    <c:plotVisOnly val="1"/>
    <c:dispBlanksAs val="gap"/>
    <c:showDLblsOverMax val="0"/>
  </c:chart>
  <c:spPr>
    <a:solidFill>
      <a:schemeClr val="bg1"/>
    </a:solidFill>
  </c:spPr>
  <c:txPr>
    <a:bodyPr/>
    <a:lstStyle/>
    <a:p>
      <a:pPr>
        <a:defRPr sz="1800"/>
      </a:pPr>
      <a:endParaRPr lang="es-ES_tradnl"/>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0.67593</cdr:x>
      <cdr:y>0.28807</cdr:y>
    </cdr:from>
    <cdr:to>
      <cdr:x>1</cdr:x>
      <cdr:y>0.71231</cdr:y>
    </cdr:to>
    <cdr:sp macro="" textlink="">
      <cdr:nvSpPr>
        <cdr:cNvPr id="2" name="TextBox 1"/>
        <cdr:cNvSpPr txBox="1"/>
      </cdr:nvSpPr>
      <cdr:spPr>
        <a:xfrm xmlns:a="http://schemas.openxmlformats.org/drawingml/2006/main">
          <a:off x="3287486" y="901788"/>
          <a:ext cx="1524000" cy="132805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3714" name="Rectangle 2"/>
          <p:cNvSpPr>
            <a:spLocks noGrp="1" noChangeArrowheads="1"/>
          </p:cNvSpPr>
          <p:nvPr>
            <p:ph type="hdr" sz="quarter"/>
          </p:nvPr>
        </p:nvSpPr>
        <p:spPr bwMode="auto">
          <a:xfrm>
            <a:off x="0" y="0"/>
            <a:ext cx="2982119" cy="464820"/>
          </a:xfrm>
          <a:prstGeom prst="rect">
            <a:avLst/>
          </a:prstGeom>
          <a:noFill/>
          <a:ln w="9525">
            <a:noFill/>
            <a:miter lim="800000"/>
            <a:headEnd/>
            <a:tailEnd/>
          </a:ln>
        </p:spPr>
        <p:txBody>
          <a:bodyPr vert="horz" wrap="square" lIns="92446" tIns="46223" rIns="92446" bIns="46223" numCol="1" anchor="t" anchorCtr="0" compatLnSpc="1">
            <a:prstTxWarp prst="textNoShape">
              <a:avLst/>
            </a:prstTxWarp>
          </a:bodyPr>
          <a:lstStyle>
            <a:lvl1pPr>
              <a:defRPr sz="1200"/>
            </a:lvl1pPr>
          </a:lstStyle>
          <a:p>
            <a:endParaRPr lang="en-US"/>
          </a:p>
        </p:txBody>
      </p:sp>
      <p:sp>
        <p:nvSpPr>
          <p:cNvPr id="243715" name="Rectangle 3"/>
          <p:cNvSpPr>
            <a:spLocks noGrp="1" noChangeArrowheads="1"/>
          </p:cNvSpPr>
          <p:nvPr>
            <p:ph type="dt" sz="quarter" idx="1"/>
          </p:nvPr>
        </p:nvSpPr>
        <p:spPr bwMode="auto">
          <a:xfrm>
            <a:off x="3899694" y="0"/>
            <a:ext cx="2982119" cy="464820"/>
          </a:xfrm>
          <a:prstGeom prst="rect">
            <a:avLst/>
          </a:prstGeom>
          <a:noFill/>
          <a:ln w="9525">
            <a:noFill/>
            <a:miter lim="800000"/>
            <a:headEnd/>
            <a:tailEnd/>
          </a:ln>
        </p:spPr>
        <p:txBody>
          <a:bodyPr vert="horz" wrap="square" lIns="92446" tIns="46223" rIns="92446" bIns="46223" numCol="1" anchor="t" anchorCtr="0" compatLnSpc="1">
            <a:prstTxWarp prst="textNoShape">
              <a:avLst/>
            </a:prstTxWarp>
          </a:bodyPr>
          <a:lstStyle>
            <a:lvl1pPr algn="r">
              <a:defRPr sz="1200"/>
            </a:lvl1pPr>
          </a:lstStyle>
          <a:p>
            <a:endParaRPr lang="en-US"/>
          </a:p>
        </p:txBody>
      </p:sp>
      <p:sp>
        <p:nvSpPr>
          <p:cNvPr id="243716" name="Rectangle 4"/>
          <p:cNvSpPr>
            <a:spLocks noGrp="1" noChangeArrowheads="1"/>
          </p:cNvSpPr>
          <p:nvPr>
            <p:ph type="ftr" sz="quarter" idx="2"/>
          </p:nvPr>
        </p:nvSpPr>
        <p:spPr bwMode="auto">
          <a:xfrm>
            <a:off x="0" y="8831580"/>
            <a:ext cx="2982119" cy="464820"/>
          </a:xfrm>
          <a:prstGeom prst="rect">
            <a:avLst/>
          </a:prstGeom>
          <a:noFill/>
          <a:ln w="9525">
            <a:noFill/>
            <a:miter lim="800000"/>
            <a:headEnd/>
            <a:tailEnd/>
          </a:ln>
        </p:spPr>
        <p:txBody>
          <a:bodyPr vert="horz" wrap="square" lIns="92446" tIns="46223" rIns="92446" bIns="46223" numCol="1" anchor="b" anchorCtr="0" compatLnSpc="1">
            <a:prstTxWarp prst="textNoShape">
              <a:avLst/>
            </a:prstTxWarp>
          </a:bodyPr>
          <a:lstStyle>
            <a:lvl1pPr>
              <a:defRPr sz="1200"/>
            </a:lvl1pPr>
          </a:lstStyle>
          <a:p>
            <a:endParaRPr lang="en-US"/>
          </a:p>
        </p:txBody>
      </p:sp>
      <p:sp>
        <p:nvSpPr>
          <p:cNvPr id="243717" name="Rectangle 5"/>
          <p:cNvSpPr>
            <a:spLocks noGrp="1" noChangeArrowheads="1"/>
          </p:cNvSpPr>
          <p:nvPr>
            <p:ph type="sldNum" sz="quarter" idx="3"/>
          </p:nvPr>
        </p:nvSpPr>
        <p:spPr bwMode="auto">
          <a:xfrm>
            <a:off x="3899694" y="8831580"/>
            <a:ext cx="2982119" cy="464820"/>
          </a:xfrm>
          <a:prstGeom prst="rect">
            <a:avLst/>
          </a:prstGeom>
          <a:noFill/>
          <a:ln w="9525">
            <a:noFill/>
            <a:miter lim="800000"/>
            <a:headEnd/>
            <a:tailEnd/>
          </a:ln>
        </p:spPr>
        <p:txBody>
          <a:bodyPr vert="horz" wrap="square" lIns="92446" tIns="46223" rIns="92446" bIns="46223" numCol="1" anchor="b" anchorCtr="0" compatLnSpc="1">
            <a:prstTxWarp prst="textNoShape">
              <a:avLst/>
            </a:prstTxWarp>
          </a:bodyPr>
          <a:lstStyle>
            <a:lvl1pPr algn="r">
              <a:defRPr sz="1200"/>
            </a:lvl1pPr>
          </a:lstStyle>
          <a:p>
            <a:fld id="{1EABADBB-EE82-4EFD-BEFA-C9158422E3F1}" type="slidenum">
              <a:rPr lang="en-US"/>
              <a:pPr/>
              <a:t>‹Nr.›</a:t>
            </a:fld>
            <a:endParaRPr lang="en-US"/>
          </a:p>
        </p:txBody>
      </p:sp>
    </p:spTree>
    <p:extLst>
      <p:ext uri="{BB962C8B-B14F-4D97-AF65-F5344CB8AC3E}">
        <p14:creationId xmlns:p14="http://schemas.microsoft.com/office/powerpoint/2010/main" val="3689181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82119" cy="464820"/>
          </a:xfrm>
          <a:prstGeom prst="rect">
            <a:avLst/>
          </a:prstGeom>
          <a:noFill/>
          <a:ln w="9525">
            <a:noFill/>
            <a:miter lim="800000"/>
            <a:headEnd/>
            <a:tailEnd/>
          </a:ln>
        </p:spPr>
        <p:txBody>
          <a:bodyPr vert="horz" wrap="square" lIns="92446" tIns="46223" rIns="92446" bIns="46223"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99694" y="0"/>
            <a:ext cx="2982119" cy="464820"/>
          </a:xfrm>
          <a:prstGeom prst="rect">
            <a:avLst/>
          </a:prstGeom>
          <a:noFill/>
          <a:ln w="9525">
            <a:noFill/>
            <a:miter lim="800000"/>
            <a:headEnd/>
            <a:tailEnd/>
          </a:ln>
        </p:spPr>
        <p:txBody>
          <a:bodyPr vert="horz" wrap="square" lIns="92446" tIns="46223" rIns="92446" bIns="46223"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17575" y="4415790"/>
            <a:ext cx="5046663" cy="4183380"/>
          </a:xfrm>
          <a:prstGeom prst="rect">
            <a:avLst/>
          </a:prstGeom>
          <a:noFill/>
          <a:ln w="9525">
            <a:noFill/>
            <a:miter lim="800000"/>
            <a:headEnd/>
            <a:tailEnd/>
          </a:ln>
        </p:spPr>
        <p:txBody>
          <a:bodyPr vert="horz" wrap="square" lIns="92446" tIns="46223" rIns="92446" bIns="4622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831580"/>
            <a:ext cx="2982119" cy="464820"/>
          </a:xfrm>
          <a:prstGeom prst="rect">
            <a:avLst/>
          </a:prstGeom>
          <a:noFill/>
          <a:ln w="9525">
            <a:noFill/>
            <a:miter lim="800000"/>
            <a:headEnd/>
            <a:tailEnd/>
          </a:ln>
        </p:spPr>
        <p:txBody>
          <a:bodyPr vert="horz" wrap="square" lIns="92446" tIns="46223" rIns="92446" bIns="46223"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99694" y="8831580"/>
            <a:ext cx="2982119" cy="464820"/>
          </a:xfrm>
          <a:prstGeom prst="rect">
            <a:avLst/>
          </a:prstGeom>
          <a:noFill/>
          <a:ln w="9525">
            <a:noFill/>
            <a:miter lim="800000"/>
            <a:headEnd/>
            <a:tailEnd/>
          </a:ln>
        </p:spPr>
        <p:txBody>
          <a:bodyPr vert="horz" wrap="square" lIns="92446" tIns="46223" rIns="92446" bIns="46223" numCol="1" anchor="b" anchorCtr="0" compatLnSpc="1">
            <a:prstTxWarp prst="textNoShape">
              <a:avLst/>
            </a:prstTxWarp>
          </a:bodyPr>
          <a:lstStyle>
            <a:lvl1pPr algn="r">
              <a:defRPr sz="1200"/>
            </a:lvl1pPr>
          </a:lstStyle>
          <a:p>
            <a:fld id="{57DD7C1B-6FA6-4876-9082-FD6B18D6805A}" type="slidenum">
              <a:rPr lang="en-US"/>
              <a:pPr/>
              <a:t>‹Nr.›</a:t>
            </a:fld>
            <a:endParaRPr lang="en-US"/>
          </a:p>
        </p:txBody>
      </p:sp>
    </p:spTree>
    <p:extLst>
      <p:ext uri="{BB962C8B-B14F-4D97-AF65-F5344CB8AC3E}">
        <p14:creationId xmlns:p14="http://schemas.microsoft.com/office/powerpoint/2010/main" val="179037799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80" charset="0"/>
        <a:ea typeface="ＭＳ Ｐゴシック" pitchFamily="-80" charset="-128"/>
        <a:cs typeface="ＭＳ Ｐゴシック" pitchFamily="-80" charset="-128"/>
      </a:defRPr>
    </a:lvl1pPr>
    <a:lvl2pPr marL="457200" algn="l" rtl="0" fontAlgn="base">
      <a:spcBef>
        <a:spcPct val="30000"/>
      </a:spcBef>
      <a:spcAft>
        <a:spcPct val="0"/>
      </a:spcAft>
      <a:defRPr sz="1200" kern="1200">
        <a:solidFill>
          <a:schemeClr val="tx1"/>
        </a:solidFill>
        <a:latin typeface="Arial" pitchFamily="-80" charset="0"/>
        <a:ea typeface="ＭＳ Ｐゴシック" pitchFamily="-80" charset="-128"/>
        <a:cs typeface="+mn-cs"/>
      </a:defRPr>
    </a:lvl2pPr>
    <a:lvl3pPr marL="914400" algn="l" rtl="0" fontAlgn="base">
      <a:spcBef>
        <a:spcPct val="30000"/>
      </a:spcBef>
      <a:spcAft>
        <a:spcPct val="0"/>
      </a:spcAft>
      <a:defRPr sz="1200" kern="1200">
        <a:solidFill>
          <a:schemeClr val="tx1"/>
        </a:solidFill>
        <a:latin typeface="Arial" pitchFamily="-80" charset="0"/>
        <a:ea typeface="ＭＳ Ｐゴシック" pitchFamily="-80" charset="-128"/>
        <a:cs typeface="+mn-cs"/>
      </a:defRPr>
    </a:lvl3pPr>
    <a:lvl4pPr marL="1371600" algn="l" rtl="0" fontAlgn="base">
      <a:spcBef>
        <a:spcPct val="30000"/>
      </a:spcBef>
      <a:spcAft>
        <a:spcPct val="0"/>
      </a:spcAft>
      <a:defRPr sz="1200" kern="1200">
        <a:solidFill>
          <a:schemeClr val="tx1"/>
        </a:solidFill>
        <a:latin typeface="Arial" pitchFamily="-80" charset="0"/>
        <a:ea typeface="ＭＳ Ｐゴシック" pitchFamily="-80" charset="-128"/>
        <a:cs typeface="+mn-cs"/>
      </a:defRPr>
    </a:lvl4pPr>
    <a:lvl5pPr marL="1828800" algn="l" rtl="0" fontAlgn="base">
      <a:spcBef>
        <a:spcPct val="30000"/>
      </a:spcBef>
      <a:spcAft>
        <a:spcPct val="0"/>
      </a:spcAft>
      <a:defRPr sz="1200" kern="1200">
        <a:solidFill>
          <a:schemeClr val="tx1"/>
        </a:solidFill>
        <a:latin typeface="Arial" pitchFamily="-80" charset="0"/>
        <a:ea typeface="ＭＳ Ｐゴシック" pitchFamily="-8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7DD7C1B-6FA6-4876-9082-FD6B18D6805A}" type="slidenum">
              <a:rPr lang="en-US" smtClean="0"/>
              <a:pPr/>
              <a:t>1</a:t>
            </a:fld>
            <a:endParaRPr lang="en-US"/>
          </a:p>
        </p:txBody>
      </p:sp>
    </p:spTree>
    <p:extLst>
      <p:ext uri="{BB962C8B-B14F-4D97-AF65-F5344CB8AC3E}">
        <p14:creationId xmlns:p14="http://schemas.microsoft.com/office/powerpoint/2010/main" val="129450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DD7C1B-6FA6-4876-9082-FD6B18D6805A}" type="slidenum">
              <a:rPr lang="en-US" smtClean="0"/>
              <a:pPr/>
              <a:t>13</a:t>
            </a:fld>
            <a:endParaRPr lang="en-US"/>
          </a:p>
        </p:txBody>
      </p:sp>
    </p:spTree>
    <p:extLst>
      <p:ext uri="{BB962C8B-B14F-4D97-AF65-F5344CB8AC3E}">
        <p14:creationId xmlns:p14="http://schemas.microsoft.com/office/powerpoint/2010/main" val="1424967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smtClean="0"/>
              <a:t>L2 </a:t>
            </a:r>
            <a:r>
              <a:rPr lang="es-ES_tradnl" dirty="0" err="1" smtClean="0"/>
              <a:t>acq</a:t>
            </a:r>
            <a:r>
              <a:rPr lang="es-ES_tradnl" dirty="0" smtClean="0"/>
              <a:t>.</a:t>
            </a:r>
            <a:r>
              <a:rPr lang="es-ES_tradnl" baseline="0" dirty="0" smtClean="0"/>
              <a:t> </a:t>
            </a:r>
            <a:r>
              <a:rPr lang="es-ES_tradnl" baseline="0" dirty="0" err="1" smtClean="0"/>
              <a:t>Theories</a:t>
            </a:r>
            <a:r>
              <a:rPr lang="es-ES_tradnl" baseline="0" dirty="0" smtClean="0"/>
              <a:t> </a:t>
            </a:r>
            <a:r>
              <a:rPr lang="es-ES_tradnl" baseline="0" dirty="0" err="1" smtClean="0"/>
              <a:t>don’t</a:t>
            </a:r>
            <a:r>
              <a:rPr lang="es-ES_tradnl" baseline="0" dirty="0" smtClean="0"/>
              <a:t> </a:t>
            </a:r>
            <a:r>
              <a:rPr lang="es-ES_tradnl" baseline="0" dirty="0" err="1" smtClean="0"/>
              <a:t>make</a:t>
            </a:r>
            <a:r>
              <a:rPr lang="es-ES_tradnl" baseline="0" dirty="0" smtClean="0"/>
              <a:t> </a:t>
            </a:r>
            <a:r>
              <a:rPr lang="es-ES_tradnl" baseline="0" dirty="0" err="1" smtClean="0"/>
              <a:t>prediction</a:t>
            </a:r>
            <a:r>
              <a:rPr lang="es-ES_tradnl" baseline="0" dirty="0" smtClean="0"/>
              <a:t>, </a:t>
            </a:r>
            <a:r>
              <a:rPr lang="es-ES_tradnl" baseline="0" dirty="0" err="1" smtClean="0"/>
              <a:t>probably</a:t>
            </a:r>
            <a:r>
              <a:rPr lang="es-ES_tradnl" baseline="0" dirty="0" smtClean="0"/>
              <a:t> </a:t>
            </a:r>
            <a:r>
              <a:rPr lang="es-ES_tradnl" baseline="0" dirty="0" err="1" smtClean="0"/>
              <a:t>becuase</a:t>
            </a:r>
            <a:r>
              <a:rPr lang="es-ES_tradnl" baseline="0" dirty="0" smtClean="0"/>
              <a:t> of </a:t>
            </a:r>
            <a:r>
              <a:rPr lang="es-ES_tradnl" baseline="0" dirty="0" err="1" smtClean="0"/>
              <a:t>complex</a:t>
            </a:r>
            <a:r>
              <a:rPr lang="es-ES_tradnl" baseline="0" dirty="0" smtClean="0"/>
              <a:t> </a:t>
            </a:r>
            <a:r>
              <a:rPr lang="es-ES_tradnl" baseline="0" dirty="0" err="1" smtClean="0"/>
              <a:t>interactions</a:t>
            </a:r>
            <a:r>
              <a:rPr lang="es-ES_tradnl" baseline="0" dirty="0" smtClean="0"/>
              <a:t> </a:t>
            </a:r>
            <a:r>
              <a:rPr lang="es-ES_tradnl" baseline="0" dirty="0" err="1" smtClean="0"/>
              <a:t>with</a:t>
            </a:r>
            <a:r>
              <a:rPr lang="es-ES_tradnl" baseline="0" dirty="0" smtClean="0"/>
              <a:t> </a:t>
            </a:r>
            <a:r>
              <a:rPr lang="es-ES_tradnl" baseline="0" dirty="0" err="1" smtClean="0"/>
              <a:t>morphology</a:t>
            </a:r>
            <a:r>
              <a:rPr lang="es-ES_tradnl" baseline="0" dirty="0" smtClean="0"/>
              <a:t>, </a:t>
            </a:r>
            <a:r>
              <a:rPr lang="es-ES_tradnl" baseline="0" dirty="0" err="1" smtClean="0"/>
              <a:t>syntax</a:t>
            </a:r>
            <a:r>
              <a:rPr lang="es-ES_tradnl" baseline="0" dirty="0" smtClean="0"/>
              <a:t>, </a:t>
            </a:r>
            <a:r>
              <a:rPr lang="es-ES_tradnl" baseline="0" dirty="0" err="1" smtClean="0"/>
              <a:t>semantics</a:t>
            </a:r>
            <a:r>
              <a:rPr lang="es-ES_tradnl" baseline="0" dirty="0" smtClean="0"/>
              <a:t>, </a:t>
            </a:r>
            <a:r>
              <a:rPr lang="es-ES_tradnl" baseline="0" dirty="0" err="1" smtClean="0"/>
              <a:t>pragmatics</a:t>
            </a:r>
            <a:endParaRPr lang="es-ES_tradnl" baseline="0" dirty="0" smtClean="0"/>
          </a:p>
          <a:p>
            <a:endParaRPr lang="es-ES_tradnl" dirty="0"/>
          </a:p>
        </p:txBody>
      </p:sp>
      <p:sp>
        <p:nvSpPr>
          <p:cNvPr id="4" name="Marcador de número de diapositiva 3"/>
          <p:cNvSpPr>
            <a:spLocks noGrp="1"/>
          </p:cNvSpPr>
          <p:nvPr>
            <p:ph type="sldNum" sz="quarter" idx="10"/>
          </p:nvPr>
        </p:nvSpPr>
        <p:spPr/>
        <p:txBody>
          <a:bodyPr/>
          <a:lstStyle/>
          <a:p>
            <a:fld id="{57DD7C1B-6FA6-4876-9082-FD6B18D6805A}" type="slidenum">
              <a:rPr lang="en-US" smtClean="0"/>
              <a:pPr/>
              <a:t>14</a:t>
            </a:fld>
            <a:endParaRPr lang="en-US"/>
          </a:p>
        </p:txBody>
      </p:sp>
    </p:spTree>
    <p:extLst>
      <p:ext uri="{BB962C8B-B14F-4D97-AF65-F5344CB8AC3E}">
        <p14:creationId xmlns:p14="http://schemas.microsoft.com/office/powerpoint/2010/main" val="982827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smtClean="0"/>
              <a:t>“</a:t>
            </a:r>
            <a:r>
              <a:rPr lang="es-ES_tradnl" dirty="0" err="1" smtClean="0"/>
              <a:t>students</a:t>
            </a:r>
            <a:r>
              <a:rPr lang="es-ES_tradnl" dirty="0" smtClean="0"/>
              <a:t> </a:t>
            </a:r>
            <a:r>
              <a:rPr lang="es-ES_tradnl" dirty="0" err="1" smtClean="0"/>
              <a:t>first</a:t>
            </a:r>
            <a:r>
              <a:rPr lang="es-ES_tradnl" dirty="0" smtClean="0"/>
              <a:t> </a:t>
            </a:r>
            <a:r>
              <a:rPr lang="es-ES_tradnl" dirty="0" err="1" smtClean="0"/>
              <a:t>acquire</a:t>
            </a:r>
            <a:r>
              <a:rPr lang="es-ES_tradnl" dirty="0" smtClean="0"/>
              <a:t> </a:t>
            </a:r>
            <a:r>
              <a:rPr lang="es-ES_tradnl" dirty="0" err="1" smtClean="0"/>
              <a:t>the</a:t>
            </a:r>
            <a:r>
              <a:rPr lang="es-ES_tradnl" dirty="0" smtClean="0"/>
              <a:t> default stress </a:t>
            </a:r>
            <a:r>
              <a:rPr lang="es-ES_tradnl" dirty="0" err="1" smtClean="0"/>
              <a:t>pattern</a:t>
            </a:r>
            <a:r>
              <a:rPr lang="es-ES_tradnl" dirty="0" smtClean="0"/>
              <a:t>, </a:t>
            </a:r>
            <a:r>
              <a:rPr lang="es-ES_tradnl" dirty="0" err="1" smtClean="0"/>
              <a:t>which</a:t>
            </a:r>
            <a:r>
              <a:rPr lang="es-ES_tradnl" dirty="0" smtClean="0"/>
              <a:t> </a:t>
            </a:r>
            <a:r>
              <a:rPr lang="es-ES_tradnl" dirty="0" err="1" smtClean="0"/>
              <a:t>is</a:t>
            </a:r>
            <a:r>
              <a:rPr lang="es-ES_tradnl" dirty="0" smtClean="0"/>
              <a:t> </a:t>
            </a:r>
            <a:r>
              <a:rPr lang="es-ES_tradnl" dirty="0" err="1" smtClean="0"/>
              <a:t>penultimate</a:t>
            </a:r>
            <a:r>
              <a:rPr lang="es-ES_tradnl" dirty="0" smtClean="0"/>
              <a:t> stress, and </a:t>
            </a:r>
            <a:r>
              <a:rPr lang="es-ES_tradnl" dirty="0" err="1" smtClean="0"/>
              <a:t>later</a:t>
            </a:r>
            <a:r>
              <a:rPr lang="es-ES_tradnl" dirty="0" smtClean="0"/>
              <a:t> </a:t>
            </a:r>
            <a:r>
              <a:rPr lang="es-ES_tradnl" dirty="0" err="1" smtClean="0"/>
              <a:t>acquire</a:t>
            </a:r>
            <a:r>
              <a:rPr lang="es-ES_tradnl" dirty="0" smtClean="0"/>
              <a:t> </a:t>
            </a:r>
            <a:r>
              <a:rPr lang="es-ES_tradnl" dirty="0" err="1" smtClean="0"/>
              <a:t>the</a:t>
            </a:r>
            <a:r>
              <a:rPr lang="es-ES_tradnl" dirty="0" smtClean="0"/>
              <a:t> </a:t>
            </a:r>
            <a:r>
              <a:rPr lang="es-ES_tradnl" dirty="0" err="1" smtClean="0"/>
              <a:t>phonologically</a:t>
            </a:r>
            <a:r>
              <a:rPr lang="es-ES_tradnl" dirty="0" smtClean="0"/>
              <a:t> </a:t>
            </a:r>
            <a:r>
              <a:rPr lang="es-ES_tradnl" dirty="0" err="1" smtClean="0"/>
              <a:t>unmarked</a:t>
            </a:r>
            <a:r>
              <a:rPr lang="es-ES_tradnl" dirty="0" smtClean="0"/>
              <a:t> stress </a:t>
            </a:r>
            <a:r>
              <a:rPr lang="es-ES_tradnl" dirty="0" err="1" smtClean="0"/>
              <a:t>patterns</a:t>
            </a:r>
            <a:r>
              <a:rPr lang="es-ES_tradnl" dirty="0" smtClean="0"/>
              <a:t>” (p. 99).</a:t>
            </a:r>
            <a:endParaRPr lang="es-ES_tradnl" dirty="0"/>
          </a:p>
        </p:txBody>
      </p:sp>
      <p:sp>
        <p:nvSpPr>
          <p:cNvPr id="4" name="Marcador de número de diapositiva 3"/>
          <p:cNvSpPr>
            <a:spLocks noGrp="1"/>
          </p:cNvSpPr>
          <p:nvPr>
            <p:ph type="sldNum" sz="quarter" idx="10"/>
          </p:nvPr>
        </p:nvSpPr>
        <p:spPr/>
        <p:txBody>
          <a:bodyPr/>
          <a:lstStyle/>
          <a:p>
            <a:fld id="{57DD7C1B-6FA6-4876-9082-FD6B18D6805A}" type="slidenum">
              <a:rPr lang="en-US" smtClean="0"/>
              <a:pPr/>
              <a:t>15</a:t>
            </a:fld>
            <a:endParaRPr lang="en-US"/>
          </a:p>
        </p:txBody>
      </p:sp>
    </p:spTree>
    <p:extLst>
      <p:ext uri="{BB962C8B-B14F-4D97-AF65-F5344CB8AC3E}">
        <p14:creationId xmlns:p14="http://schemas.microsoft.com/office/powerpoint/2010/main" val="979996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DD7C1B-6FA6-4876-9082-FD6B18D6805A}" type="slidenum">
              <a:rPr lang="en-US" smtClean="0"/>
              <a:pPr/>
              <a:t>16</a:t>
            </a:fld>
            <a:endParaRPr lang="en-US"/>
          </a:p>
        </p:txBody>
      </p:sp>
    </p:spTree>
    <p:extLst>
      <p:ext uri="{BB962C8B-B14F-4D97-AF65-F5344CB8AC3E}">
        <p14:creationId xmlns:p14="http://schemas.microsoft.com/office/powerpoint/2010/main" val="1424967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B93F63-CF3D-42F1-8237-2B96E6F025F7}" type="slidenum">
              <a:rPr lang="en-US" smtClean="0"/>
              <a:pPr>
                <a:defRPr/>
              </a:pPr>
              <a:t>17</a:t>
            </a:fld>
            <a:endParaRPr lang="en-US"/>
          </a:p>
        </p:txBody>
      </p:sp>
    </p:spTree>
    <p:extLst>
      <p:ext uri="{BB962C8B-B14F-4D97-AF65-F5344CB8AC3E}">
        <p14:creationId xmlns:p14="http://schemas.microsoft.com/office/powerpoint/2010/main" val="390329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DD7C1B-6FA6-4876-9082-FD6B18D6805A}" type="slidenum">
              <a:rPr lang="en-US" smtClean="0"/>
              <a:pPr/>
              <a:t>18</a:t>
            </a:fld>
            <a:endParaRPr lang="en-US"/>
          </a:p>
        </p:txBody>
      </p:sp>
    </p:spTree>
    <p:extLst>
      <p:ext uri="{BB962C8B-B14F-4D97-AF65-F5344CB8AC3E}">
        <p14:creationId xmlns:p14="http://schemas.microsoft.com/office/powerpoint/2010/main" val="1424967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8B93F63-CF3D-42F1-8237-2B96E6F025F7}" type="slidenum">
              <a:rPr lang="en-US" smtClean="0"/>
              <a:pPr>
                <a:defRPr/>
              </a:pPr>
              <a:t>19</a:t>
            </a:fld>
            <a:endParaRPr lang="en-US"/>
          </a:p>
        </p:txBody>
      </p:sp>
    </p:spTree>
    <p:extLst>
      <p:ext uri="{BB962C8B-B14F-4D97-AF65-F5344CB8AC3E}">
        <p14:creationId xmlns:p14="http://schemas.microsoft.com/office/powerpoint/2010/main" val="2698048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Hopp</a:t>
            </a:r>
            <a:r>
              <a:rPr lang="en-US" dirty="0" smtClean="0"/>
              <a:t> (2014): </a:t>
            </a:r>
            <a:r>
              <a:rPr lang="en-US" sz="1200" kern="1200" dirty="0" smtClean="0">
                <a:solidFill>
                  <a:schemeClr val="tx1"/>
                </a:solidFill>
                <a:effectLst/>
                <a:latin typeface="+mn-lt"/>
                <a:ea typeface="+mn-ea"/>
                <a:cs typeface="+mn-cs"/>
              </a:rPr>
              <a:t>Monitoring eye movements, we test effects of working memory on L2 relative-clause attachment preferences in a sample of 75 late-adult German learners of English and 25 native English controls. Mixed linear regression analyses find effects of reading span on attachment preferences across tasks in the L2 group.</a:t>
            </a:r>
            <a:endParaRPr lang="en-US" dirty="0"/>
          </a:p>
        </p:txBody>
      </p:sp>
      <p:sp>
        <p:nvSpPr>
          <p:cNvPr id="4" name="Slide Number Placeholder 3"/>
          <p:cNvSpPr>
            <a:spLocks noGrp="1"/>
          </p:cNvSpPr>
          <p:nvPr>
            <p:ph type="sldNum" sz="quarter" idx="10"/>
          </p:nvPr>
        </p:nvSpPr>
        <p:spPr/>
        <p:txBody>
          <a:bodyPr/>
          <a:lstStyle/>
          <a:p>
            <a:pPr>
              <a:defRPr/>
            </a:pPr>
            <a:fld id="{28B93F63-CF3D-42F1-8237-2B96E6F025F7}" type="slidenum">
              <a:rPr lang="en-US" smtClean="0"/>
              <a:pPr>
                <a:defRPr/>
              </a:pPr>
              <a:t>20</a:t>
            </a:fld>
            <a:endParaRPr lang="en-US"/>
          </a:p>
        </p:txBody>
      </p:sp>
    </p:spTree>
    <p:extLst>
      <p:ext uri="{BB962C8B-B14F-4D97-AF65-F5344CB8AC3E}">
        <p14:creationId xmlns:p14="http://schemas.microsoft.com/office/powerpoint/2010/main" val="2698048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1122" indent="-288893">
              <a:defRPr>
                <a:solidFill>
                  <a:schemeClr val="tx1"/>
                </a:solidFill>
                <a:latin typeface="Arial" charset="0"/>
              </a:defRPr>
            </a:lvl2pPr>
            <a:lvl3pPr marL="1155573" indent="-231115">
              <a:defRPr>
                <a:solidFill>
                  <a:schemeClr val="tx1"/>
                </a:solidFill>
                <a:latin typeface="Arial" charset="0"/>
              </a:defRPr>
            </a:lvl3pPr>
            <a:lvl4pPr marL="1617802" indent="-231115">
              <a:defRPr>
                <a:solidFill>
                  <a:schemeClr val="tx1"/>
                </a:solidFill>
                <a:latin typeface="Arial" charset="0"/>
              </a:defRPr>
            </a:lvl4pPr>
            <a:lvl5pPr marL="2080031" indent="-231115">
              <a:defRPr>
                <a:solidFill>
                  <a:schemeClr val="tx1"/>
                </a:solidFill>
                <a:latin typeface="Arial" charset="0"/>
              </a:defRPr>
            </a:lvl5pPr>
            <a:lvl6pPr marL="2542261" indent="-231115" eaLnBrk="0" fontAlgn="base" hangingPunct="0">
              <a:spcBef>
                <a:spcPct val="0"/>
              </a:spcBef>
              <a:spcAft>
                <a:spcPct val="0"/>
              </a:spcAft>
              <a:defRPr>
                <a:solidFill>
                  <a:schemeClr val="tx1"/>
                </a:solidFill>
                <a:latin typeface="Arial" charset="0"/>
              </a:defRPr>
            </a:lvl6pPr>
            <a:lvl7pPr marL="3004490" indent="-231115" eaLnBrk="0" fontAlgn="base" hangingPunct="0">
              <a:spcBef>
                <a:spcPct val="0"/>
              </a:spcBef>
              <a:spcAft>
                <a:spcPct val="0"/>
              </a:spcAft>
              <a:defRPr>
                <a:solidFill>
                  <a:schemeClr val="tx1"/>
                </a:solidFill>
                <a:latin typeface="Arial" charset="0"/>
              </a:defRPr>
            </a:lvl7pPr>
            <a:lvl8pPr marL="3466719" indent="-231115" eaLnBrk="0" fontAlgn="base" hangingPunct="0">
              <a:spcBef>
                <a:spcPct val="0"/>
              </a:spcBef>
              <a:spcAft>
                <a:spcPct val="0"/>
              </a:spcAft>
              <a:defRPr>
                <a:solidFill>
                  <a:schemeClr val="tx1"/>
                </a:solidFill>
                <a:latin typeface="Arial" charset="0"/>
              </a:defRPr>
            </a:lvl8pPr>
            <a:lvl9pPr marL="3928948" indent="-231115" eaLnBrk="0" fontAlgn="base" hangingPunct="0">
              <a:spcBef>
                <a:spcPct val="0"/>
              </a:spcBef>
              <a:spcAft>
                <a:spcPct val="0"/>
              </a:spcAft>
              <a:defRPr>
                <a:solidFill>
                  <a:schemeClr val="tx1"/>
                </a:solidFill>
                <a:latin typeface="Arial" charset="0"/>
              </a:defRPr>
            </a:lvl9pPr>
          </a:lstStyle>
          <a:p>
            <a:fld id="{ABEF7966-6449-4D5B-AB0A-B2537A601F92}" type="slidenum">
              <a:rPr lang="en-US" altLang="en-US" smtClean="0"/>
              <a:pPr/>
              <a:t>22</a:t>
            </a:fld>
            <a:endParaRPr lang="en-US" altLang="en-US" smtClean="0"/>
          </a:p>
        </p:txBody>
      </p:sp>
    </p:spTree>
    <p:extLst>
      <p:ext uri="{BB962C8B-B14F-4D97-AF65-F5344CB8AC3E}">
        <p14:creationId xmlns:p14="http://schemas.microsoft.com/office/powerpoint/2010/main" val="1763006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258AKSX</a:t>
            </a:r>
            <a:endParaRPr lang="en-US" dirty="0"/>
          </a:p>
        </p:txBody>
      </p:sp>
      <p:sp>
        <p:nvSpPr>
          <p:cNvPr id="4" name="Slide Number Placeholder 3"/>
          <p:cNvSpPr>
            <a:spLocks noGrp="1"/>
          </p:cNvSpPr>
          <p:nvPr>
            <p:ph type="sldNum" sz="quarter" idx="10"/>
          </p:nvPr>
        </p:nvSpPr>
        <p:spPr/>
        <p:txBody>
          <a:bodyPr/>
          <a:lstStyle/>
          <a:p>
            <a:fld id="{57DD7C1B-6FA6-4876-9082-FD6B18D6805A}" type="slidenum">
              <a:rPr lang="en-US" smtClean="0"/>
              <a:pPr/>
              <a:t>31</a:t>
            </a:fld>
            <a:endParaRPr lang="en-US"/>
          </a:p>
        </p:txBody>
      </p:sp>
    </p:spTree>
    <p:extLst>
      <p:ext uri="{BB962C8B-B14F-4D97-AF65-F5344CB8AC3E}">
        <p14:creationId xmlns:p14="http://schemas.microsoft.com/office/powerpoint/2010/main" val="3494747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1122" indent="-288893">
              <a:defRPr>
                <a:solidFill>
                  <a:schemeClr val="tx1"/>
                </a:solidFill>
                <a:latin typeface="Arial" charset="0"/>
              </a:defRPr>
            </a:lvl2pPr>
            <a:lvl3pPr marL="1155573" indent="-231115">
              <a:defRPr>
                <a:solidFill>
                  <a:schemeClr val="tx1"/>
                </a:solidFill>
                <a:latin typeface="Arial" charset="0"/>
              </a:defRPr>
            </a:lvl3pPr>
            <a:lvl4pPr marL="1617802" indent="-231115">
              <a:defRPr>
                <a:solidFill>
                  <a:schemeClr val="tx1"/>
                </a:solidFill>
                <a:latin typeface="Arial" charset="0"/>
              </a:defRPr>
            </a:lvl4pPr>
            <a:lvl5pPr marL="2080031" indent="-231115">
              <a:defRPr>
                <a:solidFill>
                  <a:schemeClr val="tx1"/>
                </a:solidFill>
                <a:latin typeface="Arial" charset="0"/>
              </a:defRPr>
            </a:lvl5pPr>
            <a:lvl6pPr marL="2542261" indent="-231115" eaLnBrk="0" fontAlgn="base" hangingPunct="0">
              <a:spcBef>
                <a:spcPct val="0"/>
              </a:spcBef>
              <a:spcAft>
                <a:spcPct val="0"/>
              </a:spcAft>
              <a:defRPr>
                <a:solidFill>
                  <a:schemeClr val="tx1"/>
                </a:solidFill>
                <a:latin typeface="Arial" charset="0"/>
              </a:defRPr>
            </a:lvl6pPr>
            <a:lvl7pPr marL="3004490" indent="-231115" eaLnBrk="0" fontAlgn="base" hangingPunct="0">
              <a:spcBef>
                <a:spcPct val="0"/>
              </a:spcBef>
              <a:spcAft>
                <a:spcPct val="0"/>
              </a:spcAft>
              <a:defRPr>
                <a:solidFill>
                  <a:schemeClr val="tx1"/>
                </a:solidFill>
                <a:latin typeface="Arial" charset="0"/>
              </a:defRPr>
            </a:lvl7pPr>
            <a:lvl8pPr marL="3466719" indent="-231115" eaLnBrk="0" fontAlgn="base" hangingPunct="0">
              <a:spcBef>
                <a:spcPct val="0"/>
              </a:spcBef>
              <a:spcAft>
                <a:spcPct val="0"/>
              </a:spcAft>
              <a:defRPr>
                <a:solidFill>
                  <a:schemeClr val="tx1"/>
                </a:solidFill>
                <a:latin typeface="Arial" charset="0"/>
              </a:defRPr>
            </a:lvl8pPr>
            <a:lvl9pPr marL="3928948" indent="-231115" eaLnBrk="0" fontAlgn="base" hangingPunct="0">
              <a:spcBef>
                <a:spcPct val="0"/>
              </a:spcBef>
              <a:spcAft>
                <a:spcPct val="0"/>
              </a:spcAft>
              <a:defRPr>
                <a:solidFill>
                  <a:schemeClr val="tx1"/>
                </a:solidFill>
                <a:latin typeface="Arial" charset="0"/>
              </a:defRPr>
            </a:lvl9pPr>
          </a:lstStyle>
          <a:p>
            <a:fld id="{C8DA2A2C-0518-4546-8CC7-58DF789E1647}" type="slidenum">
              <a:rPr lang="en-US" altLang="en-US" smtClean="0"/>
              <a:pPr/>
              <a:t>3</a:t>
            </a:fld>
            <a:endParaRPr lang="en-US" altLang="en-US" smtClean="0"/>
          </a:p>
        </p:txBody>
      </p:sp>
    </p:spTree>
    <p:extLst>
      <p:ext uri="{BB962C8B-B14F-4D97-AF65-F5344CB8AC3E}">
        <p14:creationId xmlns:p14="http://schemas.microsoft.com/office/powerpoint/2010/main" val="5060840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1122" indent="-288893">
              <a:defRPr>
                <a:solidFill>
                  <a:schemeClr val="tx1"/>
                </a:solidFill>
                <a:latin typeface="Arial" charset="0"/>
              </a:defRPr>
            </a:lvl2pPr>
            <a:lvl3pPr marL="1155573" indent="-231115">
              <a:defRPr>
                <a:solidFill>
                  <a:schemeClr val="tx1"/>
                </a:solidFill>
                <a:latin typeface="Arial" charset="0"/>
              </a:defRPr>
            </a:lvl3pPr>
            <a:lvl4pPr marL="1617802" indent="-231115">
              <a:defRPr>
                <a:solidFill>
                  <a:schemeClr val="tx1"/>
                </a:solidFill>
                <a:latin typeface="Arial" charset="0"/>
              </a:defRPr>
            </a:lvl4pPr>
            <a:lvl5pPr marL="2080031" indent="-231115">
              <a:defRPr>
                <a:solidFill>
                  <a:schemeClr val="tx1"/>
                </a:solidFill>
                <a:latin typeface="Arial" charset="0"/>
              </a:defRPr>
            </a:lvl5pPr>
            <a:lvl6pPr marL="2542261" indent="-231115" eaLnBrk="0" fontAlgn="base" hangingPunct="0">
              <a:spcBef>
                <a:spcPct val="0"/>
              </a:spcBef>
              <a:spcAft>
                <a:spcPct val="0"/>
              </a:spcAft>
              <a:defRPr>
                <a:solidFill>
                  <a:schemeClr val="tx1"/>
                </a:solidFill>
                <a:latin typeface="Arial" charset="0"/>
              </a:defRPr>
            </a:lvl6pPr>
            <a:lvl7pPr marL="3004490" indent="-231115" eaLnBrk="0" fontAlgn="base" hangingPunct="0">
              <a:spcBef>
                <a:spcPct val="0"/>
              </a:spcBef>
              <a:spcAft>
                <a:spcPct val="0"/>
              </a:spcAft>
              <a:defRPr>
                <a:solidFill>
                  <a:schemeClr val="tx1"/>
                </a:solidFill>
                <a:latin typeface="Arial" charset="0"/>
              </a:defRPr>
            </a:lvl7pPr>
            <a:lvl8pPr marL="3466719" indent="-231115" eaLnBrk="0" fontAlgn="base" hangingPunct="0">
              <a:spcBef>
                <a:spcPct val="0"/>
              </a:spcBef>
              <a:spcAft>
                <a:spcPct val="0"/>
              </a:spcAft>
              <a:defRPr>
                <a:solidFill>
                  <a:schemeClr val="tx1"/>
                </a:solidFill>
                <a:latin typeface="Arial" charset="0"/>
              </a:defRPr>
            </a:lvl8pPr>
            <a:lvl9pPr marL="3928948" indent="-231115" eaLnBrk="0" fontAlgn="base" hangingPunct="0">
              <a:spcBef>
                <a:spcPct val="0"/>
              </a:spcBef>
              <a:spcAft>
                <a:spcPct val="0"/>
              </a:spcAft>
              <a:defRPr>
                <a:solidFill>
                  <a:schemeClr val="tx1"/>
                </a:solidFill>
                <a:latin typeface="Arial" charset="0"/>
              </a:defRPr>
            </a:lvl9pPr>
          </a:lstStyle>
          <a:p>
            <a:fld id="{C8DA2A2C-0518-4546-8CC7-58DF789E1647}" type="slidenum">
              <a:rPr lang="en-US" altLang="en-US" smtClean="0"/>
              <a:pPr/>
              <a:t>33</a:t>
            </a:fld>
            <a:endParaRPr lang="en-US" altLang="en-US" smtClean="0"/>
          </a:p>
        </p:txBody>
      </p:sp>
    </p:spTree>
    <p:extLst>
      <p:ext uri="{BB962C8B-B14F-4D97-AF65-F5344CB8AC3E}">
        <p14:creationId xmlns:p14="http://schemas.microsoft.com/office/powerpoint/2010/main" val="345759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RT</a:t>
            </a:r>
            <a:r>
              <a:rPr lang="en-US" baseline="0" dirty="0" smtClean="0"/>
              <a:t> on the vertical axis and the two conditions on the horizontal axis, separated by proficiency</a:t>
            </a:r>
          </a:p>
          <a:p>
            <a:endParaRPr lang="en-US" dirty="0" smtClean="0"/>
          </a:p>
          <a:p>
            <a:r>
              <a:rPr lang="en-US" dirty="0" smtClean="0"/>
              <a:t>There was a main effect of</a:t>
            </a:r>
            <a:r>
              <a:rPr lang="en-US" baseline="0" dirty="0" smtClean="0"/>
              <a:t> group: </a:t>
            </a:r>
          </a:p>
          <a:p>
            <a:pPr marL="171450" indent="-171450">
              <a:buFontTx/>
              <a:buChar char="-"/>
            </a:pPr>
            <a:r>
              <a:rPr lang="en-US" baseline="0" dirty="0" smtClean="0"/>
              <a:t>Advanced slower than controls and beginners (beginners are faster than advanced because they are less accurate)</a:t>
            </a:r>
          </a:p>
          <a:p>
            <a:pPr marL="171450" indent="-171450">
              <a:buFontTx/>
              <a:buChar char="-"/>
            </a:pPr>
            <a:r>
              <a:rPr lang="en-US" baseline="0" dirty="0" smtClean="0"/>
              <a:t>No difference between beginners and natives</a:t>
            </a:r>
          </a:p>
          <a:p>
            <a:pPr marL="171450" indent="-171450">
              <a:buFontTx/>
              <a:buChar char="-"/>
            </a:pPr>
            <a:endParaRPr lang="en-US" baseline="0" dirty="0" smtClean="0"/>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57DD7C1B-6FA6-4876-9082-FD6B18D6805A}" type="slidenum">
              <a:rPr lang="en-US" smtClean="0"/>
              <a:pPr/>
              <a:t>34</a:t>
            </a:fld>
            <a:endParaRPr lang="en-US"/>
          </a:p>
        </p:txBody>
      </p:sp>
    </p:spTree>
    <p:extLst>
      <p:ext uri="{BB962C8B-B14F-4D97-AF65-F5344CB8AC3E}">
        <p14:creationId xmlns:p14="http://schemas.microsoft.com/office/powerpoint/2010/main" val="3117883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smtClean="0"/>
              <a:t>To </a:t>
            </a:r>
            <a:r>
              <a:rPr lang="es-ES_tradnl" dirty="0" err="1" smtClean="0"/>
              <a:t>answer</a:t>
            </a:r>
            <a:r>
              <a:rPr lang="es-ES_tradnl" dirty="0" smtClean="0"/>
              <a:t> </a:t>
            </a:r>
            <a:r>
              <a:rPr lang="es-ES_tradnl" dirty="0" err="1" smtClean="0"/>
              <a:t>the</a:t>
            </a:r>
            <a:r>
              <a:rPr lang="es-ES_tradnl" dirty="0" smtClean="0"/>
              <a:t> </a:t>
            </a:r>
            <a:r>
              <a:rPr lang="es-ES_tradnl" dirty="0" err="1" smtClean="0"/>
              <a:t>question</a:t>
            </a:r>
            <a:r>
              <a:rPr lang="es-ES_tradnl" dirty="0" smtClean="0"/>
              <a:t> of </a:t>
            </a:r>
            <a:r>
              <a:rPr lang="es-ES_tradnl" dirty="0" err="1" smtClean="0"/>
              <a:t>whether</a:t>
            </a:r>
            <a:r>
              <a:rPr lang="es-ES_tradnl" dirty="0" smtClean="0"/>
              <a:t> </a:t>
            </a:r>
            <a:r>
              <a:rPr lang="es-ES_tradnl" dirty="0" err="1" smtClean="0"/>
              <a:t>or</a:t>
            </a:r>
            <a:r>
              <a:rPr lang="es-ES_tradnl" dirty="0" smtClean="0"/>
              <a:t> </a:t>
            </a:r>
            <a:r>
              <a:rPr lang="es-ES_tradnl" dirty="0" err="1" smtClean="0"/>
              <a:t>not</a:t>
            </a:r>
            <a:r>
              <a:rPr lang="es-ES_tradnl" dirty="0" smtClean="0"/>
              <a:t> </a:t>
            </a:r>
            <a:r>
              <a:rPr lang="es-ES_tradnl" dirty="0" err="1" smtClean="0"/>
              <a:t>they</a:t>
            </a:r>
            <a:r>
              <a:rPr lang="es-ES_tradnl" dirty="0" smtClean="0"/>
              <a:t> </a:t>
            </a:r>
            <a:r>
              <a:rPr lang="es-ES_tradnl" dirty="0" err="1" smtClean="0"/>
              <a:t>could</a:t>
            </a:r>
            <a:r>
              <a:rPr lang="es-ES_tradnl" dirty="0" smtClean="0"/>
              <a:t> </a:t>
            </a:r>
            <a:r>
              <a:rPr lang="es-ES_tradnl" dirty="0" err="1" smtClean="0"/>
              <a:t>predict</a:t>
            </a:r>
            <a:r>
              <a:rPr lang="es-ES_tradnl" dirty="0" smtClean="0"/>
              <a:t> </a:t>
            </a:r>
            <a:r>
              <a:rPr lang="es-ES_tradnl" dirty="0" err="1" smtClean="0"/>
              <a:t>the</a:t>
            </a:r>
            <a:r>
              <a:rPr lang="es-ES_tradnl" dirty="0" smtClean="0"/>
              <a:t> </a:t>
            </a:r>
            <a:r>
              <a:rPr lang="es-ES_tradnl" dirty="0" err="1" smtClean="0"/>
              <a:t>word</a:t>
            </a:r>
            <a:r>
              <a:rPr lang="es-ES_tradnl" dirty="0" smtClean="0"/>
              <a:t> </a:t>
            </a:r>
            <a:r>
              <a:rPr lang="es-ES_tradnl" dirty="0" err="1" smtClean="0"/>
              <a:t>before</a:t>
            </a:r>
            <a:r>
              <a:rPr lang="es-ES_tradnl" dirty="0" smtClean="0"/>
              <a:t> </a:t>
            </a:r>
            <a:r>
              <a:rPr lang="es-ES_tradnl" dirty="0" err="1" smtClean="0"/>
              <a:t>the</a:t>
            </a:r>
            <a:r>
              <a:rPr lang="es-ES_tradnl" dirty="0" smtClean="0"/>
              <a:t> target </a:t>
            </a:r>
            <a:r>
              <a:rPr lang="es-ES_tradnl" dirty="0" err="1" smtClean="0"/>
              <a:t>syllable</a:t>
            </a:r>
            <a:r>
              <a:rPr lang="es-ES_tradnl" baseline="0" dirty="0" smtClean="0"/>
              <a:t> </a:t>
            </a:r>
            <a:r>
              <a:rPr lang="es-ES_tradnl" baseline="0" dirty="0" err="1" smtClean="0"/>
              <a:t>onset</a:t>
            </a:r>
            <a:endParaRPr lang="es-ES_tradnl" baseline="0" dirty="0" smtClean="0"/>
          </a:p>
          <a:p>
            <a:r>
              <a:rPr lang="es-ES_tradnl" baseline="0" dirty="0" err="1" smtClean="0"/>
              <a:t>We</a:t>
            </a:r>
            <a:r>
              <a:rPr lang="es-ES_tradnl" baseline="0" dirty="0" smtClean="0"/>
              <a:t> </a:t>
            </a:r>
            <a:r>
              <a:rPr lang="es-ES_tradnl" baseline="0" dirty="0" err="1" smtClean="0"/>
              <a:t>used</a:t>
            </a:r>
            <a:r>
              <a:rPr lang="es-ES_tradnl" baseline="0" dirty="0" smtClean="0"/>
              <a:t> single </a:t>
            </a:r>
            <a:r>
              <a:rPr lang="es-ES_tradnl" baseline="0" dirty="0" err="1" smtClean="0"/>
              <a:t>sided</a:t>
            </a:r>
            <a:r>
              <a:rPr lang="es-ES_tradnl" baseline="0" dirty="0" smtClean="0"/>
              <a:t> t-</a:t>
            </a:r>
            <a:r>
              <a:rPr lang="es-ES_tradnl" baseline="0" dirty="0" err="1" smtClean="0"/>
              <a:t>tests</a:t>
            </a:r>
            <a:r>
              <a:rPr lang="es-ES_tradnl" baseline="0" dirty="0" smtClean="0"/>
              <a:t> to compare </a:t>
            </a:r>
            <a:r>
              <a:rPr lang="es-ES_tradnl" baseline="0" dirty="0" err="1" smtClean="0"/>
              <a:t>each</a:t>
            </a:r>
            <a:r>
              <a:rPr lang="es-ES_tradnl" baseline="0" dirty="0" smtClean="0"/>
              <a:t> </a:t>
            </a:r>
            <a:r>
              <a:rPr lang="es-ES_tradnl" baseline="0" dirty="0" err="1" smtClean="0"/>
              <a:t>group</a:t>
            </a:r>
            <a:r>
              <a:rPr lang="es-ES_tradnl" baseline="0" dirty="0" smtClean="0"/>
              <a:t> in </a:t>
            </a:r>
            <a:r>
              <a:rPr lang="es-ES_tradnl" baseline="0" dirty="0" err="1" smtClean="0"/>
              <a:t>each</a:t>
            </a:r>
            <a:r>
              <a:rPr lang="es-ES_tradnl" baseline="0" dirty="0" smtClean="0"/>
              <a:t> </a:t>
            </a:r>
            <a:r>
              <a:rPr lang="es-ES_tradnl" baseline="0" dirty="0" err="1" smtClean="0"/>
              <a:t>condition</a:t>
            </a:r>
            <a:r>
              <a:rPr lang="es-ES_tradnl" baseline="0" dirty="0" smtClean="0"/>
              <a:t> </a:t>
            </a:r>
            <a:r>
              <a:rPr lang="es-ES_tradnl" baseline="0" dirty="0" err="1" smtClean="0"/>
              <a:t>agaisnt</a:t>
            </a:r>
            <a:r>
              <a:rPr lang="es-ES_tradnl" baseline="0" dirty="0" smtClean="0"/>
              <a:t> chance. </a:t>
            </a:r>
          </a:p>
          <a:p>
            <a:endParaRPr lang="es-ES_tradnl" dirty="0" smtClean="0"/>
          </a:p>
          <a:p>
            <a:r>
              <a:rPr lang="es-ES_tradnl" dirty="0" err="1" smtClean="0"/>
              <a:t>Paroxytone</a:t>
            </a:r>
            <a:r>
              <a:rPr lang="es-ES_tradnl" dirty="0" smtClean="0"/>
              <a:t> </a:t>
            </a:r>
            <a:r>
              <a:rPr lang="es-ES_tradnl" dirty="0" smtClean="0"/>
              <a:t>(</a:t>
            </a:r>
            <a:r>
              <a:rPr lang="es-ES_tradnl" dirty="0" err="1" smtClean="0"/>
              <a:t>condition</a:t>
            </a:r>
            <a:r>
              <a:rPr lang="es-ES_tradnl" dirty="0" smtClean="0"/>
              <a:t> 1) </a:t>
            </a:r>
            <a:r>
              <a:rPr lang="es-ES_tradnl" dirty="0" err="1" smtClean="0"/>
              <a:t>above</a:t>
            </a:r>
            <a:r>
              <a:rPr lang="es-ES_tradnl" dirty="0" smtClean="0"/>
              <a:t> chance </a:t>
            </a:r>
            <a:r>
              <a:rPr lang="es-ES_tradnl" dirty="0" err="1" smtClean="0"/>
              <a:t>for</a:t>
            </a:r>
            <a:r>
              <a:rPr lang="es-ES_tradnl" dirty="0" smtClean="0"/>
              <a:t> </a:t>
            </a:r>
            <a:r>
              <a:rPr lang="es-ES_tradnl" dirty="0" err="1" smtClean="0"/>
              <a:t>all</a:t>
            </a:r>
            <a:r>
              <a:rPr lang="es-ES_tradnl" dirty="0" smtClean="0"/>
              <a:t> </a:t>
            </a:r>
            <a:r>
              <a:rPr lang="es-ES_tradnl" dirty="0" err="1" smtClean="0"/>
              <a:t>groups</a:t>
            </a:r>
            <a:endParaRPr lang="es-ES_tradnl" dirty="0" smtClean="0"/>
          </a:p>
          <a:p>
            <a:r>
              <a:rPr lang="es-ES_tradnl" dirty="0" err="1" smtClean="0"/>
              <a:t>Oxytone</a:t>
            </a:r>
            <a:r>
              <a:rPr lang="es-ES_tradnl" dirty="0" smtClean="0"/>
              <a:t> </a:t>
            </a:r>
            <a:r>
              <a:rPr lang="es-ES_tradnl" dirty="0" err="1" smtClean="0"/>
              <a:t>not</a:t>
            </a:r>
            <a:r>
              <a:rPr lang="es-ES_tradnl" dirty="0" smtClean="0"/>
              <a:t> </a:t>
            </a:r>
            <a:r>
              <a:rPr lang="es-ES_tradnl" dirty="0" err="1" smtClean="0"/>
              <a:t>above</a:t>
            </a:r>
            <a:r>
              <a:rPr lang="es-ES_tradnl" dirty="0" smtClean="0"/>
              <a:t> chance </a:t>
            </a:r>
            <a:r>
              <a:rPr lang="es-ES_tradnl" dirty="0" err="1" smtClean="0"/>
              <a:t>for</a:t>
            </a:r>
            <a:r>
              <a:rPr lang="es-ES_tradnl" dirty="0" smtClean="0"/>
              <a:t> </a:t>
            </a:r>
            <a:r>
              <a:rPr lang="es-ES_tradnl" dirty="0" err="1" smtClean="0"/>
              <a:t>beginners</a:t>
            </a:r>
            <a:endParaRPr lang="es-ES_tradnl" dirty="0" smtClean="0"/>
          </a:p>
          <a:p>
            <a:endParaRPr lang="es-ES_tradnl" dirty="0" smtClean="0"/>
          </a:p>
          <a:p>
            <a:r>
              <a:rPr lang="es-ES_tradnl" dirty="0" err="1" smtClean="0"/>
              <a:t>Bias</a:t>
            </a:r>
            <a:r>
              <a:rPr lang="es-ES_tradnl" baseline="0" dirty="0" smtClean="0"/>
              <a:t> </a:t>
            </a:r>
            <a:r>
              <a:rPr lang="es-ES_tradnl" baseline="0" dirty="0" err="1" smtClean="0"/>
              <a:t>towards</a:t>
            </a:r>
            <a:r>
              <a:rPr lang="es-ES_tradnl" baseline="0" dirty="0" smtClean="0"/>
              <a:t> </a:t>
            </a:r>
            <a:r>
              <a:rPr lang="es-ES_tradnl" baseline="0" dirty="0" err="1" smtClean="0"/>
              <a:t>present</a:t>
            </a:r>
            <a:r>
              <a:rPr lang="es-ES_tradnl" baseline="0" dirty="0" smtClean="0"/>
              <a:t> (</a:t>
            </a:r>
            <a:r>
              <a:rPr lang="es-ES_tradnl" baseline="0" dirty="0" err="1" smtClean="0"/>
              <a:t>they</a:t>
            </a:r>
            <a:r>
              <a:rPr lang="es-ES_tradnl" baseline="0" dirty="0" smtClean="0"/>
              <a:t> are </a:t>
            </a:r>
            <a:r>
              <a:rPr lang="es-ES_tradnl" baseline="0" dirty="0" err="1" smtClean="0"/>
              <a:t>beginners</a:t>
            </a:r>
            <a:r>
              <a:rPr lang="es-ES_tradnl" baseline="0" dirty="0" smtClean="0"/>
              <a:t> and </a:t>
            </a:r>
            <a:r>
              <a:rPr lang="es-ES_tradnl" baseline="0" dirty="0" err="1" smtClean="0"/>
              <a:t>its</a:t>
            </a:r>
            <a:r>
              <a:rPr lang="es-ES_tradnl" baseline="0" dirty="0" smtClean="0"/>
              <a:t> </a:t>
            </a:r>
            <a:r>
              <a:rPr lang="es-ES_tradnl" baseline="0" dirty="0" err="1" smtClean="0"/>
              <a:t>what</a:t>
            </a:r>
            <a:r>
              <a:rPr lang="es-ES_tradnl" baseline="0" dirty="0" smtClean="0"/>
              <a:t> </a:t>
            </a:r>
            <a:r>
              <a:rPr lang="es-ES_tradnl" baseline="0" dirty="0" err="1" smtClean="0"/>
              <a:t>they</a:t>
            </a:r>
            <a:r>
              <a:rPr lang="es-ES_tradnl" baseline="0" dirty="0" smtClean="0"/>
              <a:t> </a:t>
            </a:r>
            <a:r>
              <a:rPr lang="es-ES_tradnl" baseline="0" dirty="0" err="1" smtClean="0"/>
              <a:t>have</a:t>
            </a:r>
            <a:r>
              <a:rPr lang="es-ES_tradnl" baseline="0" dirty="0" smtClean="0"/>
              <a:t> </a:t>
            </a:r>
            <a:r>
              <a:rPr lang="es-ES_tradnl" baseline="0" dirty="0" err="1" smtClean="0"/>
              <a:t>heard</a:t>
            </a:r>
            <a:r>
              <a:rPr lang="es-ES_tradnl" baseline="0" dirty="0" smtClean="0"/>
              <a:t>)</a:t>
            </a:r>
            <a:endParaRPr lang="es-ES_tradnl" dirty="0"/>
          </a:p>
        </p:txBody>
      </p:sp>
      <p:sp>
        <p:nvSpPr>
          <p:cNvPr id="4" name="Marcador de número de diapositiva 3"/>
          <p:cNvSpPr>
            <a:spLocks noGrp="1"/>
          </p:cNvSpPr>
          <p:nvPr>
            <p:ph type="sldNum" sz="quarter" idx="10"/>
          </p:nvPr>
        </p:nvSpPr>
        <p:spPr/>
        <p:txBody>
          <a:bodyPr/>
          <a:lstStyle/>
          <a:p>
            <a:fld id="{57DD7C1B-6FA6-4876-9082-FD6B18D6805A}" type="slidenum">
              <a:rPr lang="en-US" smtClean="0"/>
              <a:pPr/>
              <a:t>35</a:t>
            </a:fld>
            <a:endParaRPr lang="en-US"/>
          </a:p>
        </p:txBody>
      </p:sp>
    </p:spTree>
    <p:extLst>
      <p:ext uri="{BB962C8B-B14F-4D97-AF65-F5344CB8AC3E}">
        <p14:creationId xmlns:p14="http://schemas.microsoft.com/office/powerpoint/2010/main" val="14162387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err="1" smtClean="0"/>
              <a:t>Main</a:t>
            </a:r>
            <a:r>
              <a:rPr lang="es-ES_tradnl" dirty="0" smtClean="0"/>
              <a:t> </a:t>
            </a:r>
            <a:r>
              <a:rPr lang="es-ES_tradnl" dirty="0" err="1" smtClean="0"/>
              <a:t>effect</a:t>
            </a:r>
            <a:r>
              <a:rPr lang="es-ES_tradnl" dirty="0" smtClean="0"/>
              <a:t> of </a:t>
            </a:r>
            <a:r>
              <a:rPr lang="es-ES_tradnl" dirty="0" err="1" smtClean="0"/>
              <a:t>group</a:t>
            </a:r>
            <a:r>
              <a:rPr lang="es-ES_tradnl" dirty="0" smtClean="0"/>
              <a:t>: SS =</a:t>
            </a:r>
            <a:r>
              <a:rPr lang="es-ES_tradnl" baseline="0" dirty="0" smtClean="0"/>
              <a:t> LA &gt; LB</a:t>
            </a:r>
            <a:endParaRPr lang="es-ES_tradnl" dirty="0" smtClean="0"/>
          </a:p>
          <a:p>
            <a:pPr marL="171450" indent="-171450">
              <a:buFontTx/>
              <a:buChar char="-"/>
            </a:pPr>
            <a:r>
              <a:rPr lang="es-ES_tradnl" baseline="0" dirty="0" err="1" smtClean="0"/>
              <a:t>Beginners</a:t>
            </a:r>
            <a:r>
              <a:rPr lang="es-ES_tradnl" baseline="0" dirty="0" smtClean="0"/>
              <a:t> </a:t>
            </a:r>
            <a:r>
              <a:rPr lang="es-ES_tradnl" baseline="0" dirty="0" err="1" smtClean="0"/>
              <a:t>less</a:t>
            </a:r>
            <a:r>
              <a:rPr lang="es-ES_tradnl" baseline="0" dirty="0" smtClean="0"/>
              <a:t> </a:t>
            </a:r>
            <a:r>
              <a:rPr lang="es-ES_tradnl" baseline="0" dirty="0" err="1" smtClean="0"/>
              <a:t>accurate</a:t>
            </a:r>
            <a:r>
              <a:rPr lang="es-ES_tradnl" baseline="0" dirty="0" smtClean="0"/>
              <a:t> </a:t>
            </a:r>
            <a:r>
              <a:rPr lang="es-ES_tradnl" baseline="0" dirty="0" err="1" smtClean="0"/>
              <a:t>overall</a:t>
            </a:r>
            <a:r>
              <a:rPr lang="es-ES_tradnl" baseline="0" dirty="0" smtClean="0"/>
              <a:t> </a:t>
            </a:r>
          </a:p>
          <a:p>
            <a:pPr marL="0" indent="0">
              <a:buFontTx/>
              <a:buNone/>
            </a:pPr>
            <a:r>
              <a:rPr lang="es-ES_tradnl" baseline="0" dirty="0" smtClean="0"/>
              <a:t>No </a:t>
            </a:r>
            <a:r>
              <a:rPr lang="es-ES_tradnl" baseline="0" dirty="0" err="1" smtClean="0"/>
              <a:t>main</a:t>
            </a:r>
            <a:r>
              <a:rPr lang="es-ES_tradnl" baseline="0" dirty="0" smtClean="0"/>
              <a:t> </a:t>
            </a:r>
            <a:r>
              <a:rPr lang="es-ES_tradnl" baseline="0" dirty="0" err="1" smtClean="0"/>
              <a:t>effect</a:t>
            </a:r>
            <a:r>
              <a:rPr lang="es-ES_tradnl" baseline="0" dirty="0" smtClean="0"/>
              <a:t> of </a:t>
            </a:r>
            <a:r>
              <a:rPr lang="es-ES_tradnl" baseline="0" dirty="0" err="1" smtClean="0"/>
              <a:t>condition</a:t>
            </a:r>
            <a:endParaRPr lang="es-ES_tradnl" baseline="0" dirty="0" smtClean="0"/>
          </a:p>
          <a:p>
            <a:pPr marL="0" indent="0">
              <a:buFontTx/>
              <a:buNone/>
            </a:pPr>
            <a:endParaRPr lang="es-ES_tradnl" dirty="0" smtClean="0"/>
          </a:p>
          <a:p>
            <a:r>
              <a:rPr lang="es-ES" sz="1200" b="1" dirty="0" err="1" smtClean="0"/>
              <a:t>Condition</a:t>
            </a:r>
            <a:r>
              <a:rPr lang="es-ES" sz="1200" b="1" dirty="0" smtClean="0"/>
              <a:t> X </a:t>
            </a:r>
            <a:r>
              <a:rPr lang="es-ES" sz="1200" b="1" dirty="0" err="1" smtClean="0"/>
              <a:t>Group</a:t>
            </a:r>
            <a:r>
              <a:rPr lang="es-ES" sz="1200" b="1" dirty="0" smtClean="0"/>
              <a:t> x WM: </a:t>
            </a:r>
            <a:r>
              <a:rPr lang="es-ES" sz="1200" dirty="0" smtClean="0"/>
              <a:t>in </a:t>
            </a:r>
            <a:r>
              <a:rPr lang="es-ES" sz="1200" i="1" dirty="0" smtClean="0"/>
              <a:t>cantó (</a:t>
            </a:r>
            <a:r>
              <a:rPr lang="es-ES" sz="1200" i="1" dirty="0" err="1" smtClean="0"/>
              <a:t>oxytone</a:t>
            </a:r>
            <a:r>
              <a:rPr lang="es-ES" sz="1200" i="1" dirty="0" smtClean="0"/>
              <a:t>)</a:t>
            </a:r>
            <a:r>
              <a:rPr lang="es-ES" sz="1200" dirty="0" smtClean="0"/>
              <a:t>, </a:t>
            </a:r>
            <a:r>
              <a:rPr lang="es-ES" sz="1200" dirty="0" err="1" smtClean="0"/>
              <a:t>the</a:t>
            </a:r>
            <a:r>
              <a:rPr lang="es-ES" sz="1200" dirty="0" smtClean="0"/>
              <a:t> </a:t>
            </a:r>
            <a:r>
              <a:rPr lang="en-US" sz="1200" dirty="0" smtClean="0"/>
              <a:t>+</a:t>
            </a:r>
            <a:r>
              <a:rPr lang="es-ES" sz="1200" dirty="0" smtClean="0"/>
              <a:t> WM, </a:t>
            </a:r>
            <a:r>
              <a:rPr lang="es-ES" sz="1200" dirty="0" err="1" smtClean="0"/>
              <a:t>the</a:t>
            </a:r>
            <a:r>
              <a:rPr lang="es-ES" sz="1200" dirty="0" smtClean="0"/>
              <a:t> + </a:t>
            </a:r>
            <a:r>
              <a:rPr lang="es-ES" sz="1200" dirty="0" err="1" smtClean="0"/>
              <a:t>accurate</a:t>
            </a:r>
            <a:r>
              <a:rPr lang="es-ES" sz="1200" dirty="0" smtClean="0"/>
              <a:t> </a:t>
            </a:r>
            <a:r>
              <a:rPr lang="es-ES" sz="1050" dirty="0" smtClean="0"/>
              <a:t>(.001)</a:t>
            </a:r>
            <a:endParaRPr lang="en-US" sz="1200" dirty="0" smtClean="0"/>
          </a:p>
          <a:p>
            <a:pPr marL="0" indent="0">
              <a:buFontTx/>
              <a:buNone/>
            </a:pPr>
            <a:endParaRPr lang="es-ES_tradnl" dirty="0"/>
          </a:p>
        </p:txBody>
      </p:sp>
      <p:sp>
        <p:nvSpPr>
          <p:cNvPr id="4" name="Marcador de número de diapositiva 3"/>
          <p:cNvSpPr>
            <a:spLocks noGrp="1"/>
          </p:cNvSpPr>
          <p:nvPr>
            <p:ph type="sldNum" sz="quarter" idx="10"/>
          </p:nvPr>
        </p:nvSpPr>
        <p:spPr/>
        <p:txBody>
          <a:bodyPr/>
          <a:lstStyle/>
          <a:p>
            <a:fld id="{57DD7C1B-6FA6-4876-9082-FD6B18D6805A}" type="slidenum">
              <a:rPr lang="en-US" smtClean="0"/>
              <a:pPr/>
              <a:t>36</a:t>
            </a:fld>
            <a:endParaRPr lang="en-US"/>
          </a:p>
        </p:txBody>
      </p:sp>
    </p:spTree>
    <p:extLst>
      <p:ext uri="{BB962C8B-B14F-4D97-AF65-F5344CB8AC3E}">
        <p14:creationId xmlns:p14="http://schemas.microsoft.com/office/powerpoint/2010/main" val="1242126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1122" indent="-288893">
              <a:defRPr>
                <a:solidFill>
                  <a:schemeClr val="tx1"/>
                </a:solidFill>
                <a:latin typeface="Arial" charset="0"/>
              </a:defRPr>
            </a:lvl2pPr>
            <a:lvl3pPr marL="1155573" indent="-231115">
              <a:defRPr>
                <a:solidFill>
                  <a:schemeClr val="tx1"/>
                </a:solidFill>
                <a:latin typeface="Arial" charset="0"/>
              </a:defRPr>
            </a:lvl3pPr>
            <a:lvl4pPr marL="1617802" indent="-231115">
              <a:defRPr>
                <a:solidFill>
                  <a:schemeClr val="tx1"/>
                </a:solidFill>
                <a:latin typeface="Arial" charset="0"/>
              </a:defRPr>
            </a:lvl4pPr>
            <a:lvl5pPr marL="2080031" indent="-231115">
              <a:defRPr>
                <a:solidFill>
                  <a:schemeClr val="tx1"/>
                </a:solidFill>
                <a:latin typeface="Arial" charset="0"/>
              </a:defRPr>
            </a:lvl5pPr>
            <a:lvl6pPr marL="2542261" indent="-231115" eaLnBrk="0" fontAlgn="base" hangingPunct="0">
              <a:spcBef>
                <a:spcPct val="0"/>
              </a:spcBef>
              <a:spcAft>
                <a:spcPct val="0"/>
              </a:spcAft>
              <a:defRPr>
                <a:solidFill>
                  <a:schemeClr val="tx1"/>
                </a:solidFill>
                <a:latin typeface="Arial" charset="0"/>
              </a:defRPr>
            </a:lvl6pPr>
            <a:lvl7pPr marL="3004490" indent="-231115" eaLnBrk="0" fontAlgn="base" hangingPunct="0">
              <a:spcBef>
                <a:spcPct val="0"/>
              </a:spcBef>
              <a:spcAft>
                <a:spcPct val="0"/>
              </a:spcAft>
              <a:defRPr>
                <a:solidFill>
                  <a:schemeClr val="tx1"/>
                </a:solidFill>
                <a:latin typeface="Arial" charset="0"/>
              </a:defRPr>
            </a:lvl7pPr>
            <a:lvl8pPr marL="3466719" indent="-231115" eaLnBrk="0" fontAlgn="base" hangingPunct="0">
              <a:spcBef>
                <a:spcPct val="0"/>
              </a:spcBef>
              <a:spcAft>
                <a:spcPct val="0"/>
              </a:spcAft>
              <a:defRPr>
                <a:solidFill>
                  <a:schemeClr val="tx1"/>
                </a:solidFill>
                <a:latin typeface="Arial" charset="0"/>
              </a:defRPr>
            </a:lvl8pPr>
            <a:lvl9pPr marL="3928948" indent="-231115" eaLnBrk="0" fontAlgn="base" hangingPunct="0">
              <a:spcBef>
                <a:spcPct val="0"/>
              </a:spcBef>
              <a:spcAft>
                <a:spcPct val="0"/>
              </a:spcAft>
              <a:defRPr>
                <a:solidFill>
                  <a:schemeClr val="tx1"/>
                </a:solidFill>
                <a:latin typeface="Arial" charset="0"/>
              </a:defRPr>
            </a:lvl9pPr>
          </a:lstStyle>
          <a:p>
            <a:fld id="{C8DA2A2C-0518-4546-8CC7-58DF789E1647}" type="slidenum">
              <a:rPr lang="en-US" altLang="en-US" smtClean="0"/>
              <a:pPr/>
              <a:t>37</a:t>
            </a:fld>
            <a:endParaRPr lang="en-US" altLang="en-US" smtClean="0"/>
          </a:p>
        </p:txBody>
      </p:sp>
    </p:spTree>
    <p:extLst>
      <p:ext uri="{BB962C8B-B14F-4D97-AF65-F5344CB8AC3E}">
        <p14:creationId xmlns:p14="http://schemas.microsoft.com/office/powerpoint/2010/main" val="19117324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10ms</a:t>
            </a:r>
            <a:r>
              <a:rPr lang="en-US" baseline="0" dirty="0" smtClean="0"/>
              <a:t> bins</a:t>
            </a:r>
          </a:p>
          <a:p>
            <a:r>
              <a:rPr lang="en-US" baseline="0" dirty="0" smtClean="0"/>
              <a:t>Time course centered around target syllable onset</a:t>
            </a:r>
          </a:p>
          <a:p>
            <a:r>
              <a:rPr lang="en-US" baseline="0" dirty="0" smtClean="0"/>
              <a:t>Interest area = earliest target word onset to target syllable onset</a:t>
            </a:r>
            <a:endParaRPr lang="en-US" dirty="0"/>
          </a:p>
        </p:txBody>
      </p:sp>
      <p:sp>
        <p:nvSpPr>
          <p:cNvPr id="4" name="Slide Number Placeholder 3"/>
          <p:cNvSpPr>
            <a:spLocks noGrp="1"/>
          </p:cNvSpPr>
          <p:nvPr>
            <p:ph type="sldNum" sz="quarter" idx="10"/>
          </p:nvPr>
        </p:nvSpPr>
        <p:spPr/>
        <p:txBody>
          <a:bodyPr/>
          <a:lstStyle/>
          <a:p>
            <a:fld id="{57DD7C1B-6FA6-4876-9082-FD6B18D6805A}" type="slidenum">
              <a:rPr lang="en-US" smtClean="0"/>
              <a:pPr/>
              <a:t>38</a:t>
            </a:fld>
            <a:endParaRPr lang="en-US"/>
          </a:p>
        </p:txBody>
      </p:sp>
    </p:spTree>
    <p:extLst>
      <p:ext uri="{BB962C8B-B14F-4D97-AF65-F5344CB8AC3E}">
        <p14:creationId xmlns:p14="http://schemas.microsoft.com/office/powerpoint/2010/main" val="116035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err="1" smtClean="0"/>
              <a:t>One</a:t>
            </a:r>
            <a:r>
              <a:rPr lang="es-ES_tradnl" baseline="0" dirty="0" smtClean="0"/>
              <a:t> </a:t>
            </a:r>
            <a:r>
              <a:rPr lang="es-ES_tradnl" baseline="0" dirty="0" err="1" smtClean="0"/>
              <a:t>sided</a:t>
            </a:r>
            <a:r>
              <a:rPr lang="es-ES_tradnl" baseline="0" dirty="0" smtClean="0"/>
              <a:t> t-test at target </a:t>
            </a:r>
            <a:r>
              <a:rPr lang="es-ES_tradnl" baseline="0" dirty="0" err="1" smtClean="0"/>
              <a:t>syllable</a:t>
            </a:r>
            <a:r>
              <a:rPr lang="es-ES_tradnl" baseline="0" dirty="0" smtClean="0"/>
              <a:t> </a:t>
            </a:r>
            <a:r>
              <a:rPr lang="es-ES_tradnl" baseline="0" dirty="0" err="1" smtClean="0"/>
              <a:t>onset</a:t>
            </a:r>
            <a:endParaRPr lang="es-ES_tradnl" baseline="0" dirty="0" smtClean="0"/>
          </a:p>
          <a:p>
            <a:r>
              <a:rPr lang="es-ES_tradnl" baseline="0" dirty="0" err="1" smtClean="0"/>
              <a:t>Tests</a:t>
            </a:r>
            <a:r>
              <a:rPr lang="es-ES_tradnl" baseline="0" dirty="0" smtClean="0"/>
              <a:t> </a:t>
            </a:r>
            <a:r>
              <a:rPr lang="es-ES_tradnl" baseline="0" dirty="0" err="1" smtClean="0"/>
              <a:t>the</a:t>
            </a:r>
            <a:r>
              <a:rPr lang="es-ES_tradnl" baseline="0" dirty="0" smtClean="0"/>
              <a:t> </a:t>
            </a:r>
            <a:r>
              <a:rPr lang="es-ES_tradnl" baseline="0" dirty="0" err="1" smtClean="0"/>
              <a:t>hyposthesis</a:t>
            </a:r>
            <a:r>
              <a:rPr lang="es-ES_tradnl" baseline="0" dirty="0" smtClean="0"/>
              <a:t> </a:t>
            </a:r>
            <a:r>
              <a:rPr lang="es-ES_tradnl" baseline="0" dirty="0" err="1" smtClean="0"/>
              <a:t>that</a:t>
            </a:r>
            <a:r>
              <a:rPr lang="es-ES_tradnl" baseline="0" dirty="0" smtClean="0"/>
              <a:t> target </a:t>
            </a:r>
            <a:r>
              <a:rPr lang="es-ES_tradnl" baseline="0" dirty="0" err="1" smtClean="0"/>
              <a:t>fixations</a:t>
            </a:r>
            <a:r>
              <a:rPr lang="es-ES_tradnl" baseline="0" dirty="0" smtClean="0"/>
              <a:t> are </a:t>
            </a:r>
            <a:r>
              <a:rPr lang="es-ES_tradnl" baseline="0" dirty="0" err="1" smtClean="0"/>
              <a:t>above</a:t>
            </a:r>
            <a:r>
              <a:rPr lang="es-ES_tradnl" baseline="0" dirty="0" smtClean="0"/>
              <a:t> chance (50%)</a:t>
            </a:r>
          </a:p>
          <a:p>
            <a:r>
              <a:rPr lang="es-ES_tradnl" baseline="0" dirty="0" smtClean="0"/>
              <a:t>NS and LA </a:t>
            </a:r>
            <a:r>
              <a:rPr lang="es-ES_tradnl" baseline="0" dirty="0" err="1" smtClean="0"/>
              <a:t>significantly</a:t>
            </a:r>
            <a:r>
              <a:rPr lang="es-ES_tradnl" baseline="0" dirty="0" smtClean="0"/>
              <a:t> </a:t>
            </a:r>
            <a:r>
              <a:rPr lang="es-ES_tradnl" baseline="0" dirty="0" err="1" smtClean="0"/>
              <a:t>above</a:t>
            </a:r>
            <a:r>
              <a:rPr lang="es-ES_tradnl" baseline="0" dirty="0" smtClean="0"/>
              <a:t> chance</a:t>
            </a:r>
          </a:p>
          <a:p>
            <a:r>
              <a:rPr lang="es-ES_tradnl" baseline="0" dirty="0" smtClean="0"/>
              <a:t>LB at </a:t>
            </a:r>
            <a:r>
              <a:rPr lang="es-ES_tradnl" baseline="0" dirty="0" smtClean="0"/>
              <a:t>chance</a:t>
            </a:r>
          </a:p>
          <a:p>
            <a:endParaRPr lang="es-ES_tradnl" baseline="0" dirty="0" smtClean="0"/>
          </a:p>
          <a:p>
            <a:endParaRPr lang="es-ES_tradnl" baseline="0" dirty="0" smtClean="0"/>
          </a:p>
        </p:txBody>
      </p:sp>
      <p:sp>
        <p:nvSpPr>
          <p:cNvPr id="4" name="Marcador de número de diapositiva 3"/>
          <p:cNvSpPr>
            <a:spLocks noGrp="1"/>
          </p:cNvSpPr>
          <p:nvPr>
            <p:ph type="sldNum" sz="quarter" idx="10"/>
          </p:nvPr>
        </p:nvSpPr>
        <p:spPr/>
        <p:txBody>
          <a:bodyPr/>
          <a:lstStyle/>
          <a:p>
            <a:fld id="{57DD7C1B-6FA6-4876-9082-FD6B18D6805A}" type="slidenum">
              <a:rPr lang="en-US" smtClean="0"/>
              <a:pPr/>
              <a:t>39</a:t>
            </a:fld>
            <a:endParaRPr lang="en-US"/>
          </a:p>
        </p:txBody>
      </p:sp>
    </p:spTree>
    <p:extLst>
      <p:ext uri="{BB962C8B-B14F-4D97-AF65-F5344CB8AC3E}">
        <p14:creationId xmlns:p14="http://schemas.microsoft.com/office/powerpoint/2010/main" val="9069731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smtClean="0"/>
              <a:t>LMEM </a:t>
            </a:r>
            <a:r>
              <a:rPr lang="es-ES_tradnl" dirty="0" err="1" smtClean="0"/>
              <a:t>with</a:t>
            </a:r>
            <a:r>
              <a:rPr lang="es-ES_tradnl" dirty="0" smtClean="0"/>
              <a:t> </a:t>
            </a:r>
            <a:r>
              <a:rPr lang="es-ES_tradnl" dirty="0" err="1" smtClean="0"/>
              <a:t>random</a:t>
            </a:r>
            <a:r>
              <a:rPr lang="es-ES_tradnl" dirty="0" smtClean="0"/>
              <a:t> </a:t>
            </a:r>
            <a:r>
              <a:rPr lang="es-ES_tradnl" dirty="0" err="1" smtClean="0"/>
              <a:t>intercept</a:t>
            </a:r>
            <a:r>
              <a:rPr lang="es-ES_tradnl" dirty="0" smtClean="0"/>
              <a:t> </a:t>
            </a:r>
            <a:r>
              <a:rPr lang="es-ES_tradnl" dirty="0" err="1" smtClean="0"/>
              <a:t>for</a:t>
            </a:r>
            <a:r>
              <a:rPr lang="es-ES_tradnl" dirty="0" smtClean="0"/>
              <a:t> </a:t>
            </a:r>
            <a:r>
              <a:rPr lang="es-ES_tradnl" dirty="0" err="1" smtClean="0"/>
              <a:t>subject</a:t>
            </a:r>
            <a:r>
              <a:rPr lang="es-ES_tradnl" dirty="0" smtClean="0"/>
              <a:t>/</a:t>
            </a:r>
            <a:r>
              <a:rPr lang="es-ES_tradnl" dirty="0" err="1" smtClean="0"/>
              <a:t>items</a:t>
            </a:r>
            <a:r>
              <a:rPr lang="es-ES_tradnl" baseline="0" dirty="0" smtClean="0"/>
              <a:t>, </a:t>
            </a:r>
            <a:r>
              <a:rPr lang="es-ES_tradnl" baseline="0" dirty="0" err="1" smtClean="0"/>
              <a:t>random</a:t>
            </a:r>
            <a:r>
              <a:rPr lang="es-ES_tradnl" baseline="0" dirty="0" smtClean="0"/>
              <a:t> </a:t>
            </a:r>
            <a:r>
              <a:rPr lang="es-ES_tradnl" baseline="0" dirty="0" err="1" smtClean="0"/>
              <a:t>slope</a:t>
            </a:r>
            <a:r>
              <a:rPr lang="es-ES_tradnl" baseline="0" dirty="0" smtClean="0"/>
              <a:t> </a:t>
            </a:r>
            <a:r>
              <a:rPr lang="es-ES_tradnl" baseline="0" dirty="0" err="1" smtClean="0"/>
              <a:t>for</a:t>
            </a:r>
            <a:r>
              <a:rPr lang="es-ES_tradnl" baseline="0" dirty="0" smtClean="0"/>
              <a:t> stress, WM </a:t>
            </a:r>
            <a:r>
              <a:rPr lang="es-ES_tradnl" baseline="0" dirty="0" err="1" smtClean="0"/>
              <a:t>added</a:t>
            </a:r>
            <a:r>
              <a:rPr lang="es-ES_tradnl" baseline="0" dirty="0" smtClean="0"/>
              <a:t> as </a:t>
            </a:r>
            <a:r>
              <a:rPr lang="es-ES_tradnl" baseline="0" dirty="0" err="1" smtClean="0"/>
              <a:t>covariate</a:t>
            </a:r>
            <a:endParaRPr lang="es-ES_tradnl" baseline="0" dirty="0" smtClean="0"/>
          </a:p>
          <a:p>
            <a:endParaRPr lang="es-ES_tradnl" baseline="0" dirty="0" smtClean="0"/>
          </a:p>
          <a:p>
            <a:r>
              <a:rPr lang="es-ES_tradnl" baseline="0" dirty="0" err="1" smtClean="0"/>
              <a:t>Main</a:t>
            </a:r>
            <a:r>
              <a:rPr lang="es-ES_tradnl" baseline="0" dirty="0" smtClean="0"/>
              <a:t> </a:t>
            </a:r>
            <a:r>
              <a:rPr lang="es-ES_tradnl" baseline="0" dirty="0" err="1" smtClean="0"/>
              <a:t>effect</a:t>
            </a:r>
            <a:r>
              <a:rPr lang="es-ES_tradnl" baseline="0" dirty="0" smtClean="0"/>
              <a:t> of </a:t>
            </a:r>
            <a:r>
              <a:rPr lang="es-ES_tradnl" baseline="0" dirty="0" err="1" smtClean="0"/>
              <a:t>group</a:t>
            </a:r>
            <a:r>
              <a:rPr lang="es-ES_tradnl" baseline="0" dirty="0" smtClean="0"/>
              <a:t>, </a:t>
            </a:r>
            <a:r>
              <a:rPr lang="es-ES_tradnl" baseline="0" dirty="0" err="1" smtClean="0"/>
              <a:t>but</a:t>
            </a:r>
            <a:r>
              <a:rPr lang="es-ES_tradnl" baseline="0" dirty="0" smtClean="0"/>
              <a:t> </a:t>
            </a:r>
            <a:r>
              <a:rPr lang="es-ES_tradnl" baseline="0" dirty="0" err="1" smtClean="0"/>
              <a:t>not</a:t>
            </a:r>
            <a:r>
              <a:rPr lang="es-ES_tradnl" baseline="0" dirty="0" smtClean="0"/>
              <a:t> </a:t>
            </a:r>
            <a:r>
              <a:rPr lang="es-ES_tradnl" baseline="0" dirty="0" err="1" smtClean="0"/>
              <a:t>condition</a:t>
            </a:r>
            <a:r>
              <a:rPr lang="es-ES_tradnl" baseline="0" dirty="0" smtClean="0"/>
              <a:t>, </a:t>
            </a:r>
            <a:r>
              <a:rPr lang="es-ES_tradnl" baseline="0" dirty="0" err="1" smtClean="0"/>
              <a:t>nor</a:t>
            </a:r>
            <a:r>
              <a:rPr lang="es-ES_tradnl" baseline="0" dirty="0" smtClean="0"/>
              <a:t> </a:t>
            </a:r>
            <a:r>
              <a:rPr lang="es-ES_tradnl" baseline="0" dirty="0" err="1" smtClean="0"/>
              <a:t>were</a:t>
            </a:r>
            <a:r>
              <a:rPr lang="es-ES_tradnl" baseline="0" dirty="0" smtClean="0"/>
              <a:t> </a:t>
            </a:r>
            <a:r>
              <a:rPr lang="es-ES_tradnl" baseline="0" dirty="0" err="1" smtClean="0"/>
              <a:t>there</a:t>
            </a:r>
            <a:r>
              <a:rPr lang="es-ES_tradnl" baseline="0" dirty="0" smtClean="0"/>
              <a:t> </a:t>
            </a:r>
            <a:r>
              <a:rPr lang="es-ES_tradnl" baseline="0" dirty="0" err="1" smtClean="0"/>
              <a:t>any</a:t>
            </a:r>
            <a:r>
              <a:rPr lang="es-ES_tradnl" baseline="0" dirty="0" smtClean="0"/>
              <a:t> </a:t>
            </a:r>
            <a:r>
              <a:rPr lang="es-ES_tradnl" baseline="0" dirty="0" err="1" smtClean="0"/>
              <a:t>interactions</a:t>
            </a:r>
            <a:endParaRPr lang="es-ES_tradnl" baseline="0" dirty="0" smtClean="0"/>
          </a:p>
          <a:p>
            <a:r>
              <a:rPr lang="es-ES_tradnl" baseline="0" dirty="0" smtClean="0"/>
              <a:t>LB </a:t>
            </a:r>
            <a:r>
              <a:rPr lang="es-ES_tradnl" baseline="0" dirty="0" err="1" smtClean="0"/>
              <a:t>differ</a:t>
            </a:r>
            <a:r>
              <a:rPr lang="es-ES_tradnl" baseline="0" dirty="0" smtClean="0"/>
              <a:t> </a:t>
            </a:r>
            <a:r>
              <a:rPr lang="es-ES_tradnl" baseline="0" dirty="0" err="1" smtClean="0"/>
              <a:t>from</a:t>
            </a:r>
            <a:r>
              <a:rPr lang="es-ES_tradnl" baseline="0" dirty="0" smtClean="0"/>
              <a:t> </a:t>
            </a:r>
            <a:r>
              <a:rPr lang="es-ES_tradnl" baseline="0" dirty="0" err="1" smtClean="0"/>
              <a:t>native</a:t>
            </a:r>
            <a:r>
              <a:rPr lang="es-ES_tradnl" baseline="0" dirty="0" smtClean="0"/>
              <a:t> </a:t>
            </a:r>
            <a:r>
              <a:rPr lang="es-ES_tradnl" baseline="0" dirty="0" err="1" smtClean="0"/>
              <a:t>controls</a:t>
            </a:r>
            <a:r>
              <a:rPr lang="es-ES_tradnl" baseline="0" dirty="0" smtClean="0"/>
              <a:t> (19% </a:t>
            </a:r>
            <a:r>
              <a:rPr lang="es-ES_tradnl" baseline="0" dirty="0" err="1" smtClean="0"/>
              <a:t>lower</a:t>
            </a:r>
            <a:r>
              <a:rPr lang="es-ES_tradnl" baseline="0" dirty="0" smtClean="0"/>
              <a:t> +/- 5%, p &lt; 0.001)</a:t>
            </a:r>
          </a:p>
          <a:p>
            <a:r>
              <a:rPr lang="es-ES_tradnl" baseline="0" dirty="0" smtClean="0"/>
              <a:t>LA do </a:t>
            </a:r>
            <a:r>
              <a:rPr lang="es-ES_tradnl" baseline="0" dirty="0" err="1" smtClean="0"/>
              <a:t>not</a:t>
            </a:r>
            <a:r>
              <a:rPr lang="es-ES_tradnl" baseline="0" dirty="0" smtClean="0"/>
              <a:t>, </a:t>
            </a:r>
            <a:r>
              <a:rPr lang="es-ES_tradnl" baseline="0" dirty="0" err="1" smtClean="0"/>
              <a:t>but</a:t>
            </a:r>
            <a:r>
              <a:rPr lang="es-ES_tradnl" baseline="0" dirty="0" smtClean="0"/>
              <a:t> </a:t>
            </a:r>
            <a:r>
              <a:rPr lang="es-ES_tradnl" baseline="0" dirty="0" err="1" smtClean="0"/>
              <a:t>just</a:t>
            </a:r>
            <a:r>
              <a:rPr lang="es-ES_tradnl" baseline="0" dirty="0" smtClean="0"/>
              <a:t> </a:t>
            </a:r>
            <a:r>
              <a:rPr lang="es-ES_tradnl" baseline="0" dirty="0" err="1" smtClean="0"/>
              <a:t>barely</a:t>
            </a:r>
            <a:r>
              <a:rPr lang="es-ES_tradnl" baseline="0" dirty="0" smtClean="0"/>
              <a:t> (7% </a:t>
            </a:r>
            <a:r>
              <a:rPr lang="es-ES_tradnl" baseline="0" dirty="0" err="1" smtClean="0"/>
              <a:t>lower</a:t>
            </a:r>
            <a:r>
              <a:rPr lang="es-ES_tradnl" baseline="0" dirty="0" smtClean="0"/>
              <a:t> +/- 3%, p = 0.06)</a:t>
            </a:r>
          </a:p>
          <a:p>
            <a:r>
              <a:rPr lang="es-ES_tradnl" baseline="0" dirty="0" smtClean="0"/>
              <a:t>LB and LA </a:t>
            </a:r>
            <a:r>
              <a:rPr lang="es-ES_tradnl" baseline="0" dirty="0" err="1" smtClean="0"/>
              <a:t>differ</a:t>
            </a:r>
            <a:r>
              <a:rPr lang="es-ES_tradnl" baseline="0" dirty="0" smtClean="0"/>
              <a:t> </a:t>
            </a:r>
            <a:r>
              <a:rPr lang="es-ES_tradnl" baseline="0" dirty="0" err="1" smtClean="0"/>
              <a:t>from</a:t>
            </a:r>
            <a:r>
              <a:rPr lang="es-ES_tradnl" baseline="0" dirty="0" smtClean="0"/>
              <a:t> </a:t>
            </a:r>
            <a:r>
              <a:rPr lang="es-ES_tradnl" baseline="0" dirty="0" err="1" smtClean="0"/>
              <a:t>each</a:t>
            </a:r>
            <a:r>
              <a:rPr lang="es-ES_tradnl" baseline="0" dirty="0" smtClean="0"/>
              <a:t> </a:t>
            </a:r>
            <a:r>
              <a:rPr lang="es-ES_tradnl" baseline="0" dirty="0" err="1" smtClean="0"/>
              <a:t>other</a:t>
            </a:r>
            <a:r>
              <a:rPr lang="es-ES_tradnl" baseline="0" dirty="0" smtClean="0"/>
              <a:t> (LB 12% </a:t>
            </a:r>
            <a:r>
              <a:rPr lang="es-ES_tradnl" baseline="0" dirty="0" err="1" smtClean="0"/>
              <a:t>lower</a:t>
            </a:r>
            <a:r>
              <a:rPr lang="es-ES_tradnl" baseline="0" dirty="0" smtClean="0"/>
              <a:t> +/- 5%, p &lt; 0.02</a:t>
            </a:r>
            <a:r>
              <a:rPr lang="es-ES_tradnl" baseline="0" dirty="0" smtClean="0"/>
              <a:t>)</a:t>
            </a:r>
          </a:p>
          <a:p>
            <a:endParaRPr lang="es-ES_tradnl" dirty="0"/>
          </a:p>
        </p:txBody>
      </p:sp>
      <p:sp>
        <p:nvSpPr>
          <p:cNvPr id="4" name="Marcador de número de diapositiva 3"/>
          <p:cNvSpPr>
            <a:spLocks noGrp="1"/>
          </p:cNvSpPr>
          <p:nvPr>
            <p:ph type="sldNum" sz="quarter" idx="10"/>
          </p:nvPr>
        </p:nvSpPr>
        <p:spPr/>
        <p:txBody>
          <a:bodyPr/>
          <a:lstStyle/>
          <a:p>
            <a:fld id="{57DD7C1B-6FA6-4876-9082-FD6B18D6805A}" type="slidenum">
              <a:rPr lang="en-US" smtClean="0"/>
              <a:pPr/>
              <a:t>40</a:t>
            </a:fld>
            <a:endParaRPr lang="en-US"/>
          </a:p>
        </p:txBody>
      </p:sp>
    </p:spTree>
    <p:extLst>
      <p:ext uri="{BB962C8B-B14F-4D97-AF65-F5344CB8AC3E}">
        <p14:creationId xmlns:p14="http://schemas.microsoft.com/office/powerpoint/2010/main" val="20982377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smtClean="0"/>
              <a:t>Time </a:t>
            </a:r>
            <a:r>
              <a:rPr lang="es-ES_tradnl" dirty="0" err="1" smtClean="0"/>
              <a:t>course</a:t>
            </a:r>
            <a:r>
              <a:rPr lang="es-ES_tradnl" dirty="0" smtClean="0"/>
              <a:t> </a:t>
            </a:r>
            <a:r>
              <a:rPr lang="es-ES_tradnl" dirty="0" err="1" smtClean="0"/>
              <a:t>analyzed</a:t>
            </a:r>
            <a:r>
              <a:rPr lang="es-ES_tradnl" dirty="0" smtClean="0"/>
              <a:t> </a:t>
            </a:r>
            <a:r>
              <a:rPr lang="es-ES_tradnl" dirty="0" err="1" smtClean="0"/>
              <a:t>using</a:t>
            </a:r>
            <a:r>
              <a:rPr lang="es-ES_tradnl" dirty="0" smtClean="0"/>
              <a:t> GCA </a:t>
            </a:r>
            <a:endParaRPr lang="es-ES_tradnl" dirty="0" smtClean="0"/>
          </a:p>
          <a:p>
            <a:pPr marL="171450" indent="-171450">
              <a:buFontTx/>
              <a:buChar char="-"/>
            </a:pPr>
            <a:r>
              <a:rPr lang="es-ES_tradnl" baseline="0" dirty="0" err="1" smtClean="0"/>
              <a:t>multi-level</a:t>
            </a:r>
            <a:r>
              <a:rPr lang="es-ES_tradnl" baseline="0" dirty="0" smtClean="0"/>
              <a:t> </a:t>
            </a:r>
            <a:r>
              <a:rPr lang="es-ES_tradnl" baseline="0" dirty="0" err="1" smtClean="0"/>
              <a:t>regression</a:t>
            </a:r>
            <a:r>
              <a:rPr lang="es-ES_tradnl" baseline="0" dirty="0" smtClean="0"/>
              <a:t> </a:t>
            </a:r>
            <a:r>
              <a:rPr lang="es-ES_tradnl" baseline="0" dirty="0" err="1" smtClean="0"/>
              <a:t>technique</a:t>
            </a:r>
            <a:r>
              <a:rPr lang="es-ES_tradnl" baseline="0" dirty="0" smtClean="0"/>
              <a:t> </a:t>
            </a:r>
            <a:r>
              <a:rPr lang="es-ES_tradnl" baseline="0" dirty="0" err="1" smtClean="0"/>
              <a:t>appropriate</a:t>
            </a:r>
            <a:r>
              <a:rPr lang="es-ES_tradnl" baseline="0" dirty="0" smtClean="0"/>
              <a:t> </a:t>
            </a:r>
            <a:r>
              <a:rPr lang="es-ES_tradnl" baseline="0" dirty="0" err="1" smtClean="0"/>
              <a:t>for</a:t>
            </a:r>
            <a:r>
              <a:rPr lang="es-ES_tradnl" baseline="0" dirty="0" smtClean="0"/>
              <a:t> time </a:t>
            </a:r>
            <a:r>
              <a:rPr lang="es-ES_tradnl" baseline="0" dirty="0" err="1" smtClean="0"/>
              <a:t>course</a:t>
            </a:r>
            <a:r>
              <a:rPr lang="es-ES_tradnl" baseline="0" dirty="0" smtClean="0"/>
              <a:t> and longitudinal data</a:t>
            </a:r>
          </a:p>
          <a:p>
            <a:pPr marL="171450" indent="-171450">
              <a:buFontTx/>
              <a:buChar char="-"/>
            </a:pPr>
            <a:r>
              <a:rPr lang="es-ES_tradnl" baseline="0" dirty="0" err="1" smtClean="0"/>
              <a:t>We</a:t>
            </a:r>
            <a:r>
              <a:rPr lang="es-ES_tradnl" baseline="0" dirty="0" smtClean="0"/>
              <a:t> </a:t>
            </a:r>
            <a:r>
              <a:rPr lang="es-ES_tradnl" baseline="0" dirty="0" err="1" smtClean="0"/>
              <a:t>fit</a:t>
            </a:r>
            <a:r>
              <a:rPr lang="es-ES_tradnl" baseline="0" dirty="0" smtClean="0"/>
              <a:t> 2nd </a:t>
            </a:r>
            <a:r>
              <a:rPr lang="es-ES_tradnl" baseline="0" dirty="0" err="1" smtClean="0"/>
              <a:t>order</a:t>
            </a:r>
            <a:r>
              <a:rPr lang="es-ES_tradnl" baseline="0" dirty="0" smtClean="0"/>
              <a:t> </a:t>
            </a:r>
            <a:r>
              <a:rPr lang="es-ES_tradnl" baseline="0" dirty="0" err="1" smtClean="0"/>
              <a:t>orthogonal</a:t>
            </a:r>
            <a:r>
              <a:rPr lang="es-ES_tradnl" baseline="0" dirty="0" smtClean="0"/>
              <a:t> </a:t>
            </a:r>
            <a:r>
              <a:rPr lang="es-ES_tradnl" baseline="0" dirty="0" err="1" smtClean="0"/>
              <a:t>polynomials</a:t>
            </a:r>
            <a:r>
              <a:rPr lang="es-ES_tradnl" baseline="0" dirty="0" smtClean="0"/>
              <a:t> to </a:t>
            </a:r>
            <a:r>
              <a:rPr lang="es-ES_tradnl" baseline="0" dirty="0" err="1" smtClean="0"/>
              <a:t>the</a:t>
            </a:r>
            <a:r>
              <a:rPr lang="es-ES_tradnl" baseline="0" dirty="0" smtClean="0"/>
              <a:t> data as </a:t>
            </a:r>
            <a:r>
              <a:rPr lang="es-ES_tradnl" baseline="0" dirty="0" err="1" smtClean="0"/>
              <a:t>the</a:t>
            </a:r>
            <a:r>
              <a:rPr lang="es-ES_tradnl" baseline="0" dirty="0" smtClean="0"/>
              <a:t> </a:t>
            </a:r>
            <a:r>
              <a:rPr lang="es-ES_tradnl" baseline="0" dirty="0" err="1" smtClean="0"/>
              <a:t>functional</a:t>
            </a:r>
            <a:r>
              <a:rPr lang="es-ES_tradnl" baseline="0" dirty="0" smtClean="0"/>
              <a:t> </a:t>
            </a:r>
            <a:r>
              <a:rPr lang="es-ES_tradnl" baseline="0" dirty="0" err="1" smtClean="0"/>
              <a:t>form</a:t>
            </a:r>
            <a:endParaRPr lang="es-ES_tradnl" baseline="0" dirty="0" smtClean="0"/>
          </a:p>
          <a:p>
            <a:pPr marL="171450" indent="-171450">
              <a:buFontTx/>
              <a:buChar char="-"/>
            </a:pPr>
            <a:r>
              <a:rPr lang="es-ES_tradnl" baseline="0" dirty="0" smtClean="0"/>
              <a:t>So I </a:t>
            </a:r>
            <a:r>
              <a:rPr lang="es-ES_tradnl" baseline="0" dirty="0" err="1" smtClean="0"/>
              <a:t>will</a:t>
            </a:r>
            <a:r>
              <a:rPr lang="es-ES_tradnl" baseline="0" dirty="0" smtClean="0"/>
              <a:t> </a:t>
            </a:r>
            <a:r>
              <a:rPr lang="es-ES_tradnl" baseline="0" dirty="0" err="1" smtClean="0"/>
              <a:t>report</a:t>
            </a:r>
            <a:r>
              <a:rPr lang="es-ES_tradnl" baseline="0" dirty="0" smtClean="0"/>
              <a:t> </a:t>
            </a:r>
            <a:r>
              <a:rPr lang="es-ES_tradnl" baseline="0" dirty="0" err="1" smtClean="0"/>
              <a:t>the</a:t>
            </a:r>
            <a:r>
              <a:rPr lang="es-ES_tradnl" baseline="0" dirty="0" smtClean="0"/>
              <a:t> </a:t>
            </a:r>
            <a:r>
              <a:rPr lang="es-ES_tradnl" baseline="0" dirty="0" err="1" smtClean="0"/>
              <a:t>effects</a:t>
            </a:r>
            <a:r>
              <a:rPr lang="es-ES_tradnl" baseline="0" dirty="0" smtClean="0"/>
              <a:t> of </a:t>
            </a:r>
            <a:r>
              <a:rPr lang="es-ES_tradnl" baseline="0" dirty="0" err="1" smtClean="0"/>
              <a:t>group</a:t>
            </a:r>
            <a:r>
              <a:rPr lang="es-ES_tradnl" baseline="0" dirty="0" smtClean="0"/>
              <a:t> and </a:t>
            </a:r>
            <a:r>
              <a:rPr lang="es-ES_tradnl" baseline="0" dirty="0" err="1" smtClean="0"/>
              <a:t>contidion</a:t>
            </a:r>
            <a:r>
              <a:rPr lang="es-ES_tradnl" baseline="0" dirty="0" smtClean="0"/>
              <a:t> </a:t>
            </a:r>
            <a:r>
              <a:rPr lang="es-ES_tradnl" baseline="0" dirty="0" err="1" smtClean="0"/>
              <a:t>on</a:t>
            </a:r>
            <a:r>
              <a:rPr lang="es-ES_tradnl" baseline="0" dirty="0" smtClean="0"/>
              <a:t> </a:t>
            </a:r>
            <a:r>
              <a:rPr lang="es-ES_tradnl" baseline="0" dirty="0" err="1" smtClean="0"/>
              <a:t>the</a:t>
            </a:r>
            <a:r>
              <a:rPr lang="es-ES_tradnl" baseline="0" dirty="0" smtClean="0"/>
              <a:t> </a:t>
            </a:r>
            <a:r>
              <a:rPr lang="es-ES_tradnl" dirty="0" err="1" smtClean="0"/>
              <a:t>Intercept</a:t>
            </a:r>
            <a:r>
              <a:rPr lang="es-ES_tradnl" dirty="0" smtClean="0"/>
              <a:t>, Linear, and</a:t>
            </a:r>
            <a:r>
              <a:rPr lang="es-ES_tradnl" baseline="0" dirty="0" smtClean="0"/>
              <a:t> </a:t>
            </a:r>
            <a:r>
              <a:rPr lang="es-ES_tradnl" baseline="0" dirty="0" err="1" smtClean="0"/>
              <a:t>quadratic</a:t>
            </a:r>
            <a:r>
              <a:rPr lang="es-ES_tradnl" baseline="0" dirty="0" smtClean="0"/>
              <a:t> time variables</a:t>
            </a:r>
          </a:p>
          <a:p>
            <a:pPr marL="171450" indent="-171450">
              <a:buFontTx/>
              <a:buChar char="-"/>
            </a:pPr>
            <a:r>
              <a:rPr lang="es-ES_tradnl" baseline="0" dirty="0" err="1" smtClean="0"/>
              <a:t>Because</a:t>
            </a:r>
            <a:r>
              <a:rPr lang="es-ES_tradnl" baseline="0" dirty="0" smtClean="0"/>
              <a:t> </a:t>
            </a:r>
            <a:r>
              <a:rPr lang="es-ES_tradnl" baseline="0" dirty="0" err="1" smtClean="0"/>
              <a:t>the</a:t>
            </a:r>
            <a:r>
              <a:rPr lang="es-ES_tradnl" baseline="0" dirty="0" smtClean="0"/>
              <a:t> LB </a:t>
            </a:r>
            <a:r>
              <a:rPr lang="es-ES_tradnl" baseline="0" dirty="0" err="1" smtClean="0"/>
              <a:t>did</a:t>
            </a:r>
            <a:r>
              <a:rPr lang="es-ES_tradnl" baseline="0" dirty="0" smtClean="0"/>
              <a:t> </a:t>
            </a:r>
            <a:r>
              <a:rPr lang="es-ES_tradnl" baseline="0" dirty="0" err="1" smtClean="0"/>
              <a:t>not</a:t>
            </a:r>
            <a:r>
              <a:rPr lang="es-ES_tradnl" baseline="0" dirty="0" smtClean="0"/>
              <a:t> </a:t>
            </a:r>
            <a:r>
              <a:rPr lang="es-ES_tradnl" baseline="0" dirty="0" err="1" smtClean="0"/>
              <a:t>predict</a:t>
            </a:r>
            <a:r>
              <a:rPr lang="es-ES_tradnl" baseline="0" dirty="0" smtClean="0"/>
              <a:t> at </a:t>
            </a:r>
            <a:r>
              <a:rPr lang="es-ES_tradnl" baseline="0" dirty="0" err="1" smtClean="0"/>
              <a:t>the</a:t>
            </a:r>
            <a:r>
              <a:rPr lang="es-ES_tradnl" baseline="0" dirty="0" smtClean="0"/>
              <a:t> target </a:t>
            </a:r>
            <a:r>
              <a:rPr lang="es-ES_tradnl" baseline="0" dirty="0" err="1" smtClean="0"/>
              <a:t>syllable</a:t>
            </a:r>
            <a:r>
              <a:rPr lang="es-ES_tradnl" baseline="0" dirty="0" smtClean="0"/>
              <a:t> </a:t>
            </a:r>
            <a:r>
              <a:rPr lang="es-ES_tradnl" baseline="0" dirty="0" err="1" smtClean="0"/>
              <a:t>onset</a:t>
            </a:r>
            <a:r>
              <a:rPr lang="es-ES_tradnl" baseline="0" dirty="0" smtClean="0"/>
              <a:t>, I am </a:t>
            </a:r>
            <a:r>
              <a:rPr lang="es-ES_tradnl" baseline="0" dirty="0" err="1" smtClean="0"/>
              <a:t>going</a:t>
            </a:r>
            <a:r>
              <a:rPr lang="es-ES_tradnl" baseline="0" dirty="0" smtClean="0"/>
              <a:t> to </a:t>
            </a:r>
            <a:r>
              <a:rPr lang="es-ES_tradnl" baseline="0" dirty="0" err="1" smtClean="0"/>
              <a:t>focus</a:t>
            </a:r>
            <a:r>
              <a:rPr lang="es-ES_tradnl" baseline="0" dirty="0" smtClean="0"/>
              <a:t> </a:t>
            </a:r>
            <a:r>
              <a:rPr lang="es-ES_tradnl" baseline="0" dirty="0" err="1" smtClean="0"/>
              <a:t>on</a:t>
            </a:r>
            <a:r>
              <a:rPr lang="es-ES_tradnl" baseline="0" dirty="0" smtClean="0"/>
              <a:t> </a:t>
            </a:r>
            <a:r>
              <a:rPr lang="es-ES_tradnl" baseline="0" dirty="0" err="1" smtClean="0"/>
              <a:t>the</a:t>
            </a:r>
            <a:r>
              <a:rPr lang="es-ES_tradnl" baseline="0" dirty="0" smtClean="0"/>
              <a:t> LA and SS </a:t>
            </a:r>
            <a:r>
              <a:rPr lang="es-ES_tradnl" baseline="0" dirty="0" err="1" smtClean="0"/>
              <a:t>groups</a:t>
            </a:r>
            <a:endParaRPr lang="es-ES_tradnl" baseline="0" dirty="0" smtClean="0"/>
          </a:p>
          <a:p>
            <a:pPr marL="0" indent="0">
              <a:buFontTx/>
              <a:buNone/>
            </a:pPr>
            <a:endParaRPr lang="es-ES_tradnl" baseline="0" dirty="0" smtClean="0"/>
          </a:p>
          <a:p>
            <a:r>
              <a:rPr lang="es-ES_tradnl" baseline="0" dirty="0" smtClean="0"/>
              <a:t>- </a:t>
            </a:r>
            <a:r>
              <a:rPr lang="es-ES_tradnl" baseline="0" dirty="0" err="1" smtClean="0"/>
              <a:t>There</a:t>
            </a:r>
            <a:r>
              <a:rPr lang="es-ES_tradnl" baseline="0" dirty="0" smtClean="0"/>
              <a:t> </a:t>
            </a:r>
            <a:r>
              <a:rPr lang="es-ES_tradnl" baseline="0" dirty="0" err="1" smtClean="0"/>
              <a:t>was</a:t>
            </a:r>
            <a:r>
              <a:rPr lang="es-ES_tradnl" baseline="0" dirty="0" smtClean="0"/>
              <a:t> </a:t>
            </a:r>
            <a:r>
              <a:rPr lang="es-ES_tradnl" baseline="0" dirty="0" err="1" smtClean="0"/>
              <a:t>an</a:t>
            </a:r>
            <a:r>
              <a:rPr lang="es-ES_tradnl" baseline="0" dirty="0" smtClean="0"/>
              <a:t> </a:t>
            </a:r>
            <a:r>
              <a:rPr lang="es-ES_tradnl" baseline="0" dirty="0" err="1" smtClean="0"/>
              <a:t>effect</a:t>
            </a:r>
            <a:r>
              <a:rPr lang="es-ES_tradnl" baseline="0" dirty="0" smtClean="0"/>
              <a:t> of </a:t>
            </a:r>
            <a:r>
              <a:rPr lang="es-ES_tradnl" baseline="0" dirty="0" err="1" smtClean="0"/>
              <a:t>condition</a:t>
            </a:r>
            <a:r>
              <a:rPr lang="es-ES_tradnl" baseline="0" dirty="0" smtClean="0"/>
              <a:t> </a:t>
            </a:r>
            <a:r>
              <a:rPr lang="es-ES_tradnl" baseline="0" dirty="0" err="1" smtClean="0"/>
              <a:t>on</a:t>
            </a:r>
            <a:r>
              <a:rPr lang="es-ES_tradnl" baseline="0" dirty="0" smtClean="0"/>
              <a:t> </a:t>
            </a:r>
            <a:r>
              <a:rPr lang="es-ES_tradnl" baseline="0" dirty="0" err="1" smtClean="0"/>
              <a:t>the</a:t>
            </a:r>
            <a:r>
              <a:rPr lang="es-ES_tradnl" baseline="0" dirty="0" smtClean="0"/>
              <a:t> </a:t>
            </a:r>
            <a:r>
              <a:rPr lang="es-ES_tradnl" baseline="0" dirty="0" err="1" smtClean="0"/>
              <a:t>intercept</a:t>
            </a:r>
            <a:r>
              <a:rPr lang="es-ES_tradnl" baseline="0" dirty="0" smtClean="0"/>
              <a:t> </a:t>
            </a:r>
            <a:r>
              <a:rPr lang="es-ES_tradnl" baseline="0" dirty="0" err="1" smtClean="0"/>
              <a:t>for</a:t>
            </a:r>
            <a:r>
              <a:rPr lang="es-ES_tradnl" baseline="0" dirty="0" smtClean="0"/>
              <a:t> SS (at </a:t>
            </a:r>
            <a:r>
              <a:rPr lang="es-ES_tradnl" baseline="0" dirty="0" err="1" smtClean="0"/>
              <a:t>the</a:t>
            </a:r>
            <a:r>
              <a:rPr lang="es-ES_tradnl" baseline="0" dirty="0" smtClean="0"/>
              <a:t> center of </a:t>
            </a:r>
            <a:r>
              <a:rPr lang="es-ES_tradnl" baseline="0" dirty="0" err="1" smtClean="0"/>
              <a:t>the</a:t>
            </a:r>
            <a:r>
              <a:rPr lang="es-ES_tradnl" baseline="0" dirty="0" smtClean="0"/>
              <a:t> time </a:t>
            </a:r>
            <a:r>
              <a:rPr lang="es-ES_tradnl" baseline="0" dirty="0" err="1" smtClean="0"/>
              <a:t>course</a:t>
            </a:r>
            <a:r>
              <a:rPr lang="es-ES_tradnl" baseline="0" dirty="0" smtClean="0"/>
              <a:t> </a:t>
            </a:r>
            <a:r>
              <a:rPr lang="es-ES_tradnl" baseline="0" dirty="0" err="1" smtClean="0"/>
              <a:t>they</a:t>
            </a:r>
            <a:r>
              <a:rPr lang="es-ES_tradnl" baseline="0" dirty="0" smtClean="0"/>
              <a:t> </a:t>
            </a:r>
            <a:r>
              <a:rPr lang="es-ES_tradnl" baseline="0" dirty="0" err="1" smtClean="0"/>
              <a:t>were</a:t>
            </a:r>
            <a:r>
              <a:rPr lang="es-ES_tradnl" baseline="0" dirty="0" smtClean="0"/>
              <a:t> </a:t>
            </a:r>
            <a:r>
              <a:rPr lang="es-ES_tradnl" baseline="0" dirty="0" err="1" smtClean="0"/>
              <a:t>looking</a:t>
            </a:r>
            <a:r>
              <a:rPr lang="es-ES_tradnl" baseline="0" dirty="0" smtClean="0"/>
              <a:t> at </a:t>
            </a:r>
            <a:r>
              <a:rPr lang="es-ES_tradnl" baseline="0" dirty="0" err="1" smtClean="0"/>
              <a:t>the</a:t>
            </a:r>
            <a:r>
              <a:rPr lang="es-ES_tradnl" baseline="0" dirty="0" smtClean="0"/>
              <a:t> </a:t>
            </a:r>
            <a:r>
              <a:rPr lang="es-ES_tradnl" baseline="0" dirty="0" err="1" smtClean="0"/>
              <a:t>oxytone</a:t>
            </a:r>
            <a:r>
              <a:rPr lang="es-ES_tradnl" baseline="0" dirty="0" smtClean="0"/>
              <a:t> </a:t>
            </a:r>
            <a:r>
              <a:rPr lang="es-ES_tradnl" baseline="0" dirty="0" err="1" smtClean="0"/>
              <a:t>words</a:t>
            </a:r>
            <a:r>
              <a:rPr lang="es-ES_tradnl" baseline="0" dirty="0" smtClean="0"/>
              <a:t> </a:t>
            </a:r>
            <a:r>
              <a:rPr lang="es-ES_tradnl" baseline="0" dirty="0" err="1" smtClean="0"/>
              <a:t>sooner</a:t>
            </a:r>
            <a:r>
              <a:rPr lang="es-ES_tradnl" baseline="0" dirty="0" smtClean="0"/>
              <a:t>)</a:t>
            </a:r>
          </a:p>
          <a:p>
            <a:r>
              <a:rPr lang="es-ES_tradnl" baseline="0" dirty="0" err="1" smtClean="0"/>
              <a:t>But</a:t>
            </a:r>
            <a:r>
              <a:rPr lang="es-ES_tradnl" baseline="0" dirty="0" smtClean="0"/>
              <a:t> </a:t>
            </a:r>
            <a:r>
              <a:rPr lang="es-ES_tradnl" baseline="0" dirty="0" err="1" smtClean="0"/>
              <a:t>not</a:t>
            </a:r>
            <a:r>
              <a:rPr lang="es-ES_tradnl" baseline="0" dirty="0" smtClean="0"/>
              <a:t> </a:t>
            </a:r>
            <a:r>
              <a:rPr lang="es-ES_tradnl" baseline="0" dirty="0" err="1" smtClean="0"/>
              <a:t>for</a:t>
            </a:r>
            <a:r>
              <a:rPr lang="es-ES_tradnl" baseline="0" dirty="0" smtClean="0"/>
              <a:t> LA (at </a:t>
            </a:r>
            <a:r>
              <a:rPr lang="es-ES_tradnl" baseline="0" dirty="0" err="1" smtClean="0"/>
              <a:t>the</a:t>
            </a:r>
            <a:r>
              <a:rPr lang="es-ES_tradnl" baseline="0" dirty="0" smtClean="0"/>
              <a:t> center of </a:t>
            </a:r>
            <a:r>
              <a:rPr lang="es-ES_tradnl" baseline="0" dirty="0" err="1" smtClean="0"/>
              <a:t>the</a:t>
            </a:r>
            <a:r>
              <a:rPr lang="es-ES_tradnl" baseline="0" dirty="0" smtClean="0"/>
              <a:t> time </a:t>
            </a:r>
            <a:r>
              <a:rPr lang="es-ES_tradnl" baseline="0" dirty="0" err="1" smtClean="0"/>
              <a:t>course</a:t>
            </a:r>
            <a:r>
              <a:rPr lang="es-ES_tradnl" baseline="0" dirty="0" smtClean="0"/>
              <a:t> </a:t>
            </a:r>
            <a:r>
              <a:rPr lang="es-ES_tradnl" baseline="0" dirty="0" err="1" smtClean="0"/>
              <a:t>still</a:t>
            </a:r>
            <a:r>
              <a:rPr lang="es-ES_tradnl" baseline="0" dirty="0" smtClean="0"/>
              <a:t> no </a:t>
            </a:r>
            <a:r>
              <a:rPr lang="es-ES_tradnl" baseline="0" dirty="0" err="1" smtClean="0"/>
              <a:t>difference</a:t>
            </a:r>
            <a:r>
              <a:rPr lang="es-ES_tradnl" baseline="0" dirty="0" smtClean="0"/>
              <a:t> </a:t>
            </a:r>
            <a:r>
              <a:rPr lang="es-ES_tradnl" baseline="0" dirty="0" err="1" smtClean="0"/>
              <a:t>between</a:t>
            </a:r>
            <a:r>
              <a:rPr lang="es-ES_tradnl" baseline="0" dirty="0" smtClean="0"/>
              <a:t> </a:t>
            </a:r>
            <a:r>
              <a:rPr lang="es-ES_tradnl" baseline="0" dirty="0" err="1" smtClean="0"/>
              <a:t>conditions</a:t>
            </a:r>
            <a:endParaRPr lang="es-ES_tradnl" baseline="0" dirty="0" smtClean="0"/>
          </a:p>
          <a:p>
            <a:endParaRPr lang="es-ES_tradnl" baseline="0" dirty="0" smtClean="0"/>
          </a:p>
          <a:p>
            <a:r>
              <a:rPr lang="es-ES_tradnl" baseline="0" dirty="0" smtClean="0"/>
              <a:t>Linear </a:t>
            </a:r>
            <a:r>
              <a:rPr lang="es-ES_tradnl" baseline="0" dirty="0" err="1" smtClean="0"/>
              <a:t>term</a:t>
            </a:r>
            <a:r>
              <a:rPr lang="es-ES_tradnl" baseline="0" dirty="0" smtClean="0"/>
              <a:t> (</a:t>
            </a:r>
            <a:r>
              <a:rPr lang="es-ES_tradnl" baseline="0" dirty="0" err="1" smtClean="0"/>
              <a:t>slope</a:t>
            </a:r>
            <a:r>
              <a:rPr lang="es-ES_tradnl" baseline="0" dirty="0" smtClean="0"/>
              <a:t> </a:t>
            </a:r>
            <a:r>
              <a:rPr lang="es-ES_tradnl" baseline="0" dirty="0" err="1" smtClean="0"/>
              <a:t>differences</a:t>
            </a:r>
            <a:r>
              <a:rPr lang="es-ES_tradnl" baseline="0" dirty="0" smtClean="0"/>
              <a:t>): </a:t>
            </a:r>
            <a:r>
              <a:rPr lang="es-ES_tradnl" baseline="0" dirty="0" smtClean="0"/>
              <a:t>SS </a:t>
            </a:r>
            <a:r>
              <a:rPr lang="es-ES_tradnl" baseline="0" dirty="0" err="1" smtClean="0"/>
              <a:t>group</a:t>
            </a:r>
            <a:r>
              <a:rPr lang="es-ES_tradnl" baseline="0" dirty="0" smtClean="0"/>
              <a:t> </a:t>
            </a:r>
            <a:r>
              <a:rPr lang="es-ES_tradnl" baseline="0" dirty="0" err="1" smtClean="0"/>
              <a:t>had</a:t>
            </a:r>
            <a:r>
              <a:rPr lang="es-ES_tradnl" baseline="0" dirty="0" smtClean="0"/>
              <a:t> </a:t>
            </a:r>
            <a:r>
              <a:rPr lang="es-ES_tradnl" baseline="0" dirty="0" err="1" smtClean="0"/>
              <a:t>steeper</a:t>
            </a:r>
            <a:r>
              <a:rPr lang="es-ES_tradnl" baseline="0" dirty="0" smtClean="0"/>
              <a:t> </a:t>
            </a:r>
            <a:r>
              <a:rPr lang="es-ES_tradnl" baseline="0" dirty="0" err="1" smtClean="0"/>
              <a:t>slope</a:t>
            </a:r>
            <a:r>
              <a:rPr lang="es-ES_tradnl" baseline="0" dirty="0" smtClean="0"/>
              <a:t> </a:t>
            </a:r>
            <a:endParaRPr lang="es-ES_tradnl" baseline="0" dirty="0" smtClean="0"/>
          </a:p>
          <a:p>
            <a:r>
              <a:rPr lang="es-ES_tradnl" baseline="0" dirty="0" smtClean="0"/>
              <a:t>  - </a:t>
            </a:r>
            <a:r>
              <a:rPr lang="es-ES_tradnl" baseline="0" dirty="0" err="1" smtClean="0"/>
              <a:t>Oxytones</a:t>
            </a:r>
            <a:r>
              <a:rPr lang="es-ES_tradnl" baseline="0" dirty="0" smtClean="0"/>
              <a:t>: SS &gt; LA </a:t>
            </a:r>
          </a:p>
          <a:p>
            <a:r>
              <a:rPr lang="es-ES_tradnl" baseline="0" dirty="0" smtClean="0"/>
              <a:t>  - </a:t>
            </a:r>
            <a:r>
              <a:rPr lang="es-ES_tradnl" baseline="0" dirty="0" err="1" smtClean="0"/>
              <a:t>Paroxytones</a:t>
            </a:r>
            <a:r>
              <a:rPr lang="es-ES_tradnl" baseline="0" dirty="0" smtClean="0"/>
              <a:t>: SS &gt; LA </a:t>
            </a:r>
          </a:p>
          <a:p>
            <a:endParaRPr lang="es-ES_tradnl" baseline="0" dirty="0" smtClean="0"/>
          </a:p>
          <a:p>
            <a:r>
              <a:rPr lang="es-ES_tradnl" baseline="0" dirty="0" err="1" smtClean="0"/>
              <a:t>Quadratic</a:t>
            </a:r>
            <a:r>
              <a:rPr lang="es-ES_tradnl" baseline="0" dirty="0" smtClean="0"/>
              <a:t> </a:t>
            </a:r>
            <a:r>
              <a:rPr lang="es-ES_tradnl" baseline="0" dirty="0" err="1" smtClean="0"/>
              <a:t>term</a:t>
            </a:r>
            <a:r>
              <a:rPr lang="es-ES_tradnl" baseline="0" dirty="0" smtClean="0"/>
              <a:t> </a:t>
            </a:r>
            <a:r>
              <a:rPr lang="es-ES_tradnl" baseline="0" dirty="0" smtClean="0"/>
              <a:t>(</a:t>
            </a:r>
            <a:r>
              <a:rPr lang="es-ES_tradnl" baseline="0" dirty="0" err="1" smtClean="0"/>
              <a:t>curvature</a:t>
            </a:r>
            <a:r>
              <a:rPr lang="es-ES_tradnl" baseline="0" dirty="0" smtClean="0"/>
              <a:t>): </a:t>
            </a:r>
            <a:r>
              <a:rPr lang="es-ES_tradnl" baseline="0" dirty="0" err="1" smtClean="0"/>
              <a:t>overall</a:t>
            </a:r>
            <a:r>
              <a:rPr lang="es-ES_tradnl" baseline="0" dirty="0" smtClean="0"/>
              <a:t> </a:t>
            </a:r>
            <a:r>
              <a:rPr lang="es-ES_tradnl" baseline="0" dirty="0" err="1" smtClean="0"/>
              <a:t>deeper</a:t>
            </a:r>
            <a:r>
              <a:rPr lang="es-ES_tradnl" baseline="0" dirty="0" smtClean="0"/>
              <a:t> </a:t>
            </a:r>
            <a:r>
              <a:rPr lang="es-ES_tradnl" baseline="0" dirty="0" err="1" smtClean="0"/>
              <a:t>curvature</a:t>
            </a:r>
            <a:r>
              <a:rPr lang="es-ES_tradnl" baseline="0" dirty="0" smtClean="0"/>
              <a:t> in </a:t>
            </a:r>
            <a:r>
              <a:rPr lang="es-ES_tradnl" baseline="0" dirty="0" err="1" smtClean="0"/>
              <a:t>the</a:t>
            </a:r>
            <a:r>
              <a:rPr lang="es-ES_tradnl" baseline="0" dirty="0" smtClean="0"/>
              <a:t> SS </a:t>
            </a:r>
            <a:r>
              <a:rPr lang="es-ES_tradnl" baseline="0" dirty="0" err="1" smtClean="0"/>
              <a:t>group</a:t>
            </a:r>
            <a:r>
              <a:rPr lang="es-ES_tradnl" baseline="0" dirty="0" smtClean="0"/>
              <a:t> (</a:t>
            </a:r>
            <a:r>
              <a:rPr lang="es-ES_tradnl" baseline="0" dirty="0" err="1" smtClean="0"/>
              <a:t>faster</a:t>
            </a:r>
            <a:r>
              <a:rPr lang="es-ES_tradnl" baseline="0" dirty="0" smtClean="0"/>
              <a:t> </a:t>
            </a:r>
            <a:r>
              <a:rPr lang="es-ES_tradnl" baseline="0" dirty="0" err="1" smtClean="0"/>
              <a:t>rate</a:t>
            </a:r>
            <a:r>
              <a:rPr lang="es-ES_tradnl" baseline="0" dirty="0" smtClean="0"/>
              <a:t> of </a:t>
            </a:r>
            <a:r>
              <a:rPr lang="es-ES_tradnl" baseline="0" dirty="0" err="1" smtClean="0"/>
              <a:t>change</a:t>
            </a:r>
            <a:r>
              <a:rPr lang="es-ES_tradnl" baseline="0" dirty="0" smtClean="0"/>
              <a:t>)</a:t>
            </a:r>
            <a:endParaRPr lang="es-ES_tradnl"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s-ES_tradnl" baseline="0" dirty="0" smtClean="0"/>
              <a:t>SS &gt; LA &gt; LB</a:t>
            </a:r>
          </a:p>
          <a:p>
            <a:endParaRPr lang="es-ES_tradnl" baseline="0" dirty="0" smtClean="0"/>
          </a:p>
          <a:p>
            <a:r>
              <a:rPr lang="es-ES_tradnl" baseline="0" dirty="0" err="1" smtClean="0"/>
              <a:t>Main</a:t>
            </a:r>
            <a:r>
              <a:rPr lang="es-ES_tradnl" baseline="0" dirty="0" smtClean="0"/>
              <a:t> </a:t>
            </a:r>
            <a:r>
              <a:rPr lang="es-ES_tradnl" baseline="0" dirty="0" err="1" smtClean="0"/>
              <a:t>points</a:t>
            </a:r>
            <a:r>
              <a:rPr lang="es-ES_tradnl" baseline="0" dirty="0" smtClean="0"/>
              <a:t>:</a:t>
            </a:r>
          </a:p>
          <a:p>
            <a:pPr marL="0" marR="0" indent="0" algn="l" defTabSz="914400" rtl="0" eaLnBrk="1" fontAlgn="base" latinLnBrk="0" hangingPunct="1">
              <a:lnSpc>
                <a:spcPct val="100000"/>
              </a:lnSpc>
              <a:spcBef>
                <a:spcPct val="30000"/>
              </a:spcBef>
              <a:spcAft>
                <a:spcPct val="0"/>
              </a:spcAft>
              <a:buClrTx/>
              <a:buSzTx/>
              <a:buFontTx/>
              <a:buNone/>
              <a:tabLst/>
              <a:defRPr/>
            </a:pPr>
            <a:r>
              <a:rPr lang="es-ES_tradnl" baseline="0" dirty="0" smtClean="0"/>
              <a:t>SS </a:t>
            </a:r>
            <a:r>
              <a:rPr lang="es-ES_tradnl" baseline="0" dirty="0" err="1" smtClean="0"/>
              <a:t>fixate</a:t>
            </a:r>
            <a:r>
              <a:rPr lang="es-ES_tradnl" baseline="0" dirty="0" smtClean="0"/>
              <a:t> </a:t>
            </a:r>
            <a:r>
              <a:rPr lang="es-ES_tradnl" baseline="0" dirty="0" err="1" smtClean="0"/>
              <a:t>on</a:t>
            </a:r>
            <a:r>
              <a:rPr lang="es-ES_tradnl" baseline="0" dirty="0" smtClean="0"/>
              <a:t> targets </a:t>
            </a:r>
            <a:r>
              <a:rPr lang="es-ES_tradnl" baseline="0" dirty="0" err="1" smtClean="0"/>
              <a:t>ealier</a:t>
            </a:r>
            <a:r>
              <a:rPr lang="es-ES_tradnl" baseline="0" dirty="0" smtClean="0"/>
              <a:t> </a:t>
            </a:r>
            <a:r>
              <a:rPr lang="es-ES_tradnl" baseline="0" dirty="0" err="1" smtClean="0"/>
              <a:t>overall</a:t>
            </a:r>
            <a:r>
              <a:rPr lang="es-ES_tradnl" baseline="0" dirty="0" smtClean="0"/>
              <a:t> and at </a:t>
            </a:r>
            <a:r>
              <a:rPr lang="es-ES_tradnl" baseline="0" dirty="0" err="1" smtClean="0"/>
              <a:t>faster</a:t>
            </a:r>
            <a:r>
              <a:rPr lang="es-ES_tradnl" baseline="0" dirty="0" smtClean="0"/>
              <a:t> </a:t>
            </a:r>
            <a:r>
              <a:rPr lang="es-ES_tradnl" baseline="0" dirty="0" err="1" smtClean="0"/>
              <a:t>rate</a:t>
            </a:r>
            <a:endParaRPr lang="es-ES_tradnl"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s-ES_tradnl" baseline="0" dirty="0" err="1" smtClean="0"/>
              <a:t>Same</a:t>
            </a:r>
            <a:r>
              <a:rPr lang="es-ES_tradnl" baseline="0" dirty="0" smtClean="0"/>
              <a:t> </a:t>
            </a:r>
            <a:r>
              <a:rPr lang="es-ES_tradnl" baseline="0" dirty="0" err="1" smtClean="0"/>
              <a:t>is</a:t>
            </a:r>
            <a:r>
              <a:rPr lang="es-ES_tradnl" baseline="0" dirty="0" smtClean="0"/>
              <a:t> true </a:t>
            </a:r>
            <a:r>
              <a:rPr lang="es-ES_tradnl" baseline="0" dirty="0" err="1" smtClean="0"/>
              <a:t>for</a:t>
            </a:r>
            <a:r>
              <a:rPr lang="es-ES_tradnl" baseline="0" dirty="0" smtClean="0"/>
              <a:t> LA </a:t>
            </a:r>
            <a:r>
              <a:rPr lang="es-ES_tradnl" baseline="0" dirty="0" err="1" smtClean="0"/>
              <a:t>with</a:t>
            </a:r>
            <a:r>
              <a:rPr lang="es-ES_tradnl" baseline="0" dirty="0" smtClean="0"/>
              <a:t> </a:t>
            </a:r>
            <a:r>
              <a:rPr lang="es-ES_tradnl" baseline="0" dirty="0" err="1" smtClean="0"/>
              <a:t>regard</a:t>
            </a:r>
            <a:r>
              <a:rPr lang="es-ES_tradnl" baseline="0" dirty="0" smtClean="0"/>
              <a:t> to LB</a:t>
            </a:r>
            <a:endParaRPr lang="es-ES_tradnl" dirty="0" smtClean="0"/>
          </a:p>
        </p:txBody>
      </p:sp>
      <p:sp>
        <p:nvSpPr>
          <p:cNvPr id="4" name="Marcador de número de diapositiva 3"/>
          <p:cNvSpPr>
            <a:spLocks noGrp="1"/>
          </p:cNvSpPr>
          <p:nvPr>
            <p:ph type="sldNum" sz="quarter" idx="10"/>
          </p:nvPr>
        </p:nvSpPr>
        <p:spPr/>
        <p:txBody>
          <a:bodyPr/>
          <a:lstStyle/>
          <a:p>
            <a:fld id="{57DD7C1B-6FA6-4876-9082-FD6B18D6805A}" type="slidenum">
              <a:rPr lang="en-US" smtClean="0"/>
              <a:pPr/>
              <a:t>41</a:t>
            </a:fld>
            <a:endParaRPr lang="en-US"/>
          </a:p>
        </p:txBody>
      </p:sp>
    </p:spTree>
    <p:extLst>
      <p:ext uri="{BB962C8B-B14F-4D97-AF65-F5344CB8AC3E}">
        <p14:creationId xmlns:p14="http://schemas.microsoft.com/office/powerpoint/2010/main" val="11072226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smtClean="0"/>
              <a:t>RE WM, </a:t>
            </a:r>
            <a:r>
              <a:rPr lang="es-ES_tradnl" dirty="0" err="1" smtClean="0"/>
              <a:t>did</a:t>
            </a:r>
            <a:r>
              <a:rPr lang="es-ES_tradnl" dirty="0" smtClean="0"/>
              <a:t> </a:t>
            </a:r>
            <a:r>
              <a:rPr lang="es-ES_tradnl" dirty="0" err="1" smtClean="0"/>
              <a:t>not</a:t>
            </a:r>
            <a:r>
              <a:rPr lang="es-ES_tradnl" dirty="0" smtClean="0"/>
              <a:t> </a:t>
            </a:r>
            <a:r>
              <a:rPr lang="es-ES_tradnl" dirty="0" err="1" smtClean="0"/>
              <a:t>hold</a:t>
            </a:r>
            <a:r>
              <a:rPr lang="es-ES_tradnl" dirty="0" smtClean="0"/>
              <a:t> </a:t>
            </a:r>
            <a:r>
              <a:rPr lang="es-ES_tradnl" dirty="0" err="1" smtClean="0"/>
              <a:t>for</a:t>
            </a:r>
            <a:r>
              <a:rPr lang="es-ES_tradnl" dirty="0" smtClean="0"/>
              <a:t> </a:t>
            </a:r>
            <a:r>
              <a:rPr lang="es-ES_tradnl" dirty="0" err="1" smtClean="0"/>
              <a:t>eye</a:t>
            </a:r>
            <a:r>
              <a:rPr lang="es-ES_tradnl" dirty="0" smtClean="0"/>
              <a:t> tracking</a:t>
            </a:r>
            <a:endParaRPr lang="es-ES_tradnl" dirty="0"/>
          </a:p>
        </p:txBody>
      </p:sp>
      <p:sp>
        <p:nvSpPr>
          <p:cNvPr id="4" name="Marcador de número de diapositiva 3"/>
          <p:cNvSpPr>
            <a:spLocks noGrp="1"/>
          </p:cNvSpPr>
          <p:nvPr>
            <p:ph type="sldNum" sz="quarter" idx="10"/>
          </p:nvPr>
        </p:nvSpPr>
        <p:spPr/>
        <p:txBody>
          <a:bodyPr/>
          <a:lstStyle/>
          <a:p>
            <a:fld id="{57DD7C1B-6FA6-4876-9082-FD6B18D6805A}" type="slidenum">
              <a:rPr lang="en-US" smtClean="0"/>
              <a:pPr/>
              <a:t>43</a:t>
            </a:fld>
            <a:endParaRPr lang="en-US"/>
          </a:p>
        </p:txBody>
      </p:sp>
    </p:spTree>
    <p:extLst>
      <p:ext uri="{BB962C8B-B14F-4D97-AF65-F5344CB8AC3E}">
        <p14:creationId xmlns:p14="http://schemas.microsoft.com/office/powerpoint/2010/main" val="837462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1122" indent="-288893">
              <a:defRPr>
                <a:solidFill>
                  <a:schemeClr val="tx1"/>
                </a:solidFill>
                <a:latin typeface="Arial" charset="0"/>
              </a:defRPr>
            </a:lvl2pPr>
            <a:lvl3pPr marL="1155573" indent="-231115">
              <a:defRPr>
                <a:solidFill>
                  <a:schemeClr val="tx1"/>
                </a:solidFill>
                <a:latin typeface="Arial" charset="0"/>
              </a:defRPr>
            </a:lvl3pPr>
            <a:lvl4pPr marL="1617802" indent="-231115">
              <a:defRPr>
                <a:solidFill>
                  <a:schemeClr val="tx1"/>
                </a:solidFill>
                <a:latin typeface="Arial" charset="0"/>
              </a:defRPr>
            </a:lvl4pPr>
            <a:lvl5pPr marL="2080031" indent="-231115">
              <a:defRPr>
                <a:solidFill>
                  <a:schemeClr val="tx1"/>
                </a:solidFill>
                <a:latin typeface="Arial" charset="0"/>
              </a:defRPr>
            </a:lvl5pPr>
            <a:lvl6pPr marL="2542261" indent="-231115" eaLnBrk="0" fontAlgn="base" hangingPunct="0">
              <a:spcBef>
                <a:spcPct val="0"/>
              </a:spcBef>
              <a:spcAft>
                <a:spcPct val="0"/>
              </a:spcAft>
              <a:defRPr>
                <a:solidFill>
                  <a:schemeClr val="tx1"/>
                </a:solidFill>
                <a:latin typeface="Arial" charset="0"/>
              </a:defRPr>
            </a:lvl6pPr>
            <a:lvl7pPr marL="3004490" indent="-231115" eaLnBrk="0" fontAlgn="base" hangingPunct="0">
              <a:spcBef>
                <a:spcPct val="0"/>
              </a:spcBef>
              <a:spcAft>
                <a:spcPct val="0"/>
              </a:spcAft>
              <a:defRPr>
                <a:solidFill>
                  <a:schemeClr val="tx1"/>
                </a:solidFill>
                <a:latin typeface="Arial" charset="0"/>
              </a:defRPr>
            </a:lvl7pPr>
            <a:lvl8pPr marL="3466719" indent="-231115" eaLnBrk="0" fontAlgn="base" hangingPunct="0">
              <a:spcBef>
                <a:spcPct val="0"/>
              </a:spcBef>
              <a:spcAft>
                <a:spcPct val="0"/>
              </a:spcAft>
              <a:defRPr>
                <a:solidFill>
                  <a:schemeClr val="tx1"/>
                </a:solidFill>
                <a:latin typeface="Arial" charset="0"/>
              </a:defRPr>
            </a:lvl8pPr>
            <a:lvl9pPr marL="3928948" indent="-231115" eaLnBrk="0" fontAlgn="base" hangingPunct="0">
              <a:spcBef>
                <a:spcPct val="0"/>
              </a:spcBef>
              <a:spcAft>
                <a:spcPct val="0"/>
              </a:spcAft>
              <a:defRPr>
                <a:solidFill>
                  <a:schemeClr val="tx1"/>
                </a:solidFill>
                <a:latin typeface="Arial" charset="0"/>
              </a:defRPr>
            </a:lvl9pPr>
          </a:lstStyle>
          <a:p>
            <a:fld id="{55EDC4DE-6659-4425-BBF6-D66BCE1B6284}" type="slidenum">
              <a:rPr lang="en-US" altLang="en-US" smtClean="0"/>
              <a:pPr/>
              <a:t>4</a:t>
            </a:fld>
            <a:endParaRPr lang="en-US" altLang="en-US" smtClean="0"/>
          </a:p>
        </p:txBody>
      </p:sp>
    </p:spTree>
    <p:extLst>
      <p:ext uri="{BB962C8B-B14F-4D97-AF65-F5344CB8AC3E}">
        <p14:creationId xmlns:p14="http://schemas.microsoft.com/office/powerpoint/2010/main" val="17190668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57DD7C1B-6FA6-4876-9082-FD6B18D6805A}" type="slidenum">
              <a:rPr lang="en-US" smtClean="0"/>
              <a:pPr/>
              <a:t>44</a:t>
            </a:fld>
            <a:endParaRPr lang="en-US"/>
          </a:p>
        </p:txBody>
      </p:sp>
    </p:spTree>
    <p:extLst>
      <p:ext uri="{BB962C8B-B14F-4D97-AF65-F5344CB8AC3E}">
        <p14:creationId xmlns:p14="http://schemas.microsoft.com/office/powerpoint/2010/main" val="19702254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endParaRPr lang="en-US" dirty="0">
              <a:latin typeface="Arial" pitchFamily="-80" charset="0"/>
              <a:ea typeface="ＭＳ Ｐゴシック" pitchFamily="-80" charset="-128"/>
            </a:endParaRPr>
          </a:p>
        </p:txBody>
      </p:sp>
      <p:sp>
        <p:nvSpPr>
          <p:cNvPr id="82948" name="Slide Number Placeholder 3"/>
          <p:cNvSpPr>
            <a:spLocks noGrp="1"/>
          </p:cNvSpPr>
          <p:nvPr>
            <p:ph type="sldNum" sz="quarter" idx="5"/>
          </p:nvPr>
        </p:nvSpPr>
        <p:spPr>
          <a:noFill/>
        </p:spPr>
        <p:txBody>
          <a:bodyPr/>
          <a:lstStyle/>
          <a:p>
            <a:fld id="{42C627DD-088F-4267-8329-40E60663C6A5}" type="slidenum">
              <a:rPr lang="en-US"/>
              <a:pPr/>
              <a:t>45</a:t>
            </a:fld>
            <a:endParaRPr lang="en-US"/>
          </a:p>
        </p:txBody>
      </p:sp>
    </p:spTree>
    <p:extLst>
      <p:ext uri="{BB962C8B-B14F-4D97-AF65-F5344CB8AC3E}">
        <p14:creationId xmlns:p14="http://schemas.microsoft.com/office/powerpoint/2010/main" val="3796583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err="1" smtClean="0"/>
              <a:t>Just</a:t>
            </a:r>
            <a:r>
              <a:rPr lang="es-ES_tradnl" dirty="0" smtClean="0"/>
              <a:t> in case</a:t>
            </a:r>
            <a:endParaRPr lang="es-ES_tradnl" dirty="0"/>
          </a:p>
        </p:txBody>
      </p:sp>
      <p:sp>
        <p:nvSpPr>
          <p:cNvPr id="4" name="Marcador de número de diapositiva 3"/>
          <p:cNvSpPr>
            <a:spLocks noGrp="1"/>
          </p:cNvSpPr>
          <p:nvPr>
            <p:ph type="sldNum" sz="quarter" idx="10"/>
          </p:nvPr>
        </p:nvSpPr>
        <p:spPr/>
        <p:txBody>
          <a:bodyPr/>
          <a:lstStyle/>
          <a:p>
            <a:fld id="{57DD7C1B-6FA6-4876-9082-FD6B18D6805A}" type="slidenum">
              <a:rPr lang="en-US" smtClean="0"/>
              <a:pPr/>
              <a:t>46</a:t>
            </a:fld>
            <a:endParaRPr lang="en-US"/>
          </a:p>
        </p:txBody>
      </p:sp>
    </p:spTree>
    <p:extLst>
      <p:ext uri="{BB962C8B-B14F-4D97-AF65-F5344CB8AC3E}">
        <p14:creationId xmlns:p14="http://schemas.microsoft.com/office/powerpoint/2010/main" val="294922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1122" indent="-288893">
              <a:defRPr>
                <a:solidFill>
                  <a:schemeClr val="tx1"/>
                </a:solidFill>
                <a:latin typeface="Arial" charset="0"/>
              </a:defRPr>
            </a:lvl2pPr>
            <a:lvl3pPr marL="1155573" indent="-231115">
              <a:defRPr>
                <a:solidFill>
                  <a:schemeClr val="tx1"/>
                </a:solidFill>
                <a:latin typeface="Arial" charset="0"/>
              </a:defRPr>
            </a:lvl3pPr>
            <a:lvl4pPr marL="1617802" indent="-231115">
              <a:defRPr>
                <a:solidFill>
                  <a:schemeClr val="tx1"/>
                </a:solidFill>
                <a:latin typeface="Arial" charset="0"/>
              </a:defRPr>
            </a:lvl4pPr>
            <a:lvl5pPr marL="2080031" indent="-231115">
              <a:defRPr>
                <a:solidFill>
                  <a:schemeClr val="tx1"/>
                </a:solidFill>
                <a:latin typeface="Arial" charset="0"/>
              </a:defRPr>
            </a:lvl5pPr>
            <a:lvl6pPr marL="2542261" indent="-231115" eaLnBrk="0" fontAlgn="base" hangingPunct="0">
              <a:spcBef>
                <a:spcPct val="0"/>
              </a:spcBef>
              <a:spcAft>
                <a:spcPct val="0"/>
              </a:spcAft>
              <a:defRPr>
                <a:solidFill>
                  <a:schemeClr val="tx1"/>
                </a:solidFill>
                <a:latin typeface="Arial" charset="0"/>
              </a:defRPr>
            </a:lvl6pPr>
            <a:lvl7pPr marL="3004490" indent="-231115" eaLnBrk="0" fontAlgn="base" hangingPunct="0">
              <a:spcBef>
                <a:spcPct val="0"/>
              </a:spcBef>
              <a:spcAft>
                <a:spcPct val="0"/>
              </a:spcAft>
              <a:defRPr>
                <a:solidFill>
                  <a:schemeClr val="tx1"/>
                </a:solidFill>
                <a:latin typeface="Arial" charset="0"/>
              </a:defRPr>
            </a:lvl7pPr>
            <a:lvl8pPr marL="3466719" indent="-231115" eaLnBrk="0" fontAlgn="base" hangingPunct="0">
              <a:spcBef>
                <a:spcPct val="0"/>
              </a:spcBef>
              <a:spcAft>
                <a:spcPct val="0"/>
              </a:spcAft>
              <a:defRPr>
                <a:solidFill>
                  <a:schemeClr val="tx1"/>
                </a:solidFill>
                <a:latin typeface="Arial" charset="0"/>
              </a:defRPr>
            </a:lvl8pPr>
            <a:lvl9pPr marL="3928948" indent="-231115" eaLnBrk="0" fontAlgn="base" hangingPunct="0">
              <a:spcBef>
                <a:spcPct val="0"/>
              </a:spcBef>
              <a:spcAft>
                <a:spcPct val="0"/>
              </a:spcAft>
              <a:defRPr>
                <a:solidFill>
                  <a:schemeClr val="tx1"/>
                </a:solidFill>
                <a:latin typeface="Arial" charset="0"/>
              </a:defRPr>
            </a:lvl9pPr>
          </a:lstStyle>
          <a:p>
            <a:fld id="{E3D99EFC-B87C-4A6B-ADF5-FF67904344DD}" type="slidenum">
              <a:rPr lang="en-US" altLang="en-US" smtClean="0"/>
              <a:pPr/>
              <a:t>5</a:t>
            </a:fld>
            <a:endParaRPr lang="en-US" altLang="en-US" smtClean="0"/>
          </a:p>
        </p:txBody>
      </p:sp>
    </p:spTree>
    <p:extLst>
      <p:ext uri="{BB962C8B-B14F-4D97-AF65-F5344CB8AC3E}">
        <p14:creationId xmlns:p14="http://schemas.microsoft.com/office/powerpoint/2010/main" val="112351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1122" indent="-288893">
              <a:defRPr>
                <a:solidFill>
                  <a:schemeClr val="tx1"/>
                </a:solidFill>
                <a:latin typeface="Arial" charset="0"/>
              </a:defRPr>
            </a:lvl2pPr>
            <a:lvl3pPr marL="1155573" indent="-231115">
              <a:defRPr>
                <a:solidFill>
                  <a:schemeClr val="tx1"/>
                </a:solidFill>
                <a:latin typeface="Arial" charset="0"/>
              </a:defRPr>
            </a:lvl3pPr>
            <a:lvl4pPr marL="1617802" indent="-231115">
              <a:defRPr>
                <a:solidFill>
                  <a:schemeClr val="tx1"/>
                </a:solidFill>
                <a:latin typeface="Arial" charset="0"/>
              </a:defRPr>
            </a:lvl4pPr>
            <a:lvl5pPr marL="2080031" indent="-231115">
              <a:defRPr>
                <a:solidFill>
                  <a:schemeClr val="tx1"/>
                </a:solidFill>
                <a:latin typeface="Arial" charset="0"/>
              </a:defRPr>
            </a:lvl5pPr>
            <a:lvl6pPr marL="2542261" indent="-231115" eaLnBrk="0" fontAlgn="base" hangingPunct="0">
              <a:spcBef>
                <a:spcPct val="0"/>
              </a:spcBef>
              <a:spcAft>
                <a:spcPct val="0"/>
              </a:spcAft>
              <a:defRPr>
                <a:solidFill>
                  <a:schemeClr val="tx1"/>
                </a:solidFill>
                <a:latin typeface="Arial" charset="0"/>
              </a:defRPr>
            </a:lvl6pPr>
            <a:lvl7pPr marL="3004490" indent="-231115" eaLnBrk="0" fontAlgn="base" hangingPunct="0">
              <a:spcBef>
                <a:spcPct val="0"/>
              </a:spcBef>
              <a:spcAft>
                <a:spcPct val="0"/>
              </a:spcAft>
              <a:defRPr>
                <a:solidFill>
                  <a:schemeClr val="tx1"/>
                </a:solidFill>
                <a:latin typeface="Arial" charset="0"/>
              </a:defRPr>
            </a:lvl7pPr>
            <a:lvl8pPr marL="3466719" indent="-231115" eaLnBrk="0" fontAlgn="base" hangingPunct="0">
              <a:spcBef>
                <a:spcPct val="0"/>
              </a:spcBef>
              <a:spcAft>
                <a:spcPct val="0"/>
              </a:spcAft>
              <a:defRPr>
                <a:solidFill>
                  <a:schemeClr val="tx1"/>
                </a:solidFill>
                <a:latin typeface="Arial" charset="0"/>
              </a:defRPr>
            </a:lvl8pPr>
            <a:lvl9pPr marL="3928948" indent="-231115" eaLnBrk="0" fontAlgn="base" hangingPunct="0">
              <a:spcBef>
                <a:spcPct val="0"/>
              </a:spcBef>
              <a:spcAft>
                <a:spcPct val="0"/>
              </a:spcAft>
              <a:defRPr>
                <a:solidFill>
                  <a:schemeClr val="tx1"/>
                </a:solidFill>
                <a:latin typeface="Arial" charset="0"/>
              </a:defRPr>
            </a:lvl9pPr>
          </a:lstStyle>
          <a:p>
            <a:fld id="{12AE67D8-36A2-4D6C-908D-96DB23281AC8}" type="slidenum">
              <a:rPr lang="en-US" altLang="en-US" smtClean="0"/>
              <a:pPr/>
              <a:t>6</a:t>
            </a:fld>
            <a:endParaRPr lang="en-US" altLang="en-US" smtClean="0"/>
          </a:p>
        </p:txBody>
      </p:sp>
    </p:spTree>
    <p:extLst>
      <p:ext uri="{BB962C8B-B14F-4D97-AF65-F5344CB8AC3E}">
        <p14:creationId xmlns:p14="http://schemas.microsoft.com/office/powerpoint/2010/main" val="647501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1122" indent="-288893">
              <a:defRPr>
                <a:solidFill>
                  <a:schemeClr val="tx1"/>
                </a:solidFill>
                <a:latin typeface="Arial" charset="0"/>
              </a:defRPr>
            </a:lvl2pPr>
            <a:lvl3pPr marL="1155573" indent="-231115">
              <a:defRPr>
                <a:solidFill>
                  <a:schemeClr val="tx1"/>
                </a:solidFill>
                <a:latin typeface="Arial" charset="0"/>
              </a:defRPr>
            </a:lvl3pPr>
            <a:lvl4pPr marL="1617802" indent="-231115">
              <a:defRPr>
                <a:solidFill>
                  <a:schemeClr val="tx1"/>
                </a:solidFill>
                <a:latin typeface="Arial" charset="0"/>
              </a:defRPr>
            </a:lvl4pPr>
            <a:lvl5pPr marL="2080031" indent="-231115">
              <a:defRPr>
                <a:solidFill>
                  <a:schemeClr val="tx1"/>
                </a:solidFill>
                <a:latin typeface="Arial" charset="0"/>
              </a:defRPr>
            </a:lvl5pPr>
            <a:lvl6pPr marL="2542261" indent="-231115" eaLnBrk="0" fontAlgn="base" hangingPunct="0">
              <a:spcBef>
                <a:spcPct val="0"/>
              </a:spcBef>
              <a:spcAft>
                <a:spcPct val="0"/>
              </a:spcAft>
              <a:defRPr>
                <a:solidFill>
                  <a:schemeClr val="tx1"/>
                </a:solidFill>
                <a:latin typeface="Arial" charset="0"/>
              </a:defRPr>
            </a:lvl6pPr>
            <a:lvl7pPr marL="3004490" indent="-231115" eaLnBrk="0" fontAlgn="base" hangingPunct="0">
              <a:spcBef>
                <a:spcPct val="0"/>
              </a:spcBef>
              <a:spcAft>
                <a:spcPct val="0"/>
              </a:spcAft>
              <a:defRPr>
                <a:solidFill>
                  <a:schemeClr val="tx1"/>
                </a:solidFill>
                <a:latin typeface="Arial" charset="0"/>
              </a:defRPr>
            </a:lvl7pPr>
            <a:lvl8pPr marL="3466719" indent="-231115" eaLnBrk="0" fontAlgn="base" hangingPunct="0">
              <a:spcBef>
                <a:spcPct val="0"/>
              </a:spcBef>
              <a:spcAft>
                <a:spcPct val="0"/>
              </a:spcAft>
              <a:defRPr>
                <a:solidFill>
                  <a:schemeClr val="tx1"/>
                </a:solidFill>
                <a:latin typeface="Arial" charset="0"/>
              </a:defRPr>
            </a:lvl8pPr>
            <a:lvl9pPr marL="3928948" indent="-231115" eaLnBrk="0" fontAlgn="base" hangingPunct="0">
              <a:spcBef>
                <a:spcPct val="0"/>
              </a:spcBef>
              <a:spcAft>
                <a:spcPct val="0"/>
              </a:spcAft>
              <a:defRPr>
                <a:solidFill>
                  <a:schemeClr val="tx1"/>
                </a:solidFill>
                <a:latin typeface="Arial" charset="0"/>
              </a:defRPr>
            </a:lvl9pPr>
          </a:lstStyle>
          <a:p>
            <a:fld id="{01C5E71A-2DBE-445F-ADC7-EF53B3A480B9}" type="slidenum">
              <a:rPr lang="en-US" altLang="en-US" smtClean="0"/>
              <a:pPr/>
              <a:t>7</a:t>
            </a:fld>
            <a:endParaRPr lang="en-US" altLang="en-US" smtClean="0"/>
          </a:p>
        </p:txBody>
      </p:sp>
    </p:spTree>
    <p:extLst>
      <p:ext uri="{BB962C8B-B14F-4D97-AF65-F5344CB8AC3E}">
        <p14:creationId xmlns:p14="http://schemas.microsoft.com/office/powerpoint/2010/main" val="1250911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smtClean="0"/>
              <a:t>In sum, some representational and computational accounts predict incomplete L2 acquisition in adulthood (deficit accounts), whereas others argue that L2 learners can acquire representation and computation that is qualitatively comparable to native grammars and that learners errors are due to extra-linguistic factors such as language processing demands (non-deficit accounts). </a:t>
            </a:r>
          </a:p>
          <a:p>
            <a:pPr>
              <a:defRPr/>
            </a:pPr>
            <a:endParaRPr lang="en-US" dirty="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1122" indent="-288893">
              <a:defRPr>
                <a:solidFill>
                  <a:schemeClr val="tx1"/>
                </a:solidFill>
                <a:latin typeface="Arial" charset="0"/>
              </a:defRPr>
            </a:lvl2pPr>
            <a:lvl3pPr marL="1155573" indent="-231115">
              <a:defRPr>
                <a:solidFill>
                  <a:schemeClr val="tx1"/>
                </a:solidFill>
                <a:latin typeface="Arial" charset="0"/>
              </a:defRPr>
            </a:lvl3pPr>
            <a:lvl4pPr marL="1617802" indent="-231115">
              <a:defRPr>
                <a:solidFill>
                  <a:schemeClr val="tx1"/>
                </a:solidFill>
                <a:latin typeface="Arial" charset="0"/>
              </a:defRPr>
            </a:lvl4pPr>
            <a:lvl5pPr marL="2080031" indent="-231115">
              <a:defRPr>
                <a:solidFill>
                  <a:schemeClr val="tx1"/>
                </a:solidFill>
                <a:latin typeface="Arial" charset="0"/>
              </a:defRPr>
            </a:lvl5pPr>
            <a:lvl6pPr marL="2542261" indent="-231115" eaLnBrk="0" fontAlgn="base" hangingPunct="0">
              <a:spcBef>
                <a:spcPct val="0"/>
              </a:spcBef>
              <a:spcAft>
                <a:spcPct val="0"/>
              </a:spcAft>
              <a:defRPr>
                <a:solidFill>
                  <a:schemeClr val="tx1"/>
                </a:solidFill>
                <a:latin typeface="Arial" charset="0"/>
              </a:defRPr>
            </a:lvl6pPr>
            <a:lvl7pPr marL="3004490" indent="-231115" eaLnBrk="0" fontAlgn="base" hangingPunct="0">
              <a:spcBef>
                <a:spcPct val="0"/>
              </a:spcBef>
              <a:spcAft>
                <a:spcPct val="0"/>
              </a:spcAft>
              <a:defRPr>
                <a:solidFill>
                  <a:schemeClr val="tx1"/>
                </a:solidFill>
                <a:latin typeface="Arial" charset="0"/>
              </a:defRPr>
            </a:lvl7pPr>
            <a:lvl8pPr marL="3466719" indent="-231115" eaLnBrk="0" fontAlgn="base" hangingPunct="0">
              <a:spcBef>
                <a:spcPct val="0"/>
              </a:spcBef>
              <a:spcAft>
                <a:spcPct val="0"/>
              </a:spcAft>
              <a:defRPr>
                <a:solidFill>
                  <a:schemeClr val="tx1"/>
                </a:solidFill>
                <a:latin typeface="Arial" charset="0"/>
              </a:defRPr>
            </a:lvl8pPr>
            <a:lvl9pPr marL="3928948" indent="-231115" eaLnBrk="0" fontAlgn="base" hangingPunct="0">
              <a:spcBef>
                <a:spcPct val="0"/>
              </a:spcBef>
              <a:spcAft>
                <a:spcPct val="0"/>
              </a:spcAft>
              <a:defRPr>
                <a:solidFill>
                  <a:schemeClr val="tx1"/>
                </a:solidFill>
                <a:latin typeface="Arial" charset="0"/>
              </a:defRPr>
            </a:lvl9pPr>
          </a:lstStyle>
          <a:p>
            <a:fld id="{9B0BEE31-A9FC-4827-9E3B-41A4FAB670A8}" type="slidenum">
              <a:rPr lang="en-US" altLang="en-US" smtClean="0"/>
              <a:pPr/>
              <a:t>8</a:t>
            </a:fld>
            <a:endParaRPr lang="en-US" altLang="en-US" smtClean="0"/>
          </a:p>
        </p:txBody>
      </p:sp>
    </p:spTree>
    <p:extLst>
      <p:ext uri="{BB962C8B-B14F-4D97-AF65-F5344CB8AC3E}">
        <p14:creationId xmlns:p14="http://schemas.microsoft.com/office/powerpoint/2010/main" val="202474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1122" indent="-288893">
              <a:defRPr>
                <a:solidFill>
                  <a:schemeClr val="tx1"/>
                </a:solidFill>
                <a:latin typeface="Arial" charset="0"/>
              </a:defRPr>
            </a:lvl2pPr>
            <a:lvl3pPr marL="1155573" indent="-231115">
              <a:defRPr>
                <a:solidFill>
                  <a:schemeClr val="tx1"/>
                </a:solidFill>
                <a:latin typeface="Arial" charset="0"/>
              </a:defRPr>
            </a:lvl3pPr>
            <a:lvl4pPr marL="1617802" indent="-231115">
              <a:defRPr>
                <a:solidFill>
                  <a:schemeClr val="tx1"/>
                </a:solidFill>
                <a:latin typeface="Arial" charset="0"/>
              </a:defRPr>
            </a:lvl4pPr>
            <a:lvl5pPr marL="2080031" indent="-231115">
              <a:defRPr>
                <a:solidFill>
                  <a:schemeClr val="tx1"/>
                </a:solidFill>
                <a:latin typeface="Arial" charset="0"/>
              </a:defRPr>
            </a:lvl5pPr>
            <a:lvl6pPr marL="2542261" indent="-231115" eaLnBrk="0" fontAlgn="base" hangingPunct="0">
              <a:spcBef>
                <a:spcPct val="0"/>
              </a:spcBef>
              <a:spcAft>
                <a:spcPct val="0"/>
              </a:spcAft>
              <a:defRPr>
                <a:solidFill>
                  <a:schemeClr val="tx1"/>
                </a:solidFill>
                <a:latin typeface="Arial" charset="0"/>
              </a:defRPr>
            </a:lvl6pPr>
            <a:lvl7pPr marL="3004490" indent="-231115" eaLnBrk="0" fontAlgn="base" hangingPunct="0">
              <a:spcBef>
                <a:spcPct val="0"/>
              </a:spcBef>
              <a:spcAft>
                <a:spcPct val="0"/>
              </a:spcAft>
              <a:defRPr>
                <a:solidFill>
                  <a:schemeClr val="tx1"/>
                </a:solidFill>
                <a:latin typeface="Arial" charset="0"/>
              </a:defRPr>
            </a:lvl7pPr>
            <a:lvl8pPr marL="3466719" indent="-231115" eaLnBrk="0" fontAlgn="base" hangingPunct="0">
              <a:spcBef>
                <a:spcPct val="0"/>
              </a:spcBef>
              <a:spcAft>
                <a:spcPct val="0"/>
              </a:spcAft>
              <a:defRPr>
                <a:solidFill>
                  <a:schemeClr val="tx1"/>
                </a:solidFill>
                <a:latin typeface="Arial" charset="0"/>
              </a:defRPr>
            </a:lvl8pPr>
            <a:lvl9pPr marL="3928948" indent="-231115" eaLnBrk="0" fontAlgn="base" hangingPunct="0">
              <a:spcBef>
                <a:spcPct val="0"/>
              </a:spcBef>
              <a:spcAft>
                <a:spcPct val="0"/>
              </a:spcAft>
              <a:defRPr>
                <a:solidFill>
                  <a:schemeClr val="tx1"/>
                </a:solidFill>
                <a:latin typeface="Arial" charset="0"/>
              </a:defRPr>
            </a:lvl9pPr>
          </a:lstStyle>
          <a:p>
            <a:fld id="{F4954F31-1727-4A6C-B998-5FC335463A59}" type="slidenum">
              <a:rPr lang="en-US" altLang="en-US" smtClean="0"/>
              <a:pPr/>
              <a:t>11</a:t>
            </a:fld>
            <a:endParaRPr lang="en-US" altLang="en-US" smtClean="0"/>
          </a:p>
        </p:txBody>
      </p:sp>
    </p:spTree>
    <p:extLst>
      <p:ext uri="{BB962C8B-B14F-4D97-AF65-F5344CB8AC3E}">
        <p14:creationId xmlns:p14="http://schemas.microsoft.com/office/powerpoint/2010/main" val="1377396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1122" indent="-288893">
              <a:defRPr>
                <a:solidFill>
                  <a:schemeClr val="tx1"/>
                </a:solidFill>
                <a:latin typeface="Arial" charset="0"/>
              </a:defRPr>
            </a:lvl2pPr>
            <a:lvl3pPr marL="1155573" indent="-231115">
              <a:defRPr>
                <a:solidFill>
                  <a:schemeClr val="tx1"/>
                </a:solidFill>
                <a:latin typeface="Arial" charset="0"/>
              </a:defRPr>
            </a:lvl3pPr>
            <a:lvl4pPr marL="1617802" indent="-231115">
              <a:defRPr>
                <a:solidFill>
                  <a:schemeClr val="tx1"/>
                </a:solidFill>
                <a:latin typeface="Arial" charset="0"/>
              </a:defRPr>
            </a:lvl4pPr>
            <a:lvl5pPr marL="2080031" indent="-231115">
              <a:defRPr>
                <a:solidFill>
                  <a:schemeClr val="tx1"/>
                </a:solidFill>
                <a:latin typeface="Arial" charset="0"/>
              </a:defRPr>
            </a:lvl5pPr>
            <a:lvl6pPr marL="2542261" indent="-231115" eaLnBrk="0" fontAlgn="base" hangingPunct="0">
              <a:spcBef>
                <a:spcPct val="0"/>
              </a:spcBef>
              <a:spcAft>
                <a:spcPct val="0"/>
              </a:spcAft>
              <a:defRPr>
                <a:solidFill>
                  <a:schemeClr val="tx1"/>
                </a:solidFill>
                <a:latin typeface="Arial" charset="0"/>
              </a:defRPr>
            </a:lvl6pPr>
            <a:lvl7pPr marL="3004490" indent="-231115" eaLnBrk="0" fontAlgn="base" hangingPunct="0">
              <a:spcBef>
                <a:spcPct val="0"/>
              </a:spcBef>
              <a:spcAft>
                <a:spcPct val="0"/>
              </a:spcAft>
              <a:defRPr>
                <a:solidFill>
                  <a:schemeClr val="tx1"/>
                </a:solidFill>
                <a:latin typeface="Arial" charset="0"/>
              </a:defRPr>
            </a:lvl7pPr>
            <a:lvl8pPr marL="3466719" indent="-231115" eaLnBrk="0" fontAlgn="base" hangingPunct="0">
              <a:spcBef>
                <a:spcPct val="0"/>
              </a:spcBef>
              <a:spcAft>
                <a:spcPct val="0"/>
              </a:spcAft>
              <a:defRPr>
                <a:solidFill>
                  <a:schemeClr val="tx1"/>
                </a:solidFill>
                <a:latin typeface="Arial" charset="0"/>
              </a:defRPr>
            </a:lvl8pPr>
            <a:lvl9pPr marL="3928948" indent="-231115" eaLnBrk="0" fontAlgn="base" hangingPunct="0">
              <a:spcBef>
                <a:spcPct val="0"/>
              </a:spcBef>
              <a:spcAft>
                <a:spcPct val="0"/>
              </a:spcAft>
              <a:defRPr>
                <a:solidFill>
                  <a:schemeClr val="tx1"/>
                </a:solidFill>
                <a:latin typeface="Arial" charset="0"/>
              </a:defRPr>
            </a:lvl9pPr>
          </a:lstStyle>
          <a:p>
            <a:fld id="{F4954F31-1727-4A6C-B998-5FC335463A59}" type="slidenum">
              <a:rPr lang="en-US" altLang="en-US" smtClean="0"/>
              <a:pPr/>
              <a:t>12</a:t>
            </a:fld>
            <a:endParaRPr lang="en-US" altLang="en-US" smtClean="0"/>
          </a:p>
        </p:txBody>
      </p:sp>
    </p:spTree>
    <p:extLst>
      <p:ext uri="{BB962C8B-B14F-4D97-AF65-F5344CB8AC3E}">
        <p14:creationId xmlns:p14="http://schemas.microsoft.com/office/powerpoint/2010/main" val="22924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DFFA06B5-B83A-48E0-A3AE-B555F20AA730}" type="slidenum">
              <a:rPr lang="en-US" smtClean="0"/>
              <a:pPr/>
              <a:t>‹Nr.›</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87255-2085-43ED-901C-068FF300077A}"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EB8B5ED7-6881-4931-AE4B-186F7DD7CCE0}" type="slidenum">
              <a:rPr lang="en-US" smtClean="0"/>
              <a:pPr/>
              <a:t>‹Nr.›</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FB6D0DE-5831-4277-89E1-9BFA0E05C1C8}" type="slidenum">
              <a:rPr lang="en-US" smtClean="0"/>
              <a:pPr/>
              <a:t>‹Nr.›</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4EFFAEC9-F1B3-4E9F-8EA0-E65DEFDFB58D}" type="slidenum">
              <a:rPr lang="en-US" smtClean="0"/>
              <a:pPr/>
              <a:t>‹Nr.›</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endParaRPr lang="en-US"/>
          </a:p>
        </p:txBody>
      </p:sp>
      <p:sp>
        <p:nvSpPr>
          <p:cNvPr id="10" name="Slide Number Placeholder 9"/>
          <p:cNvSpPr>
            <a:spLocks noGrp="1"/>
          </p:cNvSpPr>
          <p:nvPr>
            <p:ph type="sldNum" sz="quarter" idx="16"/>
          </p:nvPr>
        </p:nvSpPr>
        <p:spPr/>
        <p:txBody>
          <a:bodyPr rtlCol="0"/>
          <a:lstStyle/>
          <a:p>
            <a:fld id="{01D3E31B-347C-4239-AF1E-7407EF30A3F2}" type="slidenum">
              <a:rPr lang="en-US" smtClean="0"/>
              <a:pPr/>
              <a:t>‹Nr.›</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endParaRPr lang="en-US"/>
          </a:p>
        </p:txBody>
      </p:sp>
      <p:sp>
        <p:nvSpPr>
          <p:cNvPr id="12" name="Slide Number Placeholder 11"/>
          <p:cNvSpPr>
            <a:spLocks noGrp="1"/>
          </p:cNvSpPr>
          <p:nvPr>
            <p:ph type="sldNum" sz="quarter" idx="16"/>
          </p:nvPr>
        </p:nvSpPr>
        <p:spPr/>
        <p:txBody>
          <a:bodyPr rtlCol="0"/>
          <a:lstStyle/>
          <a:p>
            <a:fld id="{BF817923-C6F1-42EB-967E-038EE42C738D}" type="slidenum">
              <a:rPr lang="en-US" smtClean="0"/>
              <a:pPr/>
              <a:t>‹Nr.›</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440FA08-A663-4DD1-AD9D-5243EF88702F}"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565FFE65-2270-48DC-9922-A505D17A0B68}"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8432C6A6-DD94-405D-ADCC-D5C95ACE5046}" type="slidenum">
              <a:rPr lang="en-US" smtClean="0"/>
              <a:pPr/>
              <a:t>‹Nr.›</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FEDBBB36-8DC0-401B-84CD-5E6BFC73788F}" type="slidenum">
              <a:rPr lang="en-US" smtClean="0"/>
              <a:pPr/>
              <a:t>‹Nr.›</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2FDF74F-8988-49C6-BBB6-5DE111D08504}" type="slidenum">
              <a:rPr lang="en-US" smtClean="0"/>
              <a:pPr/>
              <a:t>‹Nr.›</a:t>
            </a:fld>
            <a:endParaRPr lang="en-US"/>
          </a:p>
        </p:txBody>
      </p:sp>
    </p:spTree>
  </p:cSld>
  <p:clrMap bg1="lt1" tx1="dk1" bg2="lt2" tx2="dk2" accent1="accent1" accent2="accent2" accent3="accent3" accent4="accent4" accent5="accent5" accent6="accent6" hlink="hlink" folHlink="folHlink"/>
  <p:sldLayoutIdLst>
    <p:sldLayoutId id="2147484147" r:id="rId1"/>
    <p:sldLayoutId id="2147484148" r:id="rId2"/>
    <p:sldLayoutId id="2147484149" r:id="rId3"/>
    <p:sldLayoutId id="2147484150" r:id="rId4"/>
    <p:sldLayoutId id="2147484151" r:id="rId5"/>
    <p:sldLayoutId id="2147484152" r:id="rId6"/>
    <p:sldLayoutId id="2147484153" r:id="rId7"/>
    <p:sldLayoutId id="2147484154" r:id="rId8"/>
    <p:sldLayoutId id="2147484155" r:id="rId9"/>
    <p:sldLayoutId id="2147484156" r:id="rId10"/>
    <p:sldLayoutId id="2147484157"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NUL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NUL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NULL"/></Relationships>
</file>

<file path=ppt/slides/_rels/slide26.xml.rels><?xml version="1.0" encoding="UTF-8" standalone="yes"?>
<Relationships xmlns="http://schemas.openxmlformats.org/package/2006/relationships"><Relationship Id="rId3" Type="http://schemas.microsoft.com/office/2007/relationships/media" Target="../media/media2.wav"/><Relationship Id="rId4" Type="http://schemas.openxmlformats.org/officeDocument/2006/relationships/audio" Target="../media/media2.wav"/><Relationship Id="rId5" Type="http://schemas.openxmlformats.org/officeDocument/2006/relationships/slideLayout" Target="../slideLayouts/slideLayout7.xml"/><Relationship Id="rId6" Type="http://schemas.openxmlformats.org/officeDocument/2006/relationships/image" Target="NULL"/><Relationship Id="rId1" Type="http://schemas.microsoft.com/office/2007/relationships/media" Target="../media/media1.wav"/><Relationship Id="rId2" Type="http://schemas.openxmlformats.org/officeDocument/2006/relationships/audio" Target="../media/media1.wav"/></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image" Target="NULL"/><Relationship Id="rId1" Type="http://schemas.microsoft.com/office/2007/relationships/media" Target="../media/media3.wav"/><Relationship Id="rId2" Type="http://schemas.openxmlformats.org/officeDocument/2006/relationships/audio" Target="../media/media3.wav"/></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notesSlide" Target="../notesSlides/notesSlide19.xml"/><Relationship Id="rId5" Type="http://schemas.openxmlformats.org/officeDocument/2006/relationships/image" Target="NULL"/><Relationship Id="rId1" Type="http://schemas.microsoft.com/office/2007/relationships/media" Target="../media/media4.wav"/><Relationship Id="rId2" Type="http://schemas.openxmlformats.org/officeDocument/2006/relationships/audio" Target="../media/media4.wav"/></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chart" Target="../charts/char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NUL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NUL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NUL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NUL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NUL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NUL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mailto:nuria.sagarra@rutgers.edu"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NUL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83324" y="1115325"/>
            <a:ext cx="8254241" cy="2589823"/>
          </a:xfrm>
        </p:spPr>
        <p:txBody>
          <a:bodyPr>
            <a:normAutofit/>
          </a:bodyPr>
          <a:lstStyle/>
          <a:p>
            <a:r>
              <a:rPr lang="en-US" sz="3200" b="1" dirty="0" smtClean="0"/>
              <a:t>LEXICAL STRESS PREDICTS </a:t>
            </a:r>
            <a:br>
              <a:rPr lang="en-US" sz="3200" b="1" dirty="0" smtClean="0"/>
            </a:br>
            <a:r>
              <a:rPr lang="en-US" sz="3200" b="1" dirty="0" smtClean="0"/>
              <a:t>L1 AND L2 MORPHOSYNTACTIC PROCESSING</a:t>
            </a:r>
            <a:endParaRPr lang="en-US" sz="3200" dirty="0"/>
          </a:p>
        </p:txBody>
      </p:sp>
      <p:sp>
        <p:nvSpPr>
          <p:cNvPr id="3" name="Subtitle 2"/>
          <p:cNvSpPr>
            <a:spLocks noGrp="1"/>
          </p:cNvSpPr>
          <p:nvPr>
            <p:ph type="subTitle" idx="1"/>
          </p:nvPr>
        </p:nvSpPr>
        <p:spPr>
          <a:xfrm>
            <a:off x="2362200" y="6050037"/>
            <a:ext cx="6781800" cy="685800"/>
          </a:xfrm>
        </p:spPr>
        <p:txBody>
          <a:bodyPr>
            <a:noAutofit/>
          </a:bodyPr>
          <a:lstStyle/>
          <a:p>
            <a:r>
              <a:rPr lang="en-US" sz="2400" dirty="0" smtClean="0">
                <a:solidFill>
                  <a:schemeClr val="bg1"/>
                </a:solidFill>
                <a:latin typeface="+mj-lt"/>
              </a:rPr>
              <a:t>University of Delaware</a:t>
            </a:r>
            <a:endParaRPr lang="en-US" sz="2400" dirty="0">
              <a:solidFill>
                <a:schemeClr val="bg1"/>
              </a:solidFill>
              <a:latin typeface="+mj-lt"/>
            </a:endParaRPr>
          </a:p>
        </p:txBody>
      </p:sp>
      <p:sp>
        <p:nvSpPr>
          <p:cNvPr id="5" name="TextBox 4"/>
          <p:cNvSpPr txBox="1"/>
          <p:nvPr/>
        </p:nvSpPr>
        <p:spPr>
          <a:xfrm>
            <a:off x="753626" y="2552281"/>
            <a:ext cx="7536264" cy="461665"/>
          </a:xfrm>
          <a:prstGeom prst="rect">
            <a:avLst/>
          </a:prstGeom>
          <a:noFill/>
        </p:spPr>
        <p:txBody>
          <a:bodyPr wrap="square" rtlCol="0">
            <a:spAutoFit/>
          </a:bodyPr>
          <a:lstStyle/>
          <a:p>
            <a:endParaRPr lang="en-US" dirty="0"/>
          </a:p>
        </p:txBody>
      </p:sp>
      <p:sp>
        <p:nvSpPr>
          <p:cNvPr id="6" name="Rectangle 3"/>
          <p:cNvSpPr txBox="1">
            <a:spLocks noChangeArrowheads="1"/>
          </p:cNvSpPr>
          <p:nvPr/>
        </p:nvSpPr>
        <p:spPr bwMode="auto">
          <a:xfrm>
            <a:off x="583324" y="4328161"/>
            <a:ext cx="8560675" cy="92286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eaLnBrk="1" hangingPunct="1">
              <a:spcBef>
                <a:spcPct val="20000"/>
              </a:spcBef>
              <a:buClr>
                <a:schemeClr val="accent2"/>
              </a:buClr>
            </a:pPr>
            <a:r>
              <a:rPr lang="en-US" sz="2800" dirty="0" err="1" smtClean="0">
                <a:latin typeface="+mj-lt"/>
              </a:rPr>
              <a:t>Nuria</a:t>
            </a:r>
            <a:r>
              <a:rPr lang="en-US" sz="2800" dirty="0" smtClean="0">
                <a:latin typeface="+mj-lt"/>
              </a:rPr>
              <a:t> </a:t>
            </a:r>
            <a:r>
              <a:rPr lang="en-US" sz="2800" dirty="0" err="1" smtClean="0">
                <a:latin typeface="+mj-lt"/>
              </a:rPr>
              <a:t>Sagarra</a:t>
            </a:r>
            <a:r>
              <a:rPr lang="en-US" sz="2800" dirty="0" smtClean="0">
                <a:latin typeface="+mj-lt"/>
              </a:rPr>
              <a:t> and Joseph V. Casillas</a:t>
            </a:r>
          </a:p>
          <a:p>
            <a:pPr lvl="0" eaLnBrk="1" hangingPunct="1">
              <a:spcBef>
                <a:spcPct val="20000"/>
              </a:spcBef>
              <a:buClr>
                <a:schemeClr val="accent2"/>
              </a:buClr>
            </a:pPr>
            <a:r>
              <a:rPr lang="en-US" dirty="0" smtClean="0">
                <a:solidFill>
                  <a:schemeClr val="tx1"/>
                </a:solidFill>
                <a:latin typeface="+mj-lt"/>
              </a:rPr>
              <a:t>Rutgers University</a:t>
            </a:r>
          </a:p>
          <a:p>
            <a:pPr lvl="0" eaLnBrk="1" hangingPunct="1">
              <a:spcBef>
                <a:spcPct val="20000"/>
              </a:spcBef>
              <a:buClr>
                <a:schemeClr val="accent2"/>
              </a:buClr>
            </a:pPr>
            <a:endParaRPr lang="en-US" dirty="0" smtClean="0">
              <a:solidFill>
                <a:schemeClr val="tx1"/>
              </a:solidFill>
              <a:latin typeface="+mj-lt"/>
            </a:endParaRPr>
          </a:p>
        </p:txBody>
      </p:sp>
      <p:sp>
        <p:nvSpPr>
          <p:cNvPr id="9" name="TextBox 8"/>
          <p:cNvSpPr txBox="1"/>
          <p:nvPr/>
        </p:nvSpPr>
        <p:spPr>
          <a:xfrm>
            <a:off x="-1" y="6199660"/>
            <a:ext cx="2295525" cy="400110"/>
          </a:xfrm>
          <a:prstGeom prst="rect">
            <a:avLst/>
          </a:prstGeom>
          <a:noFill/>
        </p:spPr>
        <p:txBody>
          <a:bodyPr wrap="square" rtlCol="0">
            <a:spAutoFit/>
          </a:bodyPr>
          <a:lstStyle/>
          <a:p>
            <a:pPr algn="ctr"/>
            <a:r>
              <a:rPr lang="es-ES" sz="2000" dirty="0" err="1" smtClean="0">
                <a:solidFill>
                  <a:schemeClr val="bg1"/>
                </a:solidFill>
                <a:latin typeface="+mj-lt"/>
              </a:rPr>
              <a:t>April</a:t>
            </a:r>
            <a:r>
              <a:rPr lang="es-ES" sz="2000" dirty="0" smtClean="0">
                <a:solidFill>
                  <a:schemeClr val="bg1"/>
                </a:solidFill>
                <a:latin typeface="+mj-lt"/>
              </a:rPr>
              <a:t> 22, 2017</a:t>
            </a:r>
            <a:endParaRPr lang="en-US" sz="2000" dirty="0">
              <a:solidFill>
                <a:schemeClr val="bg1"/>
              </a:solidFill>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25000"/>
          </a:schemeClr>
        </a:solidFill>
        <a:effectLst/>
      </p:bgPr>
    </p:bg>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612648" y="558800"/>
            <a:ext cx="8153400" cy="5867400"/>
          </a:xfrm>
        </p:spPr>
        <p:txBody>
          <a:bodyPr>
            <a:normAutofit fontScale="92500" lnSpcReduction="10000"/>
          </a:bodyPr>
          <a:lstStyle/>
          <a:p>
            <a:pPr marL="0" indent="0">
              <a:buNone/>
            </a:pPr>
            <a:r>
              <a:rPr lang="en-US" sz="3600" dirty="0" smtClean="0">
                <a:solidFill>
                  <a:schemeClr val="bg1"/>
                </a:solidFill>
              </a:rPr>
              <a:t>In particular, we investigate the use of lexical stress to anticipate inflectional morphology during online sentence processing in beginning and advanced English adult learners of Spanish.</a:t>
            </a:r>
          </a:p>
          <a:p>
            <a:pPr marL="0" indent="0">
              <a:buNone/>
            </a:pPr>
            <a:endParaRPr lang="en-US" sz="3600" dirty="0">
              <a:solidFill>
                <a:schemeClr val="bg1"/>
              </a:solidFill>
            </a:endParaRPr>
          </a:p>
          <a:p>
            <a:pPr marL="0" indent="0">
              <a:buNone/>
            </a:pPr>
            <a:r>
              <a:rPr lang="en-US" sz="3600" dirty="0" smtClean="0">
                <a:solidFill>
                  <a:schemeClr val="bg1"/>
                </a:solidFill>
              </a:rPr>
              <a:t>We also investigate whether WM is associated with anticipatory processes.</a:t>
            </a:r>
          </a:p>
          <a:p>
            <a:pPr marL="0" indent="0">
              <a:buNone/>
            </a:pPr>
            <a:endParaRPr lang="en-US" sz="3600" dirty="0">
              <a:solidFill>
                <a:schemeClr val="bg1"/>
              </a:solidFill>
            </a:endParaRPr>
          </a:p>
          <a:p>
            <a:pPr marL="0" indent="0">
              <a:buNone/>
            </a:pPr>
            <a:r>
              <a:rPr lang="en-US" sz="3600" dirty="0" smtClean="0">
                <a:solidFill>
                  <a:schemeClr val="bg1"/>
                </a:solidFill>
              </a:rPr>
              <a:t>We use gating and eye-tracking methods to address these questions.</a:t>
            </a:r>
            <a:endParaRPr lang="en-US" sz="3600" dirty="0">
              <a:solidFill>
                <a:schemeClr val="bg1"/>
              </a:solidFill>
            </a:endParaRPr>
          </a:p>
          <a:p>
            <a:pPr marL="0" indent="0">
              <a:buNone/>
            </a:pPr>
            <a:endParaRPr lang="en-US" sz="3600" dirty="0" smtClean="0">
              <a:solidFill>
                <a:schemeClr val="bg1"/>
              </a:solidFill>
            </a:endParaRPr>
          </a:p>
        </p:txBody>
      </p:sp>
    </p:spTree>
    <p:extLst>
      <p:ext uri="{BB962C8B-B14F-4D97-AF65-F5344CB8AC3E}">
        <p14:creationId xmlns:p14="http://schemas.microsoft.com/office/powerpoint/2010/main" val="14661971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extBox 2"/>
          <p:cNvSpPr txBox="1">
            <a:spLocks noChangeArrowheads="1"/>
          </p:cNvSpPr>
          <p:nvPr/>
        </p:nvSpPr>
        <p:spPr bwMode="auto">
          <a:xfrm>
            <a:off x="990600" y="457200"/>
            <a:ext cx="7772400"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200">
                <a:solidFill>
                  <a:schemeClr val="tx1"/>
                </a:solidFill>
                <a:latin typeface="Arial" charset="0"/>
              </a:defRPr>
            </a:lvl1pPr>
            <a:lvl2pPr marL="742950" indent="-285750">
              <a:spcBef>
                <a:spcPct val="20000"/>
              </a:spcBef>
              <a:buClr>
                <a:schemeClr val="accent1"/>
              </a:buClr>
              <a:buFont typeface="Wingdings" pitchFamily="2" charset="2"/>
              <a:buChar char="¡"/>
              <a:defRPr sz="2700">
                <a:solidFill>
                  <a:schemeClr val="tx1"/>
                </a:solidFill>
                <a:latin typeface="Arial" charset="0"/>
              </a:defRPr>
            </a:lvl2pPr>
            <a:lvl3pPr marL="1143000" indent="-228600">
              <a:spcBef>
                <a:spcPct val="20000"/>
              </a:spcBef>
              <a:buClr>
                <a:schemeClr val="accent1"/>
              </a:buClr>
              <a:buFont typeface="Wingdings" pitchFamily="2" charset="2"/>
              <a:buChar char="l"/>
              <a:defRPr sz="2300">
                <a:solidFill>
                  <a:schemeClr val="tx1"/>
                </a:solidFill>
                <a:latin typeface="Arial" charset="0"/>
              </a:defRPr>
            </a:lvl3pPr>
            <a:lvl4pPr marL="1600200" indent="-228600">
              <a:spcBef>
                <a:spcPct val="20000"/>
              </a:spcBef>
              <a:buClr>
                <a:schemeClr val="accent1"/>
              </a:buClr>
              <a:buChar char="•"/>
              <a:defRPr sz="2000">
                <a:solidFill>
                  <a:schemeClr val="tx1"/>
                </a:solidFill>
                <a:latin typeface="Arial" charset="0"/>
              </a:defRPr>
            </a:lvl4pPr>
            <a:lvl5pPr marL="2057400" indent="-22860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a:spcBef>
                <a:spcPct val="0"/>
              </a:spcBef>
              <a:buClrTx/>
              <a:buFontTx/>
              <a:buNone/>
              <a:defRPr/>
            </a:pPr>
            <a:r>
              <a:rPr lang="en-US" altLang="en-US" sz="4000" dirty="0" smtClean="0">
                <a:latin typeface="+mj-lt"/>
              </a:rPr>
              <a:t>LEXICAL STRESS</a:t>
            </a:r>
          </a:p>
          <a:p>
            <a:pPr>
              <a:spcBef>
                <a:spcPct val="0"/>
              </a:spcBef>
              <a:buClrTx/>
              <a:buFontTx/>
              <a:buNone/>
              <a:defRPr/>
            </a:pPr>
            <a:endParaRPr lang="en-US" altLang="en-US" sz="2000" dirty="0">
              <a:latin typeface="+mj-lt"/>
            </a:endParaRPr>
          </a:p>
          <a:p>
            <a:pPr>
              <a:spcBef>
                <a:spcPct val="0"/>
              </a:spcBef>
              <a:buClrTx/>
              <a:buNone/>
              <a:defRPr/>
            </a:pPr>
            <a:r>
              <a:rPr lang="en-US" altLang="en-US" sz="2400" dirty="0" smtClean="0">
                <a:latin typeface="Arial" panose="020B0604020202020204" pitchFamily="34" charset="0"/>
                <a:cs typeface="Arial" panose="020B0604020202020204" pitchFamily="34" charset="0"/>
              </a:rPr>
              <a:t>It’s the </a:t>
            </a:r>
            <a:r>
              <a:rPr lang="en-US" sz="2400" dirty="0"/>
              <a:t>relative prominence of a syllable </a:t>
            </a:r>
            <a:r>
              <a:rPr lang="en-US" sz="2400" dirty="0" smtClean="0"/>
              <a:t>compared to </a:t>
            </a:r>
            <a:r>
              <a:rPr lang="en-US" sz="2400" dirty="0"/>
              <a:t>the other syllables in the word.</a:t>
            </a:r>
          </a:p>
          <a:p>
            <a:pPr>
              <a:spcBef>
                <a:spcPct val="0"/>
              </a:spcBef>
              <a:buClrTx/>
              <a:buFontTx/>
              <a:buNone/>
              <a:defRPr/>
            </a:pPr>
            <a:endParaRPr lang="en-US" altLang="en-US" sz="2400" dirty="0" smtClean="0">
              <a:latin typeface="Arial" panose="020B0604020202020204" pitchFamily="34" charset="0"/>
              <a:cs typeface="Arial" panose="020B0604020202020204" pitchFamily="34" charset="0"/>
            </a:endParaRPr>
          </a:p>
          <a:p>
            <a:pPr>
              <a:spcBef>
                <a:spcPct val="0"/>
              </a:spcBef>
              <a:buClrTx/>
              <a:buFontTx/>
              <a:buNone/>
              <a:defRPr/>
            </a:pPr>
            <a:endParaRPr lang="en-US" altLang="en-US" sz="4000" dirty="0" smtClean="0">
              <a:latin typeface="+mj-lt"/>
            </a:endParaRPr>
          </a:p>
        </p:txBody>
      </p:sp>
      <p:graphicFrame>
        <p:nvGraphicFramePr>
          <p:cNvPr id="4" name="Group 24"/>
          <p:cNvGraphicFramePr>
            <a:graphicFrameLocks/>
          </p:cNvGraphicFramePr>
          <p:nvPr>
            <p:extLst>
              <p:ext uri="{D42A27DB-BD31-4B8C-83A1-F6EECF244321}">
                <p14:modId xmlns:p14="http://schemas.microsoft.com/office/powerpoint/2010/main" val="1700073482"/>
              </p:ext>
            </p:extLst>
          </p:nvPr>
        </p:nvGraphicFramePr>
        <p:xfrm>
          <a:off x="787400" y="2358231"/>
          <a:ext cx="7467600" cy="3850839"/>
        </p:xfrm>
        <a:graphic>
          <a:graphicData uri="http://schemas.openxmlformats.org/drawingml/2006/table">
            <a:tbl>
              <a:tblPr/>
              <a:tblGrid>
                <a:gridCol w="3733800"/>
                <a:gridCol w="3733800"/>
              </a:tblGrid>
              <a:tr h="41888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Spanish</a:t>
                      </a: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English</a:t>
                      </a: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005792">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Phonologically contrastive </a:t>
                      </a:r>
                      <a:r>
                        <a:rPr kumimoji="0" lang="en-US" sz="1800" kern="1200" dirty="0" smtClean="0">
                          <a:solidFill>
                            <a:schemeClr val="tx1"/>
                          </a:solidFill>
                          <a:effectLst/>
                          <a:latin typeface="Arial" panose="020B0604020202020204" pitchFamily="34" charset="0"/>
                          <a:ea typeface="+mn-ea"/>
                          <a:cs typeface="Arial" panose="020B0604020202020204" pitchFamily="34" charset="0"/>
                        </a:rPr>
                        <a:t>(</a:t>
                      </a:r>
                      <a:r>
                        <a:rPr kumimoji="0" lang="en-US" sz="1800" i="1" kern="1200" dirty="0" err="1" smtClean="0">
                          <a:solidFill>
                            <a:schemeClr val="tx1"/>
                          </a:solidFill>
                          <a:effectLst/>
                          <a:latin typeface="Arial" panose="020B0604020202020204" pitchFamily="34" charset="0"/>
                          <a:ea typeface="+mn-ea"/>
                          <a:cs typeface="Arial" panose="020B0604020202020204" pitchFamily="34" charset="0"/>
                        </a:rPr>
                        <a:t>numéro</a:t>
                      </a:r>
                      <a:r>
                        <a:rPr kumimoji="0" lang="en-US" sz="1800" kern="1200" dirty="0" smtClean="0">
                          <a:solidFill>
                            <a:schemeClr val="tx1"/>
                          </a:solidFill>
                          <a:effectLst/>
                          <a:latin typeface="Arial" panose="020B0604020202020204" pitchFamily="34" charset="0"/>
                          <a:ea typeface="+mn-ea"/>
                          <a:cs typeface="Arial" panose="020B0604020202020204" pitchFamily="34" charset="0"/>
                        </a:rPr>
                        <a:t> vs. </a:t>
                      </a:r>
                      <a:r>
                        <a:rPr kumimoji="0" lang="en-US" sz="1800" i="1" kern="1200" dirty="0" err="1" smtClean="0">
                          <a:solidFill>
                            <a:schemeClr val="tx1"/>
                          </a:solidFill>
                          <a:effectLst/>
                          <a:latin typeface="Arial" panose="020B0604020202020204" pitchFamily="34" charset="0"/>
                          <a:ea typeface="+mn-ea"/>
                          <a:cs typeface="Arial" panose="020B0604020202020204" pitchFamily="34" charset="0"/>
                        </a:rPr>
                        <a:t>numeró</a:t>
                      </a:r>
                      <a:r>
                        <a:rPr kumimoji="0" lang="en-US" sz="1800" i="1" kern="1200" dirty="0" smtClean="0">
                          <a:solidFill>
                            <a:schemeClr val="tx1"/>
                          </a:solidFill>
                          <a:effectLst/>
                          <a:latin typeface="Arial" panose="020B0604020202020204" pitchFamily="34" charset="0"/>
                          <a:ea typeface="+mn-ea"/>
                          <a:cs typeface="Arial" panose="020B0604020202020204" pitchFamily="34" charset="0"/>
                        </a:rPr>
                        <a:t>:</a:t>
                      </a:r>
                      <a:endParaRPr kumimoji="0" lang="en-US" sz="180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1800" kern="1200" dirty="0" smtClean="0">
                          <a:solidFill>
                            <a:schemeClr val="tx1"/>
                          </a:solidFill>
                          <a:effectLst/>
                          <a:latin typeface="Arial" panose="020B0604020202020204" pitchFamily="34" charset="0"/>
                          <a:ea typeface="+mn-ea"/>
                          <a:cs typeface="Arial" panose="020B0604020202020204" pitchFamily="34" charset="0"/>
                        </a:rPr>
                        <a:t>“I number” vs. “s/he numbered”) </a:t>
                      </a:r>
                      <a:endPar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Phonologically contrastive </a:t>
                      </a:r>
                      <a:r>
                        <a:rPr kumimoji="0" lang="en-US" sz="1800" kern="1200" dirty="0" smtClean="0">
                          <a:solidFill>
                            <a:schemeClr val="tx1"/>
                          </a:solidFill>
                          <a:effectLst/>
                          <a:latin typeface="Arial" panose="020B0604020202020204" pitchFamily="34" charset="0"/>
                          <a:ea typeface="+mn-ea"/>
                          <a:cs typeface="Arial" panose="020B0604020202020204" pitchFamily="34" charset="0"/>
                        </a:rPr>
                        <a:t>(</a:t>
                      </a:r>
                      <a:r>
                        <a:rPr kumimoji="0" lang="es-ES" sz="1800" i="1" kern="1200" dirty="0" err="1" smtClean="0">
                          <a:solidFill>
                            <a:schemeClr val="tx1"/>
                          </a:solidFill>
                          <a:effectLst/>
                          <a:latin typeface="Arial" panose="020B0604020202020204" pitchFamily="34" charset="0"/>
                          <a:ea typeface="+mn-ea"/>
                          <a:cs typeface="Arial" panose="020B0604020202020204" pitchFamily="34" charset="0"/>
                        </a:rPr>
                        <a:t>óffense</a:t>
                      </a:r>
                      <a:r>
                        <a:rPr kumimoji="0" lang="en-US" sz="1800" kern="1200" dirty="0" smtClean="0">
                          <a:solidFill>
                            <a:schemeClr val="tx1"/>
                          </a:solidFill>
                          <a:effectLst/>
                          <a:latin typeface="Arial" panose="020B0604020202020204" pitchFamily="34" charset="0"/>
                          <a:ea typeface="+mn-ea"/>
                          <a:cs typeface="Arial" panose="020B0604020202020204" pitchFamily="34" charset="0"/>
                        </a:rPr>
                        <a:t> vs. </a:t>
                      </a:r>
                      <a:r>
                        <a:rPr kumimoji="0" lang="en-US" sz="1800" i="1" kern="1200" dirty="0" err="1" smtClean="0">
                          <a:solidFill>
                            <a:schemeClr val="tx1"/>
                          </a:solidFill>
                          <a:effectLst/>
                          <a:latin typeface="Arial" panose="020B0604020202020204" pitchFamily="34" charset="0"/>
                          <a:ea typeface="+mn-ea"/>
                          <a:cs typeface="Arial" panose="020B0604020202020204" pitchFamily="34" charset="0"/>
                        </a:rPr>
                        <a:t>offénse</a:t>
                      </a:r>
                      <a:r>
                        <a:rPr kumimoji="0" lang="en-US" sz="1800" i="0" kern="1200" dirty="0" smtClean="0">
                          <a:solidFill>
                            <a:schemeClr val="tx1"/>
                          </a:solidFill>
                          <a:effectLst/>
                          <a:latin typeface="Arial" panose="020B0604020202020204" pitchFamily="34" charset="0"/>
                          <a:ea typeface="+mn-ea"/>
                          <a:cs typeface="Arial" panose="020B0604020202020204" pitchFamily="34" charset="0"/>
                        </a:rPr>
                        <a:t>)</a:t>
                      </a:r>
                      <a:r>
                        <a:rPr kumimoji="0" lang="en-US" sz="1800" kern="1200" dirty="0" smtClean="0">
                          <a:solidFill>
                            <a:schemeClr val="tx1"/>
                          </a:solidFill>
                          <a:effectLst/>
                          <a:latin typeface="Arial" panose="020B0604020202020204" pitchFamily="34" charset="0"/>
                          <a:ea typeface="+mn-ea"/>
                          <a:cs typeface="Arial" panose="020B0604020202020204" pitchFamily="34" charset="0"/>
                        </a:rPr>
                        <a:t> </a:t>
                      </a:r>
                      <a:endPar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192018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Syllable-timed </a:t>
                      </a:r>
                      <a:r>
                        <a:rPr kumimoji="0" lang="en-US" sz="1800" b="0" i="0" u="none" strike="noStrike" cap="none" normalizeH="0" baseline="0" dirty="0" smtClean="0">
                          <a:ln>
                            <a:noFill/>
                          </a:ln>
                          <a:solidFill>
                            <a:schemeClr val="tx1"/>
                          </a:solidFill>
                          <a:effectLst/>
                          <a:latin typeface="Arial" charset="0"/>
                        </a:rPr>
                        <a:t>(</a:t>
                      </a:r>
                      <a:r>
                        <a:rPr kumimoji="0" lang="en-US" sz="1800" b="0" i="0" u="none" strike="noStrike" cap="none" normalizeH="0" baseline="0" dirty="0" err="1" smtClean="0">
                          <a:ln>
                            <a:noFill/>
                          </a:ln>
                          <a:solidFill>
                            <a:schemeClr val="tx1"/>
                          </a:solidFill>
                          <a:effectLst/>
                          <a:latin typeface="Arial" charset="0"/>
                        </a:rPr>
                        <a:t>Hualde</a:t>
                      </a:r>
                      <a:r>
                        <a:rPr kumimoji="0" lang="en-US" sz="1800" b="0" i="0" u="none" strike="noStrike" cap="none" normalizeH="0" baseline="0" dirty="0" smtClean="0">
                          <a:ln>
                            <a:noFill/>
                          </a:ln>
                          <a:solidFill>
                            <a:schemeClr val="tx1"/>
                          </a:solidFill>
                          <a:effectLst/>
                          <a:latin typeface="Arial" charset="0"/>
                        </a:rPr>
                        <a:t>, 2005):</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s-ES" sz="1800" b="0" i="0" u="none" strike="noStrike" cap="none" normalizeH="0" baseline="0" dirty="0" err="1" smtClean="0">
                          <a:ln>
                            <a:noFill/>
                          </a:ln>
                          <a:solidFill>
                            <a:schemeClr val="tx1"/>
                          </a:solidFill>
                          <a:effectLst/>
                          <a:latin typeface="Arial" charset="0"/>
                        </a:rPr>
                        <a:t>Relatively</a:t>
                      </a:r>
                      <a:r>
                        <a:rPr kumimoji="0" lang="es-ES" sz="1800" b="0" i="0" u="none" strike="noStrike" cap="none" normalizeH="0" baseline="0" dirty="0" smtClean="0">
                          <a:ln>
                            <a:noFill/>
                          </a:ln>
                          <a:solidFill>
                            <a:schemeClr val="tx1"/>
                          </a:solidFill>
                          <a:effectLst/>
                          <a:latin typeface="Arial" charset="0"/>
                        </a:rPr>
                        <a:t> </a:t>
                      </a:r>
                      <a:r>
                        <a:rPr kumimoji="0" lang="es-ES" sz="1800" b="0" i="0" u="none" strike="noStrike" cap="none" normalizeH="0" baseline="0" dirty="0" err="1" smtClean="0">
                          <a:ln>
                            <a:noFill/>
                          </a:ln>
                          <a:solidFill>
                            <a:schemeClr val="tx1"/>
                          </a:solidFill>
                          <a:effectLst/>
                          <a:latin typeface="Arial" charset="0"/>
                        </a:rPr>
                        <a:t>equivalent</a:t>
                      </a:r>
                      <a:r>
                        <a:rPr kumimoji="0" lang="es-ES" sz="1800" b="0" i="0" u="none" strike="noStrike" cap="none" normalizeH="0" baseline="0" dirty="0" smtClean="0">
                          <a:ln>
                            <a:noFill/>
                          </a:ln>
                          <a:solidFill>
                            <a:schemeClr val="tx1"/>
                          </a:solidFill>
                          <a:effectLst/>
                          <a:latin typeface="Arial" charset="0"/>
                        </a:rPr>
                        <a:t> time </a:t>
                      </a:r>
                      <a:r>
                        <a:rPr kumimoji="0" lang="es-ES" sz="1800" b="0" i="0" u="none" strike="noStrike" cap="none" normalizeH="0" baseline="0" dirty="0" err="1" smtClean="0">
                          <a:ln>
                            <a:noFill/>
                          </a:ln>
                          <a:solidFill>
                            <a:schemeClr val="tx1"/>
                          </a:solidFill>
                          <a:effectLst/>
                          <a:latin typeface="Arial" charset="0"/>
                        </a:rPr>
                        <a:t>interval</a:t>
                      </a:r>
                      <a:r>
                        <a:rPr kumimoji="0" lang="es-ES" sz="1800" b="0" i="0" u="none" strike="noStrike" cap="none" normalizeH="0" baseline="0" dirty="0" smtClean="0">
                          <a:ln>
                            <a:noFill/>
                          </a:ln>
                          <a:solidFill>
                            <a:schemeClr val="tx1"/>
                          </a:solidFill>
                          <a:effectLst/>
                          <a:latin typeface="Arial" charset="0"/>
                        </a:rPr>
                        <a:t> </a:t>
                      </a:r>
                      <a:r>
                        <a:rPr kumimoji="0" lang="es-ES" sz="1800" b="0" i="0" u="none" strike="noStrike" cap="none" normalizeH="0" baseline="0" dirty="0" err="1" smtClean="0">
                          <a:ln>
                            <a:noFill/>
                          </a:ln>
                          <a:solidFill>
                            <a:schemeClr val="tx1"/>
                          </a:solidFill>
                          <a:effectLst/>
                          <a:latin typeface="Arial" charset="0"/>
                        </a:rPr>
                        <a:t>bw</a:t>
                      </a:r>
                      <a:r>
                        <a:rPr kumimoji="0" lang="es-ES" sz="1800" b="0" i="0" u="none" strike="noStrike" cap="none" normalizeH="0" baseline="0" dirty="0" smtClean="0">
                          <a:ln>
                            <a:noFill/>
                          </a:ln>
                          <a:solidFill>
                            <a:schemeClr val="tx1"/>
                          </a:solidFill>
                          <a:effectLst/>
                          <a:latin typeface="Arial" charset="0"/>
                        </a:rPr>
                        <a:t> </a:t>
                      </a:r>
                      <a:r>
                        <a:rPr kumimoji="0" lang="es-ES" sz="1800" b="0" i="0" u="none" strike="noStrike" cap="none" normalizeH="0" baseline="0" dirty="0" err="1" smtClean="0">
                          <a:ln>
                            <a:noFill/>
                          </a:ln>
                          <a:solidFill>
                            <a:schemeClr val="tx1"/>
                          </a:solidFill>
                          <a:effectLst/>
                          <a:latin typeface="Arial" charset="0"/>
                        </a:rPr>
                        <a:t>all</a:t>
                      </a:r>
                      <a:r>
                        <a:rPr kumimoji="0" lang="es-ES" sz="1800" b="0" i="0" u="none" strike="noStrike" cap="none" normalizeH="0" baseline="0" dirty="0" smtClean="0">
                          <a:ln>
                            <a:noFill/>
                          </a:ln>
                          <a:solidFill>
                            <a:schemeClr val="tx1"/>
                          </a:solidFill>
                          <a:effectLst/>
                          <a:latin typeface="Arial" charset="0"/>
                        </a:rPr>
                        <a:t> </a:t>
                      </a:r>
                      <a:r>
                        <a:rPr kumimoji="0" lang="es-ES" sz="1800" b="0" i="0" u="none" strike="noStrike" cap="none" normalizeH="0" baseline="0" dirty="0" err="1" smtClean="0">
                          <a:ln>
                            <a:noFill/>
                          </a:ln>
                          <a:solidFill>
                            <a:schemeClr val="tx1"/>
                          </a:solidFill>
                          <a:effectLst/>
                          <a:latin typeface="Arial" charset="0"/>
                        </a:rPr>
                        <a:t>syllables</a:t>
                      </a:r>
                      <a:r>
                        <a:rPr kumimoji="0" lang="es-ES" sz="1800" b="0" i="0" u="none" strike="noStrike" cap="none" normalizeH="0" baseline="0" dirty="0" smtClean="0">
                          <a:ln>
                            <a:noFill/>
                          </a:ln>
                          <a:solidFill>
                            <a:schemeClr val="tx1"/>
                          </a:solidFill>
                          <a:effectLst/>
                          <a:latin typeface="Arial" charset="0"/>
                        </a:rPr>
                        <a:t>:</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s-ES" sz="1800" b="0" i="0" u="none" strike="noStrike" cap="none" normalizeH="0" baseline="0" dirty="0" err="1" smtClean="0">
                          <a:ln>
                            <a:noFill/>
                          </a:ln>
                          <a:solidFill>
                            <a:schemeClr val="tx1"/>
                          </a:solidFill>
                          <a:effectLst/>
                          <a:latin typeface="Arial" charset="0"/>
                        </a:rPr>
                        <a:t>Untressed</a:t>
                      </a:r>
                      <a:r>
                        <a:rPr kumimoji="0" lang="es-ES" sz="1800" b="0" i="0" u="none" strike="noStrike" cap="none" normalizeH="0" baseline="0" dirty="0" smtClean="0">
                          <a:ln>
                            <a:noFill/>
                          </a:ln>
                          <a:solidFill>
                            <a:schemeClr val="tx1"/>
                          </a:solidFill>
                          <a:effectLst/>
                          <a:latin typeface="Arial" charset="0"/>
                        </a:rPr>
                        <a:t> </a:t>
                      </a:r>
                      <a:r>
                        <a:rPr kumimoji="0" lang="es-ES" sz="1800" b="0" i="0" u="none" strike="noStrike" cap="none" normalizeH="0" baseline="0" dirty="0" err="1" smtClean="0">
                          <a:ln>
                            <a:noFill/>
                          </a:ln>
                          <a:solidFill>
                            <a:schemeClr val="tx1"/>
                          </a:solidFill>
                          <a:effectLst/>
                          <a:latin typeface="Arial" charset="0"/>
                        </a:rPr>
                        <a:t>syllables</a:t>
                      </a:r>
                      <a:r>
                        <a:rPr kumimoji="0" lang="es-ES" sz="1800" b="0" i="0" u="none" strike="noStrike" cap="none" normalizeH="0" baseline="0" dirty="0" smtClean="0">
                          <a:ln>
                            <a:noFill/>
                          </a:ln>
                          <a:solidFill>
                            <a:schemeClr val="tx1"/>
                          </a:solidFill>
                          <a:effectLst/>
                          <a:latin typeface="Arial" charset="0"/>
                        </a:rPr>
                        <a:t> show </a:t>
                      </a:r>
                      <a:r>
                        <a:rPr kumimoji="0" lang="es-ES" sz="1800" b="0" i="0" u="none" strike="noStrike" cap="none" normalizeH="0" baseline="0" dirty="0" err="1" smtClean="0">
                          <a:ln>
                            <a:noFill/>
                          </a:ln>
                          <a:solidFill>
                            <a:schemeClr val="tx1"/>
                          </a:solidFill>
                          <a:effectLst/>
                          <a:latin typeface="Arial" charset="0"/>
                        </a:rPr>
                        <a:t>consistent</a:t>
                      </a:r>
                      <a:r>
                        <a:rPr kumimoji="0" lang="es-ES" sz="1800" b="0" i="0" u="none" strike="noStrike" cap="none" normalizeH="0" baseline="0" dirty="0" smtClean="0">
                          <a:ln>
                            <a:noFill/>
                          </a:ln>
                          <a:solidFill>
                            <a:schemeClr val="tx1"/>
                          </a:solidFill>
                          <a:effectLst/>
                          <a:latin typeface="Arial" charset="0"/>
                        </a:rPr>
                        <a:t> </a:t>
                      </a:r>
                      <a:r>
                        <a:rPr kumimoji="0" lang="es-ES" sz="1800" b="0" i="0" u="none" strike="noStrike" cap="none" normalizeH="0" baseline="0" dirty="0" err="1" smtClean="0">
                          <a:ln>
                            <a:noFill/>
                          </a:ln>
                          <a:solidFill>
                            <a:schemeClr val="tx1"/>
                          </a:solidFill>
                          <a:effectLst/>
                          <a:latin typeface="Arial" charset="0"/>
                        </a:rPr>
                        <a:t>vowel</a:t>
                      </a:r>
                      <a:r>
                        <a:rPr kumimoji="0" lang="es-ES" sz="1800" b="0" i="0" u="none" strike="noStrike" cap="none" normalizeH="0" baseline="0" dirty="0" smtClean="0">
                          <a:ln>
                            <a:noFill/>
                          </a:ln>
                          <a:solidFill>
                            <a:schemeClr val="tx1"/>
                          </a:solidFill>
                          <a:effectLst/>
                          <a:latin typeface="Arial" charset="0"/>
                        </a:rPr>
                        <a:t> </a:t>
                      </a:r>
                      <a:r>
                        <a:rPr kumimoji="0" lang="es-ES" sz="1800" b="0" i="0" u="none" strike="noStrike" cap="none" normalizeH="0" baseline="0" dirty="0" err="1" smtClean="0">
                          <a:ln>
                            <a:noFill/>
                          </a:ln>
                          <a:solidFill>
                            <a:schemeClr val="tx1"/>
                          </a:solidFill>
                          <a:effectLst/>
                          <a:latin typeface="Arial" charset="0"/>
                        </a:rPr>
                        <a:t>quality</a:t>
                      </a:r>
                      <a:r>
                        <a:rPr kumimoji="0" lang="es-ES" sz="1800" b="0" i="0" u="none" strike="noStrike" cap="none" normalizeH="0" baseline="0" dirty="0" smtClean="0">
                          <a:ln>
                            <a:noFill/>
                          </a:ln>
                          <a:solidFill>
                            <a:schemeClr val="tx1"/>
                          </a:solidFill>
                          <a:effectLst/>
                          <a:latin typeface="Arial" charset="0"/>
                        </a:rPr>
                        <a:t>, and </a:t>
                      </a:r>
                      <a:r>
                        <a:rPr kumimoji="0" lang="es-ES" sz="1800" b="0" i="0" u="none" strike="noStrike" cap="none" normalizeH="0" baseline="0" dirty="0" err="1" smtClean="0">
                          <a:ln>
                            <a:noFill/>
                          </a:ln>
                          <a:solidFill>
                            <a:schemeClr val="tx1"/>
                          </a:solidFill>
                          <a:effectLst/>
                          <a:latin typeface="Arial" charset="0"/>
                        </a:rPr>
                        <a:t>phonetic</a:t>
                      </a:r>
                      <a:r>
                        <a:rPr kumimoji="0" lang="es-ES" sz="1800" b="0" i="0" u="none" strike="noStrike" cap="none" normalizeH="0" baseline="0" dirty="0" smtClean="0">
                          <a:ln>
                            <a:noFill/>
                          </a:ln>
                          <a:solidFill>
                            <a:schemeClr val="tx1"/>
                          </a:solidFill>
                          <a:effectLst/>
                          <a:latin typeface="Arial" charset="0"/>
                        </a:rPr>
                        <a:t> </a:t>
                      </a:r>
                      <a:r>
                        <a:rPr kumimoji="0" lang="es-ES" sz="1800" b="0" i="0" u="none" strike="noStrike" cap="none" normalizeH="0" baseline="0" dirty="0" err="1" smtClean="0">
                          <a:ln>
                            <a:noFill/>
                          </a:ln>
                          <a:solidFill>
                            <a:schemeClr val="tx1"/>
                          </a:solidFill>
                          <a:effectLst/>
                          <a:latin typeface="Arial" charset="0"/>
                        </a:rPr>
                        <a:t>variability</a:t>
                      </a:r>
                      <a:r>
                        <a:rPr kumimoji="0" lang="es-ES" sz="1800" b="0" i="0" u="none" strike="noStrike" cap="none" normalizeH="0" baseline="0" dirty="0" smtClean="0">
                          <a:ln>
                            <a:noFill/>
                          </a:ln>
                          <a:solidFill>
                            <a:schemeClr val="tx1"/>
                          </a:solidFill>
                          <a:effectLst/>
                          <a:latin typeface="Arial" charset="0"/>
                        </a:rPr>
                        <a:t> </a:t>
                      </a:r>
                      <a:r>
                        <a:rPr kumimoji="0" lang="es-ES" sz="1800" b="0" i="0" u="none" strike="noStrike" cap="none" normalizeH="0" baseline="0" dirty="0" err="1" smtClean="0">
                          <a:ln>
                            <a:noFill/>
                          </a:ln>
                          <a:solidFill>
                            <a:schemeClr val="tx1"/>
                          </a:solidFill>
                          <a:effectLst/>
                          <a:latin typeface="Arial" charset="0"/>
                        </a:rPr>
                        <a:t>is</a:t>
                      </a:r>
                      <a:r>
                        <a:rPr kumimoji="0" lang="es-ES" sz="1800" b="0" i="0" u="none" strike="noStrike" cap="none" normalizeH="0" baseline="0" dirty="0" smtClean="0">
                          <a:ln>
                            <a:noFill/>
                          </a:ln>
                          <a:solidFill>
                            <a:schemeClr val="tx1"/>
                          </a:solidFill>
                          <a:effectLst/>
                          <a:latin typeface="Arial" charset="0"/>
                        </a:rPr>
                        <a:t> </a:t>
                      </a:r>
                      <a:r>
                        <a:rPr kumimoji="0" lang="es-ES" sz="1800" b="0" i="0" u="none" strike="noStrike" cap="none" normalizeH="0" baseline="0" dirty="0" err="1" smtClean="0">
                          <a:ln>
                            <a:noFill/>
                          </a:ln>
                          <a:solidFill>
                            <a:schemeClr val="tx1"/>
                          </a:solidFill>
                          <a:effectLst/>
                          <a:latin typeface="Arial" charset="0"/>
                        </a:rPr>
                        <a:t>attested</a:t>
                      </a:r>
                      <a:r>
                        <a:rPr kumimoji="0" lang="es-ES" sz="1800" b="0" i="0" u="none" strike="noStrike" cap="none" normalizeH="0" baseline="0" dirty="0" smtClean="0">
                          <a:ln>
                            <a:noFill/>
                          </a:ln>
                          <a:solidFill>
                            <a:schemeClr val="tx1"/>
                          </a:solidFill>
                          <a:effectLst/>
                          <a:latin typeface="Arial" charset="0"/>
                        </a:rPr>
                        <a:t> in </a:t>
                      </a:r>
                      <a:r>
                        <a:rPr kumimoji="0" lang="es-ES" sz="1800" b="0" i="0" u="none" strike="noStrike" cap="none" normalizeH="0" baseline="0" dirty="0" err="1" smtClean="0">
                          <a:ln>
                            <a:noFill/>
                          </a:ln>
                          <a:solidFill>
                            <a:schemeClr val="tx1"/>
                          </a:solidFill>
                          <a:effectLst/>
                          <a:latin typeface="Arial" charset="0"/>
                        </a:rPr>
                        <a:t>tone</a:t>
                      </a:r>
                      <a:r>
                        <a:rPr kumimoji="0" lang="es-ES" sz="1800" b="0" i="0" u="none" strike="noStrike" cap="none" normalizeH="0" baseline="0" dirty="0" smtClean="0">
                          <a:ln>
                            <a:noFill/>
                          </a:ln>
                          <a:solidFill>
                            <a:schemeClr val="tx1"/>
                          </a:solidFill>
                          <a:effectLst/>
                          <a:latin typeface="Arial" charset="0"/>
                        </a:rPr>
                        <a:t>, </a:t>
                      </a:r>
                      <a:r>
                        <a:rPr kumimoji="0" lang="es-ES" sz="1800" b="0" i="0" u="none" strike="noStrike" cap="none" normalizeH="0" baseline="0" dirty="0" err="1" smtClean="0">
                          <a:ln>
                            <a:noFill/>
                          </a:ln>
                          <a:solidFill>
                            <a:schemeClr val="tx1"/>
                          </a:solidFill>
                          <a:effectLst/>
                          <a:latin typeface="Arial" charset="0"/>
                        </a:rPr>
                        <a:t>duration</a:t>
                      </a:r>
                      <a:r>
                        <a:rPr kumimoji="0" lang="es-ES" sz="1800" b="0" i="0" u="none" strike="noStrike" cap="none" normalizeH="0" baseline="0" dirty="0" smtClean="0">
                          <a:ln>
                            <a:noFill/>
                          </a:ln>
                          <a:solidFill>
                            <a:schemeClr val="tx1"/>
                          </a:solidFill>
                          <a:effectLst/>
                          <a:latin typeface="Arial" charset="0"/>
                        </a:rPr>
                        <a:t>, and </a:t>
                      </a:r>
                      <a:r>
                        <a:rPr kumimoji="0" lang="es-ES" sz="1800" b="0" i="0" u="none" strike="noStrike" cap="none" normalizeH="0" baseline="0" dirty="0" err="1" smtClean="0">
                          <a:ln>
                            <a:noFill/>
                          </a:ln>
                          <a:solidFill>
                            <a:schemeClr val="tx1"/>
                          </a:solidFill>
                          <a:effectLst/>
                          <a:latin typeface="Arial" charset="0"/>
                        </a:rPr>
                        <a:t>intensity</a:t>
                      </a:r>
                      <a:r>
                        <a:rPr kumimoji="0" lang="es-ES" sz="1800" b="0" i="0" u="none" strike="noStrike" cap="none" normalizeH="0" baseline="0" dirty="0" smtClean="0">
                          <a:ln>
                            <a:noFill/>
                          </a:ln>
                          <a:solidFill>
                            <a:schemeClr val="tx1"/>
                          </a:solidFill>
                          <a:effectLst/>
                          <a:latin typeface="Arial" charset="0"/>
                        </a:rPr>
                        <a:t> (</a:t>
                      </a:r>
                      <a:r>
                        <a:rPr kumimoji="0" lang="es-ES" sz="1800" b="0" i="0" u="none" strike="noStrike" cap="none" normalizeH="0" baseline="0" dirty="0" err="1" smtClean="0">
                          <a:ln>
                            <a:noFill/>
                          </a:ln>
                          <a:solidFill>
                            <a:schemeClr val="tx1"/>
                          </a:solidFill>
                          <a:effectLst/>
                          <a:latin typeface="Arial" charset="0"/>
                        </a:rPr>
                        <a:t>Ladefoged</a:t>
                      </a:r>
                      <a:r>
                        <a:rPr kumimoji="0" lang="es-ES" sz="1800" b="0" i="0" u="none" strike="noStrike" cap="none" normalizeH="0" baseline="0" dirty="0" smtClean="0">
                          <a:ln>
                            <a:noFill/>
                          </a:ln>
                          <a:solidFill>
                            <a:schemeClr val="tx1"/>
                          </a:solidFill>
                          <a:effectLst/>
                          <a:latin typeface="Arial" charset="0"/>
                        </a:rPr>
                        <a:t>, 2001).</a:t>
                      </a:r>
                      <a:endParaRPr kumimoji="0" lang="en-US" sz="2000" b="0" i="0" u="none" strike="noStrike" cap="none" normalizeH="0" baseline="0" dirty="0" smtClean="0">
                        <a:ln>
                          <a:noFill/>
                        </a:ln>
                        <a:solidFill>
                          <a:schemeClr val="tx1"/>
                        </a:solidFill>
                        <a:effectLst/>
                        <a:latin typeface="Arial" charset="0"/>
                      </a:endParaRPr>
                    </a:p>
                  </a:txBody>
                  <a:tcPr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Stress-timed </a:t>
                      </a:r>
                      <a:r>
                        <a:rPr kumimoji="0" lang="en-US" sz="1800" b="0" i="0" u="none" strike="noStrike" cap="none" normalizeH="0" baseline="0" dirty="0" smtClean="0">
                          <a:ln>
                            <a:noFill/>
                          </a:ln>
                          <a:solidFill>
                            <a:schemeClr val="tx1"/>
                          </a:solidFill>
                          <a:effectLst/>
                          <a:latin typeface="Arial" charset="0"/>
                        </a:rPr>
                        <a:t>(</a:t>
                      </a:r>
                      <a:r>
                        <a:rPr kumimoji="0" lang="en-US" sz="1800" b="0" i="0" u="none" strike="noStrike" cap="none" normalizeH="0" baseline="0" dirty="0" err="1" smtClean="0">
                          <a:ln>
                            <a:noFill/>
                          </a:ln>
                          <a:solidFill>
                            <a:schemeClr val="tx1"/>
                          </a:solidFill>
                          <a:effectLst/>
                          <a:latin typeface="Arial" charset="0"/>
                        </a:rPr>
                        <a:t>Dauer</a:t>
                      </a:r>
                      <a:r>
                        <a:rPr kumimoji="0" lang="en-US" sz="1800" b="0" i="0" u="none" strike="noStrike" cap="none" normalizeH="0" baseline="0" dirty="0" smtClean="0">
                          <a:ln>
                            <a:noFill/>
                          </a:ln>
                          <a:solidFill>
                            <a:schemeClr val="tx1"/>
                          </a:solidFill>
                          <a:effectLst/>
                          <a:latin typeface="Arial" charset="0"/>
                        </a:rPr>
                        <a:t>, 1983): relatively equivalent time interval </a:t>
                      </a:r>
                      <a:r>
                        <a:rPr kumimoji="0" lang="en-US" sz="1800" b="0" i="0" u="none" strike="noStrike" cap="none" normalizeH="0" baseline="0" dirty="0" err="1" smtClean="0">
                          <a:ln>
                            <a:noFill/>
                          </a:ln>
                          <a:solidFill>
                            <a:schemeClr val="tx1"/>
                          </a:solidFill>
                          <a:effectLst/>
                          <a:latin typeface="Arial" charset="0"/>
                        </a:rPr>
                        <a:t>bw</a:t>
                      </a:r>
                      <a:r>
                        <a:rPr kumimoji="0" lang="en-US" sz="1800" b="0" i="0" u="none" strike="noStrike" cap="none" normalizeH="0" baseline="0" dirty="0" smtClean="0">
                          <a:ln>
                            <a:noFill/>
                          </a:ln>
                          <a:solidFill>
                            <a:schemeClr val="tx1"/>
                          </a:solidFill>
                          <a:effectLst/>
                          <a:latin typeface="Arial" charset="0"/>
                        </a:rPr>
                        <a:t> stressed syllables:                  </a:t>
                      </a:r>
                      <a:r>
                        <a:rPr kumimoji="0" lang="en-US" sz="1800" b="0" i="0" u="none" strike="noStrike" cap="none" normalizeH="0" baseline="0" dirty="0" err="1" smtClean="0">
                          <a:ln>
                            <a:noFill/>
                          </a:ln>
                          <a:solidFill>
                            <a:schemeClr val="tx1"/>
                          </a:solidFill>
                          <a:effectLst/>
                          <a:latin typeface="Arial" charset="0"/>
                        </a:rPr>
                        <a:t>untressed</a:t>
                      </a:r>
                      <a:r>
                        <a:rPr kumimoji="0" lang="en-US" sz="1800" b="0" i="0" u="none" strike="noStrike" cap="none" normalizeH="0" baseline="0" dirty="0" smtClean="0">
                          <a:ln>
                            <a:noFill/>
                          </a:ln>
                          <a:solidFill>
                            <a:schemeClr val="tx1"/>
                          </a:solidFill>
                          <a:effectLst/>
                          <a:latin typeface="Arial" charset="0"/>
                        </a:rPr>
                        <a:t> syllables show vowel reduction in quality and duration (</a:t>
                      </a:r>
                      <a:r>
                        <a:rPr kumimoji="0" lang="en-US" sz="1800" b="0" i="0" u="none" strike="noStrike" cap="none" normalizeH="0" baseline="0" dirty="0" err="1" smtClean="0">
                          <a:ln>
                            <a:noFill/>
                          </a:ln>
                          <a:solidFill>
                            <a:schemeClr val="tx1"/>
                          </a:solidFill>
                          <a:effectLst/>
                          <a:latin typeface="Arial" charset="0"/>
                        </a:rPr>
                        <a:t>Ladefoged</a:t>
                      </a:r>
                      <a:r>
                        <a:rPr kumimoji="0" lang="en-US" sz="1800" b="0" i="0" u="none" strike="noStrike" cap="none" normalizeH="0" baseline="0" dirty="0" smtClean="0">
                          <a:ln>
                            <a:noFill/>
                          </a:ln>
                          <a:solidFill>
                            <a:schemeClr val="tx1"/>
                          </a:solidFill>
                          <a:effectLst/>
                          <a:latin typeface="Arial" charset="0"/>
                        </a:rPr>
                        <a:t>, 2001).</a:t>
                      </a:r>
                    </a:p>
                  </a:txBody>
                  <a:tcPr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67" y="2944395"/>
            <a:ext cx="580881" cy="504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descr="C:\Users\nsagarra\AppData\Local\Microsoft\Windows\Temporary Internet Files\Content.IE5\XX3NDR14\500px-RedX.sv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178300"/>
            <a:ext cx="787400" cy="78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2937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extBox 2"/>
          <p:cNvSpPr txBox="1">
            <a:spLocks noChangeArrowheads="1"/>
          </p:cNvSpPr>
          <p:nvPr/>
        </p:nvSpPr>
        <p:spPr bwMode="auto">
          <a:xfrm>
            <a:off x="990600" y="457200"/>
            <a:ext cx="77724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200">
                <a:solidFill>
                  <a:schemeClr val="tx1"/>
                </a:solidFill>
                <a:latin typeface="Arial" charset="0"/>
              </a:defRPr>
            </a:lvl1pPr>
            <a:lvl2pPr marL="742950" indent="-285750">
              <a:spcBef>
                <a:spcPct val="20000"/>
              </a:spcBef>
              <a:buClr>
                <a:schemeClr val="accent1"/>
              </a:buClr>
              <a:buFont typeface="Wingdings" pitchFamily="2" charset="2"/>
              <a:buChar char="¡"/>
              <a:defRPr sz="2700">
                <a:solidFill>
                  <a:schemeClr val="tx1"/>
                </a:solidFill>
                <a:latin typeface="Arial" charset="0"/>
              </a:defRPr>
            </a:lvl2pPr>
            <a:lvl3pPr marL="1143000" indent="-228600">
              <a:spcBef>
                <a:spcPct val="20000"/>
              </a:spcBef>
              <a:buClr>
                <a:schemeClr val="accent1"/>
              </a:buClr>
              <a:buFont typeface="Wingdings" pitchFamily="2" charset="2"/>
              <a:buChar char="l"/>
              <a:defRPr sz="2300">
                <a:solidFill>
                  <a:schemeClr val="tx1"/>
                </a:solidFill>
                <a:latin typeface="Arial" charset="0"/>
              </a:defRPr>
            </a:lvl3pPr>
            <a:lvl4pPr marL="1600200" indent="-228600">
              <a:spcBef>
                <a:spcPct val="20000"/>
              </a:spcBef>
              <a:buClr>
                <a:schemeClr val="accent1"/>
              </a:buClr>
              <a:buChar char="•"/>
              <a:defRPr sz="2000">
                <a:solidFill>
                  <a:schemeClr val="tx1"/>
                </a:solidFill>
                <a:latin typeface="Arial" charset="0"/>
              </a:defRPr>
            </a:lvl4pPr>
            <a:lvl5pPr marL="2057400" indent="-22860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a:spcBef>
                <a:spcPct val="0"/>
              </a:spcBef>
              <a:buClrTx/>
              <a:buFontTx/>
              <a:buNone/>
              <a:defRPr/>
            </a:pPr>
            <a:r>
              <a:rPr lang="en-US" altLang="en-US" sz="4000" dirty="0" smtClean="0">
                <a:latin typeface="+mj-lt"/>
              </a:rPr>
              <a:t>LEXICAL STRESS (cont.)</a:t>
            </a:r>
          </a:p>
          <a:p>
            <a:pPr>
              <a:spcBef>
                <a:spcPct val="0"/>
              </a:spcBef>
              <a:buClrTx/>
              <a:buFontTx/>
              <a:buNone/>
              <a:defRPr/>
            </a:pPr>
            <a:endParaRPr lang="en-US" altLang="en-US" sz="2000" dirty="0">
              <a:latin typeface="+mj-lt"/>
            </a:endParaRPr>
          </a:p>
          <a:p>
            <a:pPr>
              <a:spcBef>
                <a:spcPct val="0"/>
              </a:spcBef>
              <a:buClrTx/>
              <a:buFontTx/>
              <a:buNone/>
              <a:defRPr/>
            </a:pPr>
            <a:r>
              <a:rPr lang="es-ES" altLang="en-US" sz="2400" dirty="0" err="1" smtClean="0">
                <a:latin typeface="Arial" panose="020B0604020202020204" pitchFamily="34" charset="0"/>
                <a:cs typeface="Arial" panose="020B0604020202020204" pitchFamily="34" charset="0"/>
              </a:rPr>
              <a:t>We</a:t>
            </a:r>
            <a:r>
              <a:rPr lang="es-ES" altLang="en-US" sz="2400" dirty="0" smtClean="0">
                <a:latin typeface="Arial" panose="020B0604020202020204" pitchFamily="34" charset="0"/>
                <a:cs typeface="Arial" panose="020B0604020202020204" pitchFamily="34" charset="0"/>
              </a:rPr>
              <a:t> </a:t>
            </a:r>
            <a:r>
              <a:rPr lang="es-ES" altLang="en-US" sz="2400" dirty="0" err="1" smtClean="0">
                <a:latin typeface="Arial" panose="020B0604020202020204" pitchFamily="34" charset="0"/>
                <a:cs typeface="Arial" panose="020B0604020202020204" pitchFamily="34" charset="0"/>
              </a:rPr>
              <a:t>don´t</a:t>
            </a:r>
            <a:r>
              <a:rPr lang="es-ES" altLang="en-US" sz="2400" dirty="0" smtClean="0">
                <a:latin typeface="Arial" panose="020B0604020202020204" pitchFamily="34" charset="0"/>
                <a:cs typeface="Arial" panose="020B0604020202020204" pitchFamily="34" charset="0"/>
              </a:rPr>
              <a:t> </a:t>
            </a:r>
            <a:r>
              <a:rPr lang="es-ES" altLang="en-US" sz="2400" dirty="0" err="1" smtClean="0">
                <a:latin typeface="Arial" panose="020B0604020202020204" pitchFamily="34" charset="0"/>
                <a:cs typeface="Arial" panose="020B0604020202020204" pitchFamily="34" charset="0"/>
              </a:rPr>
              <a:t>know</a:t>
            </a:r>
            <a:r>
              <a:rPr lang="es-ES" altLang="en-US" sz="2400" dirty="0" smtClean="0">
                <a:latin typeface="Arial" panose="020B0604020202020204" pitchFamily="34" charset="0"/>
                <a:cs typeface="Arial" panose="020B0604020202020204" pitchFamily="34" charset="0"/>
              </a:rPr>
              <a:t> </a:t>
            </a:r>
            <a:r>
              <a:rPr lang="es-ES" altLang="en-US" sz="2400" dirty="0" err="1" smtClean="0">
                <a:latin typeface="Arial" panose="020B0604020202020204" pitchFamily="34" charset="0"/>
                <a:cs typeface="Arial" panose="020B0604020202020204" pitchFamily="34" charset="0"/>
              </a:rPr>
              <a:t>whether</a:t>
            </a:r>
            <a:r>
              <a:rPr lang="es-ES" altLang="en-US" sz="2400" dirty="0" smtClean="0">
                <a:latin typeface="Arial" panose="020B0604020202020204" pitchFamily="34" charset="0"/>
                <a:cs typeface="Arial" panose="020B0604020202020204" pitchFamily="34" charset="0"/>
              </a:rPr>
              <a:t> </a:t>
            </a:r>
            <a:r>
              <a:rPr lang="es-ES" altLang="en-US" sz="2400" dirty="0" err="1" smtClean="0">
                <a:latin typeface="Arial" panose="020B0604020202020204" pitchFamily="34" charset="0"/>
                <a:cs typeface="Arial" panose="020B0604020202020204" pitchFamily="34" charset="0"/>
              </a:rPr>
              <a:t>Spanish</a:t>
            </a:r>
            <a:r>
              <a:rPr lang="es-ES" altLang="en-US" sz="2400" dirty="0" smtClean="0">
                <a:latin typeface="Arial" panose="020B0604020202020204" pitchFamily="34" charset="0"/>
                <a:cs typeface="Arial" panose="020B0604020202020204" pitchFamily="34" charset="0"/>
              </a:rPr>
              <a:t> </a:t>
            </a:r>
            <a:r>
              <a:rPr lang="es-ES" altLang="en-US" sz="2400" dirty="0" err="1" smtClean="0">
                <a:latin typeface="Arial" panose="020B0604020202020204" pitchFamily="34" charset="0"/>
                <a:cs typeface="Arial" panose="020B0604020202020204" pitchFamily="34" charset="0"/>
              </a:rPr>
              <a:t>natives</a:t>
            </a:r>
            <a:r>
              <a:rPr lang="es-ES" altLang="en-US" sz="2400" dirty="0" smtClean="0">
                <a:latin typeface="Arial" panose="020B0604020202020204" pitchFamily="34" charset="0"/>
                <a:cs typeface="Arial" panose="020B0604020202020204" pitchFamily="34" charset="0"/>
              </a:rPr>
              <a:t> use </a:t>
            </a:r>
            <a:r>
              <a:rPr lang="es-ES" altLang="en-US" sz="2400" dirty="0" err="1" smtClean="0">
                <a:latin typeface="Arial" panose="020B0604020202020204" pitchFamily="34" charset="0"/>
                <a:cs typeface="Arial" panose="020B0604020202020204" pitchFamily="34" charset="0"/>
              </a:rPr>
              <a:t>the</a:t>
            </a:r>
            <a:r>
              <a:rPr lang="es-ES" altLang="en-US" sz="2400" dirty="0" smtClean="0">
                <a:latin typeface="Arial" panose="020B0604020202020204" pitchFamily="34" charset="0"/>
                <a:cs typeface="Arial" panose="020B0604020202020204" pitchFamily="34" charset="0"/>
              </a:rPr>
              <a:t> </a:t>
            </a:r>
            <a:r>
              <a:rPr lang="es-ES" altLang="en-US" sz="2400" dirty="0" err="1" smtClean="0">
                <a:latin typeface="Arial" panose="020B0604020202020204" pitchFamily="34" charset="0"/>
                <a:cs typeface="Arial" panose="020B0604020202020204" pitchFamily="34" charset="0"/>
              </a:rPr>
              <a:t>acoustic</a:t>
            </a:r>
            <a:r>
              <a:rPr lang="es-ES" altLang="en-US" sz="2400" dirty="0" smtClean="0">
                <a:latin typeface="Arial" panose="020B0604020202020204" pitchFamily="34" charset="0"/>
                <a:cs typeface="Arial" panose="020B0604020202020204" pitchFamily="34" charset="0"/>
              </a:rPr>
              <a:t> </a:t>
            </a:r>
            <a:r>
              <a:rPr lang="es-ES" altLang="en-US" sz="2400" dirty="0" err="1" smtClean="0">
                <a:latin typeface="Arial" panose="020B0604020202020204" pitchFamily="34" charset="0"/>
                <a:cs typeface="Arial" panose="020B0604020202020204" pitchFamily="34" charset="0"/>
              </a:rPr>
              <a:t>cues</a:t>
            </a:r>
            <a:r>
              <a:rPr lang="es-ES" altLang="en-US" sz="2400" dirty="0" smtClean="0">
                <a:latin typeface="Arial" panose="020B0604020202020204" pitchFamily="34" charset="0"/>
                <a:cs typeface="Arial" panose="020B0604020202020204" pitchFamily="34" charset="0"/>
              </a:rPr>
              <a:t> in </a:t>
            </a:r>
            <a:r>
              <a:rPr lang="es-ES" altLang="en-US" sz="2400" dirty="0" err="1" smtClean="0">
                <a:latin typeface="Arial" panose="020B0604020202020204" pitchFamily="34" charset="0"/>
                <a:cs typeface="Arial" panose="020B0604020202020204" pitchFamily="34" charset="0"/>
              </a:rPr>
              <a:t>the</a:t>
            </a:r>
            <a:r>
              <a:rPr lang="es-ES" altLang="en-US" sz="2400" dirty="0" smtClean="0">
                <a:latin typeface="Arial" panose="020B0604020202020204" pitchFamily="34" charset="0"/>
                <a:cs typeface="Arial" panose="020B0604020202020204" pitchFamily="34" charset="0"/>
              </a:rPr>
              <a:t> </a:t>
            </a:r>
            <a:r>
              <a:rPr lang="es-ES" altLang="en-US" sz="2400" dirty="0" err="1" smtClean="0">
                <a:latin typeface="Arial" panose="020B0604020202020204" pitchFamily="34" charset="0"/>
                <a:cs typeface="Arial" panose="020B0604020202020204" pitchFamily="34" charset="0"/>
              </a:rPr>
              <a:t>first</a:t>
            </a:r>
            <a:r>
              <a:rPr lang="es-ES" altLang="en-US" sz="2400" dirty="0" smtClean="0">
                <a:latin typeface="Arial" panose="020B0604020202020204" pitchFamily="34" charset="0"/>
                <a:cs typeface="Arial" panose="020B0604020202020204" pitchFamily="34" charset="0"/>
              </a:rPr>
              <a:t> </a:t>
            </a:r>
            <a:r>
              <a:rPr lang="es-ES" altLang="en-US" sz="2400" dirty="0" err="1" smtClean="0">
                <a:latin typeface="Arial" panose="020B0604020202020204" pitchFamily="34" charset="0"/>
                <a:cs typeface="Arial" panose="020B0604020202020204" pitchFamily="34" charset="0"/>
              </a:rPr>
              <a:t>syllable</a:t>
            </a:r>
            <a:r>
              <a:rPr lang="es-ES" altLang="en-US" sz="2400" dirty="0" smtClean="0">
                <a:latin typeface="Arial" panose="020B0604020202020204" pitchFamily="34" charset="0"/>
                <a:cs typeface="Arial" panose="020B0604020202020204" pitchFamily="34" charset="0"/>
              </a:rPr>
              <a:t> of </a:t>
            </a:r>
            <a:r>
              <a:rPr lang="es-ES" altLang="en-US" sz="2400" dirty="0" err="1" smtClean="0">
                <a:latin typeface="Arial" panose="020B0604020202020204" pitchFamily="34" charset="0"/>
                <a:cs typeface="Arial" panose="020B0604020202020204" pitchFamily="34" charset="0"/>
              </a:rPr>
              <a:t>Spanish</a:t>
            </a:r>
            <a:r>
              <a:rPr lang="es-ES" altLang="en-US" sz="2400" dirty="0" smtClean="0">
                <a:latin typeface="Arial" panose="020B0604020202020204" pitchFamily="34" charset="0"/>
                <a:cs typeface="Arial" panose="020B0604020202020204" pitchFamily="34" charset="0"/>
              </a:rPr>
              <a:t> </a:t>
            </a:r>
            <a:r>
              <a:rPr lang="es-ES" altLang="en-US" sz="2400" dirty="0" err="1" smtClean="0">
                <a:latin typeface="Arial" panose="020B0604020202020204" pitchFamily="34" charset="0"/>
                <a:cs typeface="Arial" panose="020B0604020202020204" pitchFamily="34" charset="0"/>
              </a:rPr>
              <a:t>words</a:t>
            </a:r>
            <a:r>
              <a:rPr lang="es-ES" altLang="en-US" sz="2400" dirty="0" smtClean="0">
                <a:latin typeface="Arial" panose="020B0604020202020204" pitchFamily="34" charset="0"/>
                <a:cs typeface="Arial" panose="020B0604020202020204" pitchFamily="34" charset="0"/>
              </a:rPr>
              <a:t> (</a:t>
            </a:r>
            <a:r>
              <a:rPr lang="es-ES" altLang="en-US" sz="2400" dirty="0" err="1" smtClean="0">
                <a:latin typeface="Arial" panose="020B0604020202020204" pitchFamily="34" charset="0"/>
                <a:cs typeface="Arial" panose="020B0604020202020204" pitchFamily="34" charset="0"/>
              </a:rPr>
              <a:t>e.g</a:t>
            </a:r>
            <a:r>
              <a:rPr lang="es-ES" altLang="en-US" sz="2400" dirty="0" smtClean="0">
                <a:latin typeface="Arial" panose="020B0604020202020204" pitchFamily="34" charset="0"/>
                <a:cs typeface="Arial" panose="020B0604020202020204" pitchFamily="34" charset="0"/>
              </a:rPr>
              <a:t>., </a:t>
            </a:r>
            <a:r>
              <a:rPr lang="es-ES" altLang="en-US" sz="2400" i="1" dirty="0" err="1" smtClean="0">
                <a:latin typeface="Arial" panose="020B0604020202020204" pitchFamily="34" charset="0"/>
                <a:cs typeface="Arial" panose="020B0604020202020204" pitchFamily="34" charset="0"/>
              </a:rPr>
              <a:t>cant</a:t>
            </a:r>
            <a:r>
              <a:rPr lang="es-ES" altLang="en-US" sz="2400" i="1" dirty="0" smtClean="0">
                <a:latin typeface="Arial" panose="020B0604020202020204" pitchFamily="34" charset="0"/>
                <a:cs typeface="Arial" panose="020B0604020202020204" pitchFamily="34" charset="0"/>
              </a:rPr>
              <a:t>-</a:t>
            </a:r>
            <a:r>
              <a:rPr lang="es-ES" altLang="en-US" sz="2400" dirty="0" smtClean="0">
                <a:latin typeface="Arial" panose="020B0604020202020204" pitchFamily="34" charset="0"/>
                <a:cs typeface="Arial" panose="020B0604020202020204" pitchFamily="34" charset="0"/>
              </a:rPr>
              <a:t> “to </a:t>
            </a:r>
            <a:r>
              <a:rPr lang="es-ES" altLang="en-US" sz="2400" dirty="0" err="1" smtClean="0">
                <a:latin typeface="Arial" panose="020B0604020202020204" pitchFamily="34" charset="0"/>
                <a:cs typeface="Arial" panose="020B0604020202020204" pitchFamily="34" charset="0"/>
              </a:rPr>
              <a:t>sing</a:t>
            </a:r>
            <a:r>
              <a:rPr lang="es-ES" altLang="en-US" sz="2400" dirty="0" smtClean="0">
                <a:latin typeface="Arial" panose="020B0604020202020204" pitchFamily="34" charset="0"/>
                <a:cs typeface="Arial" panose="020B0604020202020204" pitchFamily="34" charset="0"/>
              </a:rPr>
              <a:t>”) to </a:t>
            </a:r>
            <a:r>
              <a:rPr lang="es-ES" altLang="en-US" sz="2400" dirty="0" err="1" smtClean="0">
                <a:latin typeface="Arial" panose="020B0604020202020204" pitchFamily="34" charset="0"/>
                <a:cs typeface="Arial" panose="020B0604020202020204" pitchFamily="34" charset="0"/>
              </a:rPr>
              <a:t>predict</a:t>
            </a:r>
            <a:r>
              <a:rPr lang="es-ES" altLang="en-US" sz="2400" dirty="0" smtClean="0">
                <a:latin typeface="Arial" panose="020B0604020202020204" pitchFamily="34" charset="0"/>
                <a:cs typeface="Arial" panose="020B0604020202020204" pitchFamily="34" charset="0"/>
              </a:rPr>
              <a:t> </a:t>
            </a:r>
            <a:r>
              <a:rPr lang="es-ES" altLang="en-US" sz="2400" dirty="0" err="1" smtClean="0">
                <a:latin typeface="Arial" panose="020B0604020202020204" pitchFamily="34" charset="0"/>
                <a:cs typeface="Arial" panose="020B0604020202020204" pitchFamily="34" charset="0"/>
              </a:rPr>
              <a:t>verb</a:t>
            </a:r>
            <a:r>
              <a:rPr lang="es-ES" altLang="en-US" sz="2400" dirty="0" smtClean="0">
                <a:latin typeface="Arial" panose="020B0604020202020204" pitchFamily="34" charset="0"/>
                <a:cs typeface="Arial" panose="020B0604020202020204" pitchFamily="34" charset="0"/>
              </a:rPr>
              <a:t> tense (</a:t>
            </a:r>
            <a:r>
              <a:rPr lang="es-ES" altLang="en-US" sz="2400" i="1" dirty="0" smtClean="0">
                <a:latin typeface="Arial" panose="020B0604020202020204" pitchFamily="34" charset="0"/>
                <a:cs typeface="Arial" panose="020B0604020202020204" pitchFamily="34" charset="0"/>
              </a:rPr>
              <a:t>canta </a:t>
            </a:r>
            <a:r>
              <a:rPr lang="es-ES" altLang="en-US" sz="2400" dirty="0" smtClean="0">
                <a:latin typeface="Arial" panose="020B0604020202020204" pitchFamily="34" charset="0"/>
                <a:cs typeface="Arial" panose="020B0604020202020204" pitchFamily="34" charset="0"/>
              </a:rPr>
              <a:t>“s/he </a:t>
            </a:r>
            <a:r>
              <a:rPr lang="es-ES" altLang="en-US" sz="2400" dirty="0" err="1" smtClean="0">
                <a:latin typeface="Arial" panose="020B0604020202020204" pitchFamily="34" charset="0"/>
                <a:cs typeface="Arial" panose="020B0604020202020204" pitchFamily="34" charset="0"/>
              </a:rPr>
              <a:t>sings</a:t>
            </a:r>
            <a:r>
              <a:rPr lang="es-ES" altLang="en-US" sz="2400" dirty="0" smtClean="0">
                <a:latin typeface="Arial" panose="020B0604020202020204" pitchFamily="34" charset="0"/>
                <a:cs typeface="Arial" panose="020B0604020202020204" pitchFamily="34" charset="0"/>
              </a:rPr>
              <a:t>” vs. </a:t>
            </a:r>
            <a:r>
              <a:rPr lang="es-ES" altLang="en-US" sz="2400" i="1" dirty="0" smtClean="0">
                <a:latin typeface="Arial" panose="020B0604020202020204" pitchFamily="34" charset="0"/>
                <a:cs typeface="Arial" panose="020B0604020202020204" pitchFamily="34" charset="0"/>
              </a:rPr>
              <a:t>cantó </a:t>
            </a:r>
            <a:r>
              <a:rPr lang="es-ES" altLang="en-US" sz="2400" dirty="0" smtClean="0">
                <a:latin typeface="Arial" panose="020B0604020202020204" pitchFamily="34" charset="0"/>
                <a:cs typeface="Arial" panose="020B0604020202020204" pitchFamily="34" charset="0"/>
              </a:rPr>
              <a:t>“s/he </a:t>
            </a:r>
            <a:r>
              <a:rPr lang="es-ES" altLang="en-US" sz="2400" dirty="0" err="1" smtClean="0">
                <a:latin typeface="Arial" panose="020B0604020202020204" pitchFamily="34" charset="0"/>
                <a:cs typeface="Arial" panose="020B0604020202020204" pitchFamily="34" charset="0"/>
              </a:rPr>
              <a:t>sang</a:t>
            </a:r>
            <a:r>
              <a:rPr lang="es-ES" altLang="en-US" sz="2400" dirty="0" smtClean="0">
                <a:latin typeface="Arial" panose="020B0604020202020204" pitchFamily="34" charset="0"/>
                <a:cs typeface="Arial" panose="020B0604020202020204" pitchFamily="34" charset="0"/>
              </a:rPr>
              <a:t>”). </a:t>
            </a:r>
          </a:p>
          <a:p>
            <a:pPr>
              <a:spcBef>
                <a:spcPct val="0"/>
              </a:spcBef>
              <a:buClrTx/>
              <a:buFontTx/>
              <a:buNone/>
              <a:defRPr/>
            </a:pPr>
            <a:endParaRPr lang="es-ES" altLang="en-US" sz="2400" dirty="0">
              <a:latin typeface="Arial" panose="020B0604020202020204" pitchFamily="34" charset="0"/>
              <a:cs typeface="Arial" panose="020B0604020202020204" pitchFamily="34" charset="0"/>
            </a:endParaRPr>
          </a:p>
          <a:p>
            <a:pPr>
              <a:spcBef>
                <a:spcPct val="0"/>
              </a:spcBef>
              <a:buClrTx/>
              <a:buFontTx/>
              <a:buNone/>
              <a:defRPr/>
            </a:pPr>
            <a:r>
              <a:rPr lang="es-ES" altLang="en-US" sz="2400" dirty="0" err="1" smtClean="0">
                <a:latin typeface="Arial" panose="020B0604020202020204" pitchFamily="34" charset="0"/>
                <a:cs typeface="Arial" panose="020B0604020202020204" pitchFamily="34" charset="0"/>
              </a:rPr>
              <a:t>Llisterri</a:t>
            </a:r>
            <a:r>
              <a:rPr lang="es-ES" altLang="en-US" sz="2400" dirty="0" smtClean="0">
                <a:latin typeface="Arial" panose="020B0604020202020204" pitchFamily="34" charset="0"/>
                <a:cs typeface="Arial" panose="020B0604020202020204" pitchFamily="34" charset="0"/>
              </a:rPr>
              <a:t> et al. (2003) </a:t>
            </a:r>
            <a:r>
              <a:rPr lang="es-ES" altLang="en-US" sz="2400" dirty="0" err="1" smtClean="0">
                <a:latin typeface="Arial" panose="020B0604020202020204" pitchFamily="34" charset="0"/>
                <a:cs typeface="Arial" panose="020B0604020202020204" pitchFamily="34" charset="0"/>
              </a:rPr>
              <a:t>found</a:t>
            </a:r>
            <a:r>
              <a:rPr lang="es-ES" altLang="en-US" sz="2400" dirty="0" smtClean="0">
                <a:latin typeface="Arial" panose="020B0604020202020204" pitchFamily="34" charset="0"/>
                <a:cs typeface="Arial" panose="020B0604020202020204" pitchFamily="34" charset="0"/>
              </a:rPr>
              <a:t> </a:t>
            </a:r>
            <a:r>
              <a:rPr lang="es-ES" altLang="en-US" sz="2400" dirty="0" err="1" smtClean="0">
                <a:latin typeface="Arial" panose="020B0604020202020204" pitchFamily="34" charset="0"/>
                <a:cs typeface="Arial" panose="020B0604020202020204" pitchFamily="34" charset="0"/>
              </a:rPr>
              <a:t>that</a:t>
            </a:r>
            <a:r>
              <a:rPr lang="es-ES" altLang="en-US" sz="2400" dirty="0" smtClean="0">
                <a:latin typeface="Arial" panose="020B0604020202020204" pitchFamily="34" charset="0"/>
                <a:cs typeface="Arial" panose="020B0604020202020204" pitchFamily="34" charset="0"/>
              </a:rPr>
              <a:t> F0, </a:t>
            </a:r>
            <a:r>
              <a:rPr lang="es-ES" altLang="en-US" sz="2400" dirty="0" err="1" smtClean="0">
                <a:latin typeface="Arial" panose="020B0604020202020204" pitchFamily="34" charset="0"/>
                <a:cs typeface="Arial" panose="020B0604020202020204" pitchFamily="34" charset="0"/>
              </a:rPr>
              <a:t>together</a:t>
            </a:r>
            <a:r>
              <a:rPr lang="es-ES" altLang="en-US" sz="2400" dirty="0" smtClean="0">
                <a:latin typeface="Arial" panose="020B0604020202020204" pitchFamily="34" charset="0"/>
                <a:cs typeface="Arial" panose="020B0604020202020204" pitchFamily="34" charset="0"/>
              </a:rPr>
              <a:t> </a:t>
            </a:r>
            <a:r>
              <a:rPr lang="es-ES" altLang="en-US" sz="2400" dirty="0" err="1" smtClean="0">
                <a:latin typeface="Arial" panose="020B0604020202020204" pitchFamily="34" charset="0"/>
                <a:cs typeface="Arial" panose="020B0604020202020204" pitchFamily="34" charset="0"/>
              </a:rPr>
              <a:t>with</a:t>
            </a:r>
            <a:r>
              <a:rPr lang="es-ES" altLang="en-US" sz="2400" dirty="0" smtClean="0">
                <a:latin typeface="Arial" panose="020B0604020202020204" pitchFamily="34" charset="0"/>
                <a:cs typeface="Arial" panose="020B0604020202020204" pitchFamily="34" charset="0"/>
              </a:rPr>
              <a:t> </a:t>
            </a:r>
            <a:r>
              <a:rPr lang="es-ES" altLang="en-US" sz="2400" dirty="0" err="1" smtClean="0">
                <a:latin typeface="Arial" panose="020B0604020202020204" pitchFamily="34" charset="0"/>
                <a:cs typeface="Arial" panose="020B0604020202020204" pitchFamily="34" charset="0"/>
              </a:rPr>
              <a:t>duration</a:t>
            </a:r>
            <a:r>
              <a:rPr lang="es-ES" altLang="en-US" sz="2400" dirty="0" smtClean="0">
                <a:latin typeface="Arial" panose="020B0604020202020204" pitchFamily="34" charset="0"/>
                <a:cs typeface="Arial" panose="020B0604020202020204" pitchFamily="34" charset="0"/>
              </a:rPr>
              <a:t> and </a:t>
            </a:r>
            <a:r>
              <a:rPr lang="es-ES" altLang="en-US" sz="2400" dirty="0" err="1" smtClean="0">
                <a:latin typeface="Arial" panose="020B0604020202020204" pitchFamily="34" charset="0"/>
                <a:cs typeface="Arial" panose="020B0604020202020204" pitchFamily="34" charset="0"/>
              </a:rPr>
              <a:t>intensity</a:t>
            </a:r>
            <a:r>
              <a:rPr lang="es-ES" altLang="en-US" sz="2400" dirty="0" smtClean="0">
                <a:latin typeface="Arial" panose="020B0604020202020204" pitchFamily="34" charset="0"/>
                <a:cs typeface="Arial" panose="020B0604020202020204" pitchFamily="34" charset="0"/>
              </a:rPr>
              <a:t> </a:t>
            </a:r>
            <a:r>
              <a:rPr lang="es-ES" altLang="en-US" sz="2400" dirty="0" err="1" smtClean="0">
                <a:latin typeface="Arial" panose="020B0604020202020204" pitchFamily="34" charset="0"/>
                <a:cs typeface="Arial" panose="020B0604020202020204" pitchFamily="34" charset="0"/>
              </a:rPr>
              <a:t>help</a:t>
            </a:r>
            <a:r>
              <a:rPr lang="es-ES" altLang="en-US" sz="2400" dirty="0" smtClean="0">
                <a:latin typeface="Arial" panose="020B0604020202020204" pitchFamily="34" charset="0"/>
                <a:cs typeface="Arial" panose="020B0604020202020204" pitchFamily="34" charset="0"/>
              </a:rPr>
              <a:t> </a:t>
            </a:r>
            <a:r>
              <a:rPr lang="es-ES" altLang="en-US" sz="2400" dirty="0" err="1" smtClean="0">
                <a:latin typeface="Arial" panose="020B0604020202020204" pitchFamily="34" charset="0"/>
                <a:cs typeface="Arial" panose="020B0604020202020204" pitchFamily="34" charset="0"/>
              </a:rPr>
              <a:t>predict</a:t>
            </a:r>
            <a:r>
              <a:rPr lang="es-ES" altLang="en-US" sz="2400" dirty="0" smtClean="0">
                <a:latin typeface="Arial" panose="020B0604020202020204" pitchFamily="34" charset="0"/>
                <a:cs typeface="Arial" panose="020B0604020202020204" pitchFamily="34" charset="0"/>
              </a:rPr>
              <a:t> stress.</a:t>
            </a:r>
          </a:p>
          <a:p>
            <a:pPr>
              <a:spcBef>
                <a:spcPct val="0"/>
              </a:spcBef>
              <a:buClrTx/>
              <a:buFontTx/>
              <a:buNone/>
              <a:defRPr/>
            </a:pPr>
            <a:endParaRPr lang="es-ES" altLang="en-US" sz="2400" dirty="0">
              <a:latin typeface="Arial" panose="020B0604020202020204" pitchFamily="34" charset="0"/>
              <a:cs typeface="Arial" panose="020B0604020202020204" pitchFamily="34" charset="0"/>
            </a:endParaRPr>
          </a:p>
          <a:p>
            <a:pPr>
              <a:spcBef>
                <a:spcPct val="0"/>
              </a:spcBef>
              <a:buClrTx/>
              <a:buFontTx/>
              <a:buNone/>
              <a:defRPr/>
            </a:pPr>
            <a:r>
              <a:rPr lang="es-ES" altLang="en-US" sz="2400" dirty="0" err="1" smtClean="0">
                <a:latin typeface="Arial" panose="020B0604020202020204" pitchFamily="34" charset="0"/>
                <a:cs typeface="Arial" panose="020B0604020202020204" pitchFamily="34" charset="0"/>
              </a:rPr>
              <a:t>However</a:t>
            </a:r>
            <a:r>
              <a:rPr lang="es-ES" altLang="en-US" sz="2400" dirty="0" smtClean="0">
                <a:latin typeface="Arial" panose="020B0604020202020204" pitchFamily="34" charset="0"/>
                <a:cs typeface="Arial" panose="020B0604020202020204" pitchFamily="34" charset="0"/>
              </a:rPr>
              <a:t>, </a:t>
            </a:r>
            <a:r>
              <a:rPr lang="es-ES" altLang="en-US" sz="2400" dirty="0" err="1" smtClean="0">
                <a:latin typeface="Arial" panose="020B0604020202020204" pitchFamily="34" charset="0"/>
                <a:cs typeface="Arial" panose="020B0604020202020204" pitchFamily="34" charset="0"/>
              </a:rPr>
              <a:t>follow</a:t>
            </a:r>
            <a:r>
              <a:rPr lang="es-ES" altLang="en-US" sz="2400" dirty="0" smtClean="0">
                <a:latin typeface="Arial" panose="020B0604020202020204" pitchFamily="34" charset="0"/>
                <a:cs typeface="Arial" panose="020B0604020202020204" pitchFamily="34" charset="0"/>
              </a:rPr>
              <a:t>-up </a:t>
            </a:r>
            <a:r>
              <a:rPr lang="es-ES" altLang="en-US" sz="2400" dirty="0" err="1" smtClean="0">
                <a:latin typeface="Arial" panose="020B0604020202020204" pitchFamily="34" charset="0"/>
                <a:cs typeface="Arial" panose="020B0604020202020204" pitchFamily="34" charset="0"/>
              </a:rPr>
              <a:t>studies</a:t>
            </a:r>
            <a:r>
              <a:rPr lang="es-ES" altLang="en-US" sz="2400" dirty="0" smtClean="0">
                <a:latin typeface="Arial" panose="020B0604020202020204" pitchFamily="34" charset="0"/>
                <a:cs typeface="Arial" panose="020B0604020202020204" pitchFamily="34" charset="0"/>
              </a:rPr>
              <a:t> </a:t>
            </a:r>
            <a:r>
              <a:rPr lang="es-ES" altLang="en-US" sz="2400" dirty="0" err="1" smtClean="0">
                <a:latin typeface="Arial" panose="020B0604020202020204" pitchFamily="34" charset="0"/>
                <a:cs typeface="Arial" panose="020B0604020202020204" pitchFamily="34" charset="0"/>
              </a:rPr>
              <a:t>suggest</a:t>
            </a:r>
            <a:r>
              <a:rPr lang="es-ES" altLang="en-US" sz="2400" dirty="0" smtClean="0">
                <a:latin typeface="Arial" panose="020B0604020202020204" pitchFamily="34" charset="0"/>
                <a:cs typeface="Arial" panose="020B0604020202020204" pitchFamily="34" charset="0"/>
              </a:rPr>
              <a:t> </a:t>
            </a:r>
            <a:r>
              <a:rPr lang="es-ES" altLang="en-US" sz="2400" dirty="0" err="1" smtClean="0">
                <a:latin typeface="Arial" panose="020B0604020202020204" pitchFamily="34" charset="0"/>
                <a:cs typeface="Arial" panose="020B0604020202020204" pitchFamily="34" charset="0"/>
              </a:rPr>
              <a:t>this</a:t>
            </a:r>
            <a:r>
              <a:rPr lang="es-ES" altLang="en-US" sz="2400" dirty="0" smtClean="0">
                <a:latin typeface="Arial" panose="020B0604020202020204" pitchFamily="34" charset="0"/>
                <a:cs typeface="Arial" panose="020B0604020202020204" pitchFamily="34" charset="0"/>
              </a:rPr>
              <a:t> </a:t>
            </a:r>
            <a:r>
              <a:rPr lang="es-ES" altLang="en-US" sz="2400" dirty="0" err="1" smtClean="0">
                <a:latin typeface="Arial" panose="020B0604020202020204" pitchFamily="34" charset="0"/>
                <a:cs typeface="Arial" panose="020B0604020202020204" pitchFamily="34" charset="0"/>
              </a:rPr>
              <a:t>finding</a:t>
            </a:r>
            <a:r>
              <a:rPr lang="es-ES" altLang="en-US" sz="2400" dirty="0" smtClean="0">
                <a:latin typeface="Arial" panose="020B0604020202020204" pitchFamily="34" charset="0"/>
                <a:cs typeface="Arial" panose="020B0604020202020204" pitchFamily="34" charset="0"/>
              </a:rPr>
              <a:t> </a:t>
            </a:r>
            <a:r>
              <a:rPr lang="es-ES" altLang="en-US" sz="2400" dirty="0" err="1" smtClean="0">
                <a:latin typeface="Arial" panose="020B0604020202020204" pitchFamily="34" charset="0"/>
                <a:cs typeface="Arial" panose="020B0604020202020204" pitchFamily="34" charset="0"/>
              </a:rPr>
              <a:t>was</a:t>
            </a:r>
            <a:r>
              <a:rPr lang="es-ES" altLang="en-US" sz="2400" dirty="0" smtClean="0">
                <a:latin typeface="Arial" panose="020B0604020202020204" pitchFamily="34" charset="0"/>
                <a:cs typeface="Arial" panose="020B0604020202020204" pitchFamily="34" charset="0"/>
              </a:rPr>
              <a:t> </a:t>
            </a:r>
            <a:r>
              <a:rPr lang="es-ES" altLang="en-US" sz="2400" dirty="0" err="1" smtClean="0">
                <a:latin typeface="Arial" panose="020B0604020202020204" pitchFamily="34" charset="0"/>
                <a:cs typeface="Arial" panose="020B0604020202020204" pitchFamily="34" charset="0"/>
              </a:rPr>
              <a:t>the</a:t>
            </a:r>
            <a:r>
              <a:rPr lang="es-ES" altLang="en-US" sz="2400" dirty="0" smtClean="0">
                <a:latin typeface="Arial" panose="020B0604020202020204" pitchFamily="34" charset="0"/>
                <a:cs typeface="Arial" panose="020B0604020202020204" pitchFamily="34" charset="0"/>
              </a:rPr>
              <a:t> </a:t>
            </a:r>
            <a:r>
              <a:rPr lang="es-ES" altLang="en-US" sz="2400" dirty="0" err="1" smtClean="0">
                <a:latin typeface="Arial" panose="020B0604020202020204" pitchFamily="34" charset="0"/>
                <a:cs typeface="Arial" panose="020B0604020202020204" pitchFamily="34" charset="0"/>
              </a:rPr>
              <a:t>result</a:t>
            </a:r>
            <a:r>
              <a:rPr lang="es-ES" altLang="en-US" sz="2400" dirty="0" smtClean="0">
                <a:latin typeface="Arial" panose="020B0604020202020204" pitchFamily="34" charset="0"/>
                <a:cs typeface="Arial" panose="020B0604020202020204" pitchFamily="34" charset="0"/>
              </a:rPr>
              <a:t> of lexical stress </a:t>
            </a:r>
            <a:r>
              <a:rPr lang="es-ES" altLang="en-US" sz="2400" dirty="0" err="1" smtClean="0">
                <a:latin typeface="Arial" panose="020B0604020202020204" pitchFamily="34" charset="0"/>
                <a:cs typeface="Arial" panose="020B0604020202020204" pitchFamily="34" charset="0"/>
              </a:rPr>
              <a:t>covarying</a:t>
            </a:r>
            <a:r>
              <a:rPr lang="es-ES" altLang="en-US" sz="2400" dirty="0" smtClean="0">
                <a:latin typeface="Arial" panose="020B0604020202020204" pitchFamily="34" charset="0"/>
                <a:cs typeface="Arial" panose="020B0604020202020204" pitchFamily="34" charset="0"/>
              </a:rPr>
              <a:t> </a:t>
            </a:r>
            <a:r>
              <a:rPr lang="es-ES" altLang="en-US" sz="2400" dirty="0" err="1" smtClean="0">
                <a:latin typeface="Arial" panose="020B0604020202020204" pitchFamily="34" charset="0"/>
                <a:cs typeface="Arial" panose="020B0604020202020204" pitchFamily="34" charset="0"/>
              </a:rPr>
              <a:t>with</a:t>
            </a:r>
            <a:r>
              <a:rPr lang="es-ES" altLang="en-US" sz="2400" dirty="0" smtClean="0">
                <a:latin typeface="Arial" panose="020B0604020202020204" pitchFamily="34" charset="0"/>
                <a:cs typeface="Arial" panose="020B0604020202020204" pitchFamily="34" charset="0"/>
              </a:rPr>
              <a:t> pitch </a:t>
            </a:r>
            <a:r>
              <a:rPr lang="es-ES" altLang="en-US" sz="2400" dirty="0" err="1" smtClean="0">
                <a:latin typeface="Arial" panose="020B0604020202020204" pitchFamily="34" charset="0"/>
                <a:cs typeface="Arial" panose="020B0604020202020204" pitchFamily="34" charset="0"/>
              </a:rPr>
              <a:t>accent</a:t>
            </a:r>
            <a:r>
              <a:rPr lang="es-ES" altLang="en-US" sz="2400" dirty="0" smtClean="0">
                <a:latin typeface="Arial" panose="020B0604020202020204" pitchFamily="34" charset="0"/>
                <a:cs typeface="Arial" panose="020B0604020202020204" pitchFamily="34" charset="0"/>
              </a:rPr>
              <a:t> (Ortega-</a:t>
            </a:r>
            <a:r>
              <a:rPr lang="es-ES" altLang="en-US" sz="2400" dirty="0" err="1" smtClean="0">
                <a:latin typeface="Arial" panose="020B0604020202020204" pitchFamily="34" charset="0"/>
                <a:cs typeface="Arial" panose="020B0604020202020204" pitchFamily="34" charset="0"/>
              </a:rPr>
              <a:t>Llebaria</a:t>
            </a:r>
            <a:r>
              <a:rPr lang="es-ES" altLang="en-US" sz="2400" dirty="0" smtClean="0">
                <a:latin typeface="Arial" panose="020B0604020202020204" pitchFamily="34" charset="0"/>
                <a:cs typeface="Arial" panose="020B0604020202020204" pitchFamily="34" charset="0"/>
              </a:rPr>
              <a:t> </a:t>
            </a:r>
            <a:r>
              <a:rPr lang="en-US" altLang="en-US" sz="2400" dirty="0" smtClean="0">
                <a:latin typeface="Arial" panose="020B0604020202020204" pitchFamily="34" charset="0"/>
                <a:cs typeface="Arial" panose="020B0604020202020204" pitchFamily="34" charset="0"/>
              </a:rPr>
              <a:t>&amp; Prieto, 2007, 2009).</a:t>
            </a:r>
          </a:p>
          <a:p>
            <a:pPr>
              <a:spcBef>
                <a:spcPct val="0"/>
              </a:spcBef>
              <a:buClrTx/>
              <a:buFontTx/>
              <a:buNone/>
              <a:defRPr/>
            </a:pPr>
            <a:endParaRPr lang="en-US" altLang="en-US" sz="4000" dirty="0" smtClean="0">
              <a:latin typeface="+mj-lt"/>
            </a:endParaRPr>
          </a:p>
        </p:txBody>
      </p:sp>
    </p:spTree>
    <p:extLst>
      <p:ext uri="{BB962C8B-B14F-4D97-AF65-F5344CB8AC3E}">
        <p14:creationId xmlns:p14="http://schemas.microsoft.com/office/powerpoint/2010/main" val="28492409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331076" y="1718442"/>
            <a:ext cx="8466503" cy="3605048"/>
          </a:xfrm>
        </p:spPr>
        <p:txBody>
          <a:bodyPr>
            <a:normAutofit/>
          </a:bodyPr>
          <a:lstStyle/>
          <a:p>
            <a:pPr algn="ctr">
              <a:buNone/>
            </a:pPr>
            <a:r>
              <a:rPr lang="en-US" sz="6600" dirty="0" smtClean="0">
                <a:solidFill>
                  <a:schemeClr val="bg1"/>
                </a:solidFill>
              </a:rPr>
              <a:t>ACQUISITION</a:t>
            </a:r>
          </a:p>
          <a:p>
            <a:pPr algn="ctr">
              <a:buNone/>
            </a:pPr>
            <a:r>
              <a:rPr lang="en-US" sz="6600" dirty="0" smtClean="0">
                <a:solidFill>
                  <a:schemeClr val="bg1"/>
                </a:solidFill>
              </a:rPr>
              <a:t>OF LEXICAL STRESS IN L2 SPANISH</a:t>
            </a:r>
            <a:endParaRPr lang="en-US" sz="6600" dirty="0">
              <a:solidFill>
                <a:schemeClr val="bg1"/>
              </a:solidFill>
            </a:endParaRPr>
          </a:p>
        </p:txBody>
      </p:sp>
    </p:spTree>
    <p:extLst>
      <p:ext uri="{BB962C8B-B14F-4D97-AF65-F5344CB8AC3E}">
        <p14:creationId xmlns:p14="http://schemas.microsoft.com/office/powerpoint/2010/main" val="7672976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565FFE65-2270-48DC-9922-A505D17A0B68}" type="slidenum">
              <a:rPr lang="en-US" smtClean="0"/>
              <a:pPr/>
              <a:t>14</a:t>
            </a:fld>
            <a:endParaRPr lang="en-US"/>
          </a:p>
        </p:txBody>
      </p:sp>
      <p:sp>
        <p:nvSpPr>
          <p:cNvPr id="3" name="Rectángulo 2"/>
          <p:cNvSpPr/>
          <p:nvPr/>
        </p:nvSpPr>
        <p:spPr>
          <a:xfrm>
            <a:off x="533399" y="1371277"/>
            <a:ext cx="7685315" cy="5062924"/>
          </a:xfrm>
          <a:prstGeom prst="rect">
            <a:avLst/>
          </a:prstGeom>
        </p:spPr>
        <p:txBody>
          <a:bodyPr wrap="square">
            <a:spAutoFit/>
          </a:bodyPr>
          <a:lstStyle/>
          <a:p>
            <a:pPr marL="342900" indent="-342900">
              <a:spcAft>
                <a:spcPts val="600"/>
              </a:spcAft>
              <a:buFont typeface="Arial" charset="0"/>
              <a:buChar char="•"/>
            </a:pPr>
            <a:r>
              <a:rPr lang="en-US" dirty="0" smtClean="0"/>
              <a:t>Understudied</a:t>
            </a:r>
          </a:p>
          <a:p>
            <a:pPr marL="342900" indent="-342900">
              <a:spcAft>
                <a:spcPts val="600"/>
              </a:spcAft>
              <a:buFont typeface="Arial" charset="0"/>
              <a:buChar char="•"/>
            </a:pPr>
            <a:r>
              <a:rPr lang="en-US" dirty="0" smtClean="0"/>
              <a:t>Theories of L2 acquisition of phonology don’t make predictions about prosody</a:t>
            </a:r>
          </a:p>
          <a:p>
            <a:pPr marL="342900" indent="-342900">
              <a:spcAft>
                <a:spcPts val="600"/>
              </a:spcAft>
              <a:buFont typeface="Arial" charset="0"/>
              <a:buChar char="•"/>
            </a:pPr>
            <a:r>
              <a:rPr lang="en-US" dirty="0" smtClean="0"/>
              <a:t>Existing models (PAM, SLM, L2LP) can be extended (</a:t>
            </a:r>
            <a:r>
              <a:rPr lang="en-US" dirty="0" err="1" smtClean="0"/>
              <a:t>Trofimovich</a:t>
            </a:r>
            <a:r>
              <a:rPr lang="en-US" dirty="0" smtClean="0"/>
              <a:t> &amp; Baker, 2006)</a:t>
            </a:r>
          </a:p>
          <a:p>
            <a:pPr marL="342900" indent="-342900">
              <a:spcAft>
                <a:spcPts val="600"/>
              </a:spcAft>
              <a:buFont typeface="Arial" charset="0"/>
              <a:buChar char="•"/>
            </a:pPr>
            <a:r>
              <a:rPr lang="en-US" dirty="0" smtClean="0"/>
              <a:t>Difficulty of learning determined by L1/L2 differences (same as vowels and consonants)</a:t>
            </a:r>
          </a:p>
          <a:p>
            <a:pPr marL="342900" indent="-342900">
              <a:spcAft>
                <a:spcPts val="600"/>
              </a:spcAft>
              <a:buFont typeface="Arial" charset="0"/>
              <a:buChar char="•"/>
            </a:pPr>
            <a:endParaRPr lang="en-US" dirty="0" smtClean="0"/>
          </a:p>
          <a:p>
            <a:pPr marL="342900" indent="-342900">
              <a:spcAft>
                <a:spcPts val="600"/>
              </a:spcAft>
              <a:buFont typeface="Arial" charset="0"/>
              <a:buChar char="•"/>
            </a:pPr>
            <a:r>
              <a:rPr lang="en-US" dirty="0" smtClean="0"/>
              <a:t>Stress is phonologically distinctive in English and Spanish</a:t>
            </a:r>
          </a:p>
          <a:p>
            <a:pPr marL="342900" indent="-342900">
              <a:spcAft>
                <a:spcPts val="600"/>
              </a:spcAft>
              <a:buFont typeface="Arial" charset="0"/>
              <a:buChar char="•"/>
            </a:pPr>
            <a:r>
              <a:rPr lang="en-US" dirty="0" smtClean="0"/>
              <a:t>Acoustic correlates are same/similar</a:t>
            </a:r>
          </a:p>
          <a:p>
            <a:pPr marL="342900" indent="-342900">
              <a:spcAft>
                <a:spcPts val="600"/>
              </a:spcAft>
              <a:buFont typeface="Arial" charset="0"/>
              <a:buChar char="•"/>
            </a:pPr>
            <a:r>
              <a:rPr lang="en-US" dirty="0" smtClean="0"/>
              <a:t>Should be easy…</a:t>
            </a:r>
            <a:endParaRPr lang="en-US" dirty="0"/>
          </a:p>
        </p:txBody>
      </p:sp>
    </p:spTree>
    <p:extLst>
      <p:ext uri="{BB962C8B-B14F-4D97-AF65-F5344CB8AC3E}">
        <p14:creationId xmlns:p14="http://schemas.microsoft.com/office/powerpoint/2010/main" val="1272149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565FFE65-2270-48DC-9922-A505D17A0B68}" type="slidenum">
              <a:rPr lang="en-US" smtClean="0"/>
              <a:pPr/>
              <a:t>15</a:t>
            </a:fld>
            <a:endParaRPr lang="en-US"/>
          </a:p>
        </p:txBody>
      </p:sp>
      <p:pic>
        <p:nvPicPr>
          <p:cNvPr id="4" name="Picture 6" descr="tension1.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1286" y="1219267"/>
            <a:ext cx="1871980" cy="2215176"/>
          </a:xfrm>
          <a:prstGeom prst="rect">
            <a:avLst/>
          </a:prstGeom>
        </p:spPr>
      </p:pic>
      <p:sp>
        <p:nvSpPr>
          <p:cNvPr id="6" name="CuadroTexto 5"/>
          <p:cNvSpPr txBox="1"/>
          <p:nvPr/>
        </p:nvSpPr>
        <p:spPr>
          <a:xfrm>
            <a:off x="370115" y="1373828"/>
            <a:ext cx="6651171" cy="5170646"/>
          </a:xfrm>
          <a:prstGeom prst="rect">
            <a:avLst/>
          </a:prstGeom>
          <a:noFill/>
        </p:spPr>
        <p:txBody>
          <a:bodyPr wrap="square" rtlCol="0">
            <a:spAutoFit/>
          </a:bodyPr>
          <a:lstStyle/>
          <a:p>
            <a:pPr marL="342900" indent="-342900">
              <a:spcAft>
                <a:spcPts val="600"/>
              </a:spcAft>
              <a:buFont typeface="Arial" charset="0"/>
              <a:buChar char="•"/>
            </a:pPr>
            <a:r>
              <a:rPr lang="en-US" sz="2000" dirty="0" smtClean="0"/>
              <a:t>Production (Lord, 2003; Carlson, 2006; Tight, 2007)</a:t>
            </a:r>
          </a:p>
          <a:p>
            <a:pPr marL="800100" lvl="1" indent="-342900">
              <a:spcAft>
                <a:spcPts val="600"/>
              </a:spcAft>
              <a:buFont typeface="Arial" charset="0"/>
              <a:buChar char="•"/>
            </a:pPr>
            <a:r>
              <a:rPr lang="en-US" sz="2000" dirty="0" smtClean="0"/>
              <a:t>Beginners show low accuracy</a:t>
            </a:r>
          </a:p>
          <a:p>
            <a:pPr marL="800100" lvl="1" indent="-342900">
              <a:spcAft>
                <a:spcPts val="600"/>
              </a:spcAft>
              <a:buFont typeface="Arial" charset="0"/>
              <a:buChar char="•"/>
            </a:pPr>
            <a:r>
              <a:rPr lang="en-US" sz="2000" dirty="0" smtClean="0"/>
              <a:t>Improve with proficiency</a:t>
            </a:r>
          </a:p>
          <a:p>
            <a:pPr marL="800100" lvl="1" indent="-342900">
              <a:spcAft>
                <a:spcPts val="600"/>
              </a:spcAft>
              <a:buFont typeface="Arial" charset="0"/>
              <a:buChar char="•"/>
            </a:pPr>
            <a:r>
              <a:rPr lang="en-US" sz="2000" dirty="0" smtClean="0"/>
              <a:t>Differences for </a:t>
            </a:r>
          </a:p>
          <a:p>
            <a:pPr marL="1257300" lvl="2" indent="-342900">
              <a:spcAft>
                <a:spcPts val="600"/>
              </a:spcAft>
              <a:buFont typeface="Arial" charset="0"/>
              <a:buChar char="•"/>
            </a:pPr>
            <a:r>
              <a:rPr lang="en-US" sz="2000" dirty="0" smtClean="0"/>
              <a:t>word type (real words more accurate)</a:t>
            </a:r>
          </a:p>
          <a:p>
            <a:pPr marL="1257300" lvl="2" indent="-342900">
              <a:spcAft>
                <a:spcPts val="600"/>
              </a:spcAft>
              <a:buFont typeface="Arial" charset="0"/>
              <a:buChar char="•"/>
            </a:pPr>
            <a:r>
              <a:rPr lang="en-US" sz="2000" dirty="0" smtClean="0"/>
              <a:t>position (penultimate &gt; antepenultimate &gt; final)</a:t>
            </a:r>
          </a:p>
          <a:p>
            <a:pPr marL="342900" indent="-342900">
              <a:spcAft>
                <a:spcPts val="600"/>
              </a:spcAft>
              <a:buFont typeface="Arial" charset="0"/>
              <a:buChar char="•"/>
            </a:pPr>
            <a:r>
              <a:rPr lang="en-US" sz="2000" dirty="0" smtClean="0"/>
              <a:t>Perception </a:t>
            </a:r>
          </a:p>
          <a:p>
            <a:pPr marL="800100" lvl="1" indent="-342900">
              <a:spcAft>
                <a:spcPts val="600"/>
              </a:spcAft>
              <a:buFont typeface="Arial" charset="0"/>
              <a:buChar char="•"/>
            </a:pPr>
            <a:r>
              <a:rPr lang="en-US" sz="2000" dirty="0" smtClean="0"/>
              <a:t>Precedes production accuracy (</a:t>
            </a:r>
            <a:r>
              <a:rPr lang="en-US" sz="2000" dirty="0"/>
              <a:t>Lord, </a:t>
            </a:r>
            <a:r>
              <a:rPr lang="en-US" sz="2000" dirty="0" smtClean="0"/>
              <a:t>2003)</a:t>
            </a:r>
          </a:p>
          <a:p>
            <a:pPr marL="800100" lvl="1" indent="-342900">
              <a:spcAft>
                <a:spcPts val="600"/>
              </a:spcAft>
              <a:buFont typeface="Arial" charset="0"/>
              <a:buChar char="•"/>
            </a:pPr>
            <a:r>
              <a:rPr lang="en-US" sz="2000" dirty="0" smtClean="0"/>
              <a:t>Invariable regarding proficiency and word type (Lord, 2003)</a:t>
            </a:r>
          </a:p>
          <a:p>
            <a:pPr marL="800100" lvl="1" indent="-342900">
              <a:spcAft>
                <a:spcPts val="600"/>
              </a:spcAft>
              <a:buFont typeface="Arial" charset="0"/>
              <a:buChar char="•"/>
            </a:pPr>
            <a:r>
              <a:rPr lang="en-US" sz="2000" dirty="0" smtClean="0"/>
              <a:t>More reliance on final syllable weight as proficiency increases (Face, 2005)</a:t>
            </a:r>
          </a:p>
          <a:p>
            <a:pPr marL="800100" lvl="1" indent="-342900">
              <a:spcAft>
                <a:spcPts val="600"/>
              </a:spcAft>
              <a:buFont typeface="Arial" charset="0"/>
              <a:buChar char="•"/>
            </a:pPr>
            <a:r>
              <a:rPr lang="en-US" sz="2000" dirty="0" smtClean="0"/>
              <a:t>Explicit instruction not beneficial (</a:t>
            </a:r>
            <a:r>
              <a:rPr lang="en-US" sz="2000" dirty="0" err="1" smtClean="0"/>
              <a:t>Saalfeld</a:t>
            </a:r>
            <a:r>
              <a:rPr lang="en-US" sz="2000" dirty="0"/>
              <a:t>, </a:t>
            </a:r>
            <a:r>
              <a:rPr lang="en-US" sz="2000" dirty="0" smtClean="0"/>
              <a:t>2012)</a:t>
            </a:r>
          </a:p>
        </p:txBody>
      </p:sp>
    </p:spTree>
    <p:extLst>
      <p:ext uri="{BB962C8B-B14F-4D97-AF65-F5344CB8AC3E}">
        <p14:creationId xmlns:p14="http://schemas.microsoft.com/office/powerpoint/2010/main" val="106150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331076" y="1718442"/>
            <a:ext cx="8466503" cy="3605048"/>
          </a:xfrm>
        </p:spPr>
        <p:txBody>
          <a:bodyPr>
            <a:normAutofit/>
          </a:bodyPr>
          <a:lstStyle/>
          <a:p>
            <a:pPr algn="ctr">
              <a:buNone/>
            </a:pPr>
            <a:r>
              <a:rPr lang="en-US" sz="6600" dirty="0" smtClean="0">
                <a:solidFill>
                  <a:schemeClr val="bg1"/>
                </a:solidFill>
              </a:rPr>
              <a:t>PROFICIENCY AND L2 MORPHOSYNTACTIC PROCESSING</a:t>
            </a:r>
            <a:endParaRPr lang="en-US" sz="6600" dirty="0">
              <a:solidFill>
                <a:schemeClr val="bg1"/>
              </a:solidFill>
            </a:endParaRPr>
          </a:p>
        </p:txBody>
      </p:sp>
    </p:spTree>
    <p:extLst>
      <p:ext uri="{BB962C8B-B14F-4D97-AF65-F5344CB8AC3E}">
        <p14:creationId xmlns:p14="http://schemas.microsoft.com/office/powerpoint/2010/main" val="39827121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7500" y="393700"/>
            <a:ext cx="8610600" cy="6464300"/>
          </a:xfrm>
        </p:spPr>
        <p:txBody>
          <a:bodyPr>
            <a:normAutofit fontScale="85000" lnSpcReduction="20000"/>
          </a:bodyPr>
          <a:lstStyle/>
          <a:p>
            <a:pPr marL="114300" indent="0">
              <a:buNone/>
            </a:pPr>
            <a:r>
              <a:rPr lang="en-US" sz="4000" b="1" dirty="0" smtClean="0">
                <a:solidFill>
                  <a:schemeClr val="accent1"/>
                </a:solidFill>
                <a:cs typeface="Arial" panose="020B0604020202020204" pitchFamily="34" charset="0"/>
              </a:rPr>
              <a:t>SENSITIVITY TO MORPHOSYNTAX:</a:t>
            </a:r>
          </a:p>
          <a:p>
            <a:pPr marL="114300" indent="0">
              <a:buNone/>
            </a:pPr>
            <a:r>
              <a:rPr lang="en-US" sz="4000" b="1" dirty="0" smtClean="0">
                <a:cs typeface="Arial" panose="020B0604020202020204" pitchFamily="34" charset="0"/>
              </a:rPr>
              <a:t>Behavioral studies: </a:t>
            </a:r>
            <a:endParaRPr lang="en-US" sz="4000" dirty="0" smtClean="0">
              <a:cs typeface="Arial" panose="020B0604020202020204" pitchFamily="34" charset="0"/>
            </a:endParaRPr>
          </a:p>
          <a:p>
            <a:pPr marL="114300" indent="0">
              <a:buNone/>
            </a:pPr>
            <a:r>
              <a:rPr lang="en-US" sz="4000" dirty="0" smtClean="0">
                <a:solidFill>
                  <a:srgbClr val="00B050"/>
                </a:solidFill>
                <a:cs typeface="Arial" panose="020B0604020202020204" pitchFamily="34" charset="0"/>
              </a:rPr>
              <a:t>Higher proficiency = sensitive </a:t>
            </a:r>
          </a:p>
          <a:p>
            <a:pPr marL="114300" indent="0">
              <a:buNone/>
            </a:pPr>
            <a:r>
              <a:rPr lang="en-US" sz="2400" dirty="0" smtClean="0">
                <a:cs typeface="Arial" panose="020B0604020202020204" pitchFamily="34" charset="0"/>
              </a:rPr>
              <a:t>(e.g</a:t>
            </a:r>
            <a:r>
              <a:rPr lang="en-US" sz="2400" dirty="0">
                <a:cs typeface="Arial" panose="020B0604020202020204" pitchFamily="34" charset="0"/>
              </a:rPr>
              <a:t>., Ellis &amp; </a:t>
            </a:r>
            <a:r>
              <a:rPr lang="en-US" sz="2400" dirty="0" err="1">
                <a:cs typeface="Arial" panose="020B0604020202020204" pitchFamily="34" charset="0"/>
              </a:rPr>
              <a:t>Sagarra</a:t>
            </a:r>
            <a:r>
              <a:rPr lang="en-US" sz="2400" dirty="0">
                <a:cs typeface="Arial" panose="020B0604020202020204" pitchFamily="34" charset="0"/>
              </a:rPr>
              <a:t>, 2010; Foote, 2011; Keating, 2010; </a:t>
            </a:r>
            <a:r>
              <a:rPr lang="en-US" sz="2400" dirty="0" err="1">
                <a:cs typeface="Arial" panose="020B0604020202020204" pitchFamily="34" charset="0"/>
              </a:rPr>
              <a:t>Tokowicz</a:t>
            </a:r>
            <a:r>
              <a:rPr lang="en-US" sz="2400" dirty="0">
                <a:cs typeface="Arial" panose="020B0604020202020204" pitchFamily="34" charset="0"/>
              </a:rPr>
              <a:t> &amp; Warren, </a:t>
            </a:r>
            <a:r>
              <a:rPr lang="en-US" sz="2400" dirty="0" smtClean="0">
                <a:cs typeface="Arial" panose="020B0604020202020204" pitchFamily="34" charset="0"/>
              </a:rPr>
              <a:t>2010)</a:t>
            </a:r>
          </a:p>
          <a:p>
            <a:pPr marL="114300" indent="0">
              <a:buNone/>
            </a:pPr>
            <a:r>
              <a:rPr lang="en-US" sz="4000" dirty="0" smtClean="0">
                <a:solidFill>
                  <a:srgbClr val="FF0000"/>
                </a:solidFill>
                <a:cs typeface="Arial" panose="020B0604020202020204" pitchFamily="34" charset="0"/>
              </a:rPr>
              <a:t>Lower proficiency = insensitive </a:t>
            </a:r>
          </a:p>
          <a:p>
            <a:pPr marL="114300" indent="0">
              <a:buNone/>
            </a:pPr>
            <a:r>
              <a:rPr lang="en-US" sz="2400" dirty="0" smtClean="0">
                <a:cs typeface="Arial" panose="020B0604020202020204" pitchFamily="34" charset="0"/>
              </a:rPr>
              <a:t>(e.g</a:t>
            </a:r>
            <a:r>
              <a:rPr lang="en-US" sz="2400" dirty="0">
                <a:cs typeface="Arial" panose="020B0604020202020204" pitchFamily="34" charset="0"/>
              </a:rPr>
              <a:t>., </a:t>
            </a:r>
            <a:r>
              <a:rPr lang="en-US" sz="2400" dirty="0" err="1">
                <a:cs typeface="Arial" panose="020B0604020202020204" pitchFamily="34" charset="0"/>
              </a:rPr>
              <a:t>Sagarra</a:t>
            </a:r>
            <a:r>
              <a:rPr lang="en-US" sz="2400" dirty="0">
                <a:cs typeface="Arial" panose="020B0604020202020204" pitchFamily="34" charset="0"/>
              </a:rPr>
              <a:t>, 2008, 2014; </a:t>
            </a:r>
            <a:r>
              <a:rPr lang="en-US" sz="2400" dirty="0" err="1">
                <a:cs typeface="Arial" panose="020B0604020202020204" pitchFamily="34" charset="0"/>
              </a:rPr>
              <a:t>Sagarra</a:t>
            </a:r>
            <a:r>
              <a:rPr lang="en-US" sz="2400" dirty="0">
                <a:cs typeface="Arial" panose="020B0604020202020204" pitchFamily="34" charset="0"/>
              </a:rPr>
              <a:t> &amp; Herschensohn, 2010, 2013). </a:t>
            </a:r>
            <a:endParaRPr lang="en-US" sz="2400" dirty="0" smtClean="0">
              <a:cs typeface="Arial" panose="020B0604020202020204" pitchFamily="34" charset="0"/>
            </a:endParaRPr>
          </a:p>
          <a:p>
            <a:pPr marL="114300" indent="0">
              <a:buNone/>
            </a:pPr>
            <a:endParaRPr lang="en-US" sz="800" dirty="0">
              <a:cs typeface="Arial" panose="020B0604020202020204" pitchFamily="34" charset="0"/>
            </a:endParaRPr>
          </a:p>
          <a:p>
            <a:pPr marL="114300" indent="0">
              <a:buNone/>
            </a:pPr>
            <a:r>
              <a:rPr lang="en-US" sz="4000" b="1" dirty="0" smtClean="0">
                <a:cs typeface="Arial" panose="020B0604020202020204" pitchFamily="34" charset="0"/>
              </a:rPr>
              <a:t>ERP studies: </a:t>
            </a:r>
          </a:p>
          <a:p>
            <a:pPr marL="114300" indent="0">
              <a:buNone/>
            </a:pPr>
            <a:r>
              <a:rPr lang="en-US" sz="4000" dirty="0">
                <a:solidFill>
                  <a:srgbClr val="00B050"/>
                </a:solidFill>
                <a:cs typeface="Arial" panose="020B0604020202020204" pitchFamily="34" charset="0"/>
              </a:rPr>
              <a:t>Higher proficiency = sensitive </a:t>
            </a:r>
          </a:p>
          <a:p>
            <a:pPr marL="114300" indent="0">
              <a:buNone/>
            </a:pPr>
            <a:r>
              <a:rPr lang="en-US" sz="2800" dirty="0">
                <a:cs typeface="Arial" panose="020B0604020202020204" pitchFamily="34" charset="0"/>
              </a:rPr>
              <a:t>(e.g., </a:t>
            </a:r>
            <a:r>
              <a:rPr lang="en-US" sz="2800" dirty="0" smtClean="0">
                <a:cs typeface="Arial" panose="020B0604020202020204" pitchFamily="34" charset="0"/>
              </a:rPr>
              <a:t>Rossi </a:t>
            </a:r>
            <a:r>
              <a:rPr lang="en-US" sz="2800" dirty="0">
                <a:cs typeface="Arial" panose="020B0604020202020204" pitchFamily="34" charset="0"/>
              </a:rPr>
              <a:t>et a., 2006; </a:t>
            </a:r>
            <a:r>
              <a:rPr lang="en-US" sz="2800" dirty="0" err="1">
                <a:cs typeface="Arial" panose="020B0604020202020204" pitchFamily="34" charset="0"/>
              </a:rPr>
              <a:t>Ostherhout</a:t>
            </a:r>
            <a:r>
              <a:rPr lang="en-US" sz="2800" dirty="0">
                <a:cs typeface="Arial" panose="020B0604020202020204" pitchFamily="34" charset="0"/>
              </a:rPr>
              <a:t> et al., 2008). </a:t>
            </a:r>
            <a:r>
              <a:rPr lang="en-US" sz="2800" dirty="0" smtClean="0">
                <a:cs typeface="Arial" panose="020B0604020202020204" pitchFamily="34" charset="0"/>
              </a:rPr>
              <a:t>)</a:t>
            </a:r>
            <a:endParaRPr lang="en-US" sz="2800" dirty="0">
              <a:cs typeface="Arial" panose="020B0604020202020204" pitchFamily="34" charset="0"/>
            </a:endParaRPr>
          </a:p>
          <a:p>
            <a:pPr marL="114300" indent="0">
              <a:buNone/>
            </a:pPr>
            <a:r>
              <a:rPr lang="en-US" sz="4000" dirty="0">
                <a:solidFill>
                  <a:srgbClr val="FF0000"/>
                </a:solidFill>
                <a:cs typeface="Arial" panose="020B0604020202020204" pitchFamily="34" charset="0"/>
              </a:rPr>
              <a:t>Lower proficiency = insensitive </a:t>
            </a:r>
          </a:p>
          <a:p>
            <a:pPr marL="114300" indent="0">
              <a:buNone/>
            </a:pPr>
            <a:r>
              <a:rPr lang="en-US" sz="2800" dirty="0">
                <a:cs typeface="Arial" panose="020B0604020202020204" pitchFamily="34" charset="0"/>
              </a:rPr>
              <a:t>(e.g., </a:t>
            </a:r>
            <a:r>
              <a:rPr lang="en-US" sz="2800" dirty="0" err="1" smtClean="0">
                <a:cs typeface="Arial" panose="020B0604020202020204" pitchFamily="34" charset="0"/>
              </a:rPr>
              <a:t>Faretta-Stutenberg</a:t>
            </a:r>
            <a:r>
              <a:rPr lang="en-US" sz="2800" dirty="0" smtClean="0">
                <a:cs typeface="Arial" panose="020B0604020202020204" pitchFamily="34" charset="0"/>
              </a:rPr>
              <a:t>, 2014; Morgan-Short et al., 2010; Rossi et al., 2006)</a:t>
            </a:r>
          </a:p>
          <a:p>
            <a:pPr marL="114300" indent="0">
              <a:buNone/>
            </a:pPr>
            <a:r>
              <a:rPr lang="en-US" sz="2800" smtClean="0">
                <a:cs typeface="Arial" panose="020B0604020202020204" pitchFamily="34" charset="0"/>
              </a:rPr>
              <a:t>)</a:t>
            </a:r>
            <a:endParaRPr lang="en-US" sz="2800" dirty="0">
              <a:cs typeface="Arial" panose="020B0604020202020204" pitchFamily="34" charset="0"/>
            </a:endParaRPr>
          </a:p>
          <a:p>
            <a:pPr marL="114300" indent="0">
              <a:buNone/>
            </a:pPr>
            <a:endParaRPr lang="en-US" sz="800" dirty="0">
              <a:cs typeface="Arial" panose="020B0604020202020204" pitchFamily="34" charset="0"/>
            </a:endParaRPr>
          </a:p>
        </p:txBody>
      </p:sp>
    </p:spTree>
    <p:extLst>
      <p:ext uri="{BB962C8B-B14F-4D97-AF65-F5344CB8AC3E}">
        <p14:creationId xmlns:p14="http://schemas.microsoft.com/office/powerpoint/2010/main" val="9055759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331076" y="1718442"/>
            <a:ext cx="8466503" cy="3605048"/>
          </a:xfrm>
        </p:spPr>
        <p:txBody>
          <a:bodyPr>
            <a:normAutofit/>
          </a:bodyPr>
          <a:lstStyle/>
          <a:p>
            <a:pPr algn="ctr">
              <a:buNone/>
            </a:pPr>
            <a:r>
              <a:rPr lang="en-US" sz="6600" dirty="0" smtClean="0">
                <a:solidFill>
                  <a:schemeClr val="bg1"/>
                </a:solidFill>
              </a:rPr>
              <a:t>WM AND L2 MORPHOSYNTACTIC PROCESSING</a:t>
            </a:r>
            <a:endParaRPr lang="en-US" sz="6600" dirty="0">
              <a:solidFill>
                <a:schemeClr val="bg1"/>
              </a:solidFill>
            </a:endParaRPr>
          </a:p>
        </p:txBody>
      </p:sp>
    </p:spTree>
    <p:extLst>
      <p:ext uri="{BB962C8B-B14F-4D97-AF65-F5344CB8AC3E}">
        <p14:creationId xmlns:p14="http://schemas.microsoft.com/office/powerpoint/2010/main" val="42279881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2"/>
          <p:cNvSpPr txBox="1">
            <a:spLocks noGrp="1"/>
          </p:cNvSpPr>
          <p:nvPr>
            <p:ph sz="quarter" idx="1"/>
          </p:nvPr>
        </p:nvSpPr>
        <p:spPr>
          <a:xfrm>
            <a:off x="269748" y="800100"/>
            <a:ext cx="8153400" cy="4495800"/>
          </a:xfrm>
          <a:prstGeom prst="rect">
            <a:avLst/>
          </a:prstGeom>
        </p:spPr>
        <p:txBody>
          <a:bodyPr>
            <a:normAutofit lnSpcReduction="10000"/>
          </a:bodyPr>
          <a:lstStyle/>
          <a:p>
            <a:pPr marL="0" indent="0" eaLnBrk="1" fontAlgn="auto" hangingPunct="1">
              <a:spcBef>
                <a:spcPts val="700"/>
              </a:spcBef>
              <a:spcAft>
                <a:spcPts val="0"/>
              </a:spcAft>
              <a:buClr>
                <a:schemeClr val="accent2"/>
              </a:buClr>
              <a:buSzPct val="60000"/>
              <a:buNone/>
              <a:tabLst>
                <a:tab pos="406400" algn="l"/>
              </a:tabLst>
              <a:defRPr/>
            </a:pPr>
            <a:r>
              <a:rPr lang="en-US" sz="2400" dirty="0" smtClean="0">
                <a:cs typeface="Arial" panose="020B0604020202020204" pitchFamily="34" charset="0"/>
              </a:rPr>
              <a:t>	WM AND L2 SYNTACTIC PROCESSING:</a:t>
            </a:r>
          </a:p>
          <a:p>
            <a:pPr marL="0" indent="0" eaLnBrk="1" fontAlgn="auto" hangingPunct="1">
              <a:spcBef>
                <a:spcPts val="700"/>
              </a:spcBef>
              <a:spcAft>
                <a:spcPts val="0"/>
              </a:spcAft>
              <a:buClr>
                <a:schemeClr val="accent2"/>
              </a:buClr>
              <a:buSzPct val="60000"/>
              <a:buNone/>
              <a:tabLst>
                <a:tab pos="406400" algn="l"/>
              </a:tabLst>
              <a:defRPr/>
            </a:pPr>
            <a:endParaRPr lang="en-US" sz="2400" dirty="0">
              <a:cs typeface="Arial" panose="020B0604020202020204" pitchFamily="34" charset="0"/>
            </a:endParaRPr>
          </a:p>
          <a:p>
            <a:pPr marL="0" indent="0" eaLnBrk="1" fontAlgn="auto" hangingPunct="1">
              <a:spcBef>
                <a:spcPts val="700"/>
              </a:spcBef>
              <a:spcAft>
                <a:spcPts val="0"/>
              </a:spcAft>
              <a:buClr>
                <a:schemeClr val="accent2"/>
              </a:buClr>
              <a:buSzPct val="60000"/>
              <a:buNone/>
              <a:tabLst>
                <a:tab pos="406400" algn="l"/>
              </a:tabLst>
              <a:defRPr/>
            </a:pPr>
            <a:endParaRPr lang="en-US" sz="2400" dirty="0" smtClean="0">
              <a:cs typeface="Arial" panose="020B0604020202020204" pitchFamily="34" charset="0"/>
            </a:endParaRPr>
          </a:p>
          <a:p>
            <a:pPr marL="0" indent="0" eaLnBrk="1" fontAlgn="auto" hangingPunct="1">
              <a:spcBef>
                <a:spcPts val="700"/>
              </a:spcBef>
              <a:spcAft>
                <a:spcPts val="0"/>
              </a:spcAft>
              <a:buClr>
                <a:schemeClr val="accent2"/>
              </a:buClr>
              <a:buSzPct val="60000"/>
              <a:buNone/>
              <a:defRPr/>
            </a:pPr>
            <a:endParaRPr lang="en-US" sz="2400" dirty="0" smtClean="0">
              <a:cs typeface="Arial" panose="020B0604020202020204" pitchFamily="34" charset="0"/>
            </a:endParaRPr>
          </a:p>
          <a:p>
            <a:pPr marL="457200" indent="-457200" eaLnBrk="1" fontAlgn="auto" hangingPunct="1">
              <a:spcBef>
                <a:spcPts val="700"/>
              </a:spcBef>
              <a:spcAft>
                <a:spcPts val="0"/>
              </a:spcAft>
              <a:buClr>
                <a:schemeClr val="accent2"/>
              </a:buClr>
              <a:buSzPct val="60000"/>
              <a:buFont typeface="Wingdings" panose="05000000000000000000" pitchFamily="2" charset="2"/>
              <a:buChar char="§"/>
              <a:defRPr/>
            </a:pPr>
            <a:endParaRPr lang="en-US" sz="2400" dirty="0">
              <a:solidFill>
                <a:srgbClr val="FF0000"/>
              </a:solidFill>
              <a:cs typeface="Arial" panose="020B0604020202020204" pitchFamily="34" charset="0"/>
            </a:endParaRPr>
          </a:p>
          <a:p>
            <a:pPr marL="457200" indent="-457200" eaLnBrk="1" fontAlgn="auto" hangingPunct="1">
              <a:spcBef>
                <a:spcPts val="700"/>
              </a:spcBef>
              <a:spcAft>
                <a:spcPts val="0"/>
              </a:spcAft>
              <a:buClr>
                <a:schemeClr val="accent2"/>
              </a:buClr>
              <a:buSzPct val="60000"/>
              <a:buFont typeface="Wingdings" panose="05000000000000000000" pitchFamily="2" charset="2"/>
              <a:buChar char="§"/>
              <a:defRPr/>
            </a:pPr>
            <a:endParaRPr lang="en-US" sz="2400" dirty="0" smtClean="0">
              <a:solidFill>
                <a:srgbClr val="FF0000"/>
              </a:solidFill>
              <a:latin typeface="+mn-lt"/>
              <a:cs typeface="Arial" panose="020B0604020202020204" pitchFamily="34" charset="0"/>
            </a:endParaRPr>
          </a:p>
          <a:p>
            <a:pPr marL="457200" indent="-457200" eaLnBrk="1" fontAlgn="auto" hangingPunct="1">
              <a:spcBef>
                <a:spcPts val="700"/>
              </a:spcBef>
              <a:spcAft>
                <a:spcPts val="0"/>
              </a:spcAft>
              <a:buClr>
                <a:schemeClr val="accent2"/>
              </a:buClr>
              <a:buSzPct val="60000"/>
              <a:buFont typeface="Wingdings" panose="05000000000000000000" pitchFamily="2" charset="2"/>
              <a:buChar char="§"/>
              <a:defRPr/>
            </a:pPr>
            <a:endParaRPr lang="en-US" sz="2400" dirty="0">
              <a:solidFill>
                <a:srgbClr val="FF0000"/>
              </a:solidFill>
              <a:cs typeface="Arial" panose="020B0604020202020204" pitchFamily="34" charset="0"/>
            </a:endParaRPr>
          </a:p>
          <a:p>
            <a:pPr marL="457200" indent="-457200" eaLnBrk="1" fontAlgn="auto" hangingPunct="1">
              <a:spcBef>
                <a:spcPts val="700"/>
              </a:spcBef>
              <a:spcAft>
                <a:spcPts val="0"/>
              </a:spcAft>
              <a:buClr>
                <a:schemeClr val="accent2"/>
              </a:buClr>
              <a:buSzPct val="60000"/>
              <a:buFont typeface="Wingdings" panose="05000000000000000000" pitchFamily="2" charset="2"/>
              <a:buChar char="§"/>
              <a:defRPr/>
            </a:pPr>
            <a:endParaRPr lang="en-US" sz="2400" dirty="0" smtClean="0">
              <a:solidFill>
                <a:srgbClr val="FF0000"/>
              </a:solidFill>
              <a:latin typeface="+mn-lt"/>
              <a:cs typeface="Arial" panose="020B0604020202020204" pitchFamily="34" charset="0"/>
            </a:endParaRPr>
          </a:p>
          <a:p>
            <a:pPr marL="0" indent="0" eaLnBrk="1" fontAlgn="auto" hangingPunct="1">
              <a:spcBef>
                <a:spcPts val="700"/>
              </a:spcBef>
              <a:spcAft>
                <a:spcPts val="0"/>
              </a:spcAft>
              <a:buClr>
                <a:schemeClr val="accent2"/>
              </a:buClr>
              <a:buSzPct val="60000"/>
              <a:buNone/>
              <a:tabLst>
                <a:tab pos="457200" algn="l"/>
              </a:tabLst>
              <a:defRPr/>
            </a:pPr>
            <a:r>
              <a:rPr lang="en-US" sz="2400" dirty="0" smtClean="0">
                <a:latin typeface="+mn-lt"/>
                <a:cs typeface="Arial" panose="020B0604020202020204" pitchFamily="34" charset="0"/>
              </a:rPr>
              <a:t>	WM AND L2 MORPHOSYNTACTIC PROCESSING:</a:t>
            </a:r>
          </a:p>
          <a:p>
            <a:pPr marL="0" indent="0">
              <a:buNone/>
              <a:defRPr/>
            </a:pPr>
            <a:r>
              <a:rPr lang="en-US" sz="2800" dirty="0" smtClean="0">
                <a:cs typeface="Arial" panose="020B0604020202020204" pitchFamily="34" charset="0"/>
              </a:rPr>
              <a:t>	</a:t>
            </a:r>
          </a:p>
          <a:p>
            <a:pPr marL="0" indent="0" eaLnBrk="1" fontAlgn="auto" hangingPunct="1">
              <a:spcBef>
                <a:spcPts val="700"/>
              </a:spcBef>
              <a:spcAft>
                <a:spcPts val="0"/>
              </a:spcAft>
              <a:buClr>
                <a:schemeClr val="accent2"/>
              </a:buClr>
              <a:buSzPct val="60000"/>
              <a:buNone/>
              <a:defRPr/>
            </a:pPr>
            <a:endParaRPr lang="en-US" sz="2400" dirty="0" smtClean="0">
              <a:latin typeface="+mn-lt"/>
              <a:cs typeface="Arial" panose="020B0604020202020204" pitchFamily="34" charset="0"/>
            </a:endParaRPr>
          </a:p>
          <a:p>
            <a:pPr eaLnBrk="1" fontAlgn="auto" hangingPunct="1">
              <a:spcBef>
                <a:spcPts val="700"/>
              </a:spcBef>
              <a:spcAft>
                <a:spcPts val="0"/>
              </a:spcAft>
              <a:buClr>
                <a:schemeClr val="accent2"/>
              </a:buClr>
              <a:buSzPct val="60000"/>
              <a:defRPr/>
            </a:pPr>
            <a:endParaRPr lang="en-US" sz="2800" dirty="0" smtClean="0">
              <a:latin typeface="+mn-lt"/>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4294234"/>
              </p:ext>
            </p:extLst>
          </p:nvPr>
        </p:nvGraphicFramePr>
        <p:xfrm>
          <a:off x="812800" y="1397000"/>
          <a:ext cx="7289800" cy="2103120"/>
        </p:xfrm>
        <a:graphic>
          <a:graphicData uri="http://schemas.openxmlformats.org/drawingml/2006/table">
            <a:tbl>
              <a:tblPr firstRow="1" bandRow="1">
                <a:tableStyleId>{5940675A-B579-460E-94D1-54222C63F5DA}</a:tableStyleId>
              </a:tblPr>
              <a:tblGrid>
                <a:gridCol w="3644900"/>
                <a:gridCol w="3644900"/>
              </a:tblGrid>
              <a:tr h="370840">
                <a:tc>
                  <a:txBody>
                    <a:bodyPr/>
                    <a:lstStyle/>
                    <a:p>
                      <a:pPr algn="ctr"/>
                      <a:r>
                        <a:rPr lang="en-US" b="1" dirty="0" smtClean="0">
                          <a:solidFill>
                            <a:srgbClr val="00B050"/>
                          </a:solidFill>
                        </a:rPr>
                        <a:t>WM</a:t>
                      </a:r>
                      <a:r>
                        <a:rPr lang="en-US" b="1" baseline="0" dirty="0" smtClean="0">
                          <a:solidFill>
                            <a:srgbClr val="00B050"/>
                          </a:solidFill>
                        </a:rPr>
                        <a:t> EFFECTS</a:t>
                      </a:r>
                    </a:p>
                    <a:p>
                      <a:pPr algn="ctr"/>
                      <a:r>
                        <a:rPr lang="en-US" b="1" baseline="0" dirty="0" smtClean="0">
                          <a:solidFill>
                            <a:schemeClr val="bg1"/>
                          </a:solidFill>
                        </a:rPr>
                        <a:t>Lower proficiency</a:t>
                      </a:r>
                      <a:endParaRPr lang="en-US" b="1" dirty="0">
                        <a:solidFill>
                          <a:schemeClr val="bg1"/>
                        </a:solidFill>
                      </a:endParaRPr>
                    </a:p>
                  </a:txBody>
                  <a:tcPr/>
                </a:tc>
                <a:tc>
                  <a:txBody>
                    <a:bodyPr/>
                    <a:lstStyle/>
                    <a:p>
                      <a:pPr algn="ctr"/>
                      <a:r>
                        <a:rPr lang="en-US" b="1" dirty="0" smtClean="0">
                          <a:solidFill>
                            <a:srgbClr val="FF0000"/>
                          </a:solidFill>
                        </a:rPr>
                        <a:t>NO WM EFFECTS</a:t>
                      </a:r>
                    </a:p>
                    <a:p>
                      <a:pPr algn="ctr"/>
                      <a:r>
                        <a:rPr lang="en-US" b="1" dirty="0" smtClean="0">
                          <a:solidFill>
                            <a:schemeClr val="bg1"/>
                          </a:solidFill>
                        </a:rPr>
                        <a:t>Higher proficiency</a:t>
                      </a:r>
                      <a:endParaRPr lang="en-US" b="1" dirty="0">
                        <a:solidFill>
                          <a:schemeClr val="bg1"/>
                        </a:solidFill>
                      </a:endParaRPr>
                    </a:p>
                  </a:txBody>
                  <a:tcPr/>
                </a:tc>
              </a:tr>
              <a:tr h="11125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Miyake</a:t>
                      </a:r>
                      <a:r>
                        <a:rPr lang="en-US" baseline="0" dirty="0" smtClean="0">
                          <a:solidFill>
                            <a:schemeClr val="tx1"/>
                          </a:solidFill>
                        </a:rPr>
                        <a:t> &amp; Friedman (1998), </a:t>
                      </a:r>
                      <a:r>
                        <a:rPr lang="en-US" baseline="0" dirty="0" err="1" smtClean="0">
                          <a:solidFill>
                            <a:schemeClr val="tx1"/>
                          </a:solidFill>
                        </a:rPr>
                        <a:t>Havik</a:t>
                      </a:r>
                      <a:r>
                        <a:rPr lang="en-US" baseline="0" dirty="0" smtClean="0">
                          <a:solidFill>
                            <a:schemeClr val="tx1"/>
                          </a:solidFill>
                        </a:rPr>
                        <a:t> (2009), </a:t>
                      </a:r>
                      <a:r>
                        <a:rPr lang="en-US" dirty="0" err="1" smtClean="0"/>
                        <a:t>Dussias</a:t>
                      </a:r>
                      <a:r>
                        <a:rPr lang="en-US" dirty="0" smtClean="0"/>
                        <a:t> &amp; Pi</a:t>
                      </a:r>
                      <a:r>
                        <a:rPr lang="es-ES" dirty="0" err="1" smtClean="0"/>
                        <a:t>ñar</a:t>
                      </a:r>
                      <a:r>
                        <a:rPr lang="es-ES" baseline="0" dirty="0" smtClean="0"/>
                        <a:t> (2010)</a:t>
                      </a:r>
                      <a:endParaRPr lang="en-US" dirty="0" smtClean="0"/>
                    </a:p>
                    <a:p>
                      <a:pPr algn="l"/>
                      <a:endParaRPr lang="en-US" dirty="0">
                        <a:solidFill>
                          <a:schemeClr val="tx1"/>
                        </a:solidFill>
                      </a:endParaRPr>
                    </a:p>
                    <a:p>
                      <a:pPr algn="l"/>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Felser</a:t>
                      </a:r>
                      <a:r>
                        <a:rPr lang="es-ES" dirty="0" smtClean="0"/>
                        <a:t> </a:t>
                      </a:r>
                      <a:r>
                        <a:rPr lang="en-US" dirty="0" smtClean="0"/>
                        <a:t>&amp;</a:t>
                      </a:r>
                      <a:r>
                        <a:rPr lang="en-US" baseline="0" dirty="0" smtClean="0"/>
                        <a:t> Roberts (2007),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Juff´s</a:t>
                      </a:r>
                      <a:r>
                        <a:rPr lang="es-ES" dirty="0" smtClean="0"/>
                        <a:t> </a:t>
                      </a:r>
                      <a:r>
                        <a:rPr lang="es-ES" dirty="0" err="1" smtClean="0"/>
                        <a:t>work</a:t>
                      </a:r>
                      <a:r>
                        <a:rPr lang="es-ES" dirty="0" smtClean="0"/>
                        <a:t> (</a:t>
                      </a:r>
                      <a:r>
                        <a:rPr lang="es-ES" dirty="0" err="1" smtClean="0"/>
                        <a:t>see</a:t>
                      </a:r>
                      <a:r>
                        <a:rPr lang="es-ES" dirty="0" smtClean="0"/>
                        <a:t> </a:t>
                      </a:r>
                      <a:r>
                        <a:rPr lang="es-ES" dirty="0" err="1" smtClean="0"/>
                        <a:t>Juffs</a:t>
                      </a:r>
                      <a:r>
                        <a:rPr lang="es-ES" baseline="0" dirty="0" smtClean="0"/>
                        <a:t> </a:t>
                      </a:r>
                      <a:r>
                        <a:rPr lang="en-US" baseline="0" dirty="0" smtClean="0"/>
                        <a:t>&amp; Harrington, 2011, for a review), </a:t>
                      </a:r>
                      <a:r>
                        <a:rPr lang="en-US" dirty="0" err="1" smtClean="0"/>
                        <a:t>Rodr</a:t>
                      </a:r>
                      <a:r>
                        <a:rPr lang="es-ES" dirty="0" err="1" smtClean="0"/>
                        <a:t>íguez</a:t>
                      </a:r>
                      <a:r>
                        <a:rPr lang="es-ES" baseline="0" dirty="0" smtClean="0"/>
                        <a:t> (2008)</a:t>
                      </a:r>
                      <a:endParaRPr lang="en-US" dirty="0" smtClean="0"/>
                    </a:p>
                    <a:p>
                      <a:pPr algn="l"/>
                      <a:r>
                        <a:rPr lang="en-US" dirty="0" err="1" smtClean="0"/>
                        <a:t>Fareta-Stutenberg</a:t>
                      </a:r>
                      <a:r>
                        <a:rPr lang="en-US" dirty="0" smtClean="0"/>
                        <a:t> </a:t>
                      </a:r>
                      <a:r>
                        <a:rPr lang="en-US" baseline="0" dirty="0" smtClean="0"/>
                        <a:t>(2014), Gabriele et al (ISB’15), </a:t>
                      </a:r>
                      <a:r>
                        <a:rPr lang="en-US" baseline="0" dirty="0" err="1" smtClean="0"/>
                        <a:t>Hopp</a:t>
                      </a:r>
                      <a:r>
                        <a:rPr lang="en-US" baseline="0" dirty="0" smtClean="0"/>
                        <a:t> (2014).</a:t>
                      </a:r>
                      <a:endParaRPr lang="en-US"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062791906"/>
              </p:ext>
            </p:extLst>
          </p:nvPr>
        </p:nvGraphicFramePr>
        <p:xfrm>
          <a:off x="812800" y="4635500"/>
          <a:ext cx="7289800" cy="1381760"/>
        </p:xfrm>
        <a:graphic>
          <a:graphicData uri="http://schemas.openxmlformats.org/drawingml/2006/table">
            <a:tbl>
              <a:tblPr firstRow="1" bandRow="1">
                <a:tableStyleId>{5940675A-B579-460E-94D1-54222C63F5DA}</a:tableStyleId>
              </a:tblPr>
              <a:tblGrid>
                <a:gridCol w="3644900"/>
                <a:gridCol w="3644900"/>
              </a:tblGrid>
              <a:tr h="370840">
                <a:tc>
                  <a:txBody>
                    <a:bodyPr/>
                    <a:lstStyle/>
                    <a:p>
                      <a:pPr algn="ctr"/>
                      <a:r>
                        <a:rPr lang="en-US" b="1" dirty="0" smtClean="0">
                          <a:solidFill>
                            <a:srgbClr val="00B050"/>
                          </a:solidFill>
                        </a:rPr>
                        <a:t>WM</a:t>
                      </a:r>
                      <a:r>
                        <a:rPr lang="en-US" b="1" baseline="0" dirty="0" smtClean="0">
                          <a:solidFill>
                            <a:srgbClr val="00B050"/>
                          </a:solidFill>
                        </a:rPr>
                        <a:t> EFFECTS</a:t>
                      </a:r>
                    </a:p>
                    <a:p>
                      <a:pPr algn="ctr"/>
                      <a:r>
                        <a:rPr lang="en-US" b="1" baseline="0" dirty="0" smtClean="0">
                          <a:solidFill>
                            <a:schemeClr val="bg1"/>
                          </a:solidFill>
                        </a:rPr>
                        <a:t>Lower proficiency</a:t>
                      </a:r>
                      <a:endParaRPr lang="en-US" b="1" dirty="0">
                        <a:solidFill>
                          <a:schemeClr val="bg1"/>
                        </a:solidFill>
                      </a:endParaRPr>
                    </a:p>
                  </a:txBody>
                  <a:tcPr/>
                </a:tc>
                <a:tc>
                  <a:txBody>
                    <a:bodyPr/>
                    <a:lstStyle/>
                    <a:p>
                      <a:pPr algn="ctr"/>
                      <a:r>
                        <a:rPr lang="en-US" b="1" dirty="0" smtClean="0">
                          <a:solidFill>
                            <a:srgbClr val="FF0000"/>
                          </a:solidFill>
                        </a:rPr>
                        <a:t>NO WM EFFECTS</a:t>
                      </a:r>
                    </a:p>
                    <a:p>
                      <a:pPr algn="ctr"/>
                      <a:r>
                        <a:rPr lang="en-US" b="1" dirty="0" smtClean="0">
                          <a:solidFill>
                            <a:schemeClr val="bg1"/>
                          </a:solidFill>
                        </a:rPr>
                        <a:t>Higher proficiency</a:t>
                      </a:r>
                      <a:endParaRPr lang="en-US" b="1" dirty="0">
                        <a:solidFill>
                          <a:schemeClr val="bg1"/>
                        </a:solidFill>
                      </a:endParaRPr>
                    </a:p>
                  </a:txBody>
                  <a:tcPr/>
                </a:tc>
              </a:tr>
              <a:tr h="741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Sagarra</a:t>
                      </a:r>
                      <a:r>
                        <a:rPr lang="en-US" dirty="0" smtClean="0"/>
                        <a:t> (2008), </a:t>
                      </a:r>
                    </a:p>
                    <a:p>
                      <a:r>
                        <a:rPr lang="en-US" dirty="0" err="1" smtClean="0"/>
                        <a:t>Sagarra</a:t>
                      </a:r>
                      <a:r>
                        <a:rPr lang="en-US" baseline="0" dirty="0" smtClean="0"/>
                        <a:t> &amp;</a:t>
                      </a:r>
                      <a:r>
                        <a:rPr lang="en-US" dirty="0" smtClean="0"/>
                        <a:t> </a:t>
                      </a:r>
                      <a:r>
                        <a:rPr lang="en-US" baseline="0" dirty="0" smtClean="0"/>
                        <a:t>Herschensohn (2010)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Foote (2011), </a:t>
                      </a:r>
                      <a:r>
                        <a:rPr lang="en-US" dirty="0" err="1" smtClean="0"/>
                        <a:t>Sagarra</a:t>
                      </a:r>
                      <a:r>
                        <a:rPr lang="en-US" baseline="0" dirty="0" smtClean="0"/>
                        <a:t> &amp; Herschensohn (2010, 2011)</a:t>
                      </a:r>
                      <a:endParaRPr lang="en-US" dirty="0"/>
                    </a:p>
                  </a:txBody>
                  <a:tcPr/>
                </a:tc>
              </a:tr>
            </a:tbl>
          </a:graphicData>
        </a:graphic>
      </p:graphicFrame>
      <p:sp>
        <p:nvSpPr>
          <p:cNvPr id="4" name="TextBox 3"/>
          <p:cNvSpPr txBox="1"/>
          <p:nvPr/>
        </p:nvSpPr>
        <p:spPr>
          <a:xfrm>
            <a:off x="812800" y="6223000"/>
            <a:ext cx="7289800" cy="369332"/>
          </a:xfrm>
          <a:prstGeom prst="rect">
            <a:avLst/>
          </a:prstGeom>
          <a:noFill/>
        </p:spPr>
        <p:txBody>
          <a:bodyPr wrap="square" rtlCol="0">
            <a:spAutoFit/>
          </a:bodyPr>
          <a:lstStyle/>
          <a:p>
            <a:pPr algn="ctr"/>
            <a:r>
              <a:rPr lang="en-US" dirty="0" smtClean="0"/>
              <a:t>HOW DO WE EXPLAIN THESE MIXED RESULTS?</a:t>
            </a:r>
            <a:endParaRPr lang="en-US" dirty="0"/>
          </a:p>
        </p:txBody>
      </p:sp>
    </p:spTree>
    <p:extLst>
      <p:ext uri="{BB962C8B-B14F-4D97-AF65-F5344CB8AC3E}">
        <p14:creationId xmlns:p14="http://schemas.microsoft.com/office/powerpoint/2010/main" val="2673396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25000"/>
          </a:schemeClr>
        </a:solidFill>
        <a:effectLst/>
      </p:bgPr>
    </p:bg>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612648" y="558800"/>
            <a:ext cx="8153400" cy="5537200"/>
          </a:xfrm>
        </p:spPr>
        <p:txBody>
          <a:bodyPr>
            <a:normAutofit/>
          </a:bodyPr>
          <a:lstStyle/>
          <a:p>
            <a:pPr marL="0" indent="0">
              <a:buNone/>
            </a:pPr>
            <a:r>
              <a:rPr lang="en-US" sz="3600" dirty="0" smtClean="0">
                <a:solidFill>
                  <a:schemeClr val="bg1"/>
                </a:solidFill>
              </a:rPr>
              <a:t>Adult learners have persistent difficulty acquiring inflectional morphology (</a:t>
            </a:r>
            <a:r>
              <a:rPr lang="en-US" sz="3600" dirty="0" err="1" smtClean="0">
                <a:solidFill>
                  <a:schemeClr val="bg1"/>
                </a:solidFill>
              </a:rPr>
              <a:t>Hopp</a:t>
            </a:r>
            <a:r>
              <a:rPr lang="en-US" sz="3600" dirty="0" smtClean="0">
                <a:solidFill>
                  <a:schemeClr val="bg1"/>
                </a:solidFill>
              </a:rPr>
              <a:t>, 2010). </a:t>
            </a:r>
          </a:p>
          <a:p>
            <a:pPr marL="0" indent="0">
              <a:buNone/>
            </a:pPr>
            <a:endParaRPr lang="en-US" sz="3600" dirty="0">
              <a:solidFill>
                <a:schemeClr val="bg1"/>
              </a:solidFill>
            </a:endParaRPr>
          </a:p>
          <a:p>
            <a:pPr marL="0" indent="0">
              <a:buNone/>
            </a:pPr>
            <a:endParaRPr lang="en-US" sz="3600" dirty="0" smtClean="0">
              <a:solidFill>
                <a:schemeClr val="bg1"/>
              </a:solidFill>
            </a:endParaRPr>
          </a:p>
          <a:p>
            <a:pPr marL="0" indent="0">
              <a:buNone/>
            </a:pPr>
            <a:r>
              <a:rPr lang="en-US" sz="3600" dirty="0" smtClean="0">
                <a:solidFill>
                  <a:schemeClr val="bg1"/>
                </a:solidFill>
              </a:rPr>
              <a:t>In the last 20 years, there has been an explosion of studies and models investigating why.</a:t>
            </a:r>
          </a:p>
        </p:txBody>
      </p:sp>
    </p:spTree>
    <p:extLst>
      <p:ext uri="{BB962C8B-B14F-4D97-AF65-F5344CB8AC3E}">
        <p14:creationId xmlns:p14="http://schemas.microsoft.com/office/powerpoint/2010/main" val="2040763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2"/>
          <p:cNvSpPr txBox="1">
            <a:spLocks noGrp="1"/>
          </p:cNvSpPr>
          <p:nvPr>
            <p:ph sz="quarter" idx="1"/>
          </p:nvPr>
        </p:nvSpPr>
        <p:spPr>
          <a:xfrm>
            <a:off x="269748" y="800100"/>
            <a:ext cx="8153400" cy="4495800"/>
          </a:xfrm>
          <a:prstGeom prst="rect">
            <a:avLst/>
          </a:prstGeom>
        </p:spPr>
        <p:txBody>
          <a:bodyPr>
            <a:normAutofit lnSpcReduction="10000"/>
          </a:bodyPr>
          <a:lstStyle/>
          <a:p>
            <a:pPr marL="0" indent="0" eaLnBrk="1" fontAlgn="auto" hangingPunct="1">
              <a:spcBef>
                <a:spcPts val="700"/>
              </a:spcBef>
              <a:spcAft>
                <a:spcPts val="0"/>
              </a:spcAft>
              <a:buClr>
                <a:schemeClr val="accent2"/>
              </a:buClr>
              <a:buSzPct val="60000"/>
              <a:buNone/>
              <a:tabLst>
                <a:tab pos="406400" algn="l"/>
              </a:tabLst>
              <a:defRPr/>
            </a:pPr>
            <a:r>
              <a:rPr lang="en-US" sz="2400" dirty="0" smtClean="0">
                <a:cs typeface="Arial" panose="020B0604020202020204" pitchFamily="34" charset="0"/>
              </a:rPr>
              <a:t>	WM AND L2 SYNTACTIC PROCESSING:</a:t>
            </a:r>
          </a:p>
          <a:p>
            <a:pPr marL="0" indent="0" eaLnBrk="1" fontAlgn="auto" hangingPunct="1">
              <a:spcBef>
                <a:spcPts val="700"/>
              </a:spcBef>
              <a:spcAft>
                <a:spcPts val="0"/>
              </a:spcAft>
              <a:buClr>
                <a:schemeClr val="accent2"/>
              </a:buClr>
              <a:buSzPct val="60000"/>
              <a:buNone/>
              <a:tabLst>
                <a:tab pos="406400" algn="l"/>
              </a:tabLst>
              <a:defRPr/>
            </a:pPr>
            <a:endParaRPr lang="en-US" sz="2400" dirty="0">
              <a:cs typeface="Arial" panose="020B0604020202020204" pitchFamily="34" charset="0"/>
            </a:endParaRPr>
          </a:p>
          <a:p>
            <a:pPr marL="0" indent="0" eaLnBrk="1" fontAlgn="auto" hangingPunct="1">
              <a:spcBef>
                <a:spcPts val="700"/>
              </a:spcBef>
              <a:spcAft>
                <a:spcPts val="0"/>
              </a:spcAft>
              <a:buClr>
                <a:schemeClr val="accent2"/>
              </a:buClr>
              <a:buSzPct val="60000"/>
              <a:buNone/>
              <a:tabLst>
                <a:tab pos="406400" algn="l"/>
              </a:tabLst>
              <a:defRPr/>
            </a:pPr>
            <a:endParaRPr lang="en-US" sz="2400" dirty="0" smtClean="0">
              <a:cs typeface="Arial" panose="020B0604020202020204" pitchFamily="34" charset="0"/>
            </a:endParaRPr>
          </a:p>
          <a:p>
            <a:pPr marL="0" indent="0" eaLnBrk="1" fontAlgn="auto" hangingPunct="1">
              <a:spcBef>
                <a:spcPts val="700"/>
              </a:spcBef>
              <a:spcAft>
                <a:spcPts val="0"/>
              </a:spcAft>
              <a:buClr>
                <a:schemeClr val="accent2"/>
              </a:buClr>
              <a:buSzPct val="60000"/>
              <a:buNone/>
              <a:defRPr/>
            </a:pPr>
            <a:endParaRPr lang="en-US" sz="2400" dirty="0" smtClean="0">
              <a:cs typeface="Arial" panose="020B0604020202020204" pitchFamily="34" charset="0"/>
            </a:endParaRPr>
          </a:p>
          <a:p>
            <a:pPr marL="457200" indent="-457200" eaLnBrk="1" fontAlgn="auto" hangingPunct="1">
              <a:spcBef>
                <a:spcPts val="700"/>
              </a:spcBef>
              <a:spcAft>
                <a:spcPts val="0"/>
              </a:spcAft>
              <a:buClr>
                <a:schemeClr val="accent2"/>
              </a:buClr>
              <a:buSzPct val="60000"/>
              <a:buFont typeface="Wingdings" panose="05000000000000000000" pitchFamily="2" charset="2"/>
              <a:buChar char="§"/>
              <a:defRPr/>
            </a:pPr>
            <a:endParaRPr lang="en-US" sz="2400" dirty="0">
              <a:solidFill>
                <a:srgbClr val="FF0000"/>
              </a:solidFill>
              <a:cs typeface="Arial" panose="020B0604020202020204" pitchFamily="34" charset="0"/>
            </a:endParaRPr>
          </a:p>
          <a:p>
            <a:pPr marL="457200" indent="-457200" eaLnBrk="1" fontAlgn="auto" hangingPunct="1">
              <a:spcBef>
                <a:spcPts val="700"/>
              </a:spcBef>
              <a:spcAft>
                <a:spcPts val="0"/>
              </a:spcAft>
              <a:buClr>
                <a:schemeClr val="accent2"/>
              </a:buClr>
              <a:buSzPct val="60000"/>
              <a:buFont typeface="Wingdings" panose="05000000000000000000" pitchFamily="2" charset="2"/>
              <a:buChar char="§"/>
              <a:defRPr/>
            </a:pPr>
            <a:endParaRPr lang="en-US" sz="2400" dirty="0" smtClean="0">
              <a:solidFill>
                <a:srgbClr val="FF0000"/>
              </a:solidFill>
              <a:latin typeface="+mn-lt"/>
              <a:cs typeface="Arial" panose="020B0604020202020204" pitchFamily="34" charset="0"/>
            </a:endParaRPr>
          </a:p>
          <a:p>
            <a:pPr marL="457200" indent="-457200" eaLnBrk="1" fontAlgn="auto" hangingPunct="1">
              <a:spcBef>
                <a:spcPts val="700"/>
              </a:spcBef>
              <a:spcAft>
                <a:spcPts val="0"/>
              </a:spcAft>
              <a:buClr>
                <a:schemeClr val="accent2"/>
              </a:buClr>
              <a:buSzPct val="60000"/>
              <a:buFont typeface="Wingdings" panose="05000000000000000000" pitchFamily="2" charset="2"/>
              <a:buChar char="§"/>
              <a:defRPr/>
            </a:pPr>
            <a:endParaRPr lang="en-US" sz="2400" dirty="0">
              <a:solidFill>
                <a:srgbClr val="FF0000"/>
              </a:solidFill>
              <a:cs typeface="Arial" panose="020B0604020202020204" pitchFamily="34" charset="0"/>
            </a:endParaRPr>
          </a:p>
          <a:p>
            <a:pPr marL="457200" indent="-457200" eaLnBrk="1" fontAlgn="auto" hangingPunct="1">
              <a:spcBef>
                <a:spcPts val="700"/>
              </a:spcBef>
              <a:spcAft>
                <a:spcPts val="0"/>
              </a:spcAft>
              <a:buClr>
                <a:schemeClr val="accent2"/>
              </a:buClr>
              <a:buSzPct val="60000"/>
              <a:buFont typeface="Wingdings" panose="05000000000000000000" pitchFamily="2" charset="2"/>
              <a:buChar char="§"/>
              <a:defRPr/>
            </a:pPr>
            <a:endParaRPr lang="en-US" sz="2400" dirty="0" smtClean="0">
              <a:solidFill>
                <a:srgbClr val="FF0000"/>
              </a:solidFill>
              <a:latin typeface="+mn-lt"/>
              <a:cs typeface="Arial" panose="020B0604020202020204" pitchFamily="34" charset="0"/>
            </a:endParaRPr>
          </a:p>
          <a:p>
            <a:pPr marL="0" indent="0" eaLnBrk="1" fontAlgn="auto" hangingPunct="1">
              <a:spcBef>
                <a:spcPts val="700"/>
              </a:spcBef>
              <a:spcAft>
                <a:spcPts val="0"/>
              </a:spcAft>
              <a:buClr>
                <a:schemeClr val="accent2"/>
              </a:buClr>
              <a:buSzPct val="60000"/>
              <a:buNone/>
              <a:tabLst>
                <a:tab pos="457200" algn="l"/>
              </a:tabLst>
              <a:defRPr/>
            </a:pPr>
            <a:r>
              <a:rPr lang="en-US" sz="2400" dirty="0" smtClean="0">
                <a:latin typeface="+mn-lt"/>
                <a:cs typeface="Arial" panose="020B0604020202020204" pitchFamily="34" charset="0"/>
              </a:rPr>
              <a:t>	WM AND L2 MORPHOSYNTACTIC PROCESSING:</a:t>
            </a:r>
          </a:p>
          <a:p>
            <a:pPr marL="0" indent="0">
              <a:buNone/>
              <a:defRPr/>
            </a:pPr>
            <a:r>
              <a:rPr lang="en-US" sz="2800" dirty="0" smtClean="0">
                <a:cs typeface="Arial" panose="020B0604020202020204" pitchFamily="34" charset="0"/>
              </a:rPr>
              <a:t>	</a:t>
            </a:r>
          </a:p>
          <a:p>
            <a:pPr marL="0" indent="0" eaLnBrk="1" fontAlgn="auto" hangingPunct="1">
              <a:spcBef>
                <a:spcPts val="700"/>
              </a:spcBef>
              <a:spcAft>
                <a:spcPts val="0"/>
              </a:spcAft>
              <a:buClr>
                <a:schemeClr val="accent2"/>
              </a:buClr>
              <a:buSzPct val="60000"/>
              <a:buNone/>
              <a:defRPr/>
            </a:pPr>
            <a:endParaRPr lang="en-US" sz="2400" dirty="0" smtClean="0">
              <a:latin typeface="+mn-lt"/>
              <a:cs typeface="Arial" panose="020B0604020202020204" pitchFamily="34" charset="0"/>
            </a:endParaRPr>
          </a:p>
          <a:p>
            <a:pPr eaLnBrk="1" fontAlgn="auto" hangingPunct="1">
              <a:spcBef>
                <a:spcPts val="700"/>
              </a:spcBef>
              <a:spcAft>
                <a:spcPts val="0"/>
              </a:spcAft>
              <a:buClr>
                <a:schemeClr val="accent2"/>
              </a:buClr>
              <a:buSzPct val="60000"/>
              <a:defRPr/>
            </a:pPr>
            <a:endParaRPr lang="en-US" sz="2800" dirty="0" smtClean="0">
              <a:latin typeface="+mn-lt"/>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28526535"/>
              </p:ext>
            </p:extLst>
          </p:nvPr>
        </p:nvGraphicFramePr>
        <p:xfrm>
          <a:off x="812800" y="1397000"/>
          <a:ext cx="7289800" cy="2103120"/>
        </p:xfrm>
        <a:graphic>
          <a:graphicData uri="http://schemas.openxmlformats.org/drawingml/2006/table">
            <a:tbl>
              <a:tblPr firstRow="1" bandRow="1">
                <a:tableStyleId>{5940675A-B579-460E-94D1-54222C63F5DA}</a:tableStyleId>
              </a:tblPr>
              <a:tblGrid>
                <a:gridCol w="3644900"/>
                <a:gridCol w="3644900"/>
              </a:tblGrid>
              <a:tr h="370840">
                <a:tc>
                  <a:txBody>
                    <a:bodyPr/>
                    <a:lstStyle/>
                    <a:p>
                      <a:pPr algn="ctr"/>
                      <a:r>
                        <a:rPr lang="en-US" b="1" dirty="0" smtClean="0">
                          <a:solidFill>
                            <a:srgbClr val="00B050"/>
                          </a:solidFill>
                        </a:rPr>
                        <a:t>WM</a:t>
                      </a:r>
                      <a:r>
                        <a:rPr lang="en-US" b="1" baseline="0" dirty="0" smtClean="0">
                          <a:solidFill>
                            <a:srgbClr val="00B050"/>
                          </a:solidFill>
                        </a:rPr>
                        <a:t> EFFECTS</a:t>
                      </a:r>
                    </a:p>
                    <a:p>
                      <a:pPr algn="ctr"/>
                      <a:r>
                        <a:rPr lang="en-US" b="1" baseline="0" dirty="0" smtClean="0">
                          <a:solidFill>
                            <a:srgbClr val="00B050"/>
                          </a:solidFill>
                        </a:rPr>
                        <a:t>Lower proficiency</a:t>
                      </a:r>
                      <a:endParaRPr lang="en-US" b="1" dirty="0">
                        <a:solidFill>
                          <a:srgbClr val="00B050"/>
                        </a:solidFill>
                      </a:endParaRPr>
                    </a:p>
                  </a:txBody>
                  <a:tcPr/>
                </a:tc>
                <a:tc>
                  <a:txBody>
                    <a:bodyPr/>
                    <a:lstStyle/>
                    <a:p>
                      <a:pPr algn="ctr"/>
                      <a:r>
                        <a:rPr lang="en-US" b="1" dirty="0" smtClean="0">
                          <a:solidFill>
                            <a:srgbClr val="FF0000"/>
                          </a:solidFill>
                        </a:rPr>
                        <a:t>NO WM EFFECTS</a:t>
                      </a:r>
                    </a:p>
                    <a:p>
                      <a:pPr algn="ctr"/>
                      <a:r>
                        <a:rPr lang="en-US" b="1" dirty="0" smtClean="0">
                          <a:solidFill>
                            <a:srgbClr val="FF0000"/>
                          </a:solidFill>
                        </a:rPr>
                        <a:t>Higher proficiency</a:t>
                      </a:r>
                      <a:endParaRPr lang="en-US" b="1" dirty="0">
                        <a:solidFill>
                          <a:srgbClr val="FF0000"/>
                        </a:solidFill>
                      </a:endParaRPr>
                    </a:p>
                  </a:txBody>
                  <a:tcPr/>
                </a:tc>
              </a:tr>
              <a:tr h="11125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Miyake</a:t>
                      </a:r>
                      <a:r>
                        <a:rPr lang="en-US" baseline="0" dirty="0" smtClean="0">
                          <a:solidFill>
                            <a:schemeClr val="tx1"/>
                          </a:solidFill>
                        </a:rPr>
                        <a:t> &amp; Friedman (1998), </a:t>
                      </a:r>
                      <a:r>
                        <a:rPr lang="en-US" baseline="0" dirty="0" err="1" smtClean="0">
                          <a:solidFill>
                            <a:schemeClr val="tx1"/>
                          </a:solidFill>
                        </a:rPr>
                        <a:t>Havik</a:t>
                      </a:r>
                      <a:r>
                        <a:rPr lang="en-US" baseline="0" dirty="0" smtClean="0">
                          <a:solidFill>
                            <a:schemeClr val="tx1"/>
                          </a:solidFill>
                        </a:rPr>
                        <a:t> (2009), </a:t>
                      </a:r>
                      <a:endParaRPr lang="en-US" dirty="0">
                        <a:solidFill>
                          <a:schemeClr val="tx1"/>
                        </a:solidFill>
                      </a:endParaRPr>
                    </a:p>
                    <a:p>
                      <a:pPr algn="l"/>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Felser</a:t>
                      </a:r>
                      <a:r>
                        <a:rPr lang="es-ES" dirty="0" smtClean="0"/>
                        <a:t> </a:t>
                      </a:r>
                      <a:r>
                        <a:rPr lang="en-US" dirty="0" smtClean="0"/>
                        <a:t>&amp;</a:t>
                      </a:r>
                      <a:r>
                        <a:rPr lang="en-US" baseline="0" dirty="0" smtClean="0"/>
                        <a:t> Roberts (2007),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Juff´s</a:t>
                      </a:r>
                      <a:r>
                        <a:rPr lang="es-ES" dirty="0" smtClean="0"/>
                        <a:t> </a:t>
                      </a:r>
                      <a:r>
                        <a:rPr lang="es-ES" dirty="0" err="1" smtClean="0"/>
                        <a:t>work</a:t>
                      </a:r>
                      <a:r>
                        <a:rPr lang="es-ES" dirty="0" smtClean="0"/>
                        <a:t> (</a:t>
                      </a:r>
                      <a:r>
                        <a:rPr lang="es-ES" dirty="0" err="1" smtClean="0"/>
                        <a:t>see</a:t>
                      </a:r>
                      <a:r>
                        <a:rPr lang="es-ES" dirty="0" smtClean="0"/>
                        <a:t> </a:t>
                      </a:r>
                      <a:r>
                        <a:rPr lang="es-ES" dirty="0" err="1" smtClean="0"/>
                        <a:t>Juffs</a:t>
                      </a:r>
                      <a:r>
                        <a:rPr lang="es-ES" baseline="0" dirty="0" smtClean="0"/>
                        <a:t> </a:t>
                      </a:r>
                      <a:r>
                        <a:rPr lang="en-US" baseline="0" dirty="0" smtClean="0"/>
                        <a:t>&amp; Harrington, 2011, for a review), </a:t>
                      </a:r>
                      <a:r>
                        <a:rPr lang="en-US" dirty="0" err="1" smtClean="0"/>
                        <a:t>Rodr</a:t>
                      </a:r>
                      <a:r>
                        <a:rPr lang="es-ES" dirty="0" err="1" smtClean="0"/>
                        <a:t>íguez</a:t>
                      </a:r>
                      <a:r>
                        <a:rPr lang="es-ES" baseline="0" dirty="0" smtClean="0"/>
                        <a:t> (2008)</a:t>
                      </a:r>
                      <a:endParaRPr lang="en-US" dirty="0" smtClean="0"/>
                    </a:p>
                    <a:p>
                      <a:pPr algn="l"/>
                      <a:r>
                        <a:rPr lang="en-US" dirty="0" err="1" smtClean="0"/>
                        <a:t>Fareta-Stutenberg</a:t>
                      </a:r>
                      <a:r>
                        <a:rPr lang="en-US" dirty="0" smtClean="0"/>
                        <a:t> et al</a:t>
                      </a:r>
                      <a:r>
                        <a:rPr lang="en-US" baseline="0" dirty="0" smtClean="0"/>
                        <a:t> (2013, 2015), Gabriele et al (15). </a:t>
                      </a:r>
                      <a:endParaRPr lang="en-US"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52741776"/>
              </p:ext>
            </p:extLst>
          </p:nvPr>
        </p:nvGraphicFramePr>
        <p:xfrm>
          <a:off x="812800" y="4635500"/>
          <a:ext cx="7289800" cy="1381760"/>
        </p:xfrm>
        <a:graphic>
          <a:graphicData uri="http://schemas.openxmlformats.org/drawingml/2006/table">
            <a:tbl>
              <a:tblPr firstRow="1" bandRow="1">
                <a:tableStyleId>{5940675A-B579-460E-94D1-54222C63F5DA}</a:tableStyleId>
              </a:tblPr>
              <a:tblGrid>
                <a:gridCol w="3644900"/>
                <a:gridCol w="3644900"/>
              </a:tblGrid>
              <a:tr h="370840">
                <a:tc>
                  <a:txBody>
                    <a:bodyPr/>
                    <a:lstStyle/>
                    <a:p>
                      <a:pPr algn="ctr"/>
                      <a:r>
                        <a:rPr lang="en-US" b="1" dirty="0" smtClean="0">
                          <a:solidFill>
                            <a:srgbClr val="00B050"/>
                          </a:solidFill>
                        </a:rPr>
                        <a:t>WM</a:t>
                      </a:r>
                      <a:r>
                        <a:rPr lang="en-US" b="1" baseline="0" dirty="0" smtClean="0">
                          <a:solidFill>
                            <a:srgbClr val="00B050"/>
                          </a:solidFill>
                        </a:rPr>
                        <a:t> EFFECTS</a:t>
                      </a:r>
                    </a:p>
                    <a:p>
                      <a:pPr algn="ctr"/>
                      <a:r>
                        <a:rPr lang="en-US" b="1" baseline="0" dirty="0" smtClean="0">
                          <a:solidFill>
                            <a:srgbClr val="00B050"/>
                          </a:solidFill>
                        </a:rPr>
                        <a:t>Lower proficiency</a:t>
                      </a:r>
                      <a:endParaRPr lang="en-US" b="1" dirty="0">
                        <a:solidFill>
                          <a:srgbClr val="00B050"/>
                        </a:solidFill>
                      </a:endParaRPr>
                    </a:p>
                  </a:txBody>
                  <a:tcPr/>
                </a:tc>
                <a:tc>
                  <a:txBody>
                    <a:bodyPr/>
                    <a:lstStyle/>
                    <a:p>
                      <a:pPr algn="ctr"/>
                      <a:r>
                        <a:rPr lang="en-US" b="1" dirty="0" smtClean="0">
                          <a:solidFill>
                            <a:srgbClr val="FF0000"/>
                          </a:solidFill>
                        </a:rPr>
                        <a:t>NO WM EFFECTS</a:t>
                      </a:r>
                    </a:p>
                    <a:p>
                      <a:pPr algn="ctr"/>
                      <a:r>
                        <a:rPr lang="en-US" b="1" dirty="0" smtClean="0">
                          <a:solidFill>
                            <a:srgbClr val="FF0000"/>
                          </a:solidFill>
                        </a:rPr>
                        <a:t>Higher proficiency</a:t>
                      </a:r>
                      <a:endParaRPr lang="en-US" b="1" dirty="0">
                        <a:solidFill>
                          <a:srgbClr val="FF0000"/>
                        </a:solidFill>
                      </a:endParaRPr>
                    </a:p>
                  </a:txBody>
                  <a:tcPr/>
                </a:tc>
              </a:tr>
              <a:tr h="741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Sagarra</a:t>
                      </a:r>
                      <a:r>
                        <a:rPr lang="en-US" dirty="0" smtClean="0"/>
                        <a:t> (2008), </a:t>
                      </a:r>
                    </a:p>
                    <a:p>
                      <a:r>
                        <a:rPr lang="en-US" dirty="0" err="1" smtClean="0"/>
                        <a:t>Sagarra</a:t>
                      </a:r>
                      <a:r>
                        <a:rPr lang="en-US" baseline="0" dirty="0" smtClean="0"/>
                        <a:t> &amp;</a:t>
                      </a:r>
                      <a:r>
                        <a:rPr lang="en-US" dirty="0" smtClean="0"/>
                        <a:t> </a:t>
                      </a:r>
                      <a:r>
                        <a:rPr lang="en-US" baseline="0" dirty="0" smtClean="0"/>
                        <a:t>Herschensohn (2010)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Foote (2011), </a:t>
                      </a:r>
                      <a:r>
                        <a:rPr lang="en-US" dirty="0" err="1" smtClean="0"/>
                        <a:t>Sagarra</a:t>
                      </a:r>
                      <a:r>
                        <a:rPr lang="en-US" baseline="0" dirty="0" smtClean="0"/>
                        <a:t> &amp; Herschensohn (2010, 2011)</a:t>
                      </a:r>
                      <a:endParaRPr lang="en-US" dirty="0"/>
                    </a:p>
                  </a:txBody>
                  <a:tcPr/>
                </a:tc>
              </a:tr>
            </a:tbl>
          </a:graphicData>
        </a:graphic>
      </p:graphicFrame>
      <p:sp>
        <p:nvSpPr>
          <p:cNvPr id="6" name="Rectangle 5"/>
          <p:cNvSpPr/>
          <p:nvPr/>
        </p:nvSpPr>
        <p:spPr>
          <a:xfrm>
            <a:off x="812800" y="1397000"/>
            <a:ext cx="3556000" cy="2103120"/>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57700" y="1409700"/>
            <a:ext cx="3644900" cy="209042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12800" y="4648200"/>
            <a:ext cx="3556000" cy="1381760"/>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57700" y="4635500"/>
            <a:ext cx="3644900" cy="139446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60400" y="3527306"/>
            <a:ext cx="8597900" cy="1323439"/>
          </a:xfrm>
          <a:prstGeom prst="rect">
            <a:avLst/>
          </a:prstGeom>
          <a:noFill/>
        </p:spPr>
        <p:txBody>
          <a:bodyPr wrap="square" rtlCol="0">
            <a:spAutoFit/>
          </a:bodyPr>
          <a:lstStyle/>
          <a:p>
            <a:r>
              <a:rPr lang="en-US" sz="1800" dirty="0" err="1">
                <a:latin typeface="+mn-lt"/>
              </a:rPr>
              <a:t>Dussias</a:t>
            </a:r>
            <a:r>
              <a:rPr lang="en-US" sz="1800" dirty="0">
                <a:latin typeface="+mn-lt"/>
              </a:rPr>
              <a:t> &amp; Pi</a:t>
            </a:r>
            <a:r>
              <a:rPr lang="es-ES" sz="1800" dirty="0" err="1">
                <a:latin typeface="+mn-lt"/>
              </a:rPr>
              <a:t>ñar</a:t>
            </a:r>
            <a:r>
              <a:rPr lang="es-ES" sz="1800" dirty="0">
                <a:latin typeface="+mn-lt"/>
              </a:rPr>
              <a:t> (2010</a:t>
            </a:r>
            <a:r>
              <a:rPr lang="es-ES" sz="1800" dirty="0" smtClean="0">
                <a:latin typeface="+mn-lt"/>
              </a:rPr>
              <a:t>) </a:t>
            </a:r>
            <a:r>
              <a:rPr lang="es-ES" sz="1800" dirty="0" err="1" smtClean="0">
                <a:latin typeface="+mn-lt"/>
              </a:rPr>
              <a:t>but</a:t>
            </a:r>
            <a:r>
              <a:rPr lang="es-ES" sz="1800" dirty="0" smtClean="0">
                <a:latin typeface="+mn-lt"/>
              </a:rPr>
              <a:t> L2 RTS so      Gabriele no WM  in </a:t>
            </a:r>
            <a:r>
              <a:rPr lang="es-ES" sz="1800" dirty="0" err="1" smtClean="0">
                <a:latin typeface="+mn-lt"/>
              </a:rPr>
              <a:t>beginners</a:t>
            </a:r>
            <a:r>
              <a:rPr lang="es-ES" sz="1800" dirty="0" smtClean="0">
                <a:latin typeface="+mn-lt"/>
              </a:rPr>
              <a:t> </a:t>
            </a:r>
            <a:r>
              <a:rPr lang="es-ES" sz="1800" dirty="0" err="1" smtClean="0">
                <a:latin typeface="+mn-lt"/>
              </a:rPr>
              <a:t>bc</a:t>
            </a:r>
            <a:r>
              <a:rPr lang="es-ES" sz="1800" dirty="0" smtClean="0">
                <a:latin typeface="+mn-lt"/>
              </a:rPr>
              <a:t> GJ </a:t>
            </a:r>
            <a:r>
              <a:rPr lang="es-ES" sz="1800" dirty="0" err="1" smtClean="0">
                <a:latin typeface="+mn-lt"/>
              </a:rPr>
              <a:t>not</a:t>
            </a:r>
            <a:r>
              <a:rPr lang="es-ES" sz="1800" dirty="0" smtClean="0">
                <a:latin typeface="+mn-lt"/>
              </a:rPr>
              <a:t> </a:t>
            </a:r>
            <a:r>
              <a:rPr lang="es-ES" sz="1800" dirty="0" err="1" smtClean="0">
                <a:latin typeface="+mn-lt"/>
              </a:rPr>
              <a:t>taxing</a:t>
            </a:r>
            <a:endParaRPr lang="es-ES" sz="1800" dirty="0" smtClean="0">
              <a:latin typeface="+mn-lt"/>
            </a:endParaRPr>
          </a:p>
          <a:p>
            <a:r>
              <a:rPr lang="es-ES" sz="1800" dirty="0" err="1" smtClean="0">
                <a:latin typeface="+mn-lt"/>
              </a:rPr>
              <a:t>confounding</a:t>
            </a:r>
            <a:r>
              <a:rPr lang="es-ES" sz="1800" dirty="0" smtClean="0">
                <a:latin typeface="+mn-lt"/>
              </a:rPr>
              <a:t> </a:t>
            </a:r>
            <a:r>
              <a:rPr lang="es-ES" sz="1800" dirty="0" err="1" smtClean="0">
                <a:latin typeface="+mn-lt"/>
              </a:rPr>
              <a:t>design</a:t>
            </a:r>
            <a:r>
              <a:rPr lang="es-ES" sz="1800" dirty="0" smtClean="0">
                <a:latin typeface="+mn-lt"/>
              </a:rPr>
              <a:t>                                    </a:t>
            </a:r>
            <a:r>
              <a:rPr lang="es-ES" sz="1800" dirty="0" err="1" smtClean="0">
                <a:latin typeface="+mn-lt"/>
              </a:rPr>
              <a:t>Hopp</a:t>
            </a:r>
            <a:r>
              <a:rPr lang="es-ES" sz="1800" dirty="0" smtClean="0">
                <a:latin typeface="+mn-lt"/>
              </a:rPr>
              <a:t> (2014) WM </a:t>
            </a:r>
            <a:r>
              <a:rPr lang="es-ES" sz="1800" dirty="0" err="1" smtClean="0">
                <a:latin typeface="+mn-lt"/>
              </a:rPr>
              <a:t>int</a:t>
            </a:r>
            <a:r>
              <a:rPr lang="es-ES" sz="1800" dirty="0" smtClean="0">
                <a:latin typeface="+mn-lt"/>
              </a:rPr>
              <a:t>/</a:t>
            </a:r>
            <a:r>
              <a:rPr lang="es-ES" sz="1800" dirty="0" err="1" smtClean="0">
                <a:latin typeface="+mn-lt"/>
              </a:rPr>
              <a:t>adv</a:t>
            </a:r>
            <a:r>
              <a:rPr lang="es-ES" sz="1800" dirty="0" smtClean="0">
                <a:latin typeface="+mn-lt"/>
              </a:rPr>
              <a:t>/</a:t>
            </a:r>
            <a:r>
              <a:rPr lang="es-ES" sz="1800" dirty="0" err="1" smtClean="0">
                <a:latin typeface="+mn-lt"/>
              </a:rPr>
              <a:t>near-natives</a:t>
            </a:r>
            <a:r>
              <a:rPr lang="es-ES" sz="1800" dirty="0" smtClean="0">
                <a:latin typeface="+mn-lt"/>
              </a:rPr>
              <a:t> </a:t>
            </a:r>
            <a:r>
              <a:rPr lang="es-ES" sz="1800" dirty="0" err="1" smtClean="0">
                <a:latin typeface="+mn-lt"/>
              </a:rPr>
              <a:t>bc</a:t>
            </a:r>
            <a:r>
              <a:rPr lang="es-ES" sz="1800" dirty="0" smtClean="0">
                <a:latin typeface="+mn-lt"/>
              </a:rPr>
              <a:t> </a:t>
            </a:r>
            <a:r>
              <a:rPr lang="es-ES" sz="1800" dirty="0" err="1" smtClean="0">
                <a:latin typeface="+mn-lt"/>
              </a:rPr>
              <a:t>complex</a:t>
            </a:r>
            <a:r>
              <a:rPr lang="es-ES" sz="1800" dirty="0" smtClean="0">
                <a:latin typeface="+mn-lt"/>
              </a:rPr>
              <a:t>                                  </a:t>
            </a:r>
          </a:p>
          <a:p>
            <a:r>
              <a:rPr lang="es-ES" sz="1800" dirty="0">
                <a:latin typeface="+mn-lt"/>
              </a:rPr>
              <a:t> </a:t>
            </a:r>
            <a:r>
              <a:rPr lang="es-ES" sz="1800" dirty="0" smtClean="0">
                <a:latin typeface="+mn-lt"/>
              </a:rPr>
              <a:t>                                                                                                                                   </a:t>
            </a:r>
            <a:r>
              <a:rPr lang="es-ES" sz="1800" dirty="0" err="1" smtClean="0">
                <a:latin typeface="+mn-lt"/>
              </a:rPr>
              <a:t>structure</a:t>
            </a:r>
            <a:endParaRPr lang="en-US" sz="1800" dirty="0">
              <a:latin typeface="+mn-lt"/>
            </a:endParaRPr>
          </a:p>
          <a:p>
            <a:endParaRPr lang="en-US" dirty="0"/>
          </a:p>
        </p:txBody>
      </p:sp>
    </p:spTree>
    <p:extLst>
      <p:ext uri="{BB962C8B-B14F-4D97-AF65-F5344CB8AC3E}">
        <p14:creationId xmlns:p14="http://schemas.microsoft.com/office/powerpoint/2010/main" val="4168566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449363" y="2133600"/>
            <a:ext cx="8153400" cy="4114799"/>
          </a:xfrm>
        </p:spPr>
        <p:txBody>
          <a:bodyPr>
            <a:normAutofit/>
          </a:bodyPr>
          <a:lstStyle/>
          <a:p>
            <a:pPr marL="0" indent="0" algn="ctr">
              <a:buNone/>
            </a:pPr>
            <a:r>
              <a:rPr lang="en-US" sz="8000" b="1" dirty="0" smtClean="0">
                <a:solidFill>
                  <a:schemeClr val="bg1"/>
                </a:solidFill>
              </a:rPr>
              <a:t>EXPERIMENT</a:t>
            </a:r>
            <a:endParaRPr lang="en-US" sz="8000" dirty="0">
              <a:solidFill>
                <a:schemeClr val="bg1"/>
              </a:solidFill>
            </a:endParaRPr>
          </a:p>
        </p:txBody>
      </p:sp>
    </p:spTree>
    <p:extLst>
      <p:ext uri="{BB962C8B-B14F-4D97-AF65-F5344CB8AC3E}">
        <p14:creationId xmlns:p14="http://schemas.microsoft.com/office/powerpoint/2010/main" val="30859810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128588" y="1600200"/>
            <a:ext cx="9015412" cy="5257800"/>
          </a:xfrm>
        </p:spPr>
        <p:txBody>
          <a:bodyPr>
            <a:normAutofit/>
          </a:bodyPr>
          <a:lstStyle/>
          <a:p>
            <a:pPr>
              <a:buFont typeface="Wingdings" pitchFamily="2" charset="2"/>
              <a:buChar char="§"/>
            </a:pPr>
            <a:r>
              <a:rPr lang="en-US" altLang="en-US" sz="2800" dirty="0" smtClean="0"/>
              <a:t>25 Spanish monolinguals born and raised in a monolingual region from Spain.</a:t>
            </a:r>
          </a:p>
          <a:p>
            <a:pPr marL="0" indent="0">
              <a:buNone/>
            </a:pPr>
            <a:endParaRPr lang="en-US" altLang="en-US" sz="2800" dirty="0" smtClean="0"/>
          </a:p>
          <a:p>
            <a:pPr>
              <a:buFont typeface="Wingdings" pitchFamily="2" charset="2"/>
              <a:buChar char="§"/>
            </a:pPr>
            <a:r>
              <a:rPr lang="en-US" altLang="en-US" sz="2800" dirty="0" smtClean="0"/>
              <a:t>38 adult intermediate English classroom learners of Spanish: 12 beginners + 26 advanced. The beginners scored significantly lower in a Spanish proficiency test than the advanced, </a:t>
            </a:r>
            <a:r>
              <a:rPr lang="en-US" altLang="en-US" sz="2400" i="1" dirty="0" smtClean="0"/>
              <a:t>F</a:t>
            </a:r>
            <a:r>
              <a:rPr lang="en-US" altLang="en-US" sz="2400" dirty="0" smtClean="0"/>
              <a:t>(1,36) = 423.005, </a:t>
            </a:r>
            <a:r>
              <a:rPr lang="en-US" altLang="en-US" sz="2400" i="1" dirty="0" smtClean="0"/>
              <a:t>p </a:t>
            </a:r>
            <a:r>
              <a:rPr lang="en-US" altLang="en-US" sz="2400" dirty="0" smtClean="0"/>
              <a:t>= .001.</a:t>
            </a:r>
          </a:p>
          <a:p>
            <a:pPr>
              <a:buFont typeface="Wingdings" pitchFamily="2" charset="2"/>
              <a:buChar char="§"/>
            </a:pPr>
            <a:endParaRPr lang="en-US" altLang="en-US" sz="2400" dirty="0" smtClean="0"/>
          </a:p>
          <a:p>
            <a:pPr>
              <a:buFont typeface="Wingdings" pitchFamily="2" charset="2"/>
              <a:buChar char="§"/>
            </a:pPr>
            <a:r>
              <a:rPr lang="en-US" altLang="en-US" sz="2800" dirty="0" smtClean="0"/>
              <a:t>All groups had similar age (18-32 </a:t>
            </a:r>
            <a:r>
              <a:rPr lang="en-US" altLang="en-US" sz="2800" dirty="0" err="1" smtClean="0"/>
              <a:t>yrs</a:t>
            </a:r>
            <a:r>
              <a:rPr lang="en-US" altLang="en-US" sz="2800" dirty="0" smtClean="0"/>
              <a:t> old) and education (minimum high school).</a:t>
            </a:r>
          </a:p>
          <a:p>
            <a:endParaRPr lang="en-US" altLang="en-US" dirty="0" smtClean="0"/>
          </a:p>
        </p:txBody>
      </p:sp>
      <p:sp>
        <p:nvSpPr>
          <p:cNvPr id="4" name="Rectangle 2"/>
          <p:cNvSpPr txBox="1">
            <a:spLocks noChangeArrowheads="1"/>
          </p:cNvSpPr>
          <p:nvPr/>
        </p:nvSpPr>
        <p:spPr>
          <a:xfrm>
            <a:off x="765175" y="381000"/>
            <a:ext cx="8153400" cy="990600"/>
          </a:xfrm>
          <a:prstGeom prst="rect">
            <a:avLst/>
          </a:prstGeom>
        </p:spPr>
        <p:txBody>
          <a:bodyPr anchor="ctr">
            <a:normAutofit/>
          </a:bodyPr>
          <a:lstStyle/>
          <a:p>
            <a:pPr eaLnBrk="1" fontAlgn="auto" hangingPunct="1">
              <a:spcAft>
                <a:spcPts val="0"/>
              </a:spcAft>
              <a:defRPr/>
            </a:pPr>
            <a:r>
              <a:rPr lang="en-US" sz="4000" dirty="0">
                <a:solidFill>
                  <a:schemeClr val="tx2"/>
                </a:solidFill>
                <a:latin typeface="+mj-lt"/>
                <a:ea typeface="+mj-ea"/>
                <a:cs typeface="+mj-cs"/>
              </a:rPr>
              <a:t>PARTICIPANTS</a:t>
            </a:r>
          </a:p>
        </p:txBody>
      </p:sp>
    </p:spTree>
    <p:extLst>
      <p:ext uri="{BB962C8B-B14F-4D97-AF65-F5344CB8AC3E}">
        <p14:creationId xmlns:p14="http://schemas.microsoft.com/office/powerpoint/2010/main" val="40546660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173" y="1828800"/>
            <a:ext cx="8884827" cy="5257800"/>
          </a:xfrm>
        </p:spPr>
        <p:txBody>
          <a:bodyPr>
            <a:normAutofit/>
          </a:bodyPr>
          <a:lstStyle/>
          <a:p>
            <a:pPr marL="514350" indent="-514350">
              <a:spcAft>
                <a:spcPts val="600"/>
              </a:spcAft>
              <a:buFont typeface="+mj-lt"/>
              <a:buAutoNum type="arabicPeriod"/>
            </a:pPr>
            <a:r>
              <a:rPr lang="en-US" dirty="0" smtClean="0"/>
              <a:t>Spanish proficiency test adapted from DELE (learners).</a:t>
            </a:r>
          </a:p>
          <a:p>
            <a:pPr marL="514350" indent="-514350">
              <a:spcAft>
                <a:spcPts val="600"/>
              </a:spcAft>
              <a:buFont typeface="+mj-lt"/>
              <a:buAutoNum type="arabicPeriod"/>
            </a:pPr>
            <a:r>
              <a:rPr lang="en-US" dirty="0" smtClean="0"/>
              <a:t>Language background questionnaire.</a:t>
            </a:r>
          </a:p>
          <a:p>
            <a:pPr marL="514350" indent="-514350">
              <a:spcAft>
                <a:spcPts val="600"/>
              </a:spcAft>
              <a:buFont typeface="+mj-lt"/>
              <a:buAutoNum type="arabicPeriod"/>
            </a:pPr>
            <a:r>
              <a:rPr lang="en-US" dirty="0" smtClean="0"/>
              <a:t>Oral eye-tracking task.</a:t>
            </a:r>
          </a:p>
          <a:p>
            <a:pPr marL="514350" indent="-514350">
              <a:spcAft>
                <a:spcPts val="600"/>
              </a:spcAft>
              <a:buFont typeface="+mj-lt"/>
              <a:buAutoNum type="arabicPeriod"/>
            </a:pPr>
            <a:r>
              <a:rPr lang="en-US" dirty="0" smtClean="0"/>
              <a:t>Oral gating task.</a:t>
            </a:r>
          </a:p>
          <a:p>
            <a:pPr marL="514350" indent="-514350">
              <a:spcAft>
                <a:spcPts val="600"/>
              </a:spcAft>
              <a:buFont typeface="+mj-lt"/>
              <a:buAutoNum type="arabicPeriod"/>
            </a:pPr>
            <a:r>
              <a:rPr lang="en-US" dirty="0" smtClean="0"/>
              <a:t>Working memory task.</a:t>
            </a:r>
          </a:p>
          <a:p>
            <a:pPr marL="514350" indent="-514350">
              <a:spcAft>
                <a:spcPts val="600"/>
              </a:spcAft>
              <a:buFont typeface="+mj-lt"/>
              <a:buAutoNum type="arabicPeriod"/>
            </a:pPr>
            <a:r>
              <a:rPr lang="en-US" dirty="0" smtClean="0">
                <a:solidFill>
                  <a:srgbClr val="7030A0"/>
                </a:solidFill>
              </a:rPr>
              <a:t>Phonological short-term memory task (not reported).</a:t>
            </a:r>
          </a:p>
          <a:p>
            <a:pPr marL="514350" indent="-514350">
              <a:spcAft>
                <a:spcPts val="600"/>
              </a:spcAft>
              <a:buFont typeface="+mj-lt"/>
              <a:buAutoNum type="arabicPeriod"/>
            </a:pPr>
            <a:r>
              <a:rPr lang="en-US" dirty="0" smtClean="0">
                <a:solidFill>
                  <a:srgbClr val="7030A0"/>
                </a:solidFill>
              </a:rPr>
              <a:t>Oral production task (not reported).</a:t>
            </a:r>
          </a:p>
          <a:p>
            <a:endParaRPr lang="en-US" dirty="0"/>
          </a:p>
        </p:txBody>
      </p:sp>
      <p:sp>
        <p:nvSpPr>
          <p:cNvPr id="4" name="Rectangle 2"/>
          <p:cNvSpPr txBox="1">
            <a:spLocks noChangeArrowheads="1"/>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dirty="0" smtClean="0">
                <a:solidFill>
                  <a:schemeClr val="tx2"/>
                </a:solidFill>
                <a:latin typeface="+mj-lt"/>
                <a:ea typeface="+mj-ea"/>
                <a:cs typeface="+mj-cs"/>
              </a:rPr>
              <a:t>MATERIALS AND PROCEDURE</a:t>
            </a:r>
            <a:endParaRPr kumimoji="0" lang="en-US" sz="4000" b="0" i="0" u="none" strike="noStrike" kern="120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21374822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173" y="1828800"/>
            <a:ext cx="8884827" cy="5257800"/>
          </a:xfrm>
        </p:spPr>
        <p:txBody>
          <a:bodyPr>
            <a:normAutofit/>
          </a:bodyPr>
          <a:lstStyle/>
          <a:p>
            <a:pPr marL="514350" indent="-514350">
              <a:spcAft>
                <a:spcPts val="600"/>
              </a:spcAft>
              <a:buFont typeface="+mj-lt"/>
              <a:buAutoNum type="arabicPeriod"/>
            </a:pPr>
            <a:r>
              <a:rPr lang="en-US" dirty="0" smtClean="0">
                <a:solidFill>
                  <a:schemeClr val="bg1">
                    <a:lumMod val="85000"/>
                  </a:schemeClr>
                </a:solidFill>
              </a:rPr>
              <a:t>Spanish proficiency test adapted from DELE (learners).</a:t>
            </a:r>
          </a:p>
          <a:p>
            <a:pPr marL="514350" indent="-514350">
              <a:spcAft>
                <a:spcPts val="600"/>
              </a:spcAft>
              <a:buFont typeface="+mj-lt"/>
              <a:buAutoNum type="arabicPeriod"/>
            </a:pPr>
            <a:r>
              <a:rPr lang="en-US" dirty="0" smtClean="0">
                <a:solidFill>
                  <a:schemeClr val="bg1">
                    <a:lumMod val="85000"/>
                  </a:schemeClr>
                </a:solidFill>
              </a:rPr>
              <a:t>Language background questionnaire.</a:t>
            </a:r>
          </a:p>
          <a:p>
            <a:pPr marL="514350" indent="-514350">
              <a:spcAft>
                <a:spcPts val="600"/>
              </a:spcAft>
              <a:buFont typeface="+mj-lt"/>
              <a:buAutoNum type="arabicPeriod"/>
            </a:pPr>
            <a:r>
              <a:rPr lang="en-US" dirty="0" smtClean="0"/>
              <a:t>Oral eye-tracking task.</a:t>
            </a:r>
          </a:p>
          <a:p>
            <a:pPr marL="514350" indent="-514350">
              <a:spcAft>
                <a:spcPts val="600"/>
              </a:spcAft>
              <a:buFont typeface="+mj-lt"/>
              <a:buAutoNum type="arabicPeriod"/>
            </a:pPr>
            <a:r>
              <a:rPr lang="en-US" dirty="0" smtClean="0">
                <a:solidFill>
                  <a:schemeClr val="bg1">
                    <a:lumMod val="85000"/>
                  </a:schemeClr>
                </a:solidFill>
              </a:rPr>
              <a:t>Oral gating task.</a:t>
            </a:r>
          </a:p>
          <a:p>
            <a:pPr marL="514350" indent="-514350">
              <a:spcAft>
                <a:spcPts val="600"/>
              </a:spcAft>
              <a:buFont typeface="+mj-lt"/>
              <a:buAutoNum type="arabicPeriod"/>
            </a:pPr>
            <a:r>
              <a:rPr lang="en-US" dirty="0" smtClean="0">
                <a:solidFill>
                  <a:schemeClr val="bg1">
                    <a:lumMod val="85000"/>
                  </a:schemeClr>
                </a:solidFill>
              </a:rPr>
              <a:t>Working memory task.</a:t>
            </a:r>
          </a:p>
          <a:p>
            <a:pPr marL="514350" indent="-514350">
              <a:spcAft>
                <a:spcPts val="600"/>
              </a:spcAft>
              <a:buFont typeface="+mj-lt"/>
              <a:buAutoNum type="arabicPeriod"/>
            </a:pPr>
            <a:r>
              <a:rPr lang="en-US" dirty="0" smtClean="0">
                <a:solidFill>
                  <a:schemeClr val="bg1">
                    <a:lumMod val="85000"/>
                  </a:schemeClr>
                </a:solidFill>
              </a:rPr>
              <a:t>Phonological short-term memory task.</a:t>
            </a:r>
          </a:p>
          <a:p>
            <a:pPr marL="514350" indent="-514350">
              <a:spcAft>
                <a:spcPts val="600"/>
              </a:spcAft>
              <a:buFont typeface="+mj-lt"/>
              <a:buAutoNum type="arabicPeriod"/>
            </a:pPr>
            <a:r>
              <a:rPr lang="en-US" dirty="0" smtClean="0">
                <a:solidFill>
                  <a:schemeClr val="bg1">
                    <a:lumMod val="85000"/>
                  </a:schemeClr>
                </a:solidFill>
              </a:rPr>
              <a:t>Oral production task.</a:t>
            </a:r>
          </a:p>
          <a:p>
            <a:endParaRPr lang="en-US" dirty="0"/>
          </a:p>
        </p:txBody>
      </p:sp>
      <p:sp>
        <p:nvSpPr>
          <p:cNvPr id="4" name="Rectangle 2"/>
          <p:cNvSpPr txBox="1">
            <a:spLocks noChangeArrowheads="1"/>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dirty="0" smtClean="0">
                <a:solidFill>
                  <a:schemeClr val="tx2"/>
                </a:solidFill>
                <a:latin typeface="+mj-lt"/>
                <a:ea typeface="+mj-ea"/>
                <a:cs typeface="+mj-cs"/>
              </a:rPr>
              <a:t>MATERIALS AND PROCEDURE</a:t>
            </a:r>
            <a:endParaRPr kumimoji="0" lang="en-US" sz="4000" b="0" i="0" u="none" strike="noStrike" kern="120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22859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hape 89"/>
          <p:cNvPicPr preferRelativeResize="0"/>
          <p:nvPr/>
        </p:nvPicPr>
        <p:blipFill rotWithShape="1">
          <a:blip r:embed="rId2">
            <a:alphaModFix/>
          </a:blip>
          <a:srcRect/>
          <a:stretch/>
        </p:blipFill>
        <p:spPr>
          <a:xfrm>
            <a:off x="195285" y="187967"/>
            <a:ext cx="4581406" cy="3076014"/>
          </a:xfrm>
          <a:prstGeom prst="rect">
            <a:avLst/>
          </a:prstGeom>
          <a:noFill/>
          <a:ln>
            <a:noFill/>
          </a:ln>
        </p:spPr>
      </p:pic>
      <p:sp>
        <p:nvSpPr>
          <p:cNvPr id="6" name="Rectangle 5"/>
          <p:cNvSpPr/>
          <p:nvPr/>
        </p:nvSpPr>
        <p:spPr>
          <a:xfrm>
            <a:off x="5010151" y="706134"/>
            <a:ext cx="3816350" cy="2369880"/>
          </a:xfrm>
          <a:prstGeom prst="rect">
            <a:avLst/>
          </a:prstGeom>
        </p:spPr>
        <p:txBody>
          <a:bodyPr wrap="square">
            <a:spAutoFit/>
          </a:bodyPr>
          <a:lstStyle/>
          <a:p>
            <a:pPr marL="234950" lvl="1" indent="-123825">
              <a:buNone/>
              <a:tabLst>
                <a:tab pos="234950" algn="l"/>
              </a:tabLst>
            </a:pPr>
            <a:r>
              <a:rPr lang="en-US" sz="2800" dirty="0" smtClean="0"/>
              <a:t> </a:t>
            </a:r>
            <a:r>
              <a:rPr lang="en-US" dirty="0" smtClean="0"/>
              <a:t>Participants </a:t>
            </a:r>
            <a:r>
              <a:rPr lang="en-US" dirty="0"/>
              <a:t>listened to sentences in Spanish and chose one of two words in the screen by pressing a key</a:t>
            </a:r>
            <a:r>
              <a:rPr lang="en-US" dirty="0" smtClean="0"/>
              <a:t>.</a:t>
            </a:r>
          </a:p>
          <a:p>
            <a:pPr marL="234950" lvl="1" indent="-123825">
              <a:buNone/>
              <a:tabLst>
                <a:tab pos="234950" algn="l"/>
              </a:tabLst>
            </a:pPr>
            <a:endParaRPr lang="en-US" dirty="0"/>
          </a:p>
        </p:txBody>
      </p:sp>
      <p:sp>
        <p:nvSpPr>
          <p:cNvPr id="7" name="Rectangle 6"/>
          <p:cNvSpPr/>
          <p:nvPr/>
        </p:nvSpPr>
        <p:spPr>
          <a:xfrm>
            <a:off x="1041400" y="3956159"/>
            <a:ext cx="7632700" cy="2308324"/>
          </a:xfrm>
          <a:prstGeom prst="rect">
            <a:avLst/>
          </a:prstGeom>
        </p:spPr>
        <p:txBody>
          <a:bodyPr wrap="square">
            <a:spAutoFit/>
          </a:bodyPr>
          <a:lstStyle/>
          <a:p>
            <a:pPr marL="234950" lvl="1" indent="-123825">
              <a:buNone/>
              <a:tabLst>
                <a:tab pos="234950" algn="l"/>
              </a:tabLst>
            </a:pPr>
            <a:r>
              <a:rPr lang="en-US" dirty="0" smtClean="0"/>
              <a:t> There </a:t>
            </a:r>
            <a:r>
              <a:rPr lang="en-US" dirty="0"/>
              <a:t>were 66 sentences: </a:t>
            </a:r>
            <a:endParaRPr lang="en-US" dirty="0" smtClean="0"/>
          </a:p>
          <a:p>
            <a:pPr marL="234950" lvl="1" indent="-123825">
              <a:buNone/>
              <a:tabLst>
                <a:tab pos="234950" algn="l"/>
              </a:tabLst>
            </a:pPr>
            <a:r>
              <a:rPr lang="en-US" dirty="0"/>
              <a:t> </a:t>
            </a:r>
            <a:r>
              <a:rPr lang="en-US" dirty="0" smtClean="0"/>
              <a:t> 18 practice </a:t>
            </a:r>
          </a:p>
          <a:p>
            <a:pPr marL="234950" lvl="1" indent="-123825">
              <a:buNone/>
              <a:tabLst>
                <a:tab pos="234950" algn="l"/>
              </a:tabLst>
            </a:pPr>
            <a:r>
              <a:rPr lang="en-US" dirty="0"/>
              <a:t> </a:t>
            </a:r>
            <a:r>
              <a:rPr lang="en-US" dirty="0" smtClean="0"/>
              <a:t> 16 </a:t>
            </a:r>
            <a:r>
              <a:rPr lang="en-US" dirty="0"/>
              <a:t>experimental </a:t>
            </a:r>
            <a:r>
              <a:rPr lang="en-US" dirty="0" smtClean="0"/>
              <a:t>(8 </a:t>
            </a:r>
            <a:r>
              <a:rPr lang="en-US" dirty="0" err="1" smtClean="0"/>
              <a:t>paroxytone</a:t>
            </a:r>
            <a:r>
              <a:rPr lang="en-US" dirty="0" smtClean="0"/>
              <a:t>, 8 </a:t>
            </a:r>
            <a:r>
              <a:rPr lang="en-US" dirty="0" err="1" smtClean="0"/>
              <a:t>oxytone</a:t>
            </a:r>
            <a:r>
              <a:rPr lang="en-US" dirty="0" smtClean="0"/>
              <a:t>)</a:t>
            </a:r>
          </a:p>
          <a:p>
            <a:pPr marL="234950" lvl="1" indent="-123825">
              <a:buNone/>
              <a:tabLst>
                <a:tab pos="234950" algn="l"/>
              </a:tabLst>
            </a:pPr>
            <a:r>
              <a:rPr lang="en-US" dirty="0"/>
              <a:t> </a:t>
            </a:r>
            <a:r>
              <a:rPr lang="en-US" dirty="0" smtClean="0"/>
              <a:t> 32 fillers</a:t>
            </a:r>
          </a:p>
          <a:p>
            <a:pPr marL="234950" lvl="1" indent="-123825">
              <a:buNone/>
              <a:tabLst>
                <a:tab pos="234950" algn="l"/>
              </a:tabLst>
            </a:pPr>
            <a:endParaRPr lang="es-ES" dirty="0"/>
          </a:p>
          <a:p>
            <a:pPr marL="234950" lvl="1" indent="-123825">
              <a:buNone/>
              <a:tabLst>
                <a:tab pos="234950" algn="l"/>
              </a:tabLst>
            </a:pPr>
            <a:r>
              <a:rPr lang="es-ES" dirty="0"/>
              <a:t> </a:t>
            </a:r>
            <a:r>
              <a:rPr lang="es-ES" dirty="0" smtClean="0"/>
              <a:t> </a:t>
            </a:r>
            <a:r>
              <a:rPr lang="es-ES" dirty="0" err="1" smtClean="0"/>
              <a:t>Eye</a:t>
            </a:r>
            <a:r>
              <a:rPr lang="es-ES" dirty="0" smtClean="0"/>
              <a:t>-Link 1000 Plus </a:t>
            </a:r>
            <a:r>
              <a:rPr lang="es-ES" dirty="0" err="1" smtClean="0"/>
              <a:t>eye-tracker</a:t>
            </a:r>
            <a:r>
              <a:rPr lang="es-ES" dirty="0" smtClean="0"/>
              <a:t> (SR-</a:t>
            </a:r>
            <a:r>
              <a:rPr lang="es-ES" dirty="0" err="1" smtClean="0"/>
              <a:t>Research</a:t>
            </a:r>
            <a:r>
              <a:rPr lang="es-ES" dirty="0" smtClean="0"/>
              <a:t>)</a:t>
            </a:r>
            <a:endParaRPr lang="en-US" dirty="0"/>
          </a:p>
        </p:txBody>
      </p:sp>
    </p:spTree>
    <p:extLst>
      <p:ext uri="{BB962C8B-B14F-4D97-AF65-F5344CB8AC3E}">
        <p14:creationId xmlns:p14="http://schemas.microsoft.com/office/powerpoint/2010/main" val="5165875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6"/>
          <p:cNvSpPr>
            <a:spLocks noChangeShapeType="1"/>
          </p:cNvSpPr>
          <p:nvPr/>
        </p:nvSpPr>
        <p:spPr bwMode="auto">
          <a:xfrm flipV="1">
            <a:off x="4400550" y="4295128"/>
            <a:ext cx="228600" cy="86201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Line 15"/>
          <p:cNvSpPr>
            <a:spLocks noChangeShapeType="1"/>
          </p:cNvSpPr>
          <p:nvPr/>
        </p:nvSpPr>
        <p:spPr bwMode="auto">
          <a:xfrm flipV="1">
            <a:off x="4629150" y="3426766"/>
            <a:ext cx="228600" cy="86836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 Box 14"/>
          <p:cNvSpPr txBox="1">
            <a:spLocks noChangeArrowheads="1"/>
          </p:cNvSpPr>
          <p:nvPr/>
        </p:nvSpPr>
        <p:spPr bwMode="auto">
          <a:xfrm>
            <a:off x="4400550" y="4554684"/>
            <a:ext cx="1143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a:t>
            </a:r>
            <a:r>
              <a:rPr kumimoji="0" lang="en-US" altLang="ja-JP" sz="1200" b="0" i="0" u="none" strike="noStrike" cap="none" normalizeH="0" baseline="0" dirty="0" smtClean="0">
                <a:ln>
                  <a:noFill/>
                </a:ln>
                <a:solidFill>
                  <a:schemeClr val="tx1"/>
                </a:solidFill>
                <a:effectLst/>
                <a:latin typeface="Arial" panose="020B0604020202020204" pitchFamily="34" charset="0"/>
                <a:ea typeface="MS Mincho" pitchFamily="49" charset="-128"/>
                <a:cs typeface="Arial" panose="020B0604020202020204" pitchFamily="34" charset="0"/>
              </a:rPr>
              <a:t>calibration</a:t>
            </a:r>
            <a:endParaRPr kumimoji="0" lang="en-US" altLang="ja-JP"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Text Box 13"/>
          <p:cNvSpPr txBox="1">
            <a:spLocks noChangeArrowheads="1"/>
          </p:cNvSpPr>
          <p:nvPr/>
        </p:nvSpPr>
        <p:spPr bwMode="auto">
          <a:xfrm>
            <a:off x="4743450" y="2534599"/>
            <a:ext cx="1679864"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a:t>
            </a:r>
            <a:r>
              <a:rPr kumimoji="0" lang="en-US" altLang="ja-JP" sz="1200" b="0" i="0" u="none" strike="noStrike" cap="none" normalizeH="0" baseline="0" dirty="0" smtClean="0">
                <a:ln>
                  <a:noFill/>
                </a:ln>
                <a:solidFill>
                  <a:schemeClr val="tx1"/>
                </a:solidFill>
                <a:effectLst/>
                <a:latin typeface="Arial" panose="020B0604020202020204" pitchFamily="34" charset="0"/>
                <a:ea typeface="MS Mincho" pitchFamily="49" charset="-128"/>
                <a:cs typeface="Arial" panose="020B0604020202020204" pitchFamily="34" charset="0"/>
              </a:rPr>
              <a:t>Self-paced (audio) </a:t>
            </a:r>
            <a:endParaRPr kumimoji="0" lang="en-US" altLang="ja-JP"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AutoShape 9"/>
          <p:cNvSpPr>
            <a:spLocks noChangeArrowheads="1"/>
          </p:cNvSpPr>
          <p:nvPr/>
        </p:nvSpPr>
        <p:spPr bwMode="auto">
          <a:xfrm>
            <a:off x="1657350" y="2055167"/>
            <a:ext cx="3200400" cy="1371600"/>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AutoShape 8"/>
          <p:cNvSpPr>
            <a:spLocks noChangeArrowheads="1"/>
          </p:cNvSpPr>
          <p:nvPr/>
        </p:nvSpPr>
        <p:spPr bwMode="auto">
          <a:xfrm>
            <a:off x="1428750" y="2923529"/>
            <a:ext cx="3200400" cy="1371600"/>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AutoShape 7"/>
          <p:cNvSpPr>
            <a:spLocks noChangeArrowheads="1"/>
          </p:cNvSpPr>
          <p:nvPr/>
        </p:nvSpPr>
        <p:spPr bwMode="auto">
          <a:xfrm>
            <a:off x="1200150" y="3799829"/>
            <a:ext cx="3200400" cy="1371600"/>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Text Box 5"/>
          <p:cNvSpPr txBox="1">
            <a:spLocks noChangeArrowheads="1"/>
          </p:cNvSpPr>
          <p:nvPr/>
        </p:nvSpPr>
        <p:spPr bwMode="auto">
          <a:xfrm>
            <a:off x="1200150" y="4242742"/>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2000" b="1"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a:t>
            </a:r>
            <a:endParaRPr kumimoji="0" lang="en-US" altLang="ja-JP" b="1" i="0" u="none" strike="noStrike" cap="none" normalizeH="0" baseline="0" dirty="0" smtClean="0">
              <a:ln>
                <a:noFill/>
              </a:ln>
              <a:solidFill>
                <a:schemeClr val="tx1"/>
              </a:solidFill>
              <a:effectLst/>
              <a:latin typeface="Arial" pitchFamily="34" charset="0"/>
              <a:cs typeface="Arial" pitchFamily="34" charset="0"/>
            </a:endParaRPr>
          </a:p>
        </p:txBody>
      </p:sp>
      <p:sp>
        <p:nvSpPr>
          <p:cNvPr id="20" name="Rectangle 18"/>
          <p:cNvSpPr>
            <a:spLocks noChangeArrowheads="1"/>
          </p:cNvSpPr>
          <p:nvPr/>
        </p:nvSpPr>
        <p:spPr bwMode="auto">
          <a:xfrm>
            <a:off x="171450" y="-73407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 name="Rectangle 28"/>
          <p:cNvSpPr>
            <a:spLocks noChangeArrowheads="1"/>
          </p:cNvSpPr>
          <p:nvPr/>
        </p:nvSpPr>
        <p:spPr bwMode="auto">
          <a:xfrm>
            <a:off x="171450" y="-27687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 name="TextBox 21"/>
          <p:cNvSpPr txBox="1"/>
          <p:nvPr/>
        </p:nvSpPr>
        <p:spPr>
          <a:xfrm>
            <a:off x="1543050" y="3378496"/>
            <a:ext cx="2857500" cy="461665"/>
          </a:xfrm>
          <a:prstGeom prst="rect">
            <a:avLst/>
          </a:prstGeom>
          <a:noFill/>
        </p:spPr>
        <p:txBody>
          <a:bodyPr wrap="square" rtlCol="0">
            <a:spAutoFit/>
          </a:bodyPr>
          <a:lstStyle/>
          <a:p>
            <a:r>
              <a:rPr lang="en-US" dirty="0" smtClean="0"/>
              <a:t>  </a:t>
            </a:r>
            <a:r>
              <a:rPr lang="en-US" dirty="0" err="1" smtClean="0"/>
              <a:t>canta</a:t>
            </a:r>
            <a:r>
              <a:rPr lang="en-US" dirty="0" smtClean="0"/>
              <a:t>          cant</a:t>
            </a:r>
            <a:r>
              <a:rPr lang="es-ES" dirty="0" err="1" smtClean="0"/>
              <a:t>ó</a:t>
            </a:r>
            <a:endParaRPr lang="en-US" dirty="0"/>
          </a:p>
        </p:txBody>
      </p:sp>
      <p:sp>
        <p:nvSpPr>
          <p:cNvPr id="24" name="Text Box 14"/>
          <p:cNvSpPr txBox="1">
            <a:spLocks noChangeArrowheads="1"/>
          </p:cNvSpPr>
          <p:nvPr/>
        </p:nvSpPr>
        <p:spPr bwMode="auto">
          <a:xfrm>
            <a:off x="4629150" y="3799829"/>
            <a:ext cx="2067791"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dirty="0" smtClean="0">
                <a:ln>
                  <a:noFill/>
                </a:ln>
                <a:solidFill>
                  <a:schemeClr val="tx1"/>
                </a:solidFill>
                <a:effectLst/>
                <a:latin typeface="Arial" panose="020B0604020202020204" pitchFamily="34" charset="0"/>
                <a:ea typeface="MS Mincho" pitchFamily="49" charset="-128"/>
                <a:cs typeface="Arial" panose="020B0604020202020204" pitchFamily="34" charset="0"/>
              </a:rPr>
              <a:t>   1,000 </a:t>
            </a:r>
            <a:r>
              <a:rPr kumimoji="0" lang="en-US" altLang="ja-JP" sz="1200" b="0" i="0" u="none" strike="noStrike" cap="none" normalizeH="0" baseline="0" dirty="0" err="1" smtClean="0">
                <a:ln>
                  <a:noFill/>
                </a:ln>
                <a:solidFill>
                  <a:schemeClr val="tx1"/>
                </a:solidFill>
                <a:effectLst/>
                <a:latin typeface="Arial" panose="020B0604020202020204" pitchFamily="34" charset="0"/>
                <a:ea typeface="MS Mincho" pitchFamily="49" charset="-128"/>
                <a:cs typeface="Arial" panose="020B0604020202020204" pitchFamily="34" charset="0"/>
              </a:rPr>
              <a:t>ms</a:t>
            </a:r>
            <a:r>
              <a:rPr kumimoji="0" lang="en-US" altLang="ja-JP" sz="1200" b="0" i="0" u="none" strike="noStrike" cap="none" normalizeH="0" baseline="0" dirty="0" smtClean="0">
                <a:ln>
                  <a:noFill/>
                </a:ln>
                <a:solidFill>
                  <a:schemeClr val="tx1"/>
                </a:solidFill>
                <a:effectLst/>
                <a:latin typeface="Arial" panose="020B0604020202020204" pitchFamily="34" charset="0"/>
                <a:ea typeface="MS Mincho" pitchFamily="49" charset="-128"/>
                <a:cs typeface="Arial" panose="020B0604020202020204" pitchFamily="34" charset="0"/>
              </a:rPr>
              <a:t> (no</a:t>
            </a:r>
            <a:r>
              <a:rPr kumimoji="0" lang="en-US" altLang="ja-JP" sz="1200" b="0" i="0" u="none" strike="noStrike" cap="none" normalizeH="0" dirty="0" smtClean="0">
                <a:ln>
                  <a:noFill/>
                </a:ln>
                <a:solidFill>
                  <a:schemeClr val="tx1"/>
                </a:solidFill>
                <a:effectLst/>
                <a:latin typeface="Arial" panose="020B0604020202020204" pitchFamily="34" charset="0"/>
                <a:ea typeface="MS Mincho" pitchFamily="49" charset="-128"/>
                <a:cs typeface="Arial" panose="020B0604020202020204" pitchFamily="34" charset="0"/>
              </a:rPr>
              <a:t> audio)</a:t>
            </a:r>
            <a:endParaRPr kumimoji="0" lang="en-US" altLang="ja-JP"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5" name="TextBox 24"/>
          <p:cNvSpPr txBox="1"/>
          <p:nvPr/>
        </p:nvSpPr>
        <p:spPr>
          <a:xfrm>
            <a:off x="1828800" y="2461864"/>
            <a:ext cx="2857500" cy="461665"/>
          </a:xfrm>
          <a:prstGeom prst="rect">
            <a:avLst/>
          </a:prstGeom>
          <a:noFill/>
        </p:spPr>
        <p:txBody>
          <a:bodyPr wrap="square" rtlCol="0">
            <a:spAutoFit/>
          </a:bodyPr>
          <a:lstStyle/>
          <a:p>
            <a:r>
              <a:rPr lang="en-US" dirty="0" smtClean="0"/>
              <a:t>  </a:t>
            </a:r>
            <a:r>
              <a:rPr lang="en-US" dirty="0" err="1" smtClean="0"/>
              <a:t>canta</a:t>
            </a:r>
            <a:r>
              <a:rPr lang="en-US" dirty="0" smtClean="0"/>
              <a:t>          cant</a:t>
            </a:r>
            <a:r>
              <a:rPr lang="es-ES" dirty="0" err="1" smtClean="0"/>
              <a:t>ó</a:t>
            </a:r>
            <a:endParaRPr lang="en-US" dirty="0"/>
          </a:p>
        </p:txBody>
      </p:sp>
      <p:pic>
        <p:nvPicPr>
          <p:cNvPr id="30" name="S12_C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6553196" y="2055167"/>
            <a:ext cx="296870" cy="296870"/>
          </a:xfrm>
          <a:prstGeom prst="rect">
            <a:avLst/>
          </a:prstGeom>
        </p:spPr>
      </p:pic>
      <p:pic>
        <p:nvPicPr>
          <p:cNvPr id="31" name="S12_C2.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6"/>
          <a:stretch>
            <a:fillRect/>
          </a:stretch>
        </p:blipFill>
        <p:spPr>
          <a:xfrm>
            <a:off x="6553196" y="2706551"/>
            <a:ext cx="304801" cy="304801"/>
          </a:xfrm>
          <a:prstGeom prst="rect">
            <a:avLst/>
          </a:prstGeom>
        </p:spPr>
      </p:pic>
    </p:spTree>
    <p:extLst>
      <p:ext uri="{BB962C8B-B14F-4D97-AF65-F5344CB8AC3E}">
        <p14:creationId xmlns:p14="http://schemas.microsoft.com/office/powerpoint/2010/main" val="392744785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0"/>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768" fill="hold"/>
                                        <p:tgtEl>
                                          <p:spTgt spid="30"/>
                                        </p:tgtEl>
                                      </p:cBhvr>
                                    </p:cmd>
                                  </p:childTnLst>
                                </p:cTn>
                              </p:par>
                            </p:childTnLst>
                          </p:cTn>
                        </p:par>
                      </p:childTnLst>
                    </p:cTn>
                  </p:par>
                </p:childTnLst>
              </p:cTn>
              <p:nextCondLst>
                <p:cond evt="onClick" delay="0">
                  <p:tgtEl>
                    <p:spTgt spid="30"/>
                  </p:tgtEl>
                </p:cond>
              </p:nextCondLst>
            </p:seq>
            <p:audio>
              <p:cMediaNode vol="80000">
                <p:cTn id="7" fill="hold" display="0">
                  <p:stCondLst>
                    <p:cond delay="indefinite"/>
                  </p:stCondLst>
                  <p:endCondLst>
                    <p:cond evt="onStopAudio" delay="0">
                      <p:tgtEl>
                        <p:sldTgt/>
                      </p:tgtEl>
                    </p:cond>
                  </p:endCondLst>
                </p:cTn>
                <p:tgtEl>
                  <p:spTgt spid="30"/>
                </p:tgtEl>
              </p:cMediaNode>
            </p:audio>
            <p:seq concurrent="1" nextAc="seek">
              <p:cTn id="8" restart="whenNotActive" fill="hold" evtFilter="cancelBubble" nodeType="interactiveSeq">
                <p:stCondLst>
                  <p:cond evt="onClick" delay="0">
                    <p:tgtEl>
                      <p:spTgt spid="31"/>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2893" fill="hold"/>
                                        <p:tgtEl>
                                          <p:spTgt spid="31"/>
                                        </p:tgtEl>
                                      </p:cBhvr>
                                    </p:cmd>
                                  </p:childTnLst>
                                </p:cTn>
                              </p:par>
                            </p:childTnLst>
                          </p:cTn>
                        </p:par>
                      </p:childTnLst>
                    </p:cTn>
                  </p:par>
                </p:childTnLst>
              </p:cTn>
              <p:nextCondLst>
                <p:cond evt="onClick" delay="0">
                  <p:tgtEl>
                    <p:spTgt spid="31"/>
                  </p:tgtEl>
                </p:cond>
              </p:nextCondLst>
            </p:seq>
            <p:audio>
              <p:cMediaNode vol="80000">
                <p:cTn id="13" fill="hold" display="0">
                  <p:stCondLst>
                    <p:cond delay="indefinite"/>
                  </p:stCondLst>
                  <p:endCondLst>
                    <p:cond evt="onStopAudio" delay="0">
                      <p:tgtEl>
                        <p:sldTgt/>
                      </p:tgtEl>
                    </p:cond>
                  </p:endCondLst>
                </p:cTn>
                <p:tgtEl>
                  <p:spTgt spid="31"/>
                </p:tgtEl>
              </p:cMediaNode>
            </p:audio>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173" y="1828800"/>
            <a:ext cx="8884827" cy="5257800"/>
          </a:xfrm>
        </p:spPr>
        <p:txBody>
          <a:bodyPr>
            <a:normAutofit/>
          </a:bodyPr>
          <a:lstStyle/>
          <a:p>
            <a:pPr marL="514350" indent="-514350">
              <a:spcAft>
                <a:spcPts val="600"/>
              </a:spcAft>
              <a:buFont typeface="+mj-lt"/>
              <a:buAutoNum type="arabicPeriod"/>
            </a:pPr>
            <a:r>
              <a:rPr lang="en-US" dirty="0" smtClean="0">
                <a:solidFill>
                  <a:schemeClr val="bg1">
                    <a:lumMod val="85000"/>
                  </a:schemeClr>
                </a:solidFill>
              </a:rPr>
              <a:t>Spanish proficiency test adapted from DELE (learners).</a:t>
            </a:r>
          </a:p>
          <a:p>
            <a:pPr marL="514350" indent="-514350">
              <a:spcAft>
                <a:spcPts val="600"/>
              </a:spcAft>
              <a:buFont typeface="+mj-lt"/>
              <a:buAutoNum type="arabicPeriod"/>
            </a:pPr>
            <a:r>
              <a:rPr lang="en-US" dirty="0" smtClean="0">
                <a:solidFill>
                  <a:schemeClr val="bg1">
                    <a:lumMod val="85000"/>
                  </a:schemeClr>
                </a:solidFill>
              </a:rPr>
              <a:t>Language background questionnaire.</a:t>
            </a:r>
          </a:p>
          <a:p>
            <a:pPr marL="514350" indent="-514350">
              <a:spcAft>
                <a:spcPts val="600"/>
              </a:spcAft>
              <a:buFont typeface="+mj-lt"/>
              <a:buAutoNum type="arabicPeriod"/>
            </a:pPr>
            <a:r>
              <a:rPr lang="en-US" dirty="0" smtClean="0">
                <a:solidFill>
                  <a:schemeClr val="bg1">
                    <a:lumMod val="85000"/>
                  </a:schemeClr>
                </a:solidFill>
              </a:rPr>
              <a:t>Oral eye-tracking task.</a:t>
            </a:r>
          </a:p>
          <a:p>
            <a:pPr marL="514350" indent="-514350">
              <a:spcAft>
                <a:spcPts val="600"/>
              </a:spcAft>
              <a:buFont typeface="+mj-lt"/>
              <a:buAutoNum type="arabicPeriod"/>
            </a:pPr>
            <a:r>
              <a:rPr lang="en-US" dirty="0" smtClean="0"/>
              <a:t>Oral gating task.</a:t>
            </a:r>
          </a:p>
          <a:p>
            <a:pPr marL="514350" indent="-514350">
              <a:spcAft>
                <a:spcPts val="600"/>
              </a:spcAft>
              <a:buFont typeface="+mj-lt"/>
              <a:buAutoNum type="arabicPeriod"/>
            </a:pPr>
            <a:r>
              <a:rPr lang="en-US" dirty="0" smtClean="0">
                <a:solidFill>
                  <a:schemeClr val="bg1">
                    <a:lumMod val="85000"/>
                  </a:schemeClr>
                </a:solidFill>
              </a:rPr>
              <a:t>Working memory task.</a:t>
            </a:r>
          </a:p>
          <a:p>
            <a:pPr marL="514350" indent="-514350">
              <a:spcAft>
                <a:spcPts val="600"/>
              </a:spcAft>
              <a:buFont typeface="+mj-lt"/>
              <a:buAutoNum type="arabicPeriod"/>
            </a:pPr>
            <a:r>
              <a:rPr lang="en-US" dirty="0" smtClean="0">
                <a:solidFill>
                  <a:schemeClr val="bg1">
                    <a:lumMod val="85000"/>
                  </a:schemeClr>
                </a:solidFill>
              </a:rPr>
              <a:t>Phonological short-term memory task.</a:t>
            </a:r>
          </a:p>
          <a:p>
            <a:pPr marL="514350" indent="-514350">
              <a:spcAft>
                <a:spcPts val="600"/>
              </a:spcAft>
              <a:buFont typeface="+mj-lt"/>
              <a:buAutoNum type="arabicPeriod"/>
            </a:pPr>
            <a:r>
              <a:rPr lang="en-US" dirty="0" smtClean="0">
                <a:solidFill>
                  <a:schemeClr val="bg1">
                    <a:lumMod val="85000"/>
                  </a:schemeClr>
                </a:solidFill>
              </a:rPr>
              <a:t>Oral production task.</a:t>
            </a:r>
          </a:p>
          <a:p>
            <a:endParaRPr lang="en-US" dirty="0"/>
          </a:p>
        </p:txBody>
      </p:sp>
      <p:sp>
        <p:nvSpPr>
          <p:cNvPr id="4" name="Rectangle 2"/>
          <p:cNvSpPr txBox="1">
            <a:spLocks noChangeArrowheads="1"/>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dirty="0" smtClean="0">
                <a:solidFill>
                  <a:schemeClr val="tx2"/>
                </a:solidFill>
                <a:latin typeface="+mj-lt"/>
                <a:ea typeface="+mj-ea"/>
                <a:cs typeface="+mj-cs"/>
              </a:rPr>
              <a:t>MATERIALS AND PROCEDURE</a:t>
            </a:r>
            <a:endParaRPr kumimoji="0" lang="en-US" sz="4000" b="0" i="0" u="none" strike="noStrike" kern="120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26895499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42257" y="706134"/>
            <a:ext cx="8184244" cy="7109639"/>
          </a:xfrm>
          <a:prstGeom prst="rect">
            <a:avLst/>
          </a:prstGeom>
        </p:spPr>
        <p:txBody>
          <a:bodyPr wrap="square">
            <a:spAutoFit/>
          </a:bodyPr>
          <a:lstStyle/>
          <a:p>
            <a:pPr marL="0" lvl="1">
              <a:buNone/>
              <a:tabLst>
                <a:tab pos="0" algn="l"/>
              </a:tabLst>
            </a:pPr>
            <a:r>
              <a:rPr lang="en-US" dirty="0" smtClean="0"/>
              <a:t>Participants </a:t>
            </a:r>
            <a:r>
              <a:rPr lang="en-US" dirty="0"/>
              <a:t>listened to </a:t>
            </a:r>
            <a:r>
              <a:rPr lang="en-US" dirty="0" smtClean="0"/>
              <a:t>cut sentences </a:t>
            </a:r>
            <a:r>
              <a:rPr lang="en-US" dirty="0"/>
              <a:t>in Spanish and </a:t>
            </a:r>
            <a:r>
              <a:rPr lang="en-US" dirty="0" smtClean="0"/>
              <a:t>chose </a:t>
            </a:r>
            <a:r>
              <a:rPr lang="en-US" dirty="0"/>
              <a:t>one of two words in the screen by pressing a key</a:t>
            </a:r>
            <a:r>
              <a:rPr lang="en-US" dirty="0" smtClean="0"/>
              <a:t>.</a:t>
            </a:r>
          </a:p>
          <a:p>
            <a:pPr marL="0" lvl="1">
              <a:buNone/>
              <a:tabLst>
                <a:tab pos="0" algn="l"/>
              </a:tabLst>
            </a:pPr>
            <a:endParaRPr lang="es-ES" dirty="0"/>
          </a:p>
          <a:p>
            <a:pPr marL="0" lvl="1">
              <a:buNone/>
              <a:tabLst>
                <a:tab pos="0" algn="l"/>
              </a:tabLst>
            </a:pPr>
            <a:r>
              <a:rPr lang="es-ES" dirty="0" err="1" smtClean="0"/>
              <a:t>There</a:t>
            </a:r>
            <a:r>
              <a:rPr lang="es-ES" dirty="0" smtClean="0"/>
              <a:t> </a:t>
            </a:r>
            <a:r>
              <a:rPr lang="es-ES" dirty="0" err="1" smtClean="0"/>
              <a:t>were</a:t>
            </a:r>
            <a:r>
              <a:rPr lang="es-ES" dirty="0" smtClean="0"/>
              <a:t> 114 </a:t>
            </a:r>
            <a:r>
              <a:rPr lang="es-ES" dirty="0" err="1" smtClean="0"/>
              <a:t>sentences</a:t>
            </a:r>
            <a:r>
              <a:rPr lang="es-ES" dirty="0" smtClean="0"/>
              <a:t>:</a:t>
            </a:r>
          </a:p>
          <a:p>
            <a:pPr marL="0" lvl="1">
              <a:buNone/>
              <a:tabLst>
                <a:tab pos="0" algn="l"/>
              </a:tabLst>
            </a:pPr>
            <a:endParaRPr lang="es-ES" dirty="0" smtClean="0"/>
          </a:p>
          <a:p>
            <a:pPr marL="0" lvl="1">
              <a:buNone/>
              <a:tabLst>
                <a:tab pos="0" algn="l"/>
              </a:tabLst>
            </a:pPr>
            <a:r>
              <a:rPr lang="es-ES" b="1" dirty="0" err="1" smtClean="0"/>
              <a:t>Familiarization</a:t>
            </a:r>
            <a:r>
              <a:rPr lang="es-ES" b="1" dirty="0" smtClean="0"/>
              <a:t> </a:t>
            </a:r>
            <a:r>
              <a:rPr lang="es-ES" b="1" dirty="0" err="1" smtClean="0"/>
              <a:t>phase</a:t>
            </a:r>
            <a:r>
              <a:rPr lang="es-ES" b="1" dirty="0" smtClean="0"/>
              <a:t> </a:t>
            </a:r>
            <a:r>
              <a:rPr lang="es-ES" dirty="0"/>
              <a:t>(</a:t>
            </a:r>
            <a:r>
              <a:rPr lang="es-ES" dirty="0" smtClean="0"/>
              <a:t>18 </a:t>
            </a:r>
            <a:r>
              <a:rPr lang="es-ES" dirty="0" err="1" smtClean="0"/>
              <a:t>trials</a:t>
            </a:r>
            <a:r>
              <a:rPr lang="es-ES" dirty="0"/>
              <a:t>)</a:t>
            </a:r>
            <a:r>
              <a:rPr lang="es-ES" dirty="0" smtClean="0"/>
              <a:t>:                                  </a:t>
            </a:r>
            <a:r>
              <a:rPr lang="es-ES" dirty="0" err="1" smtClean="0"/>
              <a:t>entire</a:t>
            </a:r>
            <a:r>
              <a:rPr lang="es-ES" dirty="0" smtClean="0"/>
              <a:t> </a:t>
            </a:r>
            <a:r>
              <a:rPr lang="es-ES" dirty="0" err="1" smtClean="0"/>
              <a:t>sentences</a:t>
            </a:r>
            <a:r>
              <a:rPr lang="es-ES" dirty="0" smtClean="0"/>
              <a:t> </a:t>
            </a:r>
            <a:r>
              <a:rPr lang="es-ES" dirty="0" err="1" smtClean="0"/>
              <a:t>with</a:t>
            </a:r>
            <a:r>
              <a:rPr lang="es-ES" dirty="0" smtClean="0"/>
              <a:t> complete target </a:t>
            </a:r>
            <a:r>
              <a:rPr lang="es-ES" dirty="0" err="1" smtClean="0"/>
              <a:t>words</a:t>
            </a:r>
            <a:r>
              <a:rPr lang="es-ES" dirty="0" smtClean="0"/>
              <a:t> (</a:t>
            </a:r>
            <a:r>
              <a:rPr lang="es-ES" dirty="0" err="1" smtClean="0"/>
              <a:t>e.g</a:t>
            </a:r>
            <a:r>
              <a:rPr lang="es-ES" dirty="0" smtClean="0"/>
              <a:t>., </a:t>
            </a:r>
            <a:r>
              <a:rPr lang="es-ES" i="1" dirty="0" smtClean="0"/>
              <a:t>la señora canta la canción</a:t>
            </a:r>
            <a:r>
              <a:rPr lang="es-ES" dirty="0" smtClean="0"/>
              <a:t>)</a:t>
            </a:r>
          </a:p>
          <a:p>
            <a:pPr marL="0" lvl="1">
              <a:buNone/>
              <a:tabLst>
                <a:tab pos="0" algn="l"/>
              </a:tabLst>
            </a:pPr>
            <a:endParaRPr lang="es-ES" dirty="0"/>
          </a:p>
          <a:p>
            <a:pPr marL="0" lvl="1">
              <a:buNone/>
              <a:tabLst>
                <a:tab pos="0" algn="l"/>
              </a:tabLst>
            </a:pPr>
            <a:r>
              <a:rPr lang="es-ES" dirty="0" smtClean="0"/>
              <a:t>	</a:t>
            </a:r>
            <a:r>
              <a:rPr lang="es-ES" b="1" dirty="0" err="1" smtClean="0"/>
              <a:t>Testing</a:t>
            </a:r>
            <a:r>
              <a:rPr lang="es-ES" b="1" dirty="0" smtClean="0"/>
              <a:t> </a:t>
            </a:r>
            <a:r>
              <a:rPr lang="es-ES" b="1" dirty="0" err="1" smtClean="0"/>
              <a:t>phase</a:t>
            </a:r>
            <a:r>
              <a:rPr lang="es-ES" b="1" dirty="0" smtClean="0"/>
              <a:t> 1 </a:t>
            </a:r>
            <a:r>
              <a:rPr lang="es-ES" dirty="0" smtClean="0"/>
              <a:t>(48 </a:t>
            </a:r>
            <a:r>
              <a:rPr lang="es-ES" dirty="0" err="1" smtClean="0"/>
              <a:t>trials</a:t>
            </a:r>
            <a:r>
              <a:rPr lang="es-ES" dirty="0" smtClean="0"/>
              <a:t>, 16 experimental):            </a:t>
            </a:r>
            <a:r>
              <a:rPr lang="es-ES" dirty="0" err="1" smtClean="0"/>
              <a:t>sentences</a:t>
            </a:r>
            <a:r>
              <a:rPr lang="es-ES" dirty="0" smtClean="0"/>
              <a:t> </a:t>
            </a:r>
            <a:r>
              <a:rPr lang="es-ES" dirty="0" err="1" smtClean="0"/>
              <a:t>cut</a:t>
            </a:r>
            <a:r>
              <a:rPr lang="es-ES" dirty="0" smtClean="0"/>
              <a:t> </a:t>
            </a:r>
            <a:r>
              <a:rPr lang="es-ES" dirty="0" err="1" smtClean="0"/>
              <a:t>before</a:t>
            </a:r>
            <a:r>
              <a:rPr lang="es-ES" dirty="0" smtClean="0"/>
              <a:t> </a:t>
            </a:r>
            <a:r>
              <a:rPr lang="es-ES" dirty="0" err="1" smtClean="0"/>
              <a:t>suffix</a:t>
            </a:r>
            <a:r>
              <a:rPr lang="es-ES" dirty="0" smtClean="0"/>
              <a:t> (</a:t>
            </a:r>
            <a:r>
              <a:rPr lang="es-ES" dirty="0" err="1" smtClean="0"/>
              <a:t>e.g</a:t>
            </a:r>
            <a:r>
              <a:rPr lang="es-ES" dirty="0" smtClean="0"/>
              <a:t>., </a:t>
            </a:r>
            <a:r>
              <a:rPr lang="es-ES" i="1" dirty="0" smtClean="0"/>
              <a:t>la persona dice </a:t>
            </a:r>
            <a:r>
              <a:rPr lang="es-ES" i="1" dirty="0" err="1" smtClean="0"/>
              <a:t>cant</a:t>
            </a:r>
            <a:r>
              <a:rPr lang="es-ES" dirty="0" smtClean="0"/>
              <a:t>)</a:t>
            </a:r>
          </a:p>
          <a:p>
            <a:pPr marL="0" lvl="1">
              <a:buNone/>
              <a:tabLst>
                <a:tab pos="0" algn="l"/>
              </a:tabLst>
            </a:pPr>
            <a:r>
              <a:rPr lang="es-ES" dirty="0"/>
              <a:t> </a:t>
            </a:r>
            <a:r>
              <a:rPr lang="es-ES" dirty="0" smtClean="0"/>
              <a:t>  </a:t>
            </a:r>
          </a:p>
          <a:p>
            <a:pPr marL="0" lvl="1">
              <a:buNone/>
              <a:tabLst>
                <a:tab pos="0" algn="l"/>
              </a:tabLst>
            </a:pPr>
            <a:r>
              <a:rPr lang="es-ES" dirty="0"/>
              <a:t>	</a:t>
            </a:r>
            <a:r>
              <a:rPr lang="es-ES" b="1" dirty="0" err="1"/>
              <a:t>Testing</a:t>
            </a:r>
            <a:r>
              <a:rPr lang="es-ES" b="1" dirty="0"/>
              <a:t> </a:t>
            </a:r>
            <a:r>
              <a:rPr lang="es-ES" b="1" dirty="0" err="1"/>
              <a:t>phase</a:t>
            </a:r>
            <a:r>
              <a:rPr lang="es-ES" b="1" dirty="0"/>
              <a:t> </a:t>
            </a:r>
            <a:r>
              <a:rPr lang="es-ES" b="1" dirty="0" smtClean="0"/>
              <a:t>2 </a:t>
            </a:r>
            <a:r>
              <a:rPr lang="es-ES" dirty="0"/>
              <a:t>(48 </a:t>
            </a:r>
            <a:r>
              <a:rPr lang="es-ES" dirty="0" err="1"/>
              <a:t>trials</a:t>
            </a:r>
            <a:r>
              <a:rPr lang="es-ES" dirty="0"/>
              <a:t>, 16 experimental):            </a:t>
            </a:r>
            <a:r>
              <a:rPr lang="es-ES" dirty="0" err="1"/>
              <a:t>sentences</a:t>
            </a:r>
            <a:r>
              <a:rPr lang="es-ES" dirty="0"/>
              <a:t> </a:t>
            </a:r>
            <a:r>
              <a:rPr lang="es-ES" dirty="0" err="1"/>
              <a:t>cut</a:t>
            </a:r>
            <a:r>
              <a:rPr lang="es-ES" dirty="0"/>
              <a:t> </a:t>
            </a:r>
            <a:r>
              <a:rPr lang="es-ES" dirty="0" err="1"/>
              <a:t>before</a:t>
            </a:r>
            <a:r>
              <a:rPr lang="es-ES" dirty="0"/>
              <a:t> </a:t>
            </a:r>
            <a:r>
              <a:rPr lang="es-ES" dirty="0" err="1"/>
              <a:t>suffix</a:t>
            </a:r>
            <a:r>
              <a:rPr lang="es-ES" dirty="0"/>
              <a:t> (</a:t>
            </a:r>
            <a:r>
              <a:rPr lang="es-ES" dirty="0" err="1"/>
              <a:t>e.g</a:t>
            </a:r>
            <a:r>
              <a:rPr lang="es-ES" dirty="0"/>
              <a:t>., </a:t>
            </a:r>
            <a:r>
              <a:rPr lang="es-ES" i="1" dirty="0"/>
              <a:t>la persona dice </a:t>
            </a:r>
            <a:r>
              <a:rPr lang="es-ES" i="1" dirty="0" err="1"/>
              <a:t>cant</a:t>
            </a:r>
            <a:r>
              <a:rPr lang="es-ES" dirty="0" smtClean="0"/>
              <a:t>)</a:t>
            </a:r>
          </a:p>
          <a:p>
            <a:pPr marL="0" lvl="1">
              <a:buNone/>
              <a:tabLst>
                <a:tab pos="0" algn="l"/>
              </a:tabLst>
            </a:pPr>
            <a:endParaRPr lang="es-ES" dirty="0"/>
          </a:p>
          <a:p>
            <a:pPr marL="0" lvl="1">
              <a:buNone/>
              <a:tabLst>
                <a:tab pos="0" algn="l"/>
              </a:tabLst>
            </a:pPr>
            <a:r>
              <a:rPr lang="es-ES" dirty="0" err="1" smtClean="0"/>
              <a:t>If</a:t>
            </a:r>
            <a:r>
              <a:rPr lang="es-ES" dirty="0" smtClean="0"/>
              <a:t> </a:t>
            </a:r>
            <a:r>
              <a:rPr lang="es-ES" i="1" dirty="0" smtClean="0"/>
              <a:t>canta</a:t>
            </a:r>
            <a:r>
              <a:rPr lang="es-ES" dirty="0" smtClean="0"/>
              <a:t> </a:t>
            </a:r>
            <a:r>
              <a:rPr lang="es-ES" dirty="0" err="1" smtClean="0"/>
              <a:t>appeared</a:t>
            </a:r>
            <a:r>
              <a:rPr lang="es-ES" dirty="0" smtClean="0"/>
              <a:t> in </a:t>
            </a:r>
            <a:r>
              <a:rPr lang="es-ES" dirty="0" err="1" smtClean="0"/>
              <a:t>phase</a:t>
            </a:r>
            <a:r>
              <a:rPr lang="es-ES" dirty="0" smtClean="0"/>
              <a:t> 1, </a:t>
            </a:r>
            <a:r>
              <a:rPr lang="es-ES" i="1" dirty="0" smtClean="0"/>
              <a:t>cantó</a:t>
            </a:r>
            <a:r>
              <a:rPr lang="es-ES" dirty="0" smtClean="0"/>
              <a:t> </a:t>
            </a:r>
            <a:r>
              <a:rPr lang="es-ES" dirty="0" err="1" smtClean="0"/>
              <a:t>appeared</a:t>
            </a:r>
            <a:r>
              <a:rPr lang="es-ES" dirty="0" smtClean="0"/>
              <a:t> in </a:t>
            </a:r>
            <a:r>
              <a:rPr lang="es-ES" dirty="0" err="1" smtClean="0"/>
              <a:t>phase</a:t>
            </a:r>
            <a:r>
              <a:rPr lang="es-ES" dirty="0" smtClean="0"/>
              <a:t> 2.</a:t>
            </a:r>
            <a:endParaRPr lang="es-ES" dirty="0"/>
          </a:p>
          <a:p>
            <a:pPr marL="234950" lvl="1" indent="-123825">
              <a:buNone/>
              <a:tabLst>
                <a:tab pos="234950" algn="l"/>
              </a:tabLst>
            </a:pPr>
            <a:endParaRPr lang="es-ES" dirty="0"/>
          </a:p>
          <a:p>
            <a:pPr marL="234950" lvl="1" indent="-123825">
              <a:buNone/>
              <a:tabLst>
                <a:tab pos="234950" algn="l"/>
              </a:tabLst>
            </a:pPr>
            <a:endParaRPr lang="en-US" dirty="0"/>
          </a:p>
          <a:p>
            <a:pPr marL="234950" lvl="1" indent="-123825">
              <a:buNone/>
              <a:tabLst>
                <a:tab pos="234950" algn="l"/>
              </a:tabLst>
            </a:pPr>
            <a:endParaRPr lang="en-US" dirty="0"/>
          </a:p>
        </p:txBody>
      </p:sp>
    </p:spTree>
    <p:extLst>
      <p:ext uri="{BB962C8B-B14F-4D97-AF65-F5344CB8AC3E}">
        <p14:creationId xmlns:p14="http://schemas.microsoft.com/office/powerpoint/2010/main" val="650826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6"/>
          <p:cNvSpPr>
            <a:spLocks noChangeShapeType="1"/>
          </p:cNvSpPr>
          <p:nvPr/>
        </p:nvSpPr>
        <p:spPr bwMode="auto">
          <a:xfrm flipV="1">
            <a:off x="4400550" y="4295128"/>
            <a:ext cx="228600" cy="86201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Line 15"/>
          <p:cNvSpPr>
            <a:spLocks noChangeShapeType="1"/>
          </p:cNvSpPr>
          <p:nvPr/>
        </p:nvSpPr>
        <p:spPr bwMode="auto">
          <a:xfrm flipV="1">
            <a:off x="4629150" y="3426766"/>
            <a:ext cx="228600" cy="86836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 Box 14"/>
          <p:cNvSpPr txBox="1">
            <a:spLocks noChangeArrowheads="1"/>
          </p:cNvSpPr>
          <p:nvPr/>
        </p:nvSpPr>
        <p:spPr bwMode="auto">
          <a:xfrm>
            <a:off x="4514850" y="4554684"/>
            <a:ext cx="1143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250 </a:t>
            </a:r>
            <a:r>
              <a:rPr kumimoji="0" lang="en-US" altLang="ja-JP" sz="1600" b="0" i="0" u="none" strike="noStrike" cap="none" normalizeH="0" baseline="0" dirty="0" err="1" smtClean="0">
                <a:ln>
                  <a:noFill/>
                </a:ln>
                <a:solidFill>
                  <a:schemeClr val="tx1"/>
                </a:solidFill>
                <a:effectLst/>
                <a:latin typeface="Times New Roman" pitchFamily="18" charset="0"/>
                <a:ea typeface="MS Mincho" pitchFamily="49" charset="-128"/>
                <a:cs typeface="Times New Roman" pitchFamily="18" charset="0"/>
              </a:rPr>
              <a:t>ms</a:t>
            </a:r>
            <a:endParaRPr kumimoji="0" lang="en-US" altLang="ja-JP" sz="16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ja-JP"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Text Box 13"/>
          <p:cNvSpPr txBox="1">
            <a:spLocks noChangeArrowheads="1"/>
          </p:cNvSpPr>
          <p:nvPr/>
        </p:nvSpPr>
        <p:spPr bwMode="auto">
          <a:xfrm>
            <a:off x="4743450" y="2534599"/>
            <a:ext cx="2582636"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    </a:t>
            </a:r>
            <a:r>
              <a:rPr kumimoji="0" lang="en-US" altLang="ja-JP" sz="1600" b="0" i="0" u="none" strike="noStrike" cap="none" normalizeH="0" baseline="0" dirty="0" smtClean="0">
                <a:ln>
                  <a:noFill/>
                </a:ln>
                <a:solidFill>
                  <a:schemeClr val="tx1"/>
                </a:solidFill>
                <a:effectLst/>
                <a:latin typeface="Arial" panose="020B0604020202020204" pitchFamily="34" charset="0"/>
                <a:ea typeface="MS Mincho" pitchFamily="49" charset="-128"/>
                <a:cs typeface="Arial" panose="020B0604020202020204" pitchFamily="34" charset="0"/>
              </a:rPr>
              <a:t>Self-paced (audio) </a:t>
            </a:r>
            <a:endParaRPr kumimoji="0" lang="en-US" altLang="ja-JP"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AutoShape 9"/>
          <p:cNvSpPr>
            <a:spLocks noChangeArrowheads="1"/>
          </p:cNvSpPr>
          <p:nvPr/>
        </p:nvSpPr>
        <p:spPr bwMode="auto">
          <a:xfrm>
            <a:off x="1657350" y="2055167"/>
            <a:ext cx="3200400" cy="1371600"/>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AutoShape 8"/>
          <p:cNvSpPr>
            <a:spLocks noChangeArrowheads="1"/>
          </p:cNvSpPr>
          <p:nvPr/>
        </p:nvSpPr>
        <p:spPr bwMode="auto">
          <a:xfrm>
            <a:off x="1428750" y="2923529"/>
            <a:ext cx="3200400" cy="1371600"/>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AutoShape 7"/>
          <p:cNvSpPr>
            <a:spLocks noChangeArrowheads="1"/>
          </p:cNvSpPr>
          <p:nvPr/>
        </p:nvSpPr>
        <p:spPr bwMode="auto">
          <a:xfrm>
            <a:off x="1200150" y="3799829"/>
            <a:ext cx="3200400" cy="1371600"/>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Text Box 5"/>
          <p:cNvSpPr txBox="1">
            <a:spLocks noChangeArrowheads="1"/>
          </p:cNvSpPr>
          <p:nvPr/>
        </p:nvSpPr>
        <p:spPr bwMode="auto">
          <a:xfrm>
            <a:off x="1200150" y="4242742"/>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2000" b="1" i="0" u="none" strike="noStrike" cap="none" normalizeH="0" baseline="0" dirty="0" smtClean="0">
                <a:ln>
                  <a:noFill/>
                </a:ln>
                <a:solidFill>
                  <a:schemeClr val="tx1"/>
                </a:solidFill>
                <a:effectLst/>
                <a:latin typeface="Times New Roman" pitchFamily="18" charset="0"/>
                <a:ea typeface="MS Mincho" pitchFamily="49" charset="-128"/>
                <a:cs typeface="Times New Roman" pitchFamily="18" charset="0"/>
              </a:rPr>
              <a:t>+</a:t>
            </a:r>
            <a:endParaRPr kumimoji="0" lang="en-US" altLang="ja-JP" b="1" i="0" u="none" strike="noStrike" cap="none" normalizeH="0" baseline="0" dirty="0" smtClean="0">
              <a:ln>
                <a:noFill/>
              </a:ln>
              <a:solidFill>
                <a:schemeClr val="tx1"/>
              </a:solidFill>
              <a:effectLst/>
              <a:latin typeface="Arial" pitchFamily="34" charset="0"/>
              <a:cs typeface="Arial" pitchFamily="34" charset="0"/>
            </a:endParaRPr>
          </a:p>
        </p:txBody>
      </p:sp>
      <p:sp>
        <p:nvSpPr>
          <p:cNvPr id="20" name="Rectangle 18"/>
          <p:cNvSpPr>
            <a:spLocks noChangeArrowheads="1"/>
          </p:cNvSpPr>
          <p:nvPr/>
        </p:nvSpPr>
        <p:spPr bwMode="auto">
          <a:xfrm>
            <a:off x="171450" y="-73407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 name="Rectangle 28"/>
          <p:cNvSpPr>
            <a:spLocks noChangeArrowheads="1"/>
          </p:cNvSpPr>
          <p:nvPr/>
        </p:nvSpPr>
        <p:spPr bwMode="auto">
          <a:xfrm>
            <a:off x="171450" y="-27687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 name="TextBox 21"/>
          <p:cNvSpPr txBox="1"/>
          <p:nvPr/>
        </p:nvSpPr>
        <p:spPr>
          <a:xfrm>
            <a:off x="1543050" y="3378496"/>
            <a:ext cx="2857500" cy="461665"/>
          </a:xfrm>
          <a:prstGeom prst="rect">
            <a:avLst/>
          </a:prstGeom>
          <a:noFill/>
        </p:spPr>
        <p:txBody>
          <a:bodyPr wrap="square" rtlCol="0">
            <a:spAutoFit/>
          </a:bodyPr>
          <a:lstStyle/>
          <a:p>
            <a:r>
              <a:rPr lang="en-US" dirty="0" smtClean="0"/>
              <a:t>  </a:t>
            </a:r>
            <a:r>
              <a:rPr lang="en-US" dirty="0" err="1" smtClean="0"/>
              <a:t>canta</a:t>
            </a:r>
            <a:r>
              <a:rPr lang="en-US" dirty="0" smtClean="0"/>
              <a:t>          cant</a:t>
            </a:r>
            <a:r>
              <a:rPr lang="es-ES" dirty="0" err="1" smtClean="0"/>
              <a:t>ó</a:t>
            </a:r>
            <a:endParaRPr lang="en-US" dirty="0"/>
          </a:p>
        </p:txBody>
      </p:sp>
      <p:sp>
        <p:nvSpPr>
          <p:cNvPr id="24" name="Text Box 14"/>
          <p:cNvSpPr txBox="1">
            <a:spLocks noChangeArrowheads="1"/>
          </p:cNvSpPr>
          <p:nvPr/>
        </p:nvSpPr>
        <p:spPr bwMode="auto">
          <a:xfrm>
            <a:off x="4629150" y="3799829"/>
            <a:ext cx="2533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600" b="0" i="0" u="none" strike="noStrike" cap="none" normalizeH="0" baseline="0" dirty="0" smtClean="0">
                <a:ln>
                  <a:noFill/>
                </a:ln>
                <a:solidFill>
                  <a:schemeClr val="tx1"/>
                </a:solidFill>
                <a:effectLst/>
                <a:latin typeface="Arial" panose="020B0604020202020204" pitchFamily="34" charset="0"/>
                <a:ea typeface="MS Mincho" pitchFamily="49" charset="-128"/>
                <a:cs typeface="Arial" panose="020B0604020202020204" pitchFamily="34" charset="0"/>
              </a:rPr>
              <a:t>   1,000 </a:t>
            </a:r>
            <a:r>
              <a:rPr kumimoji="0" lang="en-US" altLang="ja-JP" sz="1600" b="0" i="0" u="none" strike="noStrike" cap="none" normalizeH="0" baseline="0" dirty="0" err="1" smtClean="0">
                <a:ln>
                  <a:noFill/>
                </a:ln>
                <a:solidFill>
                  <a:schemeClr val="tx1"/>
                </a:solidFill>
                <a:effectLst/>
                <a:latin typeface="Arial" panose="020B0604020202020204" pitchFamily="34" charset="0"/>
                <a:ea typeface="MS Mincho" pitchFamily="49" charset="-128"/>
                <a:cs typeface="Arial" panose="020B0604020202020204" pitchFamily="34" charset="0"/>
              </a:rPr>
              <a:t>ms</a:t>
            </a:r>
            <a:r>
              <a:rPr kumimoji="0" lang="en-US" altLang="ja-JP" sz="1600" b="0" i="0" u="none" strike="noStrike" cap="none" normalizeH="0" baseline="0" dirty="0" smtClean="0">
                <a:ln>
                  <a:noFill/>
                </a:ln>
                <a:solidFill>
                  <a:schemeClr val="tx1"/>
                </a:solidFill>
                <a:effectLst/>
                <a:latin typeface="Arial" panose="020B0604020202020204" pitchFamily="34" charset="0"/>
                <a:ea typeface="MS Mincho" pitchFamily="49" charset="-128"/>
                <a:cs typeface="Arial" panose="020B0604020202020204" pitchFamily="34" charset="0"/>
              </a:rPr>
              <a:t> (no</a:t>
            </a:r>
            <a:r>
              <a:rPr kumimoji="0" lang="en-US" altLang="ja-JP" sz="1600" b="0" i="0" u="none" strike="noStrike" cap="none" normalizeH="0" dirty="0" smtClean="0">
                <a:ln>
                  <a:noFill/>
                </a:ln>
                <a:solidFill>
                  <a:schemeClr val="tx1"/>
                </a:solidFill>
                <a:effectLst/>
                <a:latin typeface="Arial" panose="020B0604020202020204" pitchFamily="34" charset="0"/>
                <a:ea typeface="MS Mincho" pitchFamily="49" charset="-128"/>
                <a:cs typeface="Arial" panose="020B0604020202020204" pitchFamily="34" charset="0"/>
              </a:rPr>
              <a:t> audio)</a:t>
            </a:r>
            <a:endParaRPr kumimoji="0" lang="en-US" altLang="ja-JP"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25" name="TextBox 24"/>
          <p:cNvSpPr txBox="1"/>
          <p:nvPr/>
        </p:nvSpPr>
        <p:spPr>
          <a:xfrm>
            <a:off x="1828800" y="2461864"/>
            <a:ext cx="2857500" cy="461665"/>
          </a:xfrm>
          <a:prstGeom prst="rect">
            <a:avLst/>
          </a:prstGeom>
          <a:noFill/>
        </p:spPr>
        <p:txBody>
          <a:bodyPr wrap="square" rtlCol="0">
            <a:spAutoFit/>
          </a:bodyPr>
          <a:lstStyle/>
          <a:p>
            <a:r>
              <a:rPr lang="en-US" dirty="0" smtClean="0"/>
              <a:t>  </a:t>
            </a:r>
            <a:r>
              <a:rPr lang="en-US" dirty="0" err="1" smtClean="0"/>
              <a:t>canta</a:t>
            </a:r>
            <a:r>
              <a:rPr lang="en-US" dirty="0" smtClean="0"/>
              <a:t>          cant</a:t>
            </a:r>
            <a:r>
              <a:rPr lang="es-ES" dirty="0" err="1" smtClean="0"/>
              <a:t>ó</a:t>
            </a:r>
            <a:endParaRPr lang="en-US" dirty="0"/>
          </a:p>
        </p:txBody>
      </p:sp>
      <p:pic>
        <p:nvPicPr>
          <p:cNvPr id="2" name="S12_C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6781006" y="2055166"/>
            <a:ext cx="243682" cy="243682"/>
          </a:xfrm>
          <a:prstGeom prst="rect">
            <a:avLst/>
          </a:prstGeom>
        </p:spPr>
      </p:pic>
    </p:spTree>
    <p:extLst>
      <p:ext uri="{BB962C8B-B14F-4D97-AF65-F5344CB8AC3E}">
        <p14:creationId xmlns:p14="http://schemas.microsoft.com/office/powerpoint/2010/main" val="124320814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405" fill="hold"/>
                                        <p:tgtEl>
                                          <p:spTgt spid="2"/>
                                        </p:tgtEl>
                                      </p:cBhvr>
                                    </p:cmd>
                                  </p:childTnLst>
                                </p:cTn>
                              </p:par>
                            </p:childTnLst>
                          </p:cTn>
                        </p:par>
                      </p:childTnLst>
                    </p:cTn>
                  </p:par>
                </p:childTnLst>
              </p:cTn>
              <p:nextCondLst>
                <p:cond evt="onClick" delay="0">
                  <p:tgtEl>
                    <p:spTgt spid="2"/>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11300"/>
            <a:ext cx="7772400" cy="1362075"/>
          </a:xfrm>
        </p:spPr>
        <p:txBody>
          <a:bodyPr/>
          <a:lstStyle/>
          <a:p>
            <a:pPr>
              <a:defRPr/>
            </a:pPr>
            <a:r>
              <a:rPr lang="en-US" dirty="0" smtClean="0"/>
              <a:t>Deficit accounts</a:t>
            </a:r>
            <a:endParaRPr lang="en-US" dirty="0"/>
          </a:p>
        </p:txBody>
      </p:sp>
      <p:sp>
        <p:nvSpPr>
          <p:cNvPr id="12291" name="Text Placeholder 2"/>
          <p:cNvSpPr>
            <a:spLocks noGrp="1"/>
          </p:cNvSpPr>
          <p:nvPr>
            <p:ph type="body" idx="1"/>
          </p:nvPr>
        </p:nvSpPr>
        <p:spPr/>
        <p:txBody>
          <a:bodyPr/>
          <a:lstStyle/>
          <a:p>
            <a:r>
              <a:rPr lang="en-US" altLang="en-US" sz="2800" smtClean="0"/>
              <a:t>Adult learners </a:t>
            </a:r>
            <a:r>
              <a:rPr lang="en-US" altLang="en-US" sz="2800" i="1" smtClean="0"/>
              <a:t>cannot</a:t>
            </a:r>
            <a:r>
              <a:rPr lang="en-US" altLang="en-US" sz="2800" smtClean="0"/>
              <a:t> acquire grammatical features absent in the L1 after a critical period.</a:t>
            </a:r>
          </a:p>
        </p:txBody>
      </p:sp>
    </p:spTree>
    <p:extLst>
      <p:ext uri="{BB962C8B-B14F-4D97-AF65-F5344CB8AC3E}">
        <p14:creationId xmlns:p14="http://schemas.microsoft.com/office/powerpoint/2010/main" val="9604017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173" y="1828800"/>
            <a:ext cx="8884827" cy="5257800"/>
          </a:xfrm>
        </p:spPr>
        <p:txBody>
          <a:bodyPr>
            <a:normAutofit/>
          </a:bodyPr>
          <a:lstStyle/>
          <a:p>
            <a:pPr marL="514350" indent="-514350">
              <a:spcAft>
                <a:spcPts val="600"/>
              </a:spcAft>
              <a:buFont typeface="+mj-lt"/>
              <a:buAutoNum type="arabicPeriod"/>
            </a:pPr>
            <a:r>
              <a:rPr lang="en-US" dirty="0" smtClean="0">
                <a:solidFill>
                  <a:schemeClr val="tx2">
                    <a:lumMod val="40000"/>
                    <a:lumOff val="60000"/>
                  </a:schemeClr>
                </a:solidFill>
              </a:rPr>
              <a:t>Spanish proficiency test adapted from DELE (learners).</a:t>
            </a:r>
          </a:p>
          <a:p>
            <a:pPr marL="514350" indent="-514350">
              <a:spcAft>
                <a:spcPts val="600"/>
              </a:spcAft>
              <a:buFont typeface="+mj-lt"/>
              <a:buAutoNum type="arabicPeriod"/>
            </a:pPr>
            <a:r>
              <a:rPr lang="en-US" dirty="0" smtClean="0">
                <a:solidFill>
                  <a:schemeClr val="tx2">
                    <a:lumMod val="40000"/>
                    <a:lumOff val="60000"/>
                  </a:schemeClr>
                </a:solidFill>
              </a:rPr>
              <a:t>Language background questionnaire.</a:t>
            </a:r>
          </a:p>
          <a:p>
            <a:pPr marL="514350" indent="-514350">
              <a:spcAft>
                <a:spcPts val="600"/>
              </a:spcAft>
              <a:buFont typeface="+mj-lt"/>
              <a:buAutoNum type="arabicPeriod"/>
            </a:pPr>
            <a:r>
              <a:rPr lang="en-US" dirty="0" smtClean="0">
                <a:solidFill>
                  <a:schemeClr val="tx2">
                    <a:lumMod val="40000"/>
                    <a:lumOff val="60000"/>
                  </a:schemeClr>
                </a:solidFill>
              </a:rPr>
              <a:t>Oral eye-tracking task.</a:t>
            </a:r>
          </a:p>
          <a:p>
            <a:pPr marL="514350" indent="-514350">
              <a:spcAft>
                <a:spcPts val="600"/>
              </a:spcAft>
              <a:buFont typeface="+mj-lt"/>
              <a:buAutoNum type="arabicPeriod"/>
            </a:pPr>
            <a:r>
              <a:rPr lang="en-US" dirty="0" smtClean="0">
                <a:solidFill>
                  <a:schemeClr val="tx2">
                    <a:lumMod val="40000"/>
                    <a:lumOff val="60000"/>
                  </a:schemeClr>
                </a:solidFill>
              </a:rPr>
              <a:t>Oral gating task.</a:t>
            </a:r>
          </a:p>
          <a:p>
            <a:pPr marL="514350" indent="-514350">
              <a:spcAft>
                <a:spcPts val="600"/>
              </a:spcAft>
              <a:buFont typeface="+mj-lt"/>
              <a:buAutoNum type="arabicPeriod"/>
            </a:pPr>
            <a:r>
              <a:rPr lang="en-US" dirty="0" smtClean="0"/>
              <a:t>Working memory task.</a:t>
            </a:r>
          </a:p>
          <a:p>
            <a:pPr marL="514350" indent="-514350">
              <a:spcAft>
                <a:spcPts val="600"/>
              </a:spcAft>
              <a:buFont typeface="+mj-lt"/>
              <a:buAutoNum type="arabicPeriod"/>
            </a:pPr>
            <a:r>
              <a:rPr lang="en-US" dirty="0" smtClean="0">
                <a:solidFill>
                  <a:schemeClr val="tx2">
                    <a:lumMod val="40000"/>
                    <a:lumOff val="60000"/>
                  </a:schemeClr>
                </a:solidFill>
              </a:rPr>
              <a:t>Phonological short-term memory task (not reported).</a:t>
            </a:r>
          </a:p>
          <a:p>
            <a:pPr marL="514350" indent="-514350">
              <a:spcAft>
                <a:spcPts val="600"/>
              </a:spcAft>
              <a:buFont typeface="+mj-lt"/>
              <a:buAutoNum type="arabicPeriod"/>
            </a:pPr>
            <a:r>
              <a:rPr lang="en-US" dirty="0" smtClean="0">
                <a:solidFill>
                  <a:schemeClr val="tx2">
                    <a:lumMod val="40000"/>
                    <a:lumOff val="60000"/>
                  </a:schemeClr>
                </a:solidFill>
              </a:rPr>
              <a:t>Oral production task (not reported).</a:t>
            </a:r>
          </a:p>
          <a:p>
            <a:endParaRPr lang="en-US" dirty="0"/>
          </a:p>
        </p:txBody>
      </p:sp>
      <p:sp>
        <p:nvSpPr>
          <p:cNvPr id="4" name="Rectangle 2"/>
          <p:cNvSpPr txBox="1">
            <a:spLocks noChangeArrowheads="1"/>
          </p:cNvSpPr>
          <p:nvPr/>
        </p:nvSpPr>
        <p:spPr>
          <a:xfrm>
            <a:off x="765048" y="381000"/>
            <a:ext cx="8153400" cy="990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dirty="0" smtClean="0">
                <a:solidFill>
                  <a:schemeClr val="tx2"/>
                </a:solidFill>
                <a:latin typeface="+mj-lt"/>
                <a:ea typeface="+mj-ea"/>
                <a:cs typeface="+mj-cs"/>
              </a:rPr>
              <a:t>MATERIALS AND PROCEDURE</a:t>
            </a:r>
            <a:endParaRPr kumimoji="0" lang="en-US" sz="4000" b="0" i="0" u="none" strike="noStrike" kern="120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39417317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66056" y="593811"/>
            <a:ext cx="7957457" cy="5632311"/>
          </a:xfrm>
          <a:prstGeom prst="rect">
            <a:avLst/>
          </a:prstGeom>
        </p:spPr>
        <p:txBody>
          <a:bodyPr wrap="square">
            <a:spAutoFit/>
          </a:bodyPr>
          <a:lstStyle/>
          <a:p>
            <a:pPr eaLnBrk="1" fontAlgn="auto" hangingPunct="1">
              <a:spcAft>
                <a:spcPts val="0"/>
              </a:spcAft>
              <a:defRPr/>
            </a:pPr>
            <a:r>
              <a:rPr lang="en-US" dirty="0"/>
              <a:t>Adapted from a subtest of the Wechsler Adult Intelligence Scale test (Wechsler, 1997</a:t>
            </a:r>
            <a:r>
              <a:rPr lang="en-US" dirty="0" smtClean="0"/>
              <a:t>). Procedure:</a:t>
            </a:r>
          </a:p>
          <a:p>
            <a:pPr eaLnBrk="1" fontAlgn="auto" hangingPunct="1">
              <a:spcAft>
                <a:spcPts val="0"/>
              </a:spcAft>
              <a:defRPr/>
            </a:pPr>
            <a:endParaRPr lang="en-US" dirty="0"/>
          </a:p>
          <a:p>
            <a:pPr eaLnBrk="1" fontAlgn="auto" hangingPunct="1">
              <a:spcAft>
                <a:spcPts val="0"/>
              </a:spcAft>
              <a:defRPr/>
            </a:pPr>
            <a:r>
              <a:rPr lang="en-US" dirty="0" smtClean="0"/>
              <a:t>1.Listen to </a:t>
            </a:r>
            <a:r>
              <a:rPr lang="en-US" dirty="0"/>
              <a:t>a mixed series of letters and </a:t>
            </a:r>
            <a:r>
              <a:rPr lang="en-US" dirty="0" smtClean="0"/>
              <a:t>numbers</a:t>
            </a:r>
          </a:p>
          <a:p>
            <a:pPr eaLnBrk="1" fontAlgn="auto" hangingPunct="1">
              <a:spcAft>
                <a:spcPts val="0"/>
              </a:spcAft>
              <a:defRPr/>
            </a:pPr>
            <a:r>
              <a:rPr lang="en-US" dirty="0" smtClean="0"/>
              <a:t>2. Type </a:t>
            </a:r>
            <a:r>
              <a:rPr lang="en-US" dirty="0"/>
              <a:t>them, numbers first in ascending numerical order, then letters in </a:t>
            </a:r>
            <a:r>
              <a:rPr lang="en-US" dirty="0" smtClean="0"/>
              <a:t>alphabetical order. </a:t>
            </a:r>
          </a:p>
          <a:p>
            <a:pPr eaLnBrk="1" fontAlgn="auto" hangingPunct="1">
              <a:spcAft>
                <a:spcPts val="0"/>
              </a:spcAft>
              <a:defRPr/>
            </a:pPr>
            <a:r>
              <a:rPr lang="en-US" dirty="0" smtClean="0"/>
              <a:t>Answer: </a:t>
            </a:r>
            <a:r>
              <a:rPr lang="en-US" dirty="0"/>
              <a:t>258AKSX</a:t>
            </a:r>
          </a:p>
          <a:p>
            <a:pPr eaLnBrk="1" fontAlgn="auto" hangingPunct="1">
              <a:spcAft>
                <a:spcPts val="0"/>
              </a:spcAft>
              <a:defRPr/>
            </a:pPr>
            <a:endParaRPr lang="en-US" dirty="0"/>
          </a:p>
          <a:p>
            <a:pPr eaLnBrk="1" fontAlgn="auto" hangingPunct="1">
              <a:spcAft>
                <a:spcPts val="0"/>
              </a:spcAft>
              <a:defRPr/>
            </a:pPr>
            <a:r>
              <a:rPr lang="en-US" dirty="0" smtClean="0"/>
              <a:t>The </a:t>
            </a:r>
            <a:r>
              <a:rPr lang="en-US" dirty="0"/>
              <a:t>test had 21 letter-number series, ranging from two-item series (one number and one letter) to eight-item series (four numbers and four letters). </a:t>
            </a:r>
          </a:p>
          <a:p>
            <a:pPr eaLnBrk="1" fontAlgn="auto" hangingPunct="1">
              <a:spcAft>
                <a:spcPts val="0"/>
              </a:spcAft>
              <a:defRPr/>
            </a:pPr>
            <a:endParaRPr lang="en-US" dirty="0" smtClean="0"/>
          </a:p>
          <a:p>
            <a:pPr eaLnBrk="1" fontAlgn="auto" hangingPunct="1">
              <a:spcAft>
                <a:spcPts val="0"/>
              </a:spcAft>
              <a:defRPr/>
            </a:pPr>
            <a:r>
              <a:rPr lang="en-US" dirty="0" smtClean="0"/>
              <a:t>Scoring</a:t>
            </a:r>
            <a:r>
              <a:rPr lang="en-US" dirty="0"/>
              <a:t>: 1 </a:t>
            </a:r>
            <a:r>
              <a:rPr lang="en-US" dirty="0" err="1"/>
              <a:t>pt</a:t>
            </a:r>
            <a:r>
              <a:rPr lang="en-US" dirty="0"/>
              <a:t> per correct series recalled, to a max of 21 pts.</a:t>
            </a:r>
          </a:p>
          <a:p>
            <a:pPr eaLnBrk="1" fontAlgn="auto" hangingPunct="1">
              <a:spcAft>
                <a:spcPts val="0"/>
              </a:spcAft>
              <a:buFont typeface="Wingdings" panose="05000000000000000000" pitchFamily="2" charset="2"/>
              <a:buChar char="§"/>
              <a:defRPr/>
            </a:pPr>
            <a:endParaRPr lang="en-US" dirty="0"/>
          </a:p>
        </p:txBody>
      </p:sp>
      <p:pic>
        <p:nvPicPr>
          <p:cNvPr id="2" name="ln_19.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7360920" y="1721405"/>
            <a:ext cx="424974" cy="424974"/>
          </a:xfrm>
          <a:prstGeom prst="rect">
            <a:avLst/>
          </a:prstGeom>
        </p:spPr>
      </p:pic>
    </p:spTree>
    <p:extLst>
      <p:ext uri="{BB962C8B-B14F-4D97-AF65-F5344CB8AC3E}">
        <p14:creationId xmlns:p14="http://schemas.microsoft.com/office/powerpoint/2010/main" val="76733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2"/>
                    </p:tgtEl>
                  </p:cond>
                </p:stCondLst>
                <p:endSync evt="end" delay="0">
                  <p:rtn val="all"/>
                </p:endSync>
                <p:childTnLst>
                  <p:par>
                    <p:cTn id="12" fill="hold">
                      <p:stCondLst>
                        <p:cond delay="0"/>
                      </p:stCondLst>
                      <p:childTnLst>
                        <p:par>
                          <p:cTn id="13" fill="hold">
                            <p:stCondLst>
                              <p:cond delay="0"/>
                            </p:stCondLst>
                            <p:childTnLst>
                              <p:par>
                                <p:cTn id="14" presetID="1" presetClass="mediacall" presetSubtype="0" fill="hold" nodeType="clickEffect">
                                  <p:stCondLst>
                                    <p:cond delay="0"/>
                                  </p:stCondLst>
                                  <p:childTnLst>
                                    <p:cmd type="call" cmd="playFrom(0.0)">
                                      <p:cBhvr>
                                        <p:cTn id="15" dur="8040" fill="hold"/>
                                        <p:tgtEl>
                                          <p:spTgt spid="2"/>
                                        </p:tgtEl>
                                      </p:cBhvr>
                                    </p:cmd>
                                  </p:childTnLst>
                                </p:cTn>
                              </p:par>
                            </p:childTnLst>
                          </p:cTn>
                        </p:par>
                      </p:childTnLst>
                    </p:cTn>
                  </p:par>
                </p:childTnLst>
              </p:cTn>
              <p:nextCondLst>
                <p:cond evt="onClick" delay="0">
                  <p:tgtEl>
                    <p:spTgt spid="2"/>
                  </p:tgtEl>
                </p:cond>
              </p:nextCondLst>
            </p:seq>
            <p:audio>
              <p:cMediaNode vol="80000">
                <p:cTn id="16" fill="hold" display="0">
                  <p:stCondLst>
                    <p:cond delay="indefinite"/>
                  </p:stCondLst>
                  <p:endCondLst>
                    <p:cond evt="onStopAudio" delay="0">
                      <p:tgtEl>
                        <p:sldTgt/>
                      </p:tgtEl>
                    </p:cond>
                  </p:endCondLst>
                </p:cTn>
                <p:tgtEl>
                  <p:spTgt spid="2"/>
                </p:tgtEl>
              </p:cMediaNode>
            </p:audio>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449363" y="2133600"/>
            <a:ext cx="8153400" cy="4114799"/>
          </a:xfrm>
        </p:spPr>
        <p:txBody>
          <a:bodyPr>
            <a:normAutofit/>
          </a:bodyPr>
          <a:lstStyle/>
          <a:p>
            <a:pPr marL="0" indent="0" algn="ctr">
              <a:buNone/>
            </a:pPr>
            <a:r>
              <a:rPr lang="es-ES" sz="8000" b="1" dirty="0" smtClean="0">
                <a:solidFill>
                  <a:schemeClr val="bg1"/>
                </a:solidFill>
              </a:rPr>
              <a:t>RESULTS</a:t>
            </a:r>
            <a:endParaRPr lang="en-US" sz="8000" dirty="0">
              <a:solidFill>
                <a:schemeClr val="bg1"/>
              </a:solidFill>
            </a:endParaRPr>
          </a:p>
        </p:txBody>
      </p:sp>
    </p:spTree>
    <p:extLst>
      <p:ext uri="{BB962C8B-B14F-4D97-AF65-F5344CB8AC3E}">
        <p14:creationId xmlns:p14="http://schemas.microsoft.com/office/powerpoint/2010/main" val="33668175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11300"/>
            <a:ext cx="7772400" cy="1362075"/>
          </a:xfrm>
        </p:spPr>
        <p:txBody>
          <a:bodyPr/>
          <a:lstStyle/>
          <a:p>
            <a:pPr>
              <a:defRPr/>
            </a:pPr>
            <a:r>
              <a:rPr lang="es-ES" dirty="0" smtClean="0"/>
              <a:t>GATING RESULTS</a:t>
            </a:r>
            <a:endParaRPr lang="en-US" dirty="0"/>
          </a:p>
        </p:txBody>
      </p:sp>
      <p:sp>
        <p:nvSpPr>
          <p:cNvPr id="12291" name="Text Placeholder 2"/>
          <p:cNvSpPr>
            <a:spLocks noGrp="1"/>
          </p:cNvSpPr>
          <p:nvPr>
            <p:ph type="body" idx="1"/>
          </p:nvPr>
        </p:nvSpPr>
        <p:spPr/>
        <p:txBody>
          <a:bodyPr/>
          <a:lstStyle/>
          <a:p>
            <a:endParaRPr lang="en-US" altLang="en-US" sz="2800" dirty="0" smtClean="0"/>
          </a:p>
        </p:txBody>
      </p:sp>
    </p:spTree>
    <p:extLst>
      <p:ext uri="{BB962C8B-B14F-4D97-AF65-F5344CB8AC3E}">
        <p14:creationId xmlns:p14="http://schemas.microsoft.com/office/powerpoint/2010/main" val="16256978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1" y="794658"/>
            <a:ext cx="8577942" cy="1015663"/>
          </a:xfrm>
          <a:prstGeom prst="rect">
            <a:avLst/>
          </a:prstGeom>
          <a:noFill/>
        </p:spPr>
        <p:txBody>
          <a:bodyPr wrap="square" rtlCol="0">
            <a:spAutoFit/>
          </a:bodyPr>
          <a:lstStyle/>
          <a:p>
            <a:r>
              <a:rPr lang="es-ES" sz="2000" dirty="0" err="1" smtClean="0"/>
              <a:t>Two</a:t>
            </a:r>
            <a:r>
              <a:rPr lang="es-ES" sz="2000" dirty="0" smtClean="0"/>
              <a:t> </a:t>
            </a:r>
            <a:r>
              <a:rPr lang="es-ES" sz="2000" dirty="0" err="1" smtClean="0"/>
              <a:t>GLMMs</a:t>
            </a:r>
            <a:r>
              <a:rPr lang="es-ES" sz="2000" dirty="0" smtClean="0"/>
              <a:t> </a:t>
            </a:r>
            <a:r>
              <a:rPr lang="es-ES" sz="2000" dirty="0" err="1" smtClean="0"/>
              <a:t>with</a:t>
            </a:r>
            <a:r>
              <a:rPr lang="es-ES" sz="2000" dirty="0" smtClean="0"/>
              <a:t> </a:t>
            </a:r>
            <a:r>
              <a:rPr lang="es-ES" sz="2000" dirty="0" err="1" smtClean="0"/>
              <a:t>Condition</a:t>
            </a:r>
            <a:r>
              <a:rPr lang="es-ES" sz="2000" dirty="0" smtClean="0"/>
              <a:t> (</a:t>
            </a:r>
            <a:r>
              <a:rPr lang="es-ES" sz="2000" i="1" dirty="0" smtClean="0"/>
              <a:t>canta, cantó</a:t>
            </a:r>
            <a:r>
              <a:rPr lang="es-ES" sz="2000" dirty="0" smtClean="0"/>
              <a:t>) and </a:t>
            </a:r>
            <a:r>
              <a:rPr lang="es-ES" sz="2000" dirty="0" err="1" smtClean="0"/>
              <a:t>Group</a:t>
            </a:r>
            <a:r>
              <a:rPr lang="es-ES" sz="2000" dirty="0" smtClean="0"/>
              <a:t> (</a:t>
            </a:r>
            <a:r>
              <a:rPr lang="es-ES" sz="2000" dirty="0" err="1" smtClean="0"/>
              <a:t>Spanish</a:t>
            </a:r>
            <a:r>
              <a:rPr lang="es-ES" sz="2000" dirty="0" smtClean="0"/>
              <a:t> </a:t>
            </a:r>
            <a:r>
              <a:rPr lang="es-ES" sz="2000" dirty="0" err="1" smtClean="0"/>
              <a:t>controls</a:t>
            </a:r>
            <a:r>
              <a:rPr lang="es-ES" sz="2000" dirty="0" smtClean="0"/>
              <a:t>, </a:t>
            </a:r>
            <a:r>
              <a:rPr lang="es-ES" sz="2000" dirty="0" err="1" smtClean="0"/>
              <a:t>Beginners</a:t>
            </a:r>
            <a:r>
              <a:rPr lang="es-ES" sz="2000" dirty="0" smtClean="0"/>
              <a:t>, </a:t>
            </a:r>
            <a:r>
              <a:rPr lang="es-ES" sz="2000" dirty="0" err="1" smtClean="0"/>
              <a:t>Advanced</a:t>
            </a:r>
            <a:r>
              <a:rPr lang="es-ES" sz="2000" dirty="0" smtClean="0"/>
              <a:t>) as </a:t>
            </a:r>
            <a:r>
              <a:rPr lang="es-ES" sz="2000" dirty="0" err="1" smtClean="0"/>
              <a:t>fixed</a:t>
            </a:r>
            <a:r>
              <a:rPr lang="es-ES" sz="2000" dirty="0" smtClean="0"/>
              <a:t> </a:t>
            </a:r>
            <a:r>
              <a:rPr lang="es-ES" sz="2000" dirty="0" err="1" smtClean="0"/>
              <a:t>factors</a:t>
            </a:r>
            <a:r>
              <a:rPr lang="es-ES" sz="2000" dirty="0" smtClean="0"/>
              <a:t>, WM as a </a:t>
            </a:r>
            <a:r>
              <a:rPr lang="es-ES" sz="2000" dirty="0" err="1" smtClean="0"/>
              <a:t>covariate</a:t>
            </a:r>
            <a:r>
              <a:rPr lang="es-ES" sz="2000" dirty="0" smtClean="0"/>
              <a:t>, and </a:t>
            </a:r>
            <a:r>
              <a:rPr lang="es-ES" sz="2000" dirty="0" err="1" smtClean="0"/>
              <a:t>Subject</a:t>
            </a:r>
            <a:r>
              <a:rPr lang="es-ES" sz="2000" dirty="0" smtClean="0"/>
              <a:t> and Trial as </a:t>
            </a:r>
            <a:r>
              <a:rPr lang="es-ES" sz="2000" dirty="0" err="1" smtClean="0"/>
              <a:t>random</a:t>
            </a:r>
            <a:r>
              <a:rPr lang="es-ES" sz="2000" dirty="0" smtClean="0"/>
              <a:t> </a:t>
            </a:r>
            <a:r>
              <a:rPr lang="es-ES" sz="2000" dirty="0" err="1" smtClean="0"/>
              <a:t>factors</a:t>
            </a:r>
            <a:r>
              <a:rPr lang="es-ES" sz="2000" dirty="0" smtClean="0"/>
              <a:t>: </a:t>
            </a:r>
            <a:r>
              <a:rPr lang="es-ES" sz="2000" dirty="0" err="1" smtClean="0"/>
              <a:t>one</a:t>
            </a:r>
            <a:r>
              <a:rPr lang="es-ES" sz="2000" dirty="0" smtClean="0"/>
              <a:t> </a:t>
            </a:r>
            <a:r>
              <a:rPr lang="es-ES" sz="2000" dirty="0" err="1" smtClean="0"/>
              <a:t>for</a:t>
            </a:r>
            <a:r>
              <a:rPr lang="es-ES" sz="2000" dirty="0" smtClean="0"/>
              <a:t> </a:t>
            </a:r>
            <a:r>
              <a:rPr lang="es-ES" sz="2000" dirty="0" err="1" smtClean="0"/>
              <a:t>accuracy</a:t>
            </a:r>
            <a:r>
              <a:rPr lang="es-ES" sz="2000" dirty="0" smtClean="0"/>
              <a:t>, and </a:t>
            </a:r>
            <a:r>
              <a:rPr lang="es-ES" sz="2000" dirty="0" err="1" smtClean="0"/>
              <a:t>one</a:t>
            </a:r>
            <a:r>
              <a:rPr lang="es-ES" sz="2000" dirty="0" smtClean="0"/>
              <a:t> </a:t>
            </a:r>
            <a:r>
              <a:rPr lang="es-ES" sz="2000" dirty="0" err="1" smtClean="0"/>
              <a:t>for</a:t>
            </a:r>
            <a:r>
              <a:rPr lang="es-ES" sz="2000" dirty="0" smtClean="0"/>
              <a:t> </a:t>
            </a:r>
            <a:r>
              <a:rPr lang="es-ES" sz="2000" dirty="0" err="1" smtClean="0"/>
              <a:t>RTs</a:t>
            </a:r>
            <a:r>
              <a:rPr lang="es-ES" sz="2000" dirty="0" smtClean="0"/>
              <a:t>.</a:t>
            </a:r>
            <a:endParaRPr lang="es-ES" dirty="0"/>
          </a:p>
        </p:txBody>
      </p:sp>
      <p:sp>
        <p:nvSpPr>
          <p:cNvPr id="8" name="TextBox 7"/>
          <p:cNvSpPr txBox="1"/>
          <p:nvPr/>
        </p:nvSpPr>
        <p:spPr>
          <a:xfrm>
            <a:off x="458298" y="1959429"/>
            <a:ext cx="8685703" cy="861774"/>
          </a:xfrm>
          <a:prstGeom prst="rect">
            <a:avLst/>
          </a:prstGeom>
          <a:noFill/>
        </p:spPr>
        <p:txBody>
          <a:bodyPr wrap="square" rtlCol="0">
            <a:spAutoFit/>
          </a:bodyPr>
          <a:lstStyle/>
          <a:p>
            <a:r>
              <a:rPr lang="es-ES" sz="1800" b="1" u="sng" dirty="0" smtClean="0"/>
              <a:t>RT </a:t>
            </a:r>
            <a:r>
              <a:rPr lang="es-ES" sz="1800" b="1" u="sng" dirty="0"/>
              <a:t>RESULTS:</a:t>
            </a:r>
          </a:p>
          <a:p>
            <a:r>
              <a:rPr lang="es-ES" sz="1800" b="1" dirty="0" err="1"/>
              <a:t>Group</a:t>
            </a:r>
            <a:r>
              <a:rPr lang="es-ES" sz="1800" b="1" dirty="0"/>
              <a:t>:</a:t>
            </a:r>
            <a:r>
              <a:rPr lang="es-ES" sz="1800" dirty="0"/>
              <a:t> </a:t>
            </a:r>
            <a:r>
              <a:rPr lang="es-ES" sz="1800" dirty="0" err="1"/>
              <a:t>advanced</a:t>
            </a:r>
            <a:r>
              <a:rPr lang="es-ES" sz="1800" dirty="0"/>
              <a:t> </a:t>
            </a:r>
            <a:r>
              <a:rPr lang="es-ES" sz="1800" dirty="0" err="1" smtClean="0"/>
              <a:t>slower</a:t>
            </a:r>
            <a:r>
              <a:rPr lang="es-ES" sz="1800" dirty="0" smtClean="0"/>
              <a:t> </a:t>
            </a:r>
            <a:r>
              <a:rPr lang="es-ES" sz="1800" dirty="0" err="1" smtClean="0"/>
              <a:t>than</a:t>
            </a:r>
            <a:r>
              <a:rPr lang="es-ES" sz="1800" dirty="0" smtClean="0"/>
              <a:t> </a:t>
            </a:r>
            <a:r>
              <a:rPr lang="es-ES" sz="1800" dirty="0" err="1" smtClean="0"/>
              <a:t>controls</a:t>
            </a:r>
            <a:r>
              <a:rPr lang="es-ES" sz="1800" dirty="0" smtClean="0"/>
              <a:t> and </a:t>
            </a:r>
            <a:r>
              <a:rPr lang="es-ES" sz="1800" dirty="0" err="1" smtClean="0"/>
              <a:t>beginners</a:t>
            </a:r>
            <a:r>
              <a:rPr lang="es-ES" sz="1800" dirty="0" smtClean="0"/>
              <a:t> </a:t>
            </a:r>
            <a:r>
              <a:rPr lang="es-ES" sz="1400" dirty="0" smtClean="0"/>
              <a:t>(</a:t>
            </a:r>
            <a:r>
              <a:rPr lang="es-ES" sz="1400" dirty="0" err="1" smtClean="0"/>
              <a:t>both</a:t>
            </a:r>
            <a:r>
              <a:rPr lang="es-ES" sz="1400" dirty="0" smtClean="0"/>
              <a:t>, .001)  (</a:t>
            </a:r>
            <a:r>
              <a:rPr lang="es-ES" sz="1400" dirty="0" err="1" smtClean="0"/>
              <a:t>beginners</a:t>
            </a:r>
            <a:r>
              <a:rPr lang="es-ES" sz="1400" dirty="0" smtClean="0"/>
              <a:t> are </a:t>
            </a:r>
            <a:r>
              <a:rPr lang="es-ES" sz="1400" dirty="0" err="1" smtClean="0"/>
              <a:t>faster</a:t>
            </a:r>
            <a:r>
              <a:rPr lang="es-ES" sz="1400" dirty="0" smtClean="0"/>
              <a:t> </a:t>
            </a:r>
            <a:r>
              <a:rPr lang="es-ES" sz="1400" dirty="0" err="1" smtClean="0"/>
              <a:t>than</a:t>
            </a:r>
            <a:r>
              <a:rPr lang="es-ES" sz="1400" dirty="0" smtClean="0"/>
              <a:t> </a:t>
            </a:r>
            <a:r>
              <a:rPr lang="es-ES" sz="1400" dirty="0" err="1" smtClean="0"/>
              <a:t>advanced</a:t>
            </a:r>
            <a:r>
              <a:rPr lang="es-ES" sz="1400" dirty="0" smtClean="0"/>
              <a:t>, </a:t>
            </a:r>
            <a:r>
              <a:rPr lang="es-ES" sz="1400" dirty="0" err="1" smtClean="0"/>
              <a:t>because</a:t>
            </a:r>
            <a:r>
              <a:rPr lang="es-ES" sz="1400" dirty="0" smtClean="0"/>
              <a:t> </a:t>
            </a:r>
            <a:r>
              <a:rPr lang="es-ES" sz="1400" dirty="0" err="1" smtClean="0"/>
              <a:t>beginners</a:t>
            </a:r>
            <a:r>
              <a:rPr lang="es-ES" sz="1400" dirty="0" smtClean="0"/>
              <a:t> are </a:t>
            </a:r>
            <a:r>
              <a:rPr lang="es-ES" sz="1400" dirty="0" err="1" smtClean="0"/>
              <a:t>less</a:t>
            </a:r>
            <a:r>
              <a:rPr lang="es-ES" sz="1400" dirty="0" smtClean="0"/>
              <a:t> </a:t>
            </a:r>
            <a:r>
              <a:rPr lang="es-ES" sz="1400" dirty="0" err="1" smtClean="0"/>
              <a:t>accurate</a:t>
            </a:r>
            <a:r>
              <a:rPr lang="es-ES" sz="1400" dirty="0" smtClean="0"/>
              <a:t> (Mean </a:t>
            </a:r>
            <a:r>
              <a:rPr lang="es-ES" sz="1400" dirty="0" err="1" smtClean="0"/>
              <a:t>for</a:t>
            </a:r>
            <a:r>
              <a:rPr lang="es-ES" sz="1400" dirty="0" smtClean="0"/>
              <a:t> </a:t>
            </a:r>
            <a:r>
              <a:rPr lang="es-ES" sz="1400" i="1" dirty="0" smtClean="0"/>
              <a:t>cantó </a:t>
            </a:r>
            <a:r>
              <a:rPr lang="es-ES" sz="1400" dirty="0" err="1" smtClean="0"/>
              <a:t>was</a:t>
            </a:r>
            <a:r>
              <a:rPr lang="es-ES" sz="1400" dirty="0" smtClean="0"/>
              <a:t> </a:t>
            </a:r>
            <a:r>
              <a:rPr lang="es-ES" sz="1400" dirty="0" err="1" smtClean="0"/>
              <a:t>only</a:t>
            </a:r>
            <a:r>
              <a:rPr lang="es-ES" sz="1400" dirty="0" smtClean="0"/>
              <a:t> 50.63).</a:t>
            </a:r>
          </a:p>
        </p:txBody>
      </p:sp>
      <p:graphicFrame>
        <p:nvGraphicFramePr>
          <p:cNvPr id="9" name="Chart 8"/>
          <p:cNvGraphicFramePr/>
          <p:nvPr>
            <p:extLst>
              <p:ext uri="{D42A27DB-BD31-4B8C-83A1-F6EECF244321}">
                <p14:modId xmlns:p14="http://schemas.microsoft.com/office/powerpoint/2010/main" val="2145306037"/>
              </p:ext>
            </p:extLst>
          </p:nvPr>
        </p:nvGraphicFramePr>
        <p:xfrm>
          <a:off x="925285" y="3713755"/>
          <a:ext cx="7390039" cy="3130436"/>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p:cNvSpPr txBox="1"/>
          <p:nvPr/>
        </p:nvSpPr>
        <p:spPr>
          <a:xfrm rot="16200000">
            <a:off x="44307" y="4773002"/>
            <a:ext cx="673388" cy="338554"/>
          </a:xfrm>
          <a:prstGeom prst="rect">
            <a:avLst/>
          </a:prstGeom>
          <a:noFill/>
        </p:spPr>
        <p:txBody>
          <a:bodyPr wrap="square" rtlCol="0">
            <a:spAutoFit/>
          </a:bodyPr>
          <a:lstStyle/>
          <a:p>
            <a:r>
              <a:rPr lang="en-US" sz="1600" dirty="0" err="1" smtClean="0"/>
              <a:t>ms</a:t>
            </a:r>
            <a:endParaRPr lang="en-US" sz="1600" dirty="0"/>
          </a:p>
        </p:txBody>
      </p:sp>
    </p:spTree>
    <p:extLst>
      <p:ext uri="{BB962C8B-B14F-4D97-AF65-F5344CB8AC3E}">
        <p14:creationId xmlns:p14="http://schemas.microsoft.com/office/powerpoint/2010/main" val="27104656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565FFE65-2270-48DC-9922-A505D17A0B68}" type="slidenum">
              <a:rPr lang="en-US" smtClean="0"/>
              <a:pPr/>
              <a:t>35</a:t>
            </a:fld>
            <a:endParaRPr lang="en-US"/>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3400"/>
            <a:ext cx="9144000" cy="5777184"/>
          </a:xfrm>
          <a:prstGeom prst="rect">
            <a:avLst/>
          </a:prstGeom>
        </p:spPr>
      </p:pic>
    </p:spTree>
    <p:extLst>
      <p:ext uri="{BB962C8B-B14F-4D97-AF65-F5344CB8AC3E}">
        <p14:creationId xmlns:p14="http://schemas.microsoft.com/office/powerpoint/2010/main" val="2035133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565FFE65-2270-48DC-9922-A505D17A0B68}" type="slidenum">
              <a:rPr lang="en-US" smtClean="0"/>
              <a:pPr/>
              <a:t>36</a:t>
            </a:fld>
            <a:endParaRPr lang="en-US"/>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3400"/>
            <a:ext cx="9144000" cy="5777184"/>
          </a:xfrm>
          <a:prstGeom prst="rect">
            <a:avLst/>
          </a:prstGeom>
        </p:spPr>
      </p:pic>
    </p:spTree>
    <p:extLst>
      <p:ext uri="{BB962C8B-B14F-4D97-AF65-F5344CB8AC3E}">
        <p14:creationId xmlns:p14="http://schemas.microsoft.com/office/powerpoint/2010/main" val="8233216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11300"/>
            <a:ext cx="7772400" cy="1362075"/>
          </a:xfrm>
        </p:spPr>
        <p:txBody>
          <a:bodyPr/>
          <a:lstStyle/>
          <a:p>
            <a:pPr>
              <a:defRPr/>
            </a:pPr>
            <a:r>
              <a:rPr lang="es-ES" dirty="0" smtClean="0"/>
              <a:t>EYE-TRACKING RESULTS</a:t>
            </a:r>
            <a:endParaRPr lang="en-US" dirty="0"/>
          </a:p>
        </p:txBody>
      </p:sp>
      <p:sp>
        <p:nvSpPr>
          <p:cNvPr id="12291" name="Text Placeholder 2"/>
          <p:cNvSpPr>
            <a:spLocks noGrp="1"/>
          </p:cNvSpPr>
          <p:nvPr>
            <p:ph type="body" idx="1"/>
          </p:nvPr>
        </p:nvSpPr>
        <p:spPr/>
        <p:txBody>
          <a:bodyPr/>
          <a:lstStyle/>
          <a:p>
            <a:endParaRPr lang="en-US" altLang="en-US" sz="2800" dirty="0" smtClean="0"/>
          </a:p>
        </p:txBody>
      </p:sp>
    </p:spTree>
    <p:extLst>
      <p:ext uri="{BB962C8B-B14F-4D97-AF65-F5344CB8AC3E}">
        <p14:creationId xmlns:p14="http://schemas.microsoft.com/office/powerpoint/2010/main" val="24195692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8300"/>
            <a:ext cx="9144000" cy="6117465"/>
          </a:xfrm>
          <a:prstGeom prst="rect">
            <a:avLst/>
          </a:prstGeom>
        </p:spPr>
      </p:pic>
    </p:spTree>
    <p:extLst>
      <p:ext uri="{BB962C8B-B14F-4D97-AF65-F5344CB8AC3E}">
        <p14:creationId xmlns:p14="http://schemas.microsoft.com/office/powerpoint/2010/main" val="13327387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565FFE65-2270-48DC-9922-A505D17A0B68}" type="slidenum">
              <a:rPr lang="en-US" smtClean="0"/>
              <a:pPr/>
              <a:t>39</a:t>
            </a:fld>
            <a:endParaRPr lang="en-US"/>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0072"/>
            <a:ext cx="9144000" cy="6117465"/>
          </a:xfrm>
          <a:prstGeom prst="rect">
            <a:avLst/>
          </a:prstGeom>
        </p:spPr>
      </p:pic>
    </p:spTree>
    <p:extLst>
      <p:ext uri="{BB962C8B-B14F-4D97-AF65-F5344CB8AC3E}">
        <p14:creationId xmlns:p14="http://schemas.microsoft.com/office/powerpoint/2010/main" val="307257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2209800"/>
            <a:ext cx="7772400" cy="1362075"/>
          </a:xfrm>
        </p:spPr>
        <p:txBody>
          <a:bodyPr/>
          <a:lstStyle/>
          <a:p>
            <a:pPr algn="ctr">
              <a:defRPr/>
            </a:pPr>
            <a:r>
              <a:rPr lang="en-US" sz="4800" b="1" dirty="0" smtClean="0">
                <a:solidFill>
                  <a:schemeClr val="tx1"/>
                </a:solidFill>
              </a:rPr>
              <a:t>WHY IS IT IMPOSSIBLE?</a:t>
            </a:r>
            <a:endParaRPr lang="en-US" sz="4800" b="1" dirty="0">
              <a:solidFill>
                <a:schemeClr val="tx1"/>
              </a:solidFill>
            </a:endParaRPr>
          </a:p>
        </p:txBody>
      </p:sp>
    </p:spTree>
    <p:extLst>
      <p:ext uri="{BB962C8B-B14F-4D97-AF65-F5344CB8AC3E}">
        <p14:creationId xmlns:p14="http://schemas.microsoft.com/office/powerpoint/2010/main" val="15909745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565FFE65-2270-48DC-9922-A505D17A0B68}" type="slidenum">
              <a:rPr lang="en-US" smtClean="0"/>
              <a:pPr/>
              <a:t>40</a:t>
            </a:fld>
            <a:endParaRPr lang="en-US"/>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0072"/>
            <a:ext cx="9144000" cy="6117465"/>
          </a:xfrm>
          <a:prstGeom prst="rect">
            <a:avLst/>
          </a:prstGeom>
        </p:spPr>
      </p:pic>
    </p:spTree>
    <p:extLst>
      <p:ext uri="{BB962C8B-B14F-4D97-AF65-F5344CB8AC3E}">
        <p14:creationId xmlns:p14="http://schemas.microsoft.com/office/powerpoint/2010/main" val="15279366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565FFE65-2270-48DC-9922-A505D17A0B68}" type="slidenum">
              <a:rPr lang="en-US" smtClean="0"/>
              <a:pPr/>
              <a:t>41</a:t>
            </a:fld>
            <a:endParaRPr lang="en-US"/>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03300"/>
            <a:ext cx="9144000" cy="4826753"/>
          </a:xfrm>
          <a:prstGeom prst="rect">
            <a:avLst/>
          </a:prstGeom>
        </p:spPr>
      </p:pic>
    </p:spTree>
    <p:extLst>
      <p:ext uri="{BB962C8B-B14F-4D97-AF65-F5344CB8AC3E}">
        <p14:creationId xmlns:p14="http://schemas.microsoft.com/office/powerpoint/2010/main" val="1872422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449363" y="2133600"/>
            <a:ext cx="8153400" cy="4114799"/>
          </a:xfrm>
        </p:spPr>
        <p:txBody>
          <a:bodyPr>
            <a:normAutofit/>
          </a:bodyPr>
          <a:lstStyle/>
          <a:p>
            <a:pPr marL="0" indent="0" algn="ctr">
              <a:buNone/>
            </a:pPr>
            <a:r>
              <a:rPr lang="es-ES" sz="8000" b="1" dirty="0" smtClean="0">
                <a:solidFill>
                  <a:schemeClr val="bg1"/>
                </a:solidFill>
              </a:rPr>
              <a:t>CONCLUSIONS</a:t>
            </a:r>
            <a:endParaRPr lang="en-US" sz="8000" dirty="0">
              <a:solidFill>
                <a:schemeClr val="bg1"/>
              </a:solidFill>
            </a:endParaRPr>
          </a:p>
        </p:txBody>
      </p:sp>
    </p:spTree>
    <p:extLst>
      <p:ext uri="{BB962C8B-B14F-4D97-AF65-F5344CB8AC3E}">
        <p14:creationId xmlns:p14="http://schemas.microsoft.com/office/powerpoint/2010/main" val="6624279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25000"/>
          </a:schemeClr>
        </a:solidFill>
        <a:effectLst/>
      </p:bgPr>
    </p:bg>
    <p:spTree>
      <p:nvGrpSpPr>
        <p:cNvPr id="1" name=""/>
        <p:cNvGrpSpPr/>
        <p:nvPr/>
      </p:nvGrpSpPr>
      <p:grpSpPr>
        <a:xfrm>
          <a:off x="0" y="0"/>
          <a:ext cx="0" cy="0"/>
          <a:chOff x="0" y="0"/>
          <a:chExt cx="0" cy="0"/>
        </a:xfrm>
      </p:grpSpPr>
      <p:sp>
        <p:nvSpPr>
          <p:cNvPr id="3" name="Rectangle 2"/>
          <p:cNvSpPr/>
          <p:nvPr/>
        </p:nvSpPr>
        <p:spPr>
          <a:xfrm>
            <a:off x="566056" y="593811"/>
            <a:ext cx="7957457" cy="5632311"/>
          </a:xfrm>
          <a:prstGeom prst="rect">
            <a:avLst/>
          </a:prstGeom>
        </p:spPr>
        <p:txBody>
          <a:bodyPr wrap="square">
            <a:spAutoFit/>
          </a:bodyPr>
          <a:lstStyle/>
          <a:p>
            <a:pPr marL="342900" indent="-342900" eaLnBrk="1" fontAlgn="auto" hangingPunct="1">
              <a:spcAft>
                <a:spcPts val="0"/>
              </a:spcAft>
              <a:buFont typeface="Wingdings" panose="05000000000000000000" pitchFamily="2" charset="2"/>
              <a:buChar char="§"/>
              <a:defRPr/>
            </a:pPr>
            <a:r>
              <a:rPr lang="en-US" dirty="0" smtClean="0">
                <a:solidFill>
                  <a:schemeClr val="bg1"/>
                </a:solidFill>
              </a:rPr>
              <a:t>Spanish monolinguals and adult English-Spanish advanced learners use lexical stress to anticipate verb tense. This means that:</a:t>
            </a:r>
          </a:p>
          <a:p>
            <a:pPr marL="800100" lvl="1" indent="-342900" eaLnBrk="1" fontAlgn="auto" hangingPunct="1">
              <a:spcAft>
                <a:spcPts val="0"/>
              </a:spcAft>
              <a:buFont typeface="Wingdings" panose="05000000000000000000" pitchFamily="2" charset="2"/>
              <a:buChar char="§"/>
              <a:defRPr/>
            </a:pPr>
            <a:r>
              <a:rPr lang="en-US" dirty="0" smtClean="0">
                <a:solidFill>
                  <a:schemeClr val="bg1"/>
                </a:solidFill>
              </a:rPr>
              <a:t>Lexical stress is used to predict L1 and L2 verbal inflectional morphology</a:t>
            </a:r>
          </a:p>
          <a:p>
            <a:pPr marL="800100" lvl="1" indent="-342900" eaLnBrk="1" fontAlgn="auto" hangingPunct="1">
              <a:spcAft>
                <a:spcPts val="0"/>
              </a:spcAft>
              <a:buFont typeface="Wingdings" panose="05000000000000000000" pitchFamily="2" charset="2"/>
              <a:buChar char="§"/>
              <a:defRPr/>
            </a:pPr>
            <a:r>
              <a:rPr lang="en-US" dirty="0">
                <a:solidFill>
                  <a:schemeClr val="bg1"/>
                </a:solidFill>
              </a:rPr>
              <a:t>L</a:t>
            </a:r>
            <a:r>
              <a:rPr lang="en-US" dirty="0" smtClean="0">
                <a:solidFill>
                  <a:schemeClr val="bg1"/>
                </a:solidFill>
              </a:rPr>
              <a:t>ate learners improve </a:t>
            </a:r>
            <a:r>
              <a:rPr lang="en-US" dirty="0">
                <a:solidFill>
                  <a:schemeClr val="bg1"/>
                </a:solidFill>
              </a:rPr>
              <a:t>with </a:t>
            </a:r>
            <a:r>
              <a:rPr lang="en-US" dirty="0" smtClean="0">
                <a:solidFill>
                  <a:schemeClr val="bg1"/>
                </a:solidFill>
              </a:rPr>
              <a:t>proficiency</a:t>
            </a:r>
          </a:p>
          <a:p>
            <a:pPr marL="800100" lvl="1" indent="-342900" eaLnBrk="1" fontAlgn="auto" hangingPunct="1">
              <a:spcAft>
                <a:spcPts val="0"/>
              </a:spcAft>
              <a:buFont typeface="Wingdings" panose="05000000000000000000" pitchFamily="2" charset="2"/>
              <a:buChar char="§"/>
              <a:defRPr/>
            </a:pPr>
            <a:endParaRPr lang="en-US" dirty="0" smtClean="0">
              <a:solidFill>
                <a:schemeClr val="bg1"/>
              </a:solidFill>
            </a:endParaRPr>
          </a:p>
          <a:p>
            <a:pPr marL="342900" indent="-342900" eaLnBrk="1" fontAlgn="auto" hangingPunct="1">
              <a:spcAft>
                <a:spcPts val="0"/>
              </a:spcAft>
              <a:buFont typeface="Wingdings" panose="05000000000000000000" pitchFamily="2" charset="2"/>
              <a:buChar char="§"/>
              <a:defRPr/>
            </a:pPr>
            <a:r>
              <a:rPr lang="en-US" dirty="0" smtClean="0">
                <a:solidFill>
                  <a:schemeClr val="bg1"/>
                </a:solidFill>
              </a:rPr>
              <a:t>The monolinguals use lexical stress more and earlier than the learners, and the advanced more and earlier than the beginners. This means that:</a:t>
            </a:r>
          </a:p>
          <a:p>
            <a:pPr marL="800100" lvl="1" indent="-342900" eaLnBrk="1" fontAlgn="auto" hangingPunct="1">
              <a:spcAft>
                <a:spcPts val="0"/>
              </a:spcAft>
              <a:buFont typeface="Wingdings" panose="05000000000000000000" pitchFamily="2" charset="2"/>
              <a:buChar char="§"/>
              <a:defRPr/>
            </a:pPr>
            <a:r>
              <a:rPr lang="es-ES" dirty="0" err="1" smtClean="0">
                <a:solidFill>
                  <a:schemeClr val="bg1"/>
                </a:solidFill>
              </a:rPr>
              <a:t>Language</a:t>
            </a:r>
            <a:r>
              <a:rPr lang="es-ES" dirty="0" smtClean="0">
                <a:solidFill>
                  <a:schemeClr val="bg1"/>
                </a:solidFill>
              </a:rPr>
              <a:t> </a:t>
            </a:r>
            <a:r>
              <a:rPr lang="es-ES" dirty="0" err="1" smtClean="0">
                <a:solidFill>
                  <a:schemeClr val="bg1"/>
                </a:solidFill>
              </a:rPr>
              <a:t>experience</a:t>
            </a:r>
            <a:r>
              <a:rPr lang="es-ES" dirty="0" smtClean="0">
                <a:solidFill>
                  <a:schemeClr val="bg1"/>
                </a:solidFill>
              </a:rPr>
              <a:t> </a:t>
            </a:r>
            <a:r>
              <a:rPr lang="es-ES" dirty="0" err="1" smtClean="0">
                <a:solidFill>
                  <a:schemeClr val="bg1"/>
                </a:solidFill>
              </a:rPr>
              <a:t>guides</a:t>
            </a:r>
            <a:r>
              <a:rPr lang="es-ES" dirty="0" smtClean="0">
                <a:solidFill>
                  <a:schemeClr val="bg1"/>
                </a:solidFill>
              </a:rPr>
              <a:t> L2 </a:t>
            </a:r>
            <a:r>
              <a:rPr lang="es-ES" dirty="0" err="1" smtClean="0">
                <a:solidFill>
                  <a:schemeClr val="bg1"/>
                </a:solidFill>
              </a:rPr>
              <a:t>morphological</a:t>
            </a:r>
            <a:r>
              <a:rPr lang="es-ES" dirty="0" smtClean="0">
                <a:solidFill>
                  <a:schemeClr val="bg1"/>
                </a:solidFill>
              </a:rPr>
              <a:t> </a:t>
            </a:r>
            <a:r>
              <a:rPr lang="es-ES" dirty="0" err="1" smtClean="0">
                <a:solidFill>
                  <a:schemeClr val="bg1"/>
                </a:solidFill>
              </a:rPr>
              <a:t>anticipatory</a:t>
            </a:r>
            <a:r>
              <a:rPr lang="es-ES" dirty="0" smtClean="0">
                <a:solidFill>
                  <a:schemeClr val="bg1"/>
                </a:solidFill>
              </a:rPr>
              <a:t> </a:t>
            </a:r>
            <a:r>
              <a:rPr lang="es-ES" dirty="0" err="1" smtClean="0">
                <a:solidFill>
                  <a:schemeClr val="bg1"/>
                </a:solidFill>
              </a:rPr>
              <a:t>processes</a:t>
            </a:r>
            <a:r>
              <a:rPr lang="es-ES" dirty="0" smtClean="0">
                <a:solidFill>
                  <a:schemeClr val="bg1"/>
                </a:solidFill>
              </a:rPr>
              <a:t>.</a:t>
            </a:r>
            <a:endParaRPr lang="en-US" dirty="0" smtClean="0">
              <a:solidFill>
                <a:schemeClr val="bg1"/>
              </a:solidFill>
            </a:endParaRPr>
          </a:p>
          <a:p>
            <a:pPr eaLnBrk="1" fontAlgn="auto" hangingPunct="1">
              <a:spcAft>
                <a:spcPts val="0"/>
              </a:spcAft>
              <a:defRPr/>
            </a:pPr>
            <a:endParaRPr lang="en-US" dirty="0" smtClean="0">
              <a:solidFill>
                <a:schemeClr val="bg1"/>
              </a:solidFill>
            </a:endParaRPr>
          </a:p>
          <a:p>
            <a:pPr marL="342900" indent="-342900" eaLnBrk="1" fontAlgn="auto" hangingPunct="1">
              <a:spcAft>
                <a:spcPts val="0"/>
              </a:spcAft>
              <a:buFont typeface="Wingdings" panose="05000000000000000000" pitchFamily="2" charset="2"/>
              <a:buChar char="§"/>
              <a:defRPr/>
            </a:pPr>
            <a:r>
              <a:rPr lang="es-ES" dirty="0" err="1" smtClean="0">
                <a:solidFill>
                  <a:schemeClr val="bg1"/>
                </a:solidFill>
              </a:rPr>
              <a:t>For</a:t>
            </a:r>
            <a:r>
              <a:rPr lang="es-ES" dirty="0" smtClean="0">
                <a:solidFill>
                  <a:schemeClr val="bg1"/>
                </a:solidFill>
              </a:rPr>
              <a:t> </a:t>
            </a:r>
            <a:r>
              <a:rPr lang="es-ES" dirty="0" err="1" smtClean="0">
                <a:solidFill>
                  <a:schemeClr val="bg1"/>
                </a:solidFill>
              </a:rPr>
              <a:t>all</a:t>
            </a:r>
            <a:r>
              <a:rPr lang="es-ES" dirty="0" smtClean="0">
                <a:solidFill>
                  <a:schemeClr val="bg1"/>
                </a:solidFill>
              </a:rPr>
              <a:t> </a:t>
            </a:r>
            <a:r>
              <a:rPr lang="es-ES" dirty="0" err="1" smtClean="0">
                <a:solidFill>
                  <a:schemeClr val="bg1"/>
                </a:solidFill>
              </a:rPr>
              <a:t>groups</a:t>
            </a:r>
            <a:r>
              <a:rPr lang="es-ES" dirty="0" smtClean="0">
                <a:solidFill>
                  <a:schemeClr val="bg1"/>
                </a:solidFill>
              </a:rPr>
              <a:t>, </a:t>
            </a:r>
            <a:r>
              <a:rPr lang="es-ES" dirty="0" err="1" smtClean="0">
                <a:solidFill>
                  <a:schemeClr val="bg1"/>
                </a:solidFill>
              </a:rPr>
              <a:t>the</a:t>
            </a:r>
            <a:r>
              <a:rPr lang="es-ES" dirty="0" smtClean="0">
                <a:solidFill>
                  <a:schemeClr val="bg1"/>
                </a:solidFill>
              </a:rPr>
              <a:t> more WM, </a:t>
            </a:r>
            <a:r>
              <a:rPr lang="es-ES" dirty="0" err="1" smtClean="0">
                <a:solidFill>
                  <a:schemeClr val="bg1"/>
                </a:solidFill>
              </a:rPr>
              <a:t>the</a:t>
            </a:r>
            <a:r>
              <a:rPr lang="es-ES" dirty="0" smtClean="0">
                <a:solidFill>
                  <a:schemeClr val="bg1"/>
                </a:solidFill>
              </a:rPr>
              <a:t> more </a:t>
            </a:r>
            <a:r>
              <a:rPr lang="es-ES" dirty="0" err="1" smtClean="0">
                <a:solidFill>
                  <a:schemeClr val="bg1"/>
                </a:solidFill>
              </a:rPr>
              <a:t>accurate</a:t>
            </a:r>
            <a:r>
              <a:rPr lang="es-ES" dirty="0" smtClean="0">
                <a:solidFill>
                  <a:schemeClr val="bg1"/>
                </a:solidFill>
              </a:rPr>
              <a:t> (</a:t>
            </a:r>
            <a:r>
              <a:rPr lang="es-ES" dirty="0" err="1" smtClean="0">
                <a:solidFill>
                  <a:schemeClr val="bg1"/>
                </a:solidFill>
              </a:rPr>
              <a:t>gating</a:t>
            </a:r>
            <a:r>
              <a:rPr lang="es-ES" dirty="0" smtClean="0">
                <a:solidFill>
                  <a:schemeClr val="bg1"/>
                </a:solidFill>
              </a:rPr>
              <a:t>).</a:t>
            </a:r>
            <a:endParaRPr lang="en-US" dirty="0" smtClean="0">
              <a:solidFill>
                <a:schemeClr val="bg1"/>
              </a:solidFill>
            </a:endParaRPr>
          </a:p>
        </p:txBody>
      </p:sp>
    </p:spTree>
    <p:extLst>
      <p:ext uri="{BB962C8B-B14F-4D97-AF65-F5344CB8AC3E}">
        <p14:creationId xmlns:p14="http://schemas.microsoft.com/office/powerpoint/2010/main" val="8035067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ONGOING FOLLOW-UP STUDIES</a:t>
            </a:r>
            <a:endParaRPr lang="en-US" dirty="0"/>
          </a:p>
        </p:txBody>
      </p:sp>
      <p:sp>
        <p:nvSpPr>
          <p:cNvPr id="4" name="Content Placeholder 3"/>
          <p:cNvSpPr>
            <a:spLocks noGrp="1"/>
          </p:cNvSpPr>
          <p:nvPr>
            <p:ph sz="quarter" idx="1"/>
          </p:nvPr>
        </p:nvSpPr>
        <p:spPr>
          <a:xfrm>
            <a:off x="536448" y="2529840"/>
            <a:ext cx="8153400" cy="4495800"/>
          </a:xfrm>
        </p:spPr>
        <p:txBody>
          <a:bodyPr>
            <a:normAutofit/>
          </a:bodyPr>
          <a:lstStyle/>
          <a:p>
            <a:pPr marL="0" indent="0">
              <a:buNone/>
            </a:pPr>
            <a:r>
              <a:rPr lang="es-ES" sz="3600" dirty="0" smtClean="0"/>
              <a:t>Lexical stress </a:t>
            </a:r>
            <a:r>
              <a:rPr lang="es-ES" sz="3600" dirty="0" err="1" smtClean="0"/>
              <a:t>comparing</a:t>
            </a:r>
            <a:r>
              <a:rPr lang="es-ES" sz="3600" dirty="0" smtClean="0"/>
              <a:t>:</a:t>
            </a:r>
          </a:p>
          <a:p>
            <a:pPr lvl="1">
              <a:buFont typeface="Wingdings" panose="05000000000000000000" pitchFamily="2" charset="2"/>
              <a:buChar char="§"/>
            </a:pPr>
            <a:r>
              <a:rPr lang="es-ES" sz="3200" dirty="0" err="1" smtClean="0"/>
              <a:t>early</a:t>
            </a:r>
            <a:r>
              <a:rPr lang="es-ES" sz="3200" dirty="0" smtClean="0"/>
              <a:t> (</a:t>
            </a:r>
            <a:r>
              <a:rPr lang="es-ES" sz="3200" dirty="0" err="1" smtClean="0"/>
              <a:t>heritage</a:t>
            </a:r>
            <a:r>
              <a:rPr lang="es-ES" sz="3200" dirty="0" smtClean="0"/>
              <a:t>) and late </a:t>
            </a:r>
            <a:r>
              <a:rPr lang="es-ES" sz="3200" dirty="0" err="1" smtClean="0"/>
              <a:t>advanced</a:t>
            </a:r>
            <a:r>
              <a:rPr lang="es-ES" sz="3200" dirty="0" smtClean="0"/>
              <a:t> </a:t>
            </a:r>
            <a:r>
              <a:rPr lang="es-ES" sz="3200" dirty="0" err="1" smtClean="0"/>
              <a:t>learners</a:t>
            </a:r>
            <a:endParaRPr lang="es-ES" sz="3200" dirty="0" smtClean="0"/>
          </a:p>
          <a:p>
            <a:pPr lvl="1">
              <a:buFont typeface="Wingdings" panose="05000000000000000000" pitchFamily="2" charset="2"/>
              <a:buChar char="§"/>
            </a:pPr>
            <a:r>
              <a:rPr lang="es-ES" sz="3200" dirty="0" smtClean="0"/>
              <a:t>Late </a:t>
            </a:r>
            <a:r>
              <a:rPr lang="es-ES" sz="3200" dirty="0" err="1" smtClean="0"/>
              <a:t>advanced</a:t>
            </a:r>
            <a:r>
              <a:rPr lang="es-ES" sz="3200" dirty="0" smtClean="0"/>
              <a:t> </a:t>
            </a:r>
            <a:r>
              <a:rPr lang="es-ES" sz="3200" dirty="0" err="1" smtClean="0"/>
              <a:t>learners</a:t>
            </a:r>
            <a:r>
              <a:rPr lang="es-ES" sz="3200" dirty="0"/>
              <a:t> </a:t>
            </a:r>
            <a:r>
              <a:rPr lang="es-ES" sz="3200" dirty="0" err="1" smtClean="0"/>
              <a:t>with</a:t>
            </a:r>
            <a:r>
              <a:rPr lang="es-ES" sz="3200" dirty="0" smtClean="0"/>
              <a:t> and </a:t>
            </a:r>
            <a:r>
              <a:rPr lang="es-ES" sz="3200" dirty="0" err="1" smtClean="0"/>
              <a:t>without</a:t>
            </a:r>
            <a:r>
              <a:rPr lang="es-ES" sz="3200" dirty="0" smtClean="0"/>
              <a:t> </a:t>
            </a:r>
            <a:r>
              <a:rPr lang="es-ES" sz="3200" dirty="0" err="1" smtClean="0"/>
              <a:t>extensive</a:t>
            </a:r>
            <a:r>
              <a:rPr lang="es-ES" sz="3200" dirty="0" smtClean="0"/>
              <a:t> </a:t>
            </a:r>
            <a:r>
              <a:rPr lang="es-ES" sz="3200" dirty="0" err="1" smtClean="0"/>
              <a:t>experience</a:t>
            </a:r>
            <a:r>
              <a:rPr lang="es-ES" sz="3200" dirty="0" smtClean="0"/>
              <a:t> as </a:t>
            </a:r>
            <a:r>
              <a:rPr lang="es-ES" sz="3200" dirty="0" err="1" smtClean="0"/>
              <a:t>professional</a:t>
            </a:r>
            <a:r>
              <a:rPr lang="es-ES" sz="3200" dirty="0" smtClean="0"/>
              <a:t> </a:t>
            </a:r>
            <a:r>
              <a:rPr lang="es-ES" sz="3200" dirty="0" err="1" smtClean="0"/>
              <a:t>interpreters</a:t>
            </a:r>
            <a:endParaRPr lang="es-ES" sz="3200" dirty="0" smtClean="0"/>
          </a:p>
          <a:p>
            <a:pPr lvl="1">
              <a:buFont typeface="Wingdings" panose="05000000000000000000" pitchFamily="2" charset="2"/>
              <a:buChar char="§"/>
            </a:pPr>
            <a:endParaRPr lang="en-US" sz="3200" dirty="0"/>
          </a:p>
        </p:txBody>
      </p:sp>
    </p:spTree>
    <p:extLst>
      <p:ext uri="{BB962C8B-B14F-4D97-AF65-F5344CB8AC3E}">
        <p14:creationId xmlns:p14="http://schemas.microsoft.com/office/powerpoint/2010/main" val="4663243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a:xfrm>
            <a:off x="435430" y="3630304"/>
            <a:ext cx="8262256" cy="1736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154" name="Rectangle 2"/>
          <p:cNvSpPr>
            <a:spLocks noGrp="1" noChangeArrowheads="1"/>
          </p:cNvSpPr>
          <p:nvPr>
            <p:ph type="title"/>
          </p:nvPr>
        </p:nvSpPr>
        <p:spPr>
          <a:xfrm>
            <a:off x="0" y="5591968"/>
            <a:ext cx="9143999" cy="990600"/>
          </a:xfrm>
        </p:spPr>
        <p:txBody>
          <a:bodyPr>
            <a:normAutofit fontScale="90000"/>
          </a:bodyPr>
          <a:lstStyle/>
          <a:p>
            <a:pPr algn="ctr"/>
            <a:r>
              <a:rPr lang="es-ES" sz="2400" dirty="0" err="1" smtClean="0">
                <a:solidFill>
                  <a:schemeClr val="tx1"/>
                </a:solidFill>
                <a:latin typeface="Arial" pitchFamily="34" charset="0"/>
                <a:cs typeface="Arial" pitchFamily="34" charset="0"/>
              </a:rPr>
              <a:t>Questions</a:t>
            </a:r>
            <a:r>
              <a:rPr lang="es-ES" sz="2400" dirty="0" smtClean="0">
                <a:solidFill>
                  <a:schemeClr val="tx1"/>
                </a:solidFill>
                <a:latin typeface="Arial" pitchFamily="34" charset="0"/>
                <a:cs typeface="Arial" pitchFamily="34" charset="0"/>
              </a:rPr>
              <a:t>? </a:t>
            </a:r>
            <a:r>
              <a:rPr lang="es-ES" sz="2400" dirty="0" err="1" smtClean="0">
                <a:solidFill>
                  <a:schemeClr val="tx1"/>
                </a:solidFill>
                <a:latin typeface="Arial" pitchFamily="34" charset="0"/>
                <a:cs typeface="Arial" pitchFamily="34" charset="0"/>
                <a:hlinkClick r:id="rId3"/>
              </a:rPr>
              <a:t>nuria.sagarra</a:t>
            </a:r>
            <a:r>
              <a:rPr lang="en-US" sz="2400" dirty="0" smtClean="0">
                <a:solidFill>
                  <a:schemeClr val="tx1"/>
                </a:solidFill>
                <a:latin typeface="Arial" pitchFamily="34" charset="0"/>
                <a:cs typeface="Arial" pitchFamily="34" charset="0"/>
                <a:hlinkClick r:id="rId3"/>
              </a:rPr>
              <a:t>@rutgers.edu</a:t>
            </a:r>
            <a:r>
              <a:rPr lang="en-US" sz="2400" dirty="0" smtClean="0">
                <a:solidFill>
                  <a:schemeClr val="tx1"/>
                </a:solidFill>
                <a:latin typeface="Arial" pitchFamily="34" charset="0"/>
                <a:cs typeface="Arial" pitchFamily="34" charset="0"/>
              </a:rPr>
              <a:t/>
            </a:r>
            <a:br>
              <a:rPr lang="en-US" sz="2400" dirty="0" smtClean="0">
                <a:solidFill>
                  <a:schemeClr val="tx1"/>
                </a:solidFill>
                <a:latin typeface="Arial" pitchFamily="34" charset="0"/>
                <a:cs typeface="Arial" pitchFamily="34" charset="0"/>
              </a:rPr>
            </a:br>
            <a:r>
              <a:rPr lang="es-ES" sz="2400" dirty="0" smtClean="0">
                <a:solidFill>
                  <a:schemeClr val="tx1"/>
                </a:solidFill>
              </a:rPr>
              <a:t>.</a:t>
            </a:r>
            <a:r>
              <a:rPr lang="es-ES" sz="2400" dirty="0">
                <a:solidFill>
                  <a:schemeClr val="tx1"/>
                </a:solidFill>
              </a:rPr>
              <a:t/>
            </a:r>
            <a:br>
              <a:rPr lang="es-ES" sz="2400" dirty="0">
                <a:solidFill>
                  <a:schemeClr val="tx1"/>
                </a:solidFill>
              </a:rPr>
            </a:br>
            <a:endParaRPr lang="en-US" sz="2400" cap="none" dirty="0">
              <a:solidFill>
                <a:schemeClr val="tx1"/>
              </a:solidFill>
              <a:cs typeface="Arial" pitchFamily="34" charset="0"/>
            </a:endParaRPr>
          </a:p>
        </p:txBody>
      </p:sp>
      <p:sp>
        <p:nvSpPr>
          <p:cNvPr id="44035" name="Rectangle 3"/>
          <p:cNvSpPr>
            <a:spLocks noGrp="1" noChangeArrowheads="1"/>
          </p:cNvSpPr>
          <p:nvPr>
            <p:ph sz="quarter" idx="1"/>
          </p:nvPr>
        </p:nvSpPr>
        <p:spPr>
          <a:xfrm>
            <a:off x="554421" y="2443654"/>
            <a:ext cx="8229600" cy="940991"/>
          </a:xfrm>
        </p:spPr>
        <p:txBody>
          <a:bodyPr/>
          <a:lstStyle/>
          <a:p>
            <a:pPr algn="ctr" eaLnBrk="1" hangingPunct="1">
              <a:buFont typeface="Wingdings" pitchFamily="-80" charset="2"/>
              <a:buNone/>
            </a:pPr>
            <a:r>
              <a:rPr lang="es-ES_tradnl" sz="4400" dirty="0" err="1" smtClean="0"/>
              <a:t>Thank</a:t>
            </a:r>
            <a:r>
              <a:rPr lang="es-ES_tradnl" sz="4400" dirty="0" smtClean="0"/>
              <a:t> </a:t>
            </a:r>
            <a:r>
              <a:rPr lang="es-ES_tradnl" sz="4400" dirty="0" err="1" smtClean="0"/>
              <a:t>you</a:t>
            </a:r>
            <a:endParaRPr lang="es-ES_tradnl" sz="4400" dirty="0" smtClean="0"/>
          </a:p>
          <a:p>
            <a:pPr algn="ctr" eaLnBrk="1" hangingPunct="1">
              <a:buFont typeface="Wingdings" pitchFamily="-80" charset="2"/>
              <a:buNone/>
            </a:pPr>
            <a:endParaRPr lang="es-ES_tradnl" sz="4400" dirty="0" smtClean="0"/>
          </a:p>
          <a:p>
            <a:pPr algn="ctr" eaLnBrk="1" hangingPunct="1">
              <a:buFont typeface="Wingdings" pitchFamily="-80" charset="2"/>
              <a:buNone/>
            </a:pPr>
            <a:endParaRPr lang="en-US" sz="4400" dirty="0"/>
          </a:p>
        </p:txBody>
      </p:sp>
      <p:sp>
        <p:nvSpPr>
          <p:cNvPr id="433156" name="AutoShape 4"/>
          <p:cNvSpPr>
            <a:spLocks noChangeArrowheads="1"/>
          </p:cNvSpPr>
          <p:nvPr/>
        </p:nvSpPr>
        <p:spPr bwMode="auto">
          <a:xfrm>
            <a:off x="3810000" y="2667000"/>
            <a:ext cx="411163" cy="411163"/>
          </a:xfrm>
          <a:prstGeom prst="flowChartConnector">
            <a:avLst/>
          </a:prstGeom>
          <a:gradFill rotWithShape="1">
            <a:gsLst>
              <a:gs pos="0">
                <a:schemeClr val="accent1">
                  <a:alpha val="48000"/>
                </a:schemeClr>
              </a:gs>
              <a:gs pos="100000">
                <a:schemeClr val="accent1">
                  <a:gamma/>
                  <a:shade val="19216"/>
                  <a:invGamma/>
                  <a:alpha val="49001"/>
                </a:schemeClr>
              </a:gs>
            </a:gsLst>
            <a:lin ang="5400000" scaled="1"/>
          </a:gradFill>
          <a:ln w="28575">
            <a:solidFill>
              <a:schemeClr val="tx1"/>
            </a:solidFill>
            <a:round/>
            <a:headEnd/>
            <a:tailEnd/>
          </a:ln>
          <a:effectLst/>
        </p:spPr>
        <p:txBody>
          <a:bodyPr wrap="none" anchor="ctr">
            <a:prstTxWarp prst="textNoShape">
              <a:avLst/>
            </a:prstTxWarp>
          </a:bodyPr>
          <a:lstStyle/>
          <a:p>
            <a:endParaRPr lang="en-US"/>
          </a:p>
        </p:txBody>
      </p:sp>
      <p:sp>
        <p:nvSpPr>
          <p:cNvPr id="433158" name="AutoShape 6"/>
          <p:cNvSpPr>
            <a:spLocks noChangeArrowheads="1"/>
          </p:cNvSpPr>
          <p:nvPr/>
        </p:nvSpPr>
        <p:spPr bwMode="auto">
          <a:xfrm>
            <a:off x="3810000" y="2667000"/>
            <a:ext cx="411163" cy="411163"/>
          </a:xfrm>
          <a:prstGeom prst="flowChartConnector">
            <a:avLst/>
          </a:prstGeom>
          <a:gradFill rotWithShape="1">
            <a:gsLst>
              <a:gs pos="0">
                <a:schemeClr val="accent1">
                  <a:alpha val="48000"/>
                </a:schemeClr>
              </a:gs>
              <a:gs pos="100000">
                <a:schemeClr val="accent1">
                  <a:gamma/>
                  <a:shade val="19216"/>
                  <a:invGamma/>
                  <a:alpha val="49001"/>
                </a:schemeClr>
              </a:gs>
            </a:gsLst>
            <a:lin ang="5400000" scaled="1"/>
          </a:gradFill>
          <a:ln w="28575">
            <a:solidFill>
              <a:schemeClr val="tx1"/>
            </a:solidFill>
            <a:round/>
            <a:headEnd/>
            <a:tailEnd/>
          </a:ln>
          <a:effectLst/>
        </p:spPr>
        <p:txBody>
          <a:bodyPr wrap="none" anchor="ctr">
            <a:prstTxWarp prst="textNoShape">
              <a:avLst/>
            </a:prstTxWarp>
          </a:bodyPr>
          <a:lstStyle/>
          <a:p>
            <a:endParaRPr lang="en-US"/>
          </a:p>
        </p:txBody>
      </p:sp>
      <p:sp>
        <p:nvSpPr>
          <p:cNvPr id="433159" name="AutoShape 7"/>
          <p:cNvSpPr>
            <a:spLocks noChangeArrowheads="1"/>
          </p:cNvSpPr>
          <p:nvPr/>
        </p:nvSpPr>
        <p:spPr bwMode="auto">
          <a:xfrm>
            <a:off x="3886200" y="2667000"/>
            <a:ext cx="411163" cy="411163"/>
          </a:xfrm>
          <a:prstGeom prst="flowChartConnector">
            <a:avLst/>
          </a:prstGeom>
          <a:gradFill rotWithShape="1">
            <a:gsLst>
              <a:gs pos="0">
                <a:schemeClr val="accent1">
                  <a:alpha val="48000"/>
                </a:schemeClr>
              </a:gs>
              <a:gs pos="100000">
                <a:schemeClr val="accent1">
                  <a:gamma/>
                  <a:shade val="19216"/>
                  <a:invGamma/>
                  <a:alpha val="49001"/>
                </a:schemeClr>
              </a:gs>
            </a:gsLst>
            <a:lin ang="5400000" scaled="1"/>
          </a:gradFill>
          <a:ln w="28575">
            <a:solidFill>
              <a:schemeClr val="tx1"/>
            </a:solidFill>
            <a:round/>
            <a:headEnd/>
            <a:tailEnd/>
          </a:ln>
          <a:effectLst/>
        </p:spPr>
        <p:txBody>
          <a:bodyPr wrap="none" anchor="ctr">
            <a:prstTxWarp prst="textNoShape">
              <a:avLst/>
            </a:prstTxWarp>
          </a:bodyPr>
          <a:lstStyle/>
          <a:p>
            <a:endParaRPr lang="en-US"/>
          </a:p>
        </p:txBody>
      </p:sp>
      <p:sp>
        <p:nvSpPr>
          <p:cNvPr id="7" name="Rectangle 6"/>
          <p:cNvSpPr/>
          <p:nvPr/>
        </p:nvSpPr>
        <p:spPr>
          <a:xfrm>
            <a:off x="-1262742" y="3630304"/>
            <a:ext cx="9960428" cy="1569660"/>
          </a:xfrm>
          <a:prstGeom prst="rect">
            <a:avLst/>
          </a:prstGeom>
        </p:spPr>
        <p:txBody>
          <a:bodyPr wrap="square">
            <a:spAutoFit/>
          </a:bodyPr>
          <a:lstStyle/>
          <a:p>
            <a:pPr indent="1828800"/>
            <a:r>
              <a:rPr lang="en-US" b="1" dirty="0" smtClean="0">
                <a:solidFill>
                  <a:schemeClr val="bg1"/>
                </a:solidFill>
              </a:rPr>
              <a:t>Research supported by: </a:t>
            </a:r>
          </a:p>
          <a:p>
            <a:pPr indent="1828800"/>
            <a:endParaRPr lang="en-US" dirty="0" smtClean="0">
              <a:solidFill>
                <a:schemeClr val="bg1"/>
              </a:solidFill>
            </a:endParaRPr>
          </a:p>
          <a:p>
            <a:pPr indent="1828800"/>
            <a:r>
              <a:rPr lang="en-US" b="1" dirty="0" smtClean="0">
                <a:solidFill>
                  <a:schemeClr val="bg1"/>
                </a:solidFill>
              </a:rPr>
              <a:t>Research Council Grant</a:t>
            </a:r>
            <a:endParaRPr lang="en-US" sz="1800" dirty="0">
              <a:solidFill>
                <a:schemeClr val="bg1"/>
              </a:solidFill>
            </a:endParaRPr>
          </a:p>
          <a:p>
            <a:pPr algn="ctr"/>
            <a:r>
              <a:rPr lang="en-US" dirty="0" smtClean="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161605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4.16667E-6 0 L 0.14427 0.00347 " pathEditMode="relative" rAng="0" ptsTypes="AA">
                                      <p:cBhvr>
                                        <p:cTn id="6" dur="1000" fill="hold"/>
                                        <p:tgtEl>
                                          <p:spTgt spid="433159"/>
                                        </p:tgtEl>
                                        <p:attrNameLst>
                                          <p:attrName>ppt_x</p:attrName>
                                          <p:attrName>ppt_y</p:attrName>
                                        </p:attrNameLst>
                                      </p:cBhvr>
                                      <p:rCtr x="7200" y="200"/>
                                    </p:animMotion>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300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3000"/>
                                  </p:stCondLst>
                                  <p:childTnLst>
                                    <p:set>
                                      <p:cBhvr>
                                        <p:cTn id="14" dur="1" fill="hold">
                                          <p:stCondLst>
                                            <p:cond delay="0"/>
                                          </p:stCondLst>
                                        </p:cTn>
                                        <p:tgtEl>
                                          <p:spTgt spid="433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33154" grpId="0"/>
      <p:bldP spid="43315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565FFE65-2270-48DC-9922-A505D17A0B68}" type="slidenum">
              <a:rPr lang="en-US" smtClean="0"/>
              <a:pPr/>
              <a:t>46</a:t>
            </a:fld>
            <a:endParaRPr lang="en-US"/>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7500"/>
            <a:ext cx="9144000" cy="6198355"/>
          </a:xfrm>
          <a:prstGeom prst="rect">
            <a:avLst/>
          </a:prstGeom>
        </p:spPr>
      </p:pic>
    </p:spTree>
    <p:extLst>
      <p:ext uri="{BB962C8B-B14F-4D97-AF65-F5344CB8AC3E}">
        <p14:creationId xmlns:p14="http://schemas.microsoft.com/office/powerpoint/2010/main" val="623840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b="1" smtClean="0"/>
              <a:t>DEFICIT ACCOUNTS</a:t>
            </a:r>
          </a:p>
        </p:txBody>
      </p:sp>
      <p:sp>
        <p:nvSpPr>
          <p:cNvPr id="11267" name="Content Placeholder 2"/>
          <p:cNvSpPr>
            <a:spLocks noGrp="1"/>
          </p:cNvSpPr>
          <p:nvPr>
            <p:ph idx="1"/>
          </p:nvPr>
        </p:nvSpPr>
        <p:spPr>
          <a:xfrm>
            <a:off x="228600" y="1676400"/>
            <a:ext cx="8636000" cy="4987925"/>
          </a:xfrm>
        </p:spPr>
        <p:txBody>
          <a:bodyPr>
            <a:normAutofit/>
          </a:bodyPr>
          <a:lstStyle/>
          <a:p>
            <a:pPr marL="0" indent="0">
              <a:buFont typeface="Wingdings" pitchFamily="2" charset="2"/>
              <a:buNone/>
            </a:pPr>
            <a:r>
              <a:rPr lang="en-US" altLang="en-US" sz="2000" b="1" dirty="0" smtClean="0">
                <a:solidFill>
                  <a:srgbClr val="7030A0"/>
                </a:solidFill>
              </a:rPr>
              <a:t>REPRESENTATIONAL ACCOUNTS:</a:t>
            </a:r>
          </a:p>
          <a:p>
            <a:pPr marL="0" indent="0">
              <a:buFont typeface="Wingdings" pitchFamily="2" charset="2"/>
              <a:buNone/>
            </a:pPr>
            <a:r>
              <a:rPr lang="en-US" altLang="en-US" sz="2000" dirty="0" smtClean="0"/>
              <a:t>(Representational Deficit Hypothesis : e.g., Hawkins &amp; </a:t>
            </a:r>
            <a:r>
              <a:rPr lang="en-US" altLang="en-US" sz="2000" dirty="0" err="1" smtClean="0"/>
              <a:t>Franceschina</a:t>
            </a:r>
            <a:r>
              <a:rPr lang="en-US" altLang="en-US" sz="2000" dirty="0" smtClean="0"/>
              <a:t>, 1997, 2004):</a:t>
            </a:r>
          </a:p>
          <a:p>
            <a:pPr marL="0" indent="0">
              <a:buFont typeface="Wingdings" pitchFamily="2" charset="2"/>
              <a:buNone/>
            </a:pPr>
            <a:endParaRPr lang="en-US" altLang="en-US" sz="800" dirty="0" smtClean="0"/>
          </a:p>
          <a:p>
            <a:pPr marL="0" indent="0">
              <a:buFont typeface="Wingdings" pitchFamily="2" charset="2"/>
              <a:buNone/>
            </a:pPr>
            <a:r>
              <a:rPr lang="es-ES" altLang="en-US" sz="2000" b="1" dirty="0" err="1" smtClean="0"/>
              <a:t>Grammatical</a:t>
            </a:r>
            <a:r>
              <a:rPr lang="es-ES" altLang="en-US" sz="2000" b="1" dirty="0" smtClean="0"/>
              <a:t> </a:t>
            </a:r>
            <a:r>
              <a:rPr lang="es-ES" altLang="en-US" sz="2000" b="1" dirty="0" err="1" smtClean="0"/>
              <a:t>features</a:t>
            </a:r>
            <a:r>
              <a:rPr lang="es-ES" altLang="en-US" sz="2000" b="1" dirty="0" smtClean="0"/>
              <a:t> </a:t>
            </a:r>
            <a:r>
              <a:rPr lang="es-ES" altLang="en-US" sz="2000" b="1" dirty="0" err="1" smtClean="0"/>
              <a:t>absent</a:t>
            </a:r>
            <a:r>
              <a:rPr lang="es-ES" altLang="en-US" sz="2000" b="1" dirty="0" smtClean="0"/>
              <a:t> in </a:t>
            </a:r>
            <a:r>
              <a:rPr lang="es-ES" altLang="en-US" sz="2000" b="1" dirty="0" err="1" smtClean="0"/>
              <a:t>the</a:t>
            </a:r>
            <a:r>
              <a:rPr lang="es-ES" altLang="en-US" sz="2000" b="1" dirty="0" smtClean="0"/>
              <a:t> L1 are </a:t>
            </a:r>
            <a:r>
              <a:rPr lang="es-ES" altLang="en-US" sz="2000" b="1" dirty="0" err="1" smtClean="0"/>
              <a:t>unavailable</a:t>
            </a:r>
            <a:r>
              <a:rPr lang="es-ES" altLang="en-US" sz="2000" b="1" dirty="0" smtClean="0"/>
              <a:t> </a:t>
            </a:r>
            <a:r>
              <a:rPr lang="es-ES" altLang="en-US" sz="2000" b="1" dirty="0" err="1" smtClean="0"/>
              <a:t>after</a:t>
            </a:r>
            <a:r>
              <a:rPr lang="es-ES" altLang="en-US" sz="2000" b="1" dirty="0" smtClean="0"/>
              <a:t> </a:t>
            </a:r>
            <a:r>
              <a:rPr lang="es-ES" altLang="en-US" sz="2000" b="1" dirty="0" err="1" smtClean="0"/>
              <a:t>the</a:t>
            </a:r>
            <a:r>
              <a:rPr lang="es-ES" altLang="en-US" sz="2000" b="1" dirty="0" smtClean="0"/>
              <a:t> </a:t>
            </a:r>
            <a:r>
              <a:rPr lang="es-ES" altLang="en-US" sz="2000" b="1" dirty="0" err="1" smtClean="0"/>
              <a:t>critical</a:t>
            </a:r>
            <a:r>
              <a:rPr lang="es-ES" altLang="en-US" sz="2000" b="1" dirty="0" smtClean="0"/>
              <a:t> </a:t>
            </a:r>
            <a:r>
              <a:rPr lang="es-ES" altLang="en-US" sz="2000" b="1" dirty="0" err="1" smtClean="0"/>
              <a:t>period</a:t>
            </a:r>
            <a:r>
              <a:rPr lang="es-ES" altLang="en-US" sz="2000" b="1" dirty="0" smtClean="0"/>
              <a:t>. </a:t>
            </a:r>
            <a:endParaRPr lang="en-US" altLang="en-US" sz="2000" b="1" dirty="0" smtClean="0">
              <a:solidFill>
                <a:srgbClr val="7030A0"/>
              </a:solidFill>
            </a:endParaRPr>
          </a:p>
          <a:p>
            <a:pPr marL="0" indent="0">
              <a:buClr>
                <a:srgbClr val="7030A0"/>
              </a:buClr>
              <a:buFont typeface="Wingdings" pitchFamily="2" charset="2"/>
              <a:buNone/>
            </a:pPr>
            <a:endParaRPr lang="en-US" altLang="en-US" sz="2000" b="1" dirty="0" smtClean="0">
              <a:solidFill>
                <a:srgbClr val="7030A0"/>
              </a:solidFill>
            </a:endParaRPr>
          </a:p>
          <a:p>
            <a:pPr marL="0" indent="0">
              <a:buClr>
                <a:srgbClr val="7030A0"/>
              </a:buClr>
              <a:buFont typeface="Wingdings" pitchFamily="2" charset="2"/>
              <a:buNone/>
            </a:pPr>
            <a:endParaRPr lang="en-US" altLang="en-US" sz="2000" dirty="0">
              <a:solidFill>
                <a:srgbClr val="7030A0"/>
              </a:solidFill>
            </a:endParaRPr>
          </a:p>
          <a:p>
            <a:pPr marL="0" indent="0">
              <a:buClr>
                <a:srgbClr val="7030A0"/>
              </a:buClr>
              <a:buFont typeface="Wingdings" pitchFamily="2" charset="2"/>
              <a:buNone/>
            </a:pPr>
            <a:endParaRPr lang="en-US" altLang="en-US" sz="2000" dirty="0" smtClean="0">
              <a:solidFill>
                <a:srgbClr val="7030A0"/>
              </a:solidFill>
            </a:endParaRPr>
          </a:p>
          <a:p>
            <a:pPr marL="0" indent="0">
              <a:buClr>
                <a:srgbClr val="7030A0"/>
              </a:buClr>
              <a:buFont typeface="Wingdings" pitchFamily="2" charset="2"/>
              <a:buNone/>
            </a:pPr>
            <a:r>
              <a:rPr lang="en-US" altLang="en-US" sz="2000" b="1" dirty="0" smtClean="0">
                <a:solidFill>
                  <a:srgbClr val="7030A0"/>
                </a:solidFill>
              </a:rPr>
              <a:t>COMPUTATIONAL ACCOUNTS </a:t>
            </a:r>
          </a:p>
          <a:p>
            <a:pPr marL="0" indent="0">
              <a:buClr>
                <a:srgbClr val="7030A0"/>
              </a:buClr>
              <a:buFont typeface="Wingdings" pitchFamily="2" charset="2"/>
              <a:buNone/>
            </a:pPr>
            <a:r>
              <a:rPr lang="en-US" altLang="en-US" sz="2000" dirty="0" smtClean="0"/>
              <a:t>(Shallow Structure Hypothesis: </a:t>
            </a:r>
            <a:r>
              <a:rPr lang="en-US" altLang="en-US" sz="2000" dirty="0" err="1" smtClean="0"/>
              <a:t>Clahsen</a:t>
            </a:r>
            <a:r>
              <a:rPr lang="en-US" altLang="en-US" sz="2000" dirty="0" smtClean="0"/>
              <a:t> &amp; </a:t>
            </a:r>
            <a:r>
              <a:rPr lang="en-US" altLang="en-US" sz="2000" dirty="0" err="1" smtClean="0"/>
              <a:t>Felser</a:t>
            </a:r>
            <a:r>
              <a:rPr lang="en-US" altLang="en-US" sz="2000" dirty="0" smtClean="0"/>
              <a:t>, 2006):</a:t>
            </a:r>
          </a:p>
          <a:p>
            <a:pPr marL="0" indent="0">
              <a:buClr>
                <a:srgbClr val="7030A0"/>
              </a:buClr>
              <a:buFont typeface="Wingdings" pitchFamily="2" charset="2"/>
              <a:buNone/>
            </a:pPr>
            <a:endParaRPr lang="en-US" altLang="en-US" sz="900" dirty="0" smtClean="0"/>
          </a:p>
          <a:p>
            <a:pPr marL="0" indent="0">
              <a:buClr>
                <a:srgbClr val="7030A0"/>
              </a:buClr>
              <a:buFont typeface="Wingdings" pitchFamily="2" charset="2"/>
              <a:buNone/>
            </a:pPr>
            <a:r>
              <a:rPr lang="en-US" altLang="en-US" sz="2000" b="1" dirty="0" smtClean="0"/>
              <a:t>Adult learners prefer shallow processing (lexical, semantic, pragmatic information) to deep processing (syntactic information). </a:t>
            </a:r>
            <a:endParaRPr lang="en-US" altLang="en-US" sz="2000" dirty="0" smtClean="0"/>
          </a:p>
          <a:p>
            <a:pPr marL="0" indent="0">
              <a:buFont typeface="Courier New" pitchFamily="49" charset="0"/>
              <a:buChar char="o"/>
            </a:pPr>
            <a:endParaRPr lang="en-US" altLang="en-US" sz="2000" dirty="0" smtClean="0"/>
          </a:p>
        </p:txBody>
      </p:sp>
      <p:sp>
        <p:nvSpPr>
          <p:cNvPr id="14340" name="Rectangle 4"/>
          <p:cNvSpPr>
            <a:spLocks noChangeArrowheads="1"/>
          </p:cNvSpPr>
          <p:nvPr/>
        </p:nvSpPr>
        <p:spPr bwMode="auto">
          <a:xfrm>
            <a:off x="228600" y="1676400"/>
            <a:ext cx="8763000" cy="16510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Wingdings" pitchFamily="2" charset="2"/>
              <a:buChar char="l"/>
              <a:defRPr sz="3200">
                <a:solidFill>
                  <a:schemeClr val="tx1"/>
                </a:solidFill>
                <a:latin typeface="Arial" charset="0"/>
              </a:defRPr>
            </a:lvl1pPr>
            <a:lvl2pPr marL="742950" indent="-285750">
              <a:spcBef>
                <a:spcPct val="20000"/>
              </a:spcBef>
              <a:buClr>
                <a:schemeClr val="accent1"/>
              </a:buClr>
              <a:buFont typeface="Wingdings" pitchFamily="2" charset="2"/>
              <a:buChar char="¡"/>
              <a:defRPr sz="2700">
                <a:solidFill>
                  <a:schemeClr val="tx1"/>
                </a:solidFill>
                <a:latin typeface="Arial" charset="0"/>
              </a:defRPr>
            </a:lvl2pPr>
            <a:lvl3pPr marL="1143000" indent="-228600">
              <a:spcBef>
                <a:spcPct val="20000"/>
              </a:spcBef>
              <a:buClr>
                <a:schemeClr val="accent1"/>
              </a:buClr>
              <a:buFont typeface="Wingdings" pitchFamily="2" charset="2"/>
              <a:buChar char="l"/>
              <a:defRPr sz="2300">
                <a:solidFill>
                  <a:schemeClr val="tx1"/>
                </a:solidFill>
                <a:latin typeface="Arial" charset="0"/>
              </a:defRPr>
            </a:lvl3pPr>
            <a:lvl4pPr marL="1600200" indent="-228600">
              <a:spcBef>
                <a:spcPct val="20000"/>
              </a:spcBef>
              <a:buClr>
                <a:schemeClr val="accent1"/>
              </a:buClr>
              <a:buChar char="•"/>
              <a:defRPr sz="2000">
                <a:solidFill>
                  <a:schemeClr val="tx1"/>
                </a:solidFill>
                <a:latin typeface="Arial" charset="0"/>
              </a:defRPr>
            </a:lvl4pPr>
            <a:lvl5pPr marL="2057400" indent="-22860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a:spcBef>
                <a:spcPct val="0"/>
              </a:spcBef>
              <a:buClrTx/>
              <a:buFontTx/>
              <a:buNone/>
            </a:pPr>
            <a:endParaRPr lang="en-US" altLang="en-US" sz="1800"/>
          </a:p>
        </p:txBody>
      </p:sp>
      <p:sp>
        <p:nvSpPr>
          <p:cNvPr id="11270" name="Rectangle 5"/>
          <p:cNvSpPr>
            <a:spLocks noChangeArrowheads="1"/>
          </p:cNvSpPr>
          <p:nvPr/>
        </p:nvSpPr>
        <p:spPr bwMode="auto">
          <a:xfrm>
            <a:off x="228600" y="4318000"/>
            <a:ext cx="8763000" cy="18161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Wingdings" pitchFamily="2" charset="2"/>
              <a:buChar char="l"/>
              <a:defRPr sz="3200">
                <a:solidFill>
                  <a:schemeClr val="tx1"/>
                </a:solidFill>
                <a:latin typeface="Arial" charset="0"/>
              </a:defRPr>
            </a:lvl1pPr>
            <a:lvl2pPr marL="742950" indent="-285750">
              <a:spcBef>
                <a:spcPct val="20000"/>
              </a:spcBef>
              <a:buClr>
                <a:schemeClr val="accent1"/>
              </a:buClr>
              <a:buFont typeface="Wingdings" pitchFamily="2" charset="2"/>
              <a:buChar char="¡"/>
              <a:defRPr sz="2700">
                <a:solidFill>
                  <a:schemeClr val="tx1"/>
                </a:solidFill>
                <a:latin typeface="Arial" charset="0"/>
              </a:defRPr>
            </a:lvl2pPr>
            <a:lvl3pPr marL="1143000" indent="-228600">
              <a:spcBef>
                <a:spcPct val="20000"/>
              </a:spcBef>
              <a:buClr>
                <a:schemeClr val="accent1"/>
              </a:buClr>
              <a:buFont typeface="Wingdings" pitchFamily="2" charset="2"/>
              <a:buChar char="l"/>
              <a:defRPr sz="2300">
                <a:solidFill>
                  <a:schemeClr val="tx1"/>
                </a:solidFill>
                <a:latin typeface="Arial" charset="0"/>
              </a:defRPr>
            </a:lvl3pPr>
            <a:lvl4pPr marL="1600200" indent="-228600">
              <a:spcBef>
                <a:spcPct val="20000"/>
              </a:spcBef>
              <a:buClr>
                <a:schemeClr val="accent1"/>
              </a:buClr>
              <a:buChar char="•"/>
              <a:defRPr sz="2000">
                <a:solidFill>
                  <a:schemeClr val="tx1"/>
                </a:solidFill>
                <a:latin typeface="Arial" charset="0"/>
              </a:defRPr>
            </a:lvl4pPr>
            <a:lvl5pPr marL="2057400" indent="-22860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a:spcBef>
                <a:spcPct val="0"/>
              </a:spcBef>
              <a:buClrTx/>
              <a:buFontTx/>
              <a:buNone/>
            </a:pPr>
            <a:endParaRPr lang="en-US" altLang="en-US" sz="1800"/>
          </a:p>
        </p:txBody>
      </p:sp>
    </p:spTree>
    <p:extLst>
      <p:ext uri="{BB962C8B-B14F-4D97-AF65-F5344CB8AC3E}">
        <p14:creationId xmlns:p14="http://schemas.microsoft.com/office/powerpoint/2010/main" val="32058545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67">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36700"/>
            <a:ext cx="7772400" cy="1362075"/>
          </a:xfrm>
        </p:spPr>
        <p:txBody>
          <a:bodyPr/>
          <a:lstStyle/>
          <a:p>
            <a:pPr>
              <a:defRPr/>
            </a:pPr>
            <a:r>
              <a:rPr lang="en-US" dirty="0" smtClean="0"/>
              <a:t>Accessibility accounts</a:t>
            </a:r>
            <a:endParaRPr lang="en-US" dirty="0"/>
          </a:p>
        </p:txBody>
      </p:sp>
      <p:sp>
        <p:nvSpPr>
          <p:cNvPr id="15363" name="Text Placeholder 2"/>
          <p:cNvSpPr>
            <a:spLocks noGrp="1"/>
          </p:cNvSpPr>
          <p:nvPr>
            <p:ph type="body" idx="1"/>
          </p:nvPr>
        </p:nvSpPr>
        <p:spPr/>
        <p:txBody>
          <a:bodyPr/>
          <a:lstStyle/>
          <a:p>
            <a:r>
              <a:rPr lang="en-US" altLang="en-US" sz="2800" smtClean="0"/>
              <a:t>Late bilinguals </a:t>
            </a:r>
            <a:r>
              <a:rPr lang="en-US" altLang="en-US" sz="2800" i="1" smtClean="0"/>
              <a:t>can</a:t>
            </a:r>
            <a:r>
              <a:rPr lang="en-US" altLang="en-US" sz="2800" smtClean="0"/>
              <a:t> acquire representation and computation that is qualitatively comparable to native grammars. </a:t>
            </a:r>
          </a:p>
        </p:txBody>
      </p:sp>
    </p:spTree>
    <p:extLst>
      <p:ext uri="{BB962C8B-B14F-4D97-AF65-F5344CB8AC3E}">
        <p14:creationId xmlns:p14="http://schemas.microsoft.com/office/powerpoint/2010/main" val="36274158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2209800"/>
            <a:ext cx="7772400" cy="1362075"/>
          </a:xfrm>
        </p:spPr>
        <p:txBody>
          <a:bodyPr/>
          <a:lstStyle/>
          <a:p>
            <a:pPr algn="ctr">
              <a:defRPr/>
            </a:pPr>
            <a:r>
              <a:rPr lang="en-US" sz="4800" b="1" dirty="0" smtClean="0">
                <a:solidFill>
                  <a:schemeClr val="tx1"/>
                </a:solidFill>
              </a:rPr>
              <a:t>WHY IS IT DIFFICULT?</a:t>
            </a:r>
            <a:endParaRPr lang="en-US" sz="4800" b="1" dirty="0">
              <a:solidFill>
                <a:schemeClr val="tx1"/>
              </a:solidFill>
            </a:endParaRPr>
          </a:p>
        </p:txBody>
      </p:sp>
    </p:spTree>
    <p:extLst>
      <p:ext uri="{BB962C8B-B14F-4D97-AF65-F5344CB8AC3E}">
        <p14:creationId xmlns:p14="http://schemas.microsoft.com/office/powerpoint/2010/main" val="1385968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b="1" smtClean="0"/>
              <a:t>ACCESSIBILITY ACCOUNTS</a:t>
            </a:r>
          </a:p>
        </p:txBody>
      </p:sp>
      <p:sp>
        <p:nvSpPr>
          <p:cNvPr id="15363" name="Content Placeholder 2"/>
          <p:cNvSpPr>
            <a:spLocks noGrp="1"/>
          </p:cNvSpPr>
          <p:nvPr>
            <p:ph idx="1"/>
          </p:nvPr>
        </p:nvSpPr>
        <p:spPr>
          <a:xfrm>
            <a:off x="152400" y="1638300"/>
            <a:ext cx="8636000" cy="4911725"/>
          </a:xfrm>
        </p:spPr>
        <p:txBody>
          <a:bodyPr>
            <a:normAutofit fontScale="62500" lnSpcReduction="20000"/>
          </a:bodyPr>
          <a:lstStyle/>
          <a:p>
            <a:pPr marL="0" indent="0">
              <a:buFont typeface="Wingdings" pitchFamily="2" charset="2"/>
              <a:buNone/>
            </a:pPr>
            <a:r>
              <a:rPr lang="en-US" altLang="en-US" b="1" dirty="0" smtClean="0">
                <a:solidFill>
                  <a:srgbClr val="7030A0"/>
                </a:solidFill>
              </a:rPr>
              <a:t>REPRESENTATIONAL ACCOUNTS </a:t>
            </a:r>
          </a:p>
          <a:p>
            <a:pPr marL="0" indent="0">
              <a:buFont typeface="Wingdings" pitchFamily="2" charset="2"/>
              <a:buNone/>
            </a:pPr>
            <a:r>
              <a:rPr lang="en-US" altLang="en-US" dirty="0" smtClean="0"/>
              <a:t>(Full Transfer Full Access, Missing Inflection Hypothesis, etc.)</a:t>
            </a:r>
          </a:p>
          <a:p>
            <a:pPr marL="0" indent="0">
              <a:buFont typeface="Wingdings" pitchFamily="2" charset="2"/>
              <a:buNone/>
            </a:pPr>
            <a:endParaRPr lang="en-US" altLang="en-US" dirty="0" smtClean="0"/>
          </a:p>
          <a:p>
            <a:pPr marL="0" indent="0">
              <a:buFont typeface="Wingdings" pitchFamily="2" charset="2"/>
              <a:buNone/>
            </a:pPr>
            <a:r>
              <a:rPr lang="es-ES" altLang="en-US" b="1" dirty="0" err="1" smtClean="0"/>
              <a:t>Adults</a:t>
            </a:r>
            <a:r>
              <a:rPr lang="es-ES" altLang="en-US" b="1" dirty="0" smtClean="0"/>
              <a:t> can transfer L2 </a:t>
            </a:r>
            <a:r>
              <a:rPr lang="es-ES" altLang="en-US" b="1" dirty="0" err="1" smtClean="0"/>
              <a:t>grammatical</a:t>
            </a:r>
            <a:r>
              <a:rPr lang="es-ES" altLang="en-US" b="1" dirty="0" smtClean="0"/>
              <a:t> </a:t>
            </a:r>
            <a:r>
              <a:rPr lang="es-ES" altLang="en-US" b="1" dirty="0" err="1" smtClean="0"/>
              <a:t>features</a:t>
            </a:r>
            <a:r>
              <a:rPr lang="es-ES" altLang="en-US" b="1" dirty="0" smtClean="0"/>
              <a:t> </a:t>
            </a:r>
            <a:r>
              <a:rPr lang="es-ES" altLang="en-US" b="1" dirty="0" err="1" smtClean="0"/>
              <a:t>absent</a:t>
            </a:r>
            <a:r>
              <a:rPr lang="es-ES" altLang="en-US" b="1" dirty="0" smtClean="0"/>
              <a:t> in L1 </a:t>
            </a:r>
            <a:r>
              <a:rPr lang="es-ES" altLang="en-US" b="1" dirty="0" err="1" smtClean="0"/>
              <a:t>because</a:t>
            </a:r>
            <a:r>
              <a:rPr lang="es-ES" altLang="en-US" b="1" dirty="0" smtClean="0"/>
              <a:t> interlanguage </a:t>
            </a:r>
            <a:r>
              <a:rPr lang="es-ES" altLang="en-US" b="1" dirty="0" err="1" smtClean="0"/>
              <a:t>grammar</a:t>
            </a:r>
            <a:r>
              <a:rPr lang="es-ES" altLang="en-US" b="1" dirty="0" smtClean="0"/>
              <a:t> </a:t>
            </a:r>
            <a:r>
              <a:rPr lang="es-ES" altLang="en-US" b="1" dirty="0" err="1" smtClean="0"/>
              <a:t>is</a:t>
            </a:r>
            <a:r>
              <a:rPr lang="es-ES" altLang="en-US" b="1" dirty="0" smtClean="0"/>
              <a:t> </a:t>
            </a:r>
            <a:r>
              <a:rPr lang="es-ES" altLang="en-US" b="1" dirty="0" err="1" smtClean="0"/>
              <a:t>restructured</a:t>
            </a:r>
            <a:r>
              <a:rPr lang="es-ES" altLang="en-US" b="1" dirty="0" smtClean="0"/>
              <a:t> </a:t>
            </a:r>
            <a:r>
              <a:rPr lang="es-ES" altLang="en-US" b="1" dirty="0" err="1" smtClean="0"/>
              <a:t>with</a:t>
            </a:r>
            <a:r>
              <a:rPr lang="es-ES" altLang="en-US" b="1" dirty="0" smtClean="0"/>
              <a:t> </a:t>
            </a:r>
            <a:r>
              <a:rPr lang="es-ES" altLang="en-US" b="1" dirty="0" err="1" smtClean="0"/>
              <a:t>increased</a:t>
            </a:r>
            <a:r>
              <a:rPr lang="es-ES" altLang="en-US" b="1" dirty="0" smtClean="0"/>
              <a:t> input. </a:t>
            </a:r>
            <a:r>
              <a:rPr lang="es-ES" altLang="en-US" dirty="0" smtClean="0"/>
              <a:t>L2 </a:t>
            </a:r>
            <a:r>
              <a:rPr lang="es-ES" altLang="en-US" dirty="0" err="1" smtClean="0"/>
              <a:t>errors</a:t>
            </a:r>
            <a:r>
              <a:rPr lang="es-ES" altLang="en-US" dirty="0" smtClean="0"/>
              <a:t> are </a:t>
            </a:r>
            <a:r>
              <a:rPr lang="es-ES" altLang="en-US" dirty="0" err="1" smtClean="0"/>
              <a:t>due</a:t>
            </a:r>
            <a:r>
              <a:rPr lang="es-ES" altLang="en-US" dirty="0" smtClean="0"/>
              <a:t> to </a:t>
            </a:r>
            <a:r>
              <a:rPr lang="en-US" altLang="en-US" dirty="0" smtClean="0"/>
              <a:t>a default inflection (Bruhn de </a:t>
            </a:r>
            <a:r>
              <a:rPr lang="en-US" altLang="en-US" dirty="0" err="1" smtClean="0"/>
              <a:t>Garavito</a:t>
            </a:r>
            <a:r>
              <a:rPr lang="en-US" altLang="en-US" dirty="0" smtClean="0"/>
              <a:t> &amp; White, 2002; White et al., 2004), difficulties in mapping grammatical features to Phonetic Form (</a:t>
            </a:r>
            <a:r>
              <a:rPr lang="en-US" altLang="en-US" dirty="0" err="1" smtClean="0"/>
              <a:t>Lardiere</a:t>
            </a:r>
            <a:r>
              <a:rPr lang="en-US" altLang="en-US" dirty="0" smtClean="0"/>
              <a:t>, 2000), or (re)assembling features in the L2 (</a:t>
            </a:r>
            <a:r>
              <a:rPr lang="en-US" altLang="en-US" dirty="0" err="1" smtClean="0"/>
              <a:t>Lardiere</a:t>
            </a:r>
            <a:r>
              <a:rPr lang="en-US" altLang="en-US" dirty="0" smtClean="0"/>
              <a:t>, 2007, 2008).</a:t>
            </a:r>
          </a:p>
          <a:p>
            <a:pPr marL="0" indent="0">
              <a:buClr>
                <a:srgbClr val="7030A0"/>
              </a:buClr>
              <a:buFont typeface="Wingdings" pitchFamily="2" charset="2"/>
              <a:buNone/>
            </a:pPr>
            <a:endParaRPr lang="en-US" altLang="en-US" sz="2200" dirty="0" smtClean="0"/>
          </a:p>
          <a:p>
            <a:pPr marL="0" indent="0">
              <a:buClr>
                <a:srgbClr val="7030A0"/>
              </a:buClr>
              <a:buFont typeface="Wingdings" pitchFamily="2" charset="2"/>
              <a:buNone/>
            </a:pPr>
            <a:endParaRPr lang="en-US" altLang="en-US" sz="2200" b="1" dirty="0" smtClean="0">
              <a:solidFill>
                <a:srgbClr val="7030A0"/>
              </a:solidFill>
            </a:endParaRPr>
          </a:p>
          <a:p>
            <a:pPr marL="0" indent="0">
              <a:buClr>
                <a:srgbClr val="7030A0"/>
              </a:buClr>
              <a:buFont typeface="Wingdings" pitchFamily="2" charset="2"/>
              <a:buNone/>
            </a:pPr>
            <a:r>
              <a:rPr lang="en-US" altLang="en-US" b="1" dirty="0" smtClean="0">
                <a:solidFill>
                  <a:srgbClr val="7030A0"/>
                </a:solidFill>
              </a:rPr>
              <a:t>COMPUTATIONAL ACCOUNTS </a:t>
            </a:r>
          </a:p>
          <a:p>
            <a:pPr marL="0" indent="0">
              <a:buClr>
                <a:srgbClr val="7030A0"/>
              </a:buClr>
              <a:buFont typeface="Wingdings" pitchFamily="2" charset="2"/>
              <a:buNone/>
            </a:pPr>
            <a:r>
              <a:rPr lang="en-US" altLang="en-US" dirty="0" smtClean="0"/>
              <a:t>L2 errors due to:</a:t>
            </a:r>
          </a:p>
          <a:p>
            <a:pPr marL="0" indent="0">
              <a:buClr>
                <a:srgbClr val="7030A0"/>
              </a:buClr>
              <a:buFont typeface="Courier New" pitchFamily="49" charset="0"/>
              <a:buChar char="o"/>
            </a:pPr>
            <a:r>
              <a:rPr lang="en-US" altLang="en-US" dirty="0" smtClean="0"/>
              <a:t>  </a:t>
            </a:r>
            <a:r>
              <a:rPr lang="en-US" altLang="en-US" b="1" u="sng" dirty="0" smtClean="0"/>
              <a:t>language experience</a:t>
            </a:r>
            <a:r>
              <a:rPr lang="en-US" altLang="en-US" dirty="0" smtClean="0"/>
              <a:t>:</a:t>
            </a:r>
          </a:p>
          <a:p>
            <a:pPr marL="400050" lvl="1" indent="0">
              <a:buClr>
                <a:srgbClr val="7030A0"/>
              </a:buClr>
              <a:buFont typeface="Courier New" pitchFamily="49" charset="0"/>
              <a:buChar char="o"/>
            </a:pPr>
            <a:r>
              <a:rPr lang="en-US" altLang="en-US" sz="2900" dirty="0" smtClean="0"/>
              <a:t> </a:t>
            </a:r>
            <a:r>
              <a:rPr lang="en-US" altLang="en-US" sz="2900" b="1" dirty="0" smtClean="0"/>
              <a:t>with L1: </a:t>
            </a:r>
            <a:r>
              <a:rPr lang="en-US" altLang="en-US" sz="2900" dirty="0" smtClean="0"/>
              <a:t>similarity of L1-L2 linguistic structures (e.g., </a:t>
            </a:r>
            <a:r>
              <a:rPr lang="en-US" altLang="en-US" sz="2900" dirty="0" err="1" smtClean="0"/>
              <a:t>Hopp</a:t>
            </a:r>
            <a:r>
              <a:rPr lang="en-US" altLang="en-US" sz="2900" dirty="0" smtClean="0"/>
              <a:t>, 2009; </a:t>
            </a:r>
            <a:r>
              <a:rPr lang="en-US" altLang="en-US" sz="2900" dirty="0" err="1" smtClean="0"/>
              <a:t>Jeong</a:t>
            </a:r>
            <a:r>
              <a:rPr lang="en-US" altLang="en-US" sz="2900" dirty="0" smtClean="0"/>
              <a:t> et al., 2007; </a:t>
            </a:r>
            <a:r>
              <a:rPr lang="en-US" altLang="en-US" sz="2900" dirty="0" err="1" smtClean="0"/>
              <a:t>Sabourin</a:t>
            </a:r>
            <a:r>
              <a:rPr lang="en-US" altLang="en-US" sz="2900" dirty="0" smtClean="0"/>
              <a:t> et al., 2008; </a:t>
            </a:r>
            <a:r>
              <a:rPr lang="en-US" altLang="en-US" sz="2900" dirty="0" err="1" smtClean="0"/>
              <a:t>Tokowicz</a:t>
            </a:r>
            <a:r>
              <a:rPr lang="en-US" altLang="en-US" sz="2900" dirty="0" smtClean="0"/>
              <a:t> &amp; </a:t>
            </a:r>
            <a:r>
              <a:rPr lang="en-US" altLang="en-US" sz="2900" dirty="0" err="1" smtClean="0"/>
              <a:t>MacWhinney</a:t>
            </a:r>
            <a:r>
              <a:rPr lang="en-US" altLang="en-US" sz="2900" dirty="0" smtClean="0"/>
              <a:t>, 2005) and reliance on semantic rather than </a:t>
            </a:r>
            <a:r>
              <a:rPr lang="en-US" altLang="en-US" sz="2900" dirty="0" err="1" smtClean="0"/>
              <a:t>morphophonological</a:t>
            </a:r>
            <a:r>
              <a:rPr lang="en-US" altLang="en-US" sz="2900" dirty="0" smtClean="0"/>
              <a:t> and syntactic information (Lew-Williams &amp; Fernald, 2007).</a:t>
            </a:r>
          </a:p>
          <a:p>
            <a:pPr marL="400050" lvl="1" indent="0">
              <a:buClr>
                <a:srgbClr val="7030A0"/>
              </a:buClr>
              <a:buFont typeface="Courier New" pitchFamily="49" charset="0"/>
              <a:buChar char="o"/>
            </a:pPr>
            <a:r>
              <a:rPr lang="en-US" altLang="en-US" sz="2900" dirty="0" smtClean="0"/>
              <a:t> </a:t>
            </a:r>
            <a:r>
              <a:rPr lang="en-US" altLang="en-US" sz="2900" b="1" dirty="0" smtClean="0"/>
              <a:t>with L2</a:t>
            </a:r>
            <a:r>
              <a:rPr lang="en-US" altLang="en-US" sz="2900" dirty="0" smtClean="0"/>
              <a:t>: proficiency level (e.g., Ellis, 2007; </a:t>
            </a:r>
            <a:r>
              <a:rPr lang="en-US" altLang="en-US" sz="2900" dirty="0" err="1" smtClean="0"/>
              <a:t>Hopp</a:t>
            </a:r>
            <a:r>
              <a:rPr lang="en-US" altLang="en-US" sz="2900" dirty="0" smtClean="0"/>
              <a:t>, 2007; </a:t>
            </a:r>
            <a:r>
              <a:rPr lang="en-US" altLang="en-US" sz="2900" dirty="0" err="1" smtClean="0"/>
              <a:t>Ojikama</a:t>
            </a:r>
            <a:r>
              <a:rPr lang="en-US" altLang="en-US" sz="2900" dirty="0" smtClean="0"/>
              <a:t> et al., 2005; </a:t>
            </a:r>
            <a:r>
              <a:rPr lang="en-US" altLang="en-US" sz="2900" dirty="0" err="1" smtClean="0"/>
              <a:t>Pliatsikas</a:t>
            </a:r>
            <a:r>
              <a:rPr lang="en-US" altLang="en-US" sz="2900" dirty="0" smtClean="0"/>
              <a:t> &amp; </a:t>
            </a:r>
            <a:r>
              <a:rPr lang="en-US" altLang="en-US" sz="2900" dirty="0" err="1" smtClean="0"/>
              <a:t>Marinis</a:t>
            </a:r>
            <a:r>
              <a:rPr lang="en-US" altLang="en-US" sz="2900" dirty="0" smtClean="0"/>
              <a:t>, 2013) </a:t>
            </a:r>
          </a:p>
          <a:p>
            <a:pPr marL="0" indent="0">
              <a:buClr>
                <a:srgbClr val="7030A0"/>
              </a:buClr>
              <a:buFont typeface="Courier New" pitchFamily="49" charset="0"/>
              <a:buChar char="o"/>
            </a:pPr>
            <a:r>
              <a:rPr lang="en-US" altLang="en-US" dirty="0" smtClean="0"/>
              <a:t>  </a:t>
            </a:r>
            <a:r>
              <a:rPr lang="en-US" altLang="en-US" b="1" u="sng" dirty="0" smtClean="0"/>
              <a:t>availability of general cognitive resources </a:t>
            </a:r>
            <a:r>
              <a:rPr lang="en-US" altLang="en-US" dirty="0" smtClean="0"/>
              <a:t>(e.g., </a:t>
            </a:r>
            <a:r>
              <a:rPr lang="en-US" altLang="en-US" dirty="0" err="1" smtClean="0"/>
              <a:t>Hopp</a:t>
            </a:r>
            <a:r>
              <a:rPr lang="en-US" altLang="en-US" dirty="0" smtClean="0"/>
              <a:t>, 2007; </a:t>
            </a:r>
            <a:r>
              <a:rPr lang="en-US" altLang="en-US" dirty="0" err="1" smtClean="0"/>
              <a:t>Sorace</a:t>
            </a:r>
            <a:r>
              <a:rPr lang="en-US" altLang="en-US" dirty="0" smtClean="0"/>
              <a:t>, 2011)</a:t>
            </a:r>
          </a:p>
          <a:p>
            <a:pPr marL="0" indent="0">
              <a:buClr>
                <a:srgbClr val="7030A0"/>
              </a:buClr>
              <a:buFont typeface="Courier New" pitchFamily="49" charset="0"/>
              <a:buChar char="o"/>
            </a:pPr>
            <a:endParaRPr lang="en-US" altLang="en-US" sz="1800" dirty="0" smtClean="0"/>
          </a:p>
          <a:p>
            <a:pPr marL="0" indent="0">
              <a:buClr>
                <a:srgbClr val="7030A0"/>
              </a:buClr>
              <a:buFont typeface="Courier New" pitchFamily="49" charset="0"/>
              <a:buChar char="o"/>
            </a:pPr>
            <a:endParaRPr lang="en-US" altLang="en-US" sz="2000" dirty="0" smtClean="0"/>
          </a:p>
          <a:p>
            <a:pPr marL="0" indent="0">
              <a:buFont typeface="Courier New" pitchFamily="49" charset="0"/>
              <a:buChar char="o"/>
            </a:pPr>
            <a:endParaRPr lang="en-US" altLang="en-US" sz="2000" dirty="0" smtClean="0"/>
          </a:p>
        </p:txBody>
      </p:sp>
      <p:sp>
        <p:nvSpPr>
          <p:cNvPr id="17412" name="Rectangle 4"/>
          <p:cNvSpPr>
            <a:spLocks noChangeArrowheads="1"/>
          </p:cNvSpPr>
          <p:nvPr/>
        </p:nvSpPr>
        <p:spPr bwMode="auto">
          <a:xfrm>
            <a:off x="152400" y="1622425"/>
            <a:ext cx="8763000" cy="204787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Wingdings" pitchFamily="2" charset="2"/>
              <a:buChar char="l"/>
              <a:defRPr sz="3200">
                <a:solidFill>
                  <a:schemeClr val="tx1"/>
                </a:solidFill>
                <a:latin typeface="Arial" charset="0"/>
              </a:defRPr>
            </a:lvl1pPr>
            <a:lvl2pPr marL="742950" indent="-285750">
              <a:spcBef>
                <a:spcPct val="20000"/>
              </a:spcBef>
              <a:buClr>
                <a:schemeClr val="accent1"/>
              </a:buClr>
              <a:buFont typeface="Wingdings" pitchFamily="2" charset="2"/>
              <a:buChar char="¡"/>
              <a:defRPr sz="2700">
                <a:solidFill>
                  <a:schemeClr val="tx1"/>
                </a:solidFill>
                <a:latin typeface="Arial" charset="0"/>
              </a:defRPr>
            </a:lvl2pPr>
            <a:lvl3pPr marL="1143000" indent="-228600">
              <a:spcBef>
                <a:spcPct val="20000"/>
              </a:spcBef>
              <a:buClr>
                <a:schemeClr val="accent1"/>
              </a:buClr>
              <a:buFont typeface="Wingdings" pitchFamily="2" charset="2"/>
              <a:buChar char="l"/>
              <a:defRPr sz="2300">
                <a:solidFill>
                  <a:schemeClr val="tx1"/>
                </a:solidFill>
                <a:latin typeface="Arial" charset="0"/>
              </a:defRPr>
            </a:lvl3pPr>
            <a:lvl4pPr marL="1600200" indent="-228600">
              <a:spcBef>
                <a:spcPct val="20000"/>
              </a:spcBef>
              <a:buClr>
                <a:schemeClr val="accent1"/>
              </a:buClr>
              <a:buChar char="•"/>
              <a:defRPr sz="2000">
                <a:solidFill>
                  <a:schemeClr val="tx1"/>
                </a:solidFill>
                <a:latin typeface="Arial" charset="0"/>
              </a:defRPr>
            </a:lvl4pPr>
            <a:lvl5pPr marL="2057400" indent="-22860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a:spcBef>
                <a:spcPct val="0"/>
              </a:spcBef>
              <a:buClrTx/>
              <a:buFontTx/>
              <a:buNone/>
            </a:pPr>
            <a:endParaRPr lang="en-US" altLang="en-US" sz="1800"/>
          </a:p>
        </p:txBody>
      </p:sp>
      <p:sp>
        <p:nvSpPr>
          <p:cNvPr id="15366" name="Rectangle 5"/>
          <p:cNvSpPr>
            <a:spLocks noChangeArrowheads="1"/>
          </p:cNvSpPr>
          <p:nvPr/>
        </p:nvSpPr>
        <p:spPr bwMode="auto">
          <a:xfrm>
            <a:off x="163513" y="3860800"/>
            <a:ext cx="8763000" cy="28956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Wingdings" pitchFamily="2" charset="2"/>
              <a:buChar char="l"/>
              <a:defRPr sz="3200">
                <a:solidFill>
                  <a:schemeClr val="tx1"/>
                </a:solidFill>
                <a:latin typeface="Arial" charset="0"/>
              </a:defRPr>
            </a:lvl1pPr>
            <a:lvl2pPr marL="742950" indent="-285750">
              <a:spcBef>
                <a:spcPct val="20000"/>
              </a:spcBef>
              <a:buClr>
                <a:schemeClr val="accent1"/>
              </a:buClr>
              <a:buFont typeface="Wingdings" pitchFamily="2" charset="2"/>
              <a:buChar char="¡"/>
              <a:defRPr sz="2700">
                <a:solidFill>
                  <a:schemeClr val="tx1"/>
                </a:solidFill>
                <a:latin typeface="Arial" charset="0"/>
              </a:defRPr>
            </a:lvl2pPr>
            <a:lvl3pPr marL="1143000" indent="-228600">
              <a:spcBef>
                <a:spcPct val="20000"/>
              </a:spcBef>
              <a:buClr>
                <a:schemeClr val="accent1"/>
              </a:buClr>
              <a:buFont typeface="Wingdings" pitchFamily="2" charset="2"/>
              <a:buChar char="l"/>
              <a:defRPr sz="2300">
                <a:solidFill>
                  <a:schemeClr val="tx1"/>
                </a:solidFill>
                <a:latin typeface="Arial" charset="0"/>
              </a:defRPr>
            </a:lvl3pPr>
            <a:lvl4pPr marL="1600200" indent="-228600">
              <a:spcBef>
                <a:spcPct val="20000"/>
              </a:spcBef>
              <a:buClr>
                <a:schemeClr val="accent1"/>
              </a:buClr>
              <a:buChar char="•"/>
              <a:defRPr sz="2000">
                <a:solidFill>
                  <a:schemeClr val="tx1"/>
                </a:solidFill>
                <a:latin typeface="Arial" charset="0"/>
              </a:defRPr>
            </a:lvl4pPr>
            <a:lvl5pPr marL="2057400" indent="-22860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a:spcBef>
                <a:spcPct val="0"/>
              </a:spcBef>
              <a:buClrTx/>
              <a:buFontTx/>
              <a:buNone/>
            </a:pPr>
            <a:endParaRPr lang="en-US" altLang="en-US" sz="1800"/>
          </a:p>
        </p:txBody>
      </p:sp>
    </p:spTree>
    <p:extLst>
      <p:ext uri="{BB962C8B-B14F-4D97-AF65-F5344CB8AC3E}">
        <p14:creationId xmlns:p14="http://schemas.microsoft.com/office/powerpoint/2010/main" val="9184148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3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25000"/>
          </a:schemeClr>
        </a:solidFill>
        <a:effectLst/>
      </p:bgPr>
    </p:bg>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612648" y="558800"/>
            <a:ext cx="8153400" cy="5537200"/>
          </a:xfrm>
        </p:spPr>
        <p:txBody>
          <a:bodyPr>
            <a:normAutofit/>
          </a:bodyPr>
          <a:lstStyle/>
          <a:p>
            <a:pPr marL="0" indent="0">
              <a:buNone/>
            </a:pPr>
            <a:r>
              <a:rPr lang="en-US" sz="3600" dirty="0" smtClean="0">
                <a:solidFill>
                  <a:schemeClr val="bg1"/>
                </a:solidFill>
              </a:rPr>
              <a:t>PROBLEM: studies have concentrated on suffixes, supposedly the root of the problem. </a:t>
            </a:r>
            <a:endParaRPr lang="en-US" sz="3600" dirty="0">
              <a:solidFill>
                <a:schemeClr val="bg1"/>
              </a:solidFill>
            </a:endParaRPr>
          </a:p>
          <a:p>
            <a:pPr marL="0" indent="0">
              <a:buNone/>
            </a:pPr>
            <a:endParaRPr lang="en-US" sz="3600" dirty="0" smtClean="0">
              <a:solidFill>
                <a:schemeClr val="bg1"/>
              </a:solidFill>
            </a:endParaRPr>
          </a:p>
          <a:p>
            <a:pPr marL="0" indent="0">
              <a:buNone/>
            </a:pPr>
            <a:r>
              <a:rPr lang="en-US" sz="3600" dirty="0" smtClean="0">
                <a:solidFill>
                  <a:schemeClr val="bg1"/>
                </a:solidFill>
              </a:rPr>
              <a:t>We propose additional explanations in terms of late learners’ impoverished abilities to use acoustic cues to anticipate suffixes before hearing them at low proficiency levels.</a:t>
            </a:r>
          </a:p>
        </p:txBody>
      </p:sp>
    </p:spTree>
    <p:extLst>
      <p:ext uri="{BB962C8B-B14F-4D97-AF65-F5344CB8AC3E}">
        <p14:creationId xmlns:p14="http://schemas.microsoft.com/office/powerpoint/2010/main" val="15768171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Media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15536</TotalTime>
  <Words>2501</Words>
  <Application>Microsoft Macintosh PowerPoint</Application>
  <PresentationFormat>Presentación en pantalla (4:3)</PresentationFormat>
  <Paragraphs>359</Paragraphs>
  <Slides>46</Slides>
  <Notes>32</Notes>
  <HiddenSlides>0</HiddenSlides>
  <MMClips>4</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46</vt:i4>
      </vt:variant>
    </vt:vector>
  </HeadingPairs>
  <TitlesOfParts>
    <vt:vector size="55" baseType="lpstr">
      <vt:lpstr>Arial</vt:lpstr>
      <vt:lpstr>Calibri</vt:lpstr>
      <vt:lpstr>Courier New</vt:lpstr>
      <vt:lpstr>MS Mincho</vt:lpstr>
      <vt:lpstr>ＭＳ Ｐゴシック</vt:lpstr>
      <vt:lpstr>Times New Roman</vt:lpstr>
      <vt:lpstr>Wingdings</vt:lpstr>
      <vt:lpstr>Wingdings 2</vt:lpstr>
      <vt:lpstr>Median</vt:lpstr>
      <vt:lpstr>LEXICAL STRESS PREDICTS  L1 AND L2 MORPHOSYNTACTIC PROCESSING</vt:lpstr>
      <vt:lpstr>Presentación de PowerPoint</vt:lpstr>
      <vt:lpstr>Deficit accounts</vt:lpstr>
      <vt:lpstr>WHY IS IT IMPOSSIBLE?</vt:lpstr>
      <vt:lpstr>DEFICIT ACCOUNTS</vt:lpstr>
      <vt:lpstr>Accessibility accounts</vt:lpstr>
      <vt:lpstr>WHY IS IT DIFFICULT?</vt:lpstr>
      <vt:lpstr>ACCESSIBILITY ACCOUNTS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GATING RESULTS</vt:lpstr>
      <vt:lpstr>Presentación de PowerPoint</vt:lpstr>
      <vt:lpstr>Presentación de PowerPoint</vt:lpstr>
      <vt:lpstr>Presentación de PowerPoint</vt:lpstr>
      <vt:lpstr>EYE-TRACKING RESULTS</vt:lpstr>
      <vt:lpstr>Presentación de PowerPoint</vt:lpstr>
      <vt:lpstr>Presentación de PowerPoint</vt:lpstr>
      <vt:lpstr>Presentación de PowerPoint</vt:lpstr>
      <vt:lpstr>Presentación de PowerPoint</vt:lpstr>
      <vt:lpstr>Presentación de PowerPoint</vt:lpstr>
      <vt:lpstr>Presentación de PowerPoint</vt:lpstr>
      <vt:lpstr>ONGOING FOLLOW-UP STUDIES</vt:lpstr>
      <vt:lpstr>Questions? nuria.sagarra@rutgers.edu . </vt:lpstr>
      <vt:lpstr>Presentación de PowerPoint</vt:lpstr>
    </vt:vector>
  </TitlesOfParts>
  <Manager/>
  <Company>LSA User</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LSA User</dc:creator>
  <cp:keywords/>
  <dc:description/>
  <cp:lastModifiedBy>Usuario de Microsoft Office</cp:lastModifiedBy>
  <cp:revision>843</cp:revision>
  <dcterms:created xsi:type="dcterms:W3CDTF">2009-09-28T16:29:55Z</dcterms:created>
  <dcterms:modified xsi:type="dcterms:W3CDTF">2017-04-22T16:11:34Z</dcterms:modified>
  <cp:category/>
</cp:coreProperties>
</file>