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7CE6C8-3BF5-AA8D-7EC8-B1A0390FAF08}" v="1" dt="2018-11-04T15:43:08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Symmetry Breakers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VICTOR </a:t>
            </a:r>
            <a:r>
              <a:rPr lang="en-US" dirty="0" err="1"/>
              <a:t>eVANGELISTA</a:t>
            </a:r>
            <a:r>
              <a:rPr lang="en-US" dirty="0"/>
              <a:t>, </a:t>
            </a:r>
            <a:r>
              <a:rPr lang="en-US" dirty="0" err="1"/>
              <a:t>nILOU</a:t>
            </a:r>
            <a:r>
              <a:rPr lang="en-US" dirty="0"/>
              <a:t> FAGHIHI, JYLER MENARD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6B0D-4B72-4AF9-BF63-FE342D03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AD5A-A219-4F9D-8BF1-8A69800B7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Fundamental particles: quarks, leptons, gauge bosons, Higgs.</a:t>
            </a:r>
          </a:p>
          <a:p>
            <a:r>
              <a:rPr lang="en-US" dirty="0"/>
              <a:t>Higgs boson and mass. </a:t>
            </a:r>
          </a:p>
          <a:p>
            <a:r>
              <a:rPr lang="en-US" dirty="0"/>
              <a:t>Higgs boson and leptons. --&gt; Tau w/in measurement cap. </a:t>
            </a:r>
          </a:p>
        </p:txBody>
      </p:sp>
    </p:spTree>
    <p:extLst>
      <p:ext uri="{BB962C8B-B14F-4D97-AF65-F5344CB8AC3E}">
        <p14:creationId xmlns:p14="http://schemas.microsoft.com/office/powerpoint/2010/main" val="191824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DC65-7373-430B-936E-17A6AC00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58E1-F7C6-45D8-902B-546805D82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this (simplified) situation, the Higgs Boson decays only into two tau leptons.</a:t>
            </a:r>
          </a:p>
          <a:p>
            <a:pPr lvl="1"/>
            <a:r>
              <a:rPr lang="en-US" dirty="0"/>
              <a:t>Rare</a:t>
            </a:r>
          </a:p>
          <a:p>
            <a:pPr lvl="1"/>
            <a:r>
              <a:rPr lang="en-US" dirty="0"/>
              <a:t>Tau decay fast --&gt; neutrinos</a:t>
            </a:r>
          </a:p>
          <a:p>
            <a:pPr lvl="1"/>
            <a:r>
              <a:rPr lang="en-US" dirty="0"/>
              <a:t>Electrons and muons observed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0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F2C3-D091-4A60-849F-4DB748D0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8C45D-D83A-4533-BB53-5E2736FC81B1}"/>
              </a:ext>
            </a:extLst>
          </p:cNvPr>
          <p:cNvSpPr txBox="1"/>
          <p:nvPr/>
        </p:nvSpPr>
        <p:spPr>
          <a:xfrm>
            <a:off x="425570" y="2043023"/>
            <a:ext cx="10118784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Using machine learning, we want to classify whether an event includes a Higgs boson or not.</a:t>
            </a:r>
          </a:p>
        </p:txBody>
      </p:sp>
    </p:spTree>
    <p:extLst>
      <p:ext uri="{BB962C8B-B14F-4D97-AF65-F5344CB8AC3E}">
        <p14:creationId xmlns:p14="http://schemas.microsoft.com/office/powerpoint/2010/main" val="420516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710F-EB86-4339-B778-309EF6FD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CFD08-BD20-44DF-BBF3-CC5E646ACF64}"/>
              </a:ext>
            </a:extLst>
          </p:cNvPr>
          <p:cNvSpPr txBox="1"/>
          <p:nvPr/>
        </p:nvSpPr>
        <p:spPr>
          <a:xfrm>
            <a:off x="569344" y="2833778"/>
            <a:ext cx="172240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Collect data 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D8A68AB-D207-4764-88E3-E1CFEA0643EF}"/>
              </a:ext>
            </a:extLst>
          </p:cNvPr>
          <p:cNvSpPr/>
          <p:nvPr/>
        </p:nvSpPr>
        <p:spPr>
          <a:xfrm>
            <a:off x="2386268" y="2906325"/>
            <a:ext cx="662107" cy="297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03B11-CB99-49BA-9D8B-B47C2E55F924}"/>
              </a:ext>
            </a:extLst>
          </p:cNvPr>
          <p:cNvSpPr txBox="1"/>
          <p:nvPr/>
        </p:nvSpPr>
        <p:spPr>
          <a:xfrm>
            <a:off x="3142891" y="2833778"/>
            <a:ext cx="120482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E4366-9DFF-4A9D-AD2F-20584AE3B553}"/>
              </a:ext>
            </a:extLst>
          </p:cNvPr>
          <p:cNvSpPr/>
          <p:nvPr/>
        </p:nvSpPr>
        <p:spPr>
          <a:xfrm>
            <a:off x="879894" y="3625969"/>
            <a:ext cx="928777" cy="140323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FD7B36-B4C3-46F9-B4F6-2146609EE99F}"/>
              </a:ext>
            </a:extLst>
          </p:cNvPr>
          <p:cNvSpPr/>
          <p:nvPr/>
        </p:nvSpPr>
        <p:spPr>
          <a:xfrm>
            <a:off x="4586003" y="2906324"/>
            <a:ext cx="662107" cy="297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E3F481-A597-4DD3-ADFE-AAD1958D5278}"/>
              </a:ext>
            </a:extLst>
          </p:cNvPr>
          <p:cNvSpPr txBox="1"/>
          <p:nvPr/>
        </p:nvSpPr>
        <p:spPr>
          <a:xfrm>
            <a:off x="5428890" y="2733135"/>
            <a:ext cx="120482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Choose Model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4C1C0EF-B5E5-43A8-9FAF-E52D496C9BD0}"/>
              </a:ext>
            </a:extLst>
          </p:cNvPr>
          <p:cNvSpPr/>
          <p:nvPr/>
        </p:nvSpPr>
        <p:spPr>
          <a:xfrm>
            <a:off x="6814493" y="2906323"/>
            <a:ext cx="662107" cy="297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1CFFC-60EC-4EBC-BEC9-D521722DBDBC}"/>
              </a:ext>
            </a:extLst>
          </p:cNvPr>
          <p:cNvSpPr txBox="1"/>
          <p:nvPr/>
        </p:nvSpPr>
        <p:spPr>
          <a:xfrm>
            <a:off x="7585493" y="2733134"/>
            <a:ext cx="120482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Train, tune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369B94-B41A-4ADA-A01F-6751E8C8E80E}"/>
              </a:ext>
            </a:extLst>
          </p:cNvPr>
          <p:cNvSpPr/>
          <p:nvPr/>
        </p:nvSpPr>
        <p:spPr>
          <a:xfrm>
            <a:off x="3324044" y="3625966"/>
            <a:ext cx="914400" cy="483080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4404B-7673-4E04-803C-2F4295892224}"/>
              </a:ext>
            </a:extLst>
          </p:cNvPr>
          <p:cNvSpPr/>
          <p:nvPr/>
        </p:nvSpPr>
        <p:spPr>
          <a:xfrm>
            <a:off x="3324044" y="4114796"/>
            <a:ext cx="914400" cy="48308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AA7E38-BEEB-4438-90C6-BF7A2AE70F22}"/>
              </a:ext>
            </a:extLst>
          </p:cNvPr>
          <p:cNvSpPr/>
          <p:nvPr/>
        </p:nvSpPr>
        <p:spPr>
          <a:xfrm>
            <a:off x="3324044" y="4603626"/>
            <a:ext cx="914400" cy="48308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F12BEF-3CBA-4935-8957-A6B60DD167EC}"/>
              </a:ext>
            </a:extLst>
          </p:cNvPr>
          <p:cNvSpPr txBox="1"/>
          <p:nvPr/>
        </p:nvSpPr>
        <p:spPr>
          <a:xfrm>
            <a:off x="2380890" y="3682041"/>
            <a:ext cx="120482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D4E66F-B6A5-4055-8D44-E0B26417398D}"/>
              </a:ext>
            </a:extLst>
          </p:cNvPr>
          <p:cNvSpPr txBox="1"/>
          <p:nvPr/>
        </p:nvSpPr>
        <p:spPr>
          <a:xfrm>
            <a:off x="2337757" y="4170871"/>
            <a:ext cx="120482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Val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74FF35-6421-48D6-8CBD-82A13E7858FD}"/>
              </a:ext>
            </a:extLst>
          </p:cNvPr>
          <p:cNvSpPr txBox="1"/>
          <p:nvPr/>
        </p:nvSpPr>
        <p:spPr>
          <a:xfrm>
            <a:off x="2380889" y="4717210"/>
            <a:ext cx="120482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4F4959-A650-4F4E-85BE-E23570CACC9C}"/>
              </a:ext>
            </a:extLst>
          </p:cNvPr>
          <p:cNvSpPr txBox="1"/>
          <p:nvPr/>
        </p:nvSpPr>
        <p:spPr>
          <a:xfrm>
            <a:off x="5630173" y="3940834"/>
            <a:ext cx="787881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f(.)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A3AFD5-52B8-42C5-9B02-FAD7A8076A54}"/>
              </a:ext>
            </a:extLst>
          </p:cNvPr>
          <p:cNvSpPr txBox="1"/>
          <p:nvPr/>
        </p:nvSpPr>
        <p:spPr>
          <a:xfrm>
            <a:off x="5558286" y="4458418"/>
            <a:ext cx="946031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g(.)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7CC054-347B-4ED2-A227-BE67CF2B0BA4}"/>
              </a:ext>
            </a:extLst>
          </p:cNvPr>
          <p:cNvSpPr txBox="1"/>
          <p:nvPr/>
        </p:nvSpPr>
        <p:spPr>
          <a:xfrm>
            <a:off x="5630173" y="5162909"/>
            <a:ext cx="787881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h(.)</a:t>
            </a:r>
          </a:p>
        </p:txBody>
      </p:sp>
      <p:pic>
        <p:nvPicPr>
          <p:cNvPr id="24" name="Graphic 24" descr="Hierarchy">
            <a:extLst>
              <a:ext uri="{FF2B5EF4-FFF2-40B4-BE49-F238E27FC236}">
                <a16:creationId xmlns:a16="http://schemas.microsoft.com/office/drawing/2014/main" id="{22710AB6-F126-4DAD-8EB3-23F951373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3517" y="3604404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158AFDE-5EB8-4C54-BE74-22638B933BA2}"/>
              </a:ext>
            </a:extLst>
          </p:cNvPr>
          <p:cNvSpPr txBox="1"/>
          <p:nvPr/>
        </p:nvSpPr>
        <p:spPr>
          <a:xfrm>
            <a:off x="5630172" y="3423248"/>
            <a:ext cx="78788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6010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8AC0-0962-4A68-9DAF-35644FEB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81473"/>
            <a:ext cx="9404723" cy="983587"/>
          </a:xfrm>
        </p:spPr>
        <p:txBody>
          <a:bodyPr/>
          <a:lstStyle/>
          <a:p>
            <a:r>
              <a:rPr lang="en-US" dirty="0"/>
              <a:t>Gradient Boosted Decision Trees</a:t>
            </a:r>
          </a:p>
        </p:txBody>
      </p:sp>
      <p:pic>
        <p:nvPicPr>
          <p:cNvPr id="4" name="Graphic 4" descr="Lecturer">
            <a:extLst>
              <a:ext uri="{FF2B5EF4-FFF2-40B4-BE49-F238E27FC236}">
                <a16:creationId xmlns:a16="http://schemas.microsoft.com/office/drawing/2014/main" id="{8B03FF37-F0ED-4E2B-8410-E2BBDF296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2008" y="1145875"/>
            <a:ext cx="1604513" cy="1604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A68BCC-758A-4610-A0EC-63A78DE38825}"/>
              </a:ext>
            </a:extLst>
          </p:cNvPr>
          <p:cNvSpPr txBox="1"/>
          <p:nvPr/>
        </p:nvSpPr>
        <p:spPr>
          <a:xfrm>
            <a:off x="6909758" y="1712343"/>
            <a:ext cx="3634596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Decision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64C8A-1062-4FF4-BE4A-71080D83459E}"/>
              </a:ext>
            </a:extLst>
          </p:cNvPr>
          <p:cNvSpPr txBox="1"/>
          <p:nvPr/>
        </p:nvSpPr>
        <p:spPr>
          <a:xfrm>
            <a:off x="497456" y="1496683"/>
            <a:ext cx="277195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AD33F65C-CA8D-4C16-8517-49F868BCD3B0}"/>
              </a:ext>
            </a:extLst>
          </p:cNvPr>
          <p:cNvSpPr/>
          <p:nvPr/>
        </p:nvSpPr>
        <p:spPr>
          <a:xfrm>
            <a:off x="4129177" y="1526875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65CB5-555A-4DD0-9B39-04C391025EEE}"/>
              </a:ext>
            </a:extLst>
          </p:cNvPr>
          <p:cNvSpPr txBox="1"/>
          <p:nvPr/>
        </p:nvSpPr>
        <p:spPr>
          <a:xfrm>
            <a:off x="4997568" y="1525437"/>
            <a:ext cx="71599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1</a:t>
            </a:r>
          </a:p>
        </p:txBody>
      </p:sp>
      <p:pic>
        <p:nvPicPr>
          <p:cNvPr id="10" name="Graphic 10" descr="Deciduous tree">
            <a:extLst>
              <a:ext uri="{FF2B5EF4-FFF2-40B4-BE49-F238E27FC236}">
                <a16:creationId xmlns:a16="http://schemas.microsoft.com/office/drawing/2014/main" id="{7DD01131-1B6A-4514-BDD0-C57007960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5102" y="1102744"/>
            <a:ext cx="1676399" cy="1676399"/>
          </a:xfrm>
          <a:prstGeom prst="rect">
            <a:avLst/>
          </a:prstGeom>
        </p:spPr>
      </p:pic>
      <p:pic>
        <p:nvPicPr>
          <p:cNvPr id="12" name="Graphic 12" descr="Group">
            <a:extLst>
              <a:ext uri="{FF2B5EF4-FFF2-40B4-BE49-F238E27FC236}">
                <a16:creationId xmlns:a16="http://schemas.microsoft.com/office/drawing/2014/main" id="{98BEB61A-0692-421A-87F9-EE34641E49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536" y="4510177"/>
            <a:ext cx="914400" cy="914400"/>
          </a:xfrm>
          <a:prstGeom prst="rect">
            <a:avLst/>
          </a:prstGeom>
        </p:spPr>
      </p:pic>
      <p:pic>
        <p:nvPicPr>
          <p:cNvPr id="14" name="Graphic 12" descr="Group">
            <a:extLst>
              <a:ext uri="{FF2B5EF4-FFF2-40B4-BE49-F238E27FC236}">
                <a16:creationId xmlns:a16="http://schemas.microsoft.com/office/drawing/2014/main" id="{792D56CB-5544-49CB-8B90-22963A1D1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00686" y="4510176"/>
            <a:ext cx="914400" cy="914400"/>
          </a:xfrm>
          <a:prstGeom prst="rect">
            <a:avLst/>
          </a:prstGeom>
        </p:spPr>
      </p:pic>
      <p:pic>
        <p:nvPicPr>
          <p:cNvPr id="15" name="Graphic 12" descr="Group">
            <a:extLst>
              <a:ext uri="{FF2B5EF4-FFF2-40B4-BE49-F238E27FC236}">
                <a16:creationId xmlns:a16="http://schemas.microsoft.com/office/drawing/2014/main" id="{5CC36ED1-6E28-4E1C-8373-5F444279F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0838" y="4510177"/>
            <a:ext cx="914400" cy="914400"/>
          </a:xfrm>
          <a:prstGeom prst="rect">
            <a:avLst/>
          </a:prstGeom>
        </p:spPr>
      </p:pic>
      <p:sp>
        <p:nvSpPr>
          <p:cNvPr id="16" name="Equals 15">
            <a:extLst>
              <a:ext uri="{FF2B5EF4-FFF2-40B4-BE49-F238E27FC236}">
                <a16:creationId xmlns:a16="http://schemas.microsoft.com/office/drawing/2014/main" id="{44F5325C-9D52-49AC-B0DF-6BFE26ABDD2C}"/>
              </a:ext>
            </a:extLst>
          </p:cNvPr>
          <p:cNvSpPr/>
          <p:nvPr/>
        </p:nvSpPr>
        <p:spPr>
          <a:xfrm>
            <a:off x="4129176" y="4517365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Graphic 10" descr="Deciduous tree">
            <a:extLst>
              <a:ext uri="{FF2B5EF4-FFF2-40B4-BE49-F238E27FC236}">
                <a16:creationId xmlns:a16="http://schemas.microsoft.com/office/drawing/2014/main" id="{69A63497-4DC5-49B8-AE74-5810C271D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3215" y="4121987"/>
            <a:ext cx="785004" cy="785004"/>
          </a:xfrm>
          <a:prstGeom prst="rect">
            <a:avLst/>
          </a:prstGeom>
        </p:spPr>
      </p:pic>
      <p:pic>
        <p:nvPicPr>
          <p:cNvPr id="18" name="Graphic 10" descr="Deciduous tree">
            <a:extLst>
              <a:ext uri="{FF2B5EF4-FFF2-40B4-BE49-F238E27FC236}">
                <a16:creationId xmlns:a16="http://schemas.microsoft.com/office/drawing/2014/main" id="{4CFC182B-03B3-44FD-B5F6-40D23A092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3969" y="4121987"/>
            <a:ext cx="785004" cy="785004"/>
          </a:xfrm>
          <a:prstGeom prst="rect">
            <a:avLst/>
          </a:prstGeom>
        </p:spPr>
      </p:pic>
      <p:pic>
        <p:nvPicPr>
          <p:cNvPr id="19" name="Graphic 10" descr="Deciduous tree">
            <a:extLst>
              <a:ext uri="{FF2B5EF4-FFF2-40B4-BE49-F238E27FC236}">
                <a16:creationId xmlns:a16="http://schemas.microsoft.com/office/drawing/2014/main" id="{EAF22095-3ECC-4581-A36C-48816DF08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4724" y="4121987"/>
            <a:ext cx="785004" cy="785004"/>
          </a:xfrm>
          <a:prstGeom prst="rect">
            <a:avLst/>
          </a:prstGeom>
        </p:spPr>
      </p:pic>
      <p:pic>
        <p:nvPicPr>
          <p:cNvPr id="20" name="Graphic 10" descr="Deciduous tree">
            <a:extLst>
              <a:ext uri="{FF2B5EF4-FFF2-40B4-BE49-F238E27FC236}">
                <a16:creationId xmlns:a16="http://schemas.microsoft.com/office/drawing/2014/main" id="{F4DA0D7B-A61D-4881-87AB-9A6D784F0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592" y="4898365"/>
            <a:ext cx="785004" cy="785004"/>
          </a:xfrm>
          <a:prstGeom prst="rect">
            <a:avLst/>
          </a:prstGeom>
        </p:spPr>
      </p:pic>
      <p:pic>
        <p:nvPicPr>
          <p:cNvPr id="21" name="Graphic 10" descr="Deciduous tree">
            <a:extLst>
              <a:ext uri="{FF2B5EF4-FFF2-40B4-BE49-F238E27FC236}">
                <a16:creationId xmlns:a16="http://schemas.microsoft.com/office/drawing/2014/main" id="{09C92D38-AF88-4971-A5A7-B34EA5C25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8346" y="4898364"/>
            <a:ext cx="785004" cy="785004"/>
          </a:xfrm>
          <a:prstGeom prst="rect">
            <a:avLst/>
          </a:prstGeom>
        </p:spPr>
      </p:pic>
      <p:pic>
        <p:nvPicPr>
          <p:cNvPr id="22" name="Graphic 10" descr="Deciduous tree">
            <a:extLst>
              <a:ext uri="{FF2B5EF4-FFF2-40B4-BE49-F238E27FC236}">
                <a16:creationId xmlns:a16="http://schemas.microsoft.com/office/drawing/2014/main" id="{AC1DDF63-D240-4828-8608-3A7B34638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9101" y="4898365"/>
            <a:ext cx="785004" cy="7850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E2DBD69-73CE-4976-AA80-BE3026718C04}"/>
              </a:ext>
            </a:extLst>
          </p:cNvPr>
          <p:cNvSpPr txBox="1"/>
          <p:nvPr/>
        </p:nvSpPr>
        <p:spPr>
          <a:xfrm>
            <a:off x="7283569" y="4027097"/>
            <a:ext cx="3634596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GBDT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E0F62-4C69-46E1-A65D-103A49D8A713}"/>
              </a:ext>
            </a:extLst>
          </p:cNvPr>
          <p:cNvSpPr txBox="1"/>
          <p:nvPr/>
        </p:nvSpPr>
        <p:spPr>
          <a:xfrm>
            <a:off x="1805796" y="5536721"/>
            <a:ext cx="113293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Votes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A7D99E-FE4C-4D94-9773-3BAF62F67C9E}"/>
              </a:ext>
            </a:extLst>
          </p:cNvPr>
          <p:cNvSpPr txBox="1"/>
          <p:nvPr/>
        </p:nvSpPr>
        <p:spPr>
          <a:xfrm>
            <a:off x="2524664" y="2920041"/>
            <a:ext cx="113293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Decides</a:t>
            </a:r>
          </a:p>
        </p:txBody>
      </p:sp>
    </p:spTree>
    <p:extLst>
      <p:ext uri="{BB962C8B-B14F-4D97-AF65-F5344CB8AC3E}">
        <p14:creationId xmlns:p14="http://schemas.microsoft.com/office/powerpoint/2010/main" val="393420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72C1-155E-4BE5-A853-B892808A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6083-5005-41FA-AF4F-4615DCF0C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9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4733-BFFD-49A8-A30F-492A9D9D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55B2-ED7D-43F4-96C1-F47F41CC6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75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Symmetry Breakers</vt:lpstr>
      <vt:lpstr>Context</vt:lpstr>
      <vt:lpstr>The Problem</vt:lpstr>
      <vt:lpstr>The Goal</vt:lpstr>
      <vt:lpstr>Methods</vt:lpstr>
      <vt:lpstr>Gradient Boosted Decision Trees</vt:lpstr>
      <vt:lpstr>Results (Jupyter Notebook)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351</cp:revision>
  <dcterms:created xsi:type="dcterms:W3CDTF">2014-09-12T17:24:29Z</dcterms:created>
  <dcterms:modified xsi:type="dcterms:W3CDTF">2018-11-04T16:23:26Z</dcterms:modified>
</cp:coreProperties>
</file>