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891" r:id="rId3"/>
    <p:sldId id="735" r:id="rId4"/>
    <p:sldId id="523" r:id="rId5"/>
    <p:sldId id="694" r:id="rId6"/>
    <p:sldId id="737" r:id="rId7"/>
    <p:sldId id="900" r:id="rId8"/>
    <p:sldId id="903" r:id="rId9"/>
    <p:sldId id="893" r:id="rId10"/>
    <p:sldId id="894" r:id="rId11"/>
    <p:sldId id="895" r:id="rId12"/>
    <p:sldId id="896" r:id="rId13"/>
    <p:sldId id="593" r:id="rId14"/>
    <p:sldId id="901" r:id="rId15"/>
    <p:sldId id="902" r:id="rId16"/>
    <p:sldId id="657" r:id="rId17"/>
    <p:sldId id="84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en-US" sz="1800" b="1" dirty="0">
              <a:latin typeface="Raleway" panose="020B0503030101060003" pitchFamily="34" charset="0"/>
            </a:rPr>
            <a:t>PROBLEMA</a:t>
          </a: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en-US" sz="1800" b="1" dirty="0">
              <a:latin typeface="Raleway" panose="020B0503030101060003" pitchFamily="34" charset="0"/>
            </a:rPr>
            <a:t>RELEVÂNCIA</a:t>
          </a: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B9B11FE1-3811-43F2-8C60-56866FF86B85}">
      <dgm:prSet phldrT="[Text]" custT="1"/>
      <dgm:spPr/>
      <dgm:t>
        <a:bodyPr lIns="182880" tIns="182880" rIns="0"/>
        <a:lstStyle/>
        <a:p>
          <a:r>
            <a:rPr lang="en-US" sz="1200" dirty="0" err="1">
              <a:latin typeface="Calibri Light" panose="020F0302020204030204" pitchFamily="34" charset="0"/>
            </a:rPr>
            <a:t>Informações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sobre</a:t>
          </a:r>
          <a:r>
            <a:rPr lang="en-US" sz="1200" dirty="0">
              <a:latin typeface="Calibri Light" panose="020F0302020204030204" pitchFamily="34" charset="0"/>
            </a:rPr>
            <a:t> a </a:t>
          </a:r>
          <a:r>
            <a:rPr lang="en-US" sz="1200" dirty="0" err="1">
              <a:latin typeface="Calibri Light" panose="020F0302020204030204" pitchFamily="34" charset="0"/>
            </a:rPr>
            <a:t>força</a:t>
          </a:r>
          <a:r>
            <a:rPr lang="en-US" sz="1200" dirty="0">
              <a:latin typeface="Calibri Light" panose="020F0302020204030204" pitchFamily="34" charset="0"/>
            </a:rPr>
            <a:t> de </a:t>
          </a:r>
          <a:r>
            <a:rPr lang="en-US" sz="1200" dirty="0" err="1">
              <a:latin typeface="Calibri Light" panose="020F0302020204030204" pitchFamily="34" charset="0"/>
            </a:rPr>
            <a:t>trabalho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tem</a:t>
          </a:r>
          <a:r>
            <a:rPr lang="en-US" sz="1200" dirty="0">
              <a:latin typeface="Calibri Light" panose="020F0302020204030204" pitchFamily="34" charset="0"/>
            </a:rPr>
            <a:t> forte </a:t>
          </a:r>
          <a:r>
            <a:rPr lang="en-US" sz="1200" dirty="0" err="1">
              <a:latin typeface="Calibri Light" panose="020F0302020204030204" pitchFamily="34" charset="0"/>
            </a:rPr>
            <a:t>relevância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na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tomada</a:t>
          </a:r>
          <a:r>
            <a:rPr lang="en-US" sz="1200" dirty="0">
              <a:latin typeface="Calibri Light" panose="020F0302020204030204" pitchFamily="34" charset="0"/>
            </a:rPr>
            <a:t> de </a:t>
          </a:r>
          <a:r>
            <a:rPr lang="en-US" sz="1200" dirty="0" err="1">
              <a:latin typeface="Calibri Light" panose="020F0302020204030204" pitchFamily="34" charset="0"/>
            </a:rPr>
            <a:t>decisão</a:t>
          </a:r>
          <a:r>
            <a:rPr lang="en-US" sz="1200" dirty="0">
              <a:latin typeface="Calibri Light" panose="020F0302020204030204" pitchFamily="34" charset="0"/>
            </a:rPr>
            <a:t>.</a:t>
          </a:r>
        </a:p>
      </dgm:t>
    </dgm:pt>
    <dgm:pt modelId="{FD37924B-4511-47F0-8742-E16556075DCA}" type="parTrans" cxnId="{05E2C111-6FBE-4D6E-93BA-58480058C7BF}">
      <dgm:prSet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858FF15C-06C9-4FAA-AD27-D75C6541B696}" type="sibTrans" cxnId="{05E2C111-6FBE-4D6E-93BA-58480058C7BF}">
      <dgm:prSet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5D1F307A-4FC4-4DCC-AFB5-6B7AAE741726}">
      <dgm:prSet phldrT="[Text]" custT="1"/>
      <dgm:spPr/>
      <dgm:t>
        <a:bodyPr lIns="182880" tIns="182880" rIns="0"/>
        <a:lstStyle/>
        <a:p>
          <a:r>
            <a:rPr lang="en-US" sz="1800" b="1" dirty="0">
              <a:latin typeface="Raleway" panose="020B0503030101060003" pitchFamily="34" charset="0"/>
            </a:rPr>
            <a:t>TEORIA</a:t>
          </a:r>
        </a:p>
      </dgm:t>
    </dgm:pt>
    <dgm:pt modelId="{53062DE9-2511-493E-8F1E-97B239729FBD}" type="parTrans" cxnId="{AE5D5F33-63F2-4020-AAFB-5ECB62954E73}">
      <dgm:prSet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706FA712-BEEE-4EFB-B0FB-97A8B8981CE3}" type="sibTrans" cxnId="{AE5D5F33-63F2-4020-AAFB-5ECB62954E73}">
      <dgm:prSet custT="1"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1FC1CAC5-D721-4F03-9FF4-0220E2AC1B6B}">
      <dgm:prSet phldrT="[Text]" custT="1"/>
      <dgm:spPr/>
      <dgm:t>
        <a:bodyPr lIns="182880" tIns="182880" rIns="0"/>
        <a:lstStyle/>
        <a:p>
          <a:r>
            <a:rPr lang="en-US" sz="1200" dirty="0">
              <a:latin typeface="Calibri Light" panose="020F0302020204030204" pitchFamily="34" charset="0"/>
            </a:rPr>
            <a:t>Qual </a:t>
          </a:r>
          <a:r>
            <a:rPr lang="en-US" sz="1200" dirty="0" err="1">
              <a:latin typeface="Calibri Light" panose="020F0302020204030204" pitchFamily="34" charset="0"/>
            </a:rPr>
            <a:t>impacto</a:t>
          </a:r>
          <a:r>
            <a:rPr lang="en-US" sz="1200" dirty="0">
              <a:latin typeface="Calibri Light" panose="020F0302020204030204" pitchFamily="34" charset="0"/>
            </a:rPr>
            <a:t> da </a:t>
          </a:r>
          <a:r>
            <a:rPr lang="en-US" sz="1200" dirty="0" err="1">
              <a:latin typeface="Calibri Light" panose="020F0302020204030204" pitchFamily="34" charset="0"/>
            </a:rPr>
            <a:t>produtividade</a:t>
          </a:r>
          <a:r>
            <a:rPr lang="en-US" sz="1200" dirty="0">
              <a:latin typeface="Calibri Light" panose="020F0302020204030204" pitchFamily="34" charset="0"/>
            </a:rPr>
            <a:t> dos </a:t>
          </a:r>
          <a:r>
            <a:rPr lang="en-US" sz="1200" dirty="0" err="1">
              <a:latin typeface="Calibri Light" panose="020F0302020204030204" pitchFamily="34" charset="0"/>
            </a:rPr>
            <a:t>trabalhadores</a:t>
          </a:r>
          <a:r>
            <a:rPr lang="en-US" sz="1200" dirty="0">
              <a:latin typeface="Calibri Light" panose="020F0302020204030204" pitchFamily="34" charset="0"/>
            </a:rPr>
            <a:t> no </a:t>
          </a:r>
          <a:r>
            <a:rPr lang="en-US" sz="1200" i="1" dirty="0">
              <a:latin typeface="Calibri Light" panose="020F0302020204030204" pitchFamily="34" charset="0"/>
            </a:rPr>
            <a:t>churn</a:t>
          </a:r>
          <a:r>
            <a:rPr lang="en-US" sz="1200" dirty="0">
              <a:latin typeface="Calibri Light" panose="020F0302020204030204" pitchFamily="34" charset="0"/>
            </a:rPr>
            <a:t> das </a:t>
          </a:r>
          <a:r>
            <a:rPr lang="en-US" sz="1200" dirty="0" err="1">
              <a:latin typeface="Calibri Light" panose="020F0302020204030204" pitchFamily="34" charset="0"/>
            </a:rPr>
            <a:t>firmas</a:t>
          </a:r>
          <a:r>
            <a:rPr lang="en-US" sz="1200" dirty="0">
              <a:latin typeface="Calibri Light" panose="020F0302020204030204" pitchFamily="34" charset="0"/>
            </a:rPr>
            <a:t>?</a:t>
          </a:r>
        </a:p>
      </dgm:t>
    </dgm:pt>
    <dgm:pt modelId="{8EB79BAC-2DD3-40BC-9206-E69EB4857876}" type="parTrans" cxnId="{9B14F3DF-1D8F-4688-9D3B-34615F8856EA}">
      <dgm:prSet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71F1F19B-0BC9-40E4-833B-E9A41B6F5CC3}" type="sibTrans" cxnId="{9B14F3DF-1D8F-4688-9D3B-34615F8856EA}">
      <dgm:prSet/>
      <dgm:spPr/>
      <dgm:t>
        <a:bodyPr/>
        <a:lstStyle/>
        <a:p>
          <a:endParaRPr lang="en-US" sz="1100">
            <a:latin typeface="Raleway" panose="020B0503030101060003" pitchFamily="34" charset="0"/>
          </a:endParaRPr>
        </a:p>
      </dgm:t>
    </dgm:pt>
    <dgm:pt modelId="{8665021A-FE53-41D6-B23C-A1B2091DEAEB}">
      <dgm:prSet phldrT="[Text]" custT="1"/>
      <dgm:spPr/>
      <dgm:t>
        <a:bodyPr lIns="182880" tIns="182880" rIns="0"/>
        <a:lstStyle/>
        <a:p>
          <a:pPr algn="l"/>
          <a:r>
            <a:rPr lang="en-US" sz="1800" b="1" dirty="0">
              <a:latin typeface="Raleway" panose="020B0503030101060003" pitchFamily="34" charset="0"/>
            </a:rPr>
            <a:t>HIPÓTESE</a:t>
          </a:r>
        </a:p>
      </dgm:t>
    </dgm:pt>
    <dgm:pt modelId="{8D58AA48-D92C-4C06-AB33-AAEEC5823770}" type="parTrans" cxnId="{D2785123-057F-4B30-897D-80224AEBFBDD}">
      <dgm:prSet/>
      <dgm:spPr/>
      <dgm:t>
        <a:bodyPr/>
        <a:lstStyle/>
        <a:p>
          <a:endParaRPr lang="en-US" sz="1600"/>
        </a:p>
      </dgm:t>
    </dgm:pt>
    <dgm:pt modelId="{FC5ACB67-AD1D-479F-89DE-B30E8F0F4203}" type="sibTrans" cxnId="{D2785123-057F-4B30-897D-80224AEBFBDD}">
      <dgm:prSet/>
      <dgm:spPr/>
      <dgm:t>
        <a:bodyPr/>
        <a:lstStyle/>
        <a:p>
          <a:endParaRPr lang="en-US" sz="1600"/>
        </a:p>
      </dgm:t>
    </dgm:pt>
    <dgm:pt modelId="{F2FE71EF-F194-432B-B628-F0D11560B19A}">
      <dgm:prSet phldrT="[Text]" custT="1"/>
      <dgm:spPr/>
      <dgm:t>
        <a:bodyPr lIns="182880" tIns="182880" rIns="0"/>
        <a:lstStyle/>
        <a:p>
          <a:pPr algn="l"/>
          <a:r>
            <a:rPr lang="en-US" sz="1200" dirty="0">
              <a:latin typeface="Calibri Light" panose="020F0302020204030204" pitchFamily="34" charset="0"/>
            </a:rPr>
            <a:t>A </a:t>
          </a:r>
          <a:r>
            <a:rPr lang="en-US" sz="1200" dirty="0" err="1">
              <a:latin typeface="Calibri Light" panose="020F0302020204030204" pitchFamily="34" charset="0"/>
            </a:rPr>
            <a:t>produtividade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por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trabalhador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traz</a:t>
          </a:r>
          <a:r>
            <a:rPr lang="en-US" sz="1200" dirty="0">
              <a:latin typeface="Calibri Light" panose="020F0302020204030204" pitchFamily="34" charset="0"/>
            </a:rPr>
            <a:t> um </a:t>
          </a:r>
          <a:r>
            <a:rPr lang="en-US" sz="1200" dirty="0" err="1">
              <a:latin typeface="Calibri Light" panose="020F0302020204030204" pitchFamily="34" charset="0"/>
            </a:rPr>
            <a:t>impacto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negativo</a:t>
          </a:r>
          <a:r>
            <a:rPr lang="en-US" sz="1200" dirty="0">
              <a:latin typeface="Calibri Light" panose="020F0302020204030204" pitchFamily="34" charset="0"/>
            </a:rPr>
            <a:t> no </a:t>
          </a:r>
          <a:r>
            <a:rPr lang="en-US" sz="1200" i="1" dirty="0">
              <a:latin typeface="Calibri Light" panose="020F0302020204030204" pitchFamily="34" charset="0"/>
            </a:rPr>
            <a:t>turnover</a:t>
          </a:r>
          <a:r>
            <a:rPr lang="en-US" sz="1200" dirty="0">
              <a:latin typeface="Calibri Light" panose="020F0302020204030204" pitchFamily="34" charset="0"/>
            </a:rPr>
            <a:t>.</a:t>
          </a:r>
        </a:p>
      </dgm:t>
    </dgm:pt>
    <dgm:pt modelId="{2C3673A2-C94D-4F97-AAD2-93E9313E3305}" type="parTrans" cxnId="{0F0F234B-4EDE-4401-B026-79A51B7669AE}">
      <dgm:prSet/>
      <dgm:spPr/>
      <dgm:t>
        <a:bodyPr/>
        <a:lstStyle/>
        <a:p>
          <a:endParaRPr lang="en-US" sz="1600"/>
        </a:p>
      </dgm:t>
    </dgm:pt>
    <dgm:pt modelId="{BCF23AF2-B5C0-45C9-B4FE-E0DDA2078518}" type="sibTrans" cxnId="{0F0F234B-4EDE-4401-B026-79A51B7669AE}">
      <dgm:prSet/>
      <dgm:spPr/>
      <dgm:t>
        <a:bodyPr/>
        <a:lstStyle/>
        <a:p>
          <a:endParaRPr lang="en-US" sz="1600"/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en-US" sz="1800" b="1" dirty="0">
              <a:latin typeface="Raleway" panose="020B0503030101060003" pitchFamily="34" charset="0"/>
            </a:rPr>
            <a:t>CONCLUSÃO</a:t>
          </a: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/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/>
        </a:p>
      </dgm:t>
    </dgm:pt>
    <dgm:pt modelId="{A0EF0700-C1D2-4396-A255-CDEA6CDDF53E}">
      <dgm:prSet phldrT="[Text]" custT="1"/>
      <dgm:spPr/>
      <dgm:t>
        <a:bodyPr lIns="182880" tIns="182880" rIns="0"/>
        <a:lstStyle/>
        <a:p>
          <a:r>
            <a:rPr lang="en-US" sz="1200" i="1" dirty="0">
              <a:latin typeface="Calibri Light" panose="020F0302020204030204" pitchFamily="34" charset="0"/>
            </a:rPr>
            <a:t>Turnover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tende</a:t>
          </a:r>
          <a:r>
            <a:rPr lang="en-US" sz="1200" dirty="0">
              <a:latin typeface="Calibri Light" panose="020F0302020204030204" pitchFamily="34" charset="0"/>
            </a:rPr>
            <a:t> a ser </a:t>
          </a:r>
          <a:r>
            <a:rPr lang="en-US" sz="1200" dirty="0" err="1">
              <a:latin typeface="Calibri Light" panose="020F0302020204030204" pitchFamily="34" charset="0"/>
            </a:rPr>
            <a:t>maior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em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setores</a:t>
          </a:r>
          <a:r>
            <a:rPr lang="en-US" sz="1200" dirty="0">
              <a:latin typeface="Calibri Light" panose="020F0302020204030204" pitchFamily="34" charset="0"/>
            </a:rPr>
            <a:t> com </a:t>
          </a:r>
          <a:r>
            <a:rPr lang="en-US" sz="1200" dirty="0" err="1">
              <a:latin typeface="Calibri Light" panose="020F0302020204030204" pitchFamily="34" charset="0"/>
            </a:rPr>
            <a:t>baixa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produtividade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por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trabalhador</a:t>
          </a:r>
          <a:r>
            <a:rPr lang="en-US" sz="1200" dirty="0">
              <a:latin typeface="Calibri Light" panose="020F0302020204030204" pitchFamily="34" charset="0"/>
            </a:rPr>
            <a:t>, </a:t>
          </a:r>
          <a:r>
            <a:rPr lang="en-US" sz="1200" dirty="0" err="1">
              <a:latin typeface="Calibri Light" panose="020F0302020204030204" pitchFamily="34" charset="0"/>
            </a:rPr>
            <a:t>em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empresas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mais</a:t>
          </a:r>
          <a:r>
            <a:rPr lang="en-US" sz="1200" dirty="0">
              <a:latin typeface="Calibri Light" panose="020F0302020204030204" pitchFamily="34" charset="0"/>
            </a:rPr>
            <a:t> </a:t>
          </a:r>
          <a:r>
            <a:rPr lang="en-US" sz="1200" dirty="0" err="1">
              <a:latin typeface="Calibri Light" panose="020F0302020204030204" pitchFamily="34" charset="0"/>
            </a:rPr>
            <a:t>novas</a:t>
          </a:r>
          <a:r>
            <a:rPr lang="en-US" sz="1200" dirty="0">
              <a:latin typeface="Calibri Light" panose="020F0302020204030204" pitchFamily="34" charset="0"/>
            </a:rPr>
            <a:t>.</a:t>
          </a:r>
        </a:p>
      </dgm:t>
    </dgm:pt>
    <dgm:pt modelId="{6DA2B8B9-1270-4BFA-9CB9-7445B4861CF9}" type="parTrans" cxnId="{C166E153-6D41-4AA8-834E-1228BE66C04E}">
      <dgm:prSet/>
      <dgm:spPr/>
      <dgm:t>
        <a:bodyPr/>
        <a:lstStyle/>
        <a:p>
          <a:endParaRPr lang="en-US"/>
        </a:p>
      </dgm:t>
    </dgm:pt>
    <dgm:pt modelId="{35DACDC1-DDF2-4F63-9715-DBAA7CF009CB}" type="sibTrans" cxnId="{C166E153-6D41-4AA8-834E-1228BE66C04E}">
      <dgm:prSet/>
      <dgm:spPr/>
      <dgm:t>
        <a:bodyPr/>
        <a:lstStyle/>
        <a:p>
          <a:endParaRPr lang="en-US"/>
        </a:p>
      </dgm:t>
    </dgm:pt>
    <dgm:pt modelId="{53B9D4E9-CD82-41FB-B70E-CCF242A6C16B}">
      <dgm:prSet phldrT="[Text]" custT="1"/>
      <dgm:spPr/>
      <dgm:t>
        <a:bodyPr lIns="182880" tIns="182880" rIns="0"/>
        <a:lstStyle/>
        <a:p>
          <a:r>
            <a:rPr lang="en-US" sz="1100" dirty="0">
              <a:latin typeface="Calibri Light" panose="020F0302020204030204" pitchFamily="34" charset="0"/>
            </a:rPr>
            <a:t>Como </a:t>
          </a:r>
          <a:r>
            <a:rPr lang="en-US" sz="1100" dirty="0" err="1">
              <a:latin typeface="Calibri Light" panose="020F0302020204030204" pitchFamily="34" charset="0"/>
            </a:rPr>
            <a:t>estabelecer</a:t>
          </a:r>
          <a:r>
            <a:rPr lang="en-US" sz="1100" dirty="0">
              <a:latin typeface="Calibri Light" panose="020F0302020204030204" pitchFamily="34" charset="0"/>
            </a:rPr>
            <a:t> </a:t>
          </a:r>
          <a:r>
            <a:rPr lang="en-US" sz="1100" dirty="0" err="1">
              <a:latin typeface="Calibri Light" panose="020F0302020204030204" pitchFamily="34" charset="0"/>
            </a:rPr>
            <a:t>uma</a:t>
          </a:r>
          <a:r>
            <a:rPr lang="en-US" sz="1100" dirty="0">
              <a:latin typeface="Calibri Light" panose="020F0302020204030204" pitchFamily="34" charset="0"/>
            </a:rPr>
            <a:t> </a:t>
          </a:r>
          <a:r>
            <a:rPr lang="en-US" sz="1100" dirty="0" err="1">
              <a:latin typeface="Calibri Light" panose="020F0302020204030204" pitchFamily="34" charset="0"/>
            </a:rPr>
            <a:t>relação</a:t>
          </a:r>
          <a:r>
            <a:rPr lang="en-US" sz="1100" dirty="0">
              <a:latin typeface="Calibri Light" panose="020F0302020204030204" pitchFamily="34" charset="0"/>
            </a:rPr>
            <a:t> entre o churn e a </a:t>
          </a:r>
          <a:r>
            <a:rPr lang="en-US" sz="1100" dirty="0" err="1">
              <a:latin typeface="Calibri Light" panose="020F0302020204030204" pitchFamily="34" charset="0"/>
            </a:rPr>
            <a:t>produtividade</a:t>
          </a:r>
          <a:r>
            <a:rPr lang="en-US" sz="1100" dirty="0">
              <a:latin typeface="Calibri Light" panose="020F0302020204030204" pitchFamily="34" charset="0"/>
            </a:rPr>
            <a:t>?</a:t>
          </a:r>
          <a:endParaRPr lang="en-US" sz="1800" b="1" dirty="0">
            <a:latin typeface="Raleway" panose="020B0503030101060003" pitchFamily="34" charset="0"/>
          </a:endParaRPr>
        </a:p>
      </dgm:t>
    </dgm:pt>
    <dgm:pt modelId="{ACED93B1-4711-42AA-B824-AE8143EFF722}" type="sibTrans" cxnId="{548BFC53-A61D-441D-A88B-BD21370C8438}">
      <dgm:prSet/>
      <dgm:spPr/>
      <dgm:t>
        <a:bodyPr/>
        <a:lstStyle/>
        <a:p>
          <a:endParaRPr lang="en-US"/>
        </a:p>
      </dgm:t>
    </dgm:pt>
    <dgm:pt modelId="{A343AC1C-4225-4842-929F-9546BC2EC049}" type="parTrans" cxnId="{548BFC53-A61D-441D-A88B-BD21370C8438}">
      <dgm:prSet/>
      <dgm:spPr/>
      <dgm:t>
        <a:bodyPr/>
        <a:lstStyle/>
        <a:p>
          <a:endParaRPr lang="en-US"/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9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9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9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9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01989E35-CBA2-4ED3-9836-746744133E01}" type="pres">
      <dgm:prSet presAssocID="{5D1F307A-4FC4-4DCC-AFB5-6B7AAE741726}" presName="composite" presStyleCnt="0"/>
      <dgm:spPr/>
    </dgm:pt>
    <dgm:pt modelId="{3FB716FB-D28B-4017-9E73-424A704CD315}" type="pres">
      <dgm:prSet presAssocID="{5D1F307A-4FC4-4DCC-AFB5-6B7AAE741726}" presName="LShape" presStyleLbl="alignNode1" presStyleIdx="4" presStyleCnt="9"/>
      <dgm:spPr>
        <a:solidFill>
          <a:schemeClr val="accent3"/>
        </a:solidFill>
        <a:ln>
          <a:noFill/>
        </a:ln>
      </dgm:spPr>
    </dgm:pt>
    <dgm:pt modelId="{B972AA22-F389-426E-BCC4-61B96D35266C}" type="pres">
      <dgm:prSet presAssocID="{5D1F307A-4FC4-4DCC-AFB5-6B7AAE74172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3B67CC5-9C39-4C8D-A9D8-8C98AF000AF1}" type="pres">
      <dgm:prSet presAssocID="{5D1F307A-4FC4-4DCC-AFB5-6B7AAE741726}" presName="Triangle" presStyleLbl="alignNode1" presStyleIdx="5" presStyleCnt="9"/>
      <dgm:spPr>
        <a:solidFill>
          <a:schemeClr val="accent3"/>
        </a:solidFill>
        <a:ln>
          <a:noFill/>
        </a:ln>
      </dgm:spPr>
    </dgm:pt>
    <dgm:pt modelId="{2595269F-07D4-4FBB-8173-03BEF635E108}" type="pres">
      <dgm:prSet presAssocID="{706FA712-BEEE-4EFB-B0FB-97A8B8981CE3}" presName="sibTrans" presStyleCnt="0"/>
      <dgm:spPr/>
    </dgm:pt>
    <dgm:pt modelId="{B0E778B3-10A6-4E48-A9DD-127DACEB23DB}" type="pres">
      <dgm:prSet presAssocID="{706FA712-BEEE-4EFB-B0FB-97A8B8981CE3}" presName="space" presStyleCnt="0"/>
      <dgm:spPr/>
    </dgm:pt>
    <dgm:pt modelId="{5DDDFE88-D782-4896-A605-B58E4620C950}" type="pres">
      <dgm:prSet presAssocID="{8665021A-FE53-41D6-B23C-A1B2091DEAEB}" presName="composite" presStyleCnt="0"/>
      <dgm:spPr/>
    </dgm:pt>
    <dgm:pt modelId="{F6453A6B-22FD-418A-8FD3-18A93CD10E03}" type="pres">
      <dgm:prSet presAssocID="{8665021A-FE53-41D6-B23C-A1B2091DEAEB}" presName="LShape" presStyleLbl="alignNode1" presStyleIdx="6" presStyleCnt="9"/>
      <dgm:spPr>
        <a:solidFill>
          <a:schemeClr val="accent4"/>
        </a:solidFill>
        <a:ln>
          <a:noFill/>
        </a:ln>
      </dgm:spPr>
    </dgm:pt>
    <dgm:pt modelId="{1769E163-52DB-45FC-859A-8E549DC89698}" type="pres">
      <dgm:prSet presAssocID="{8665021A-FE53-41D6-B23C-A1B2091DEAE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315696B-E67E-4326-84EE-0B88C941E7F1}" type="pres">
      <dgm:prSet presAssocID="{8665021A-FE53-41D6-B23C-A1B2091DEAEB}" presName="Triangle" presStyleLbl="alignNode1" presStyleIdx="7" presStyleCnt="9"/>
      <dgm:spPr>
        <a:ln>
          <a:noFill/>
        </a:ln>
      </dgm:spPr>
    </dgm:pt>
    <dgm:pt modelId="{00029162-D110-4087-8595-971937F5C8D0}" type="pres">
      <dgm:prSet presAssocID="{FC5ACB67-AD1D-479F-89DE-B30E8F0F4203}" presName="sibTrans" presStyleCnt="0"/>
      <dgm:spPr/>
    </dgm:pt>
    <dgm:pt modelId="{CEC3E088-89C0-42E7-A7AC-83B4D65D192A}" type="pres">
      <dgm:prSet presAssocID="{FC5ACB67-AD1D-479F-89DE-B30E8F0F4203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8" presStyleCnt="9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E2C111-6FBE-4D6E-93BA-58480058C7BF}" srcId="{C3A66748-DA39-4C81-915F-F3CB354F4EFF}" destId="{B9B11FE1-3811-43F2-8C60-56866FF86B85}" srcOrd="0" destOrd="0" parTransId="{FD37924B-4511-47F0-8742-E16556075DCA}" sibTransId="{858FF15C-06C9-4FAA-AD27-D75C6541B696}"/>
    <dgm:cxn modelId="{D2785123-057F-4B30-897D-80224AEBFBDD}" srcId="{FB680873-68F2-4A39-A24B-A7D666BC4F5D}" destId="{8665021A-FE53-41D6-B23C-A1B2091DEAEB}" srcOrd="3" destOrd="0" parTransId="{8D58AA48-D92C-4C06-AB33-AAEEC5823770}" sibTransId="{FC5ACB67-AD1D-479F-89DE-B30E8F0F4203}"/>
    <dgm:cxn modelId="{F6323433-9B31-4868-BB85-D6E2B1051A3B}" type="presOf" srcId="{53B9D4E9-CD82-41FB-B70E-CCF242A6C16B}" destId="{7130075C-DAED-4D1D-AB37-763F1A262D9E}" srcOrd="0" destOrd="1" presId="urn:microsoft.com/office/officeart/2009/3/layout/StepUpProcess"/>
    <dgm:cxn modelId="{AE5D5F33-63F2-4020-AAFB-5ECB62954E73}" srcId="{FB680873-68F2-4A39-A24B-A7D666BC4F5D}" destId="{5D1F307A-4FC4-4DCC-AFB5-6B7AAE741726}" srcOrd="2" destOrd="0" parTransId="{53062DE9-2511-493E-8F1E-97B239729FBD}" sibTransId="{706FA712-BEEE-4EFB-B0FB-97A8B8981CE3}"/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0F0F234B-4EDE-4401-B026-79A51B7669AE}" srcId="{8665021A-FE53-41D6-B23C-A1B2091DEAEB}" destId="{F2FE71EF-F194-432B-B628-F0D11560B19A}" srcOrd="0" destOrd="0" parTransId="{2C3673A2-C94D-4F97-AAD2-93E9313E3305}" sibTransId="{BCF23AF2-B5C0-45C9-B4FE-E0DDA2078518}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C166E153-6D41-4AA8-834E-1228BE66C04E}" srcId="{076BDB5C-5894-4EC6-9A4D-377B5DE46BE9}" destId="{A0EF0700-C1D2-4396-A255-CDEA6CDDF53E}" srcOrd="0" destOrd="0" parTransId="{6DA2B8B9-1270-4BFA-9CB9-7445B4861CF9}" sibTransId="{35DACDC1-DDF2-4F63-9715-DBAA7CF009CB}"/>
    <dgm:cxn modelId="{548BFC53-A61D-441D-A88B-BD21370C8438}" srcId="{812F41D0-1F2B-41EC-8812-E4B31A111D17}" destId="{53B9D4E9-CD82-41FB-B70E-CCF242A6C16B}" srcOrd="0" destOrd="0" parTransId="{A343AC1C-4225-4842-929F-9546BC2EC049}" sibTransId="{ACED93B1-4711-42AA-B824-AE8143EFF722}"/>
    <dgm:cxn modelId="{BD007D79-6850-439A-A910-4249FF37FA0B}" srcId="{FB680873-68F2-4A39-A24B-A7D666BC4F5D}" destId="{076BDB5C-5894-4EC6-9A4D-377B5DE46BE9}" srcOrd="4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6FE6BF8E-E806-4116-AB44-4E553455B52A}" type="presOf" srcId="{1FC1CAC5-D721-4F03-9FF4-0220E2AC1B6B}" destId="{B972AA22-F389-426E-BCC4-61B96D35266C}" srcOrd="0" destOrd="1" presId="urn:microsoft.com/office/officeart/2009/3/layout/StepUpProcess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5EB614BB-9739-4A2D-883A-0B245F40E90E}" type="presOf" srcId="{5D1F307A-4FC4-4DCC-AFB5-6B7AAE741726}" destId="{B972AA22-F389-426E-BCC4-61B96D35266C}" srcOrd="0" destOrd="0" presId="urn:microsoft.com/office/officeart/2009/3/layout/StepUpProcess"/>
    <dgm:cxn modelId="{627909C1-A22F-4F61-9533-40482663395E}" type="presOf" srcId="{A0EF0700-C1D2-4396-A255-CDEA6CDDF53E}" destId="{084C1BCE-8DE3-4CD1-8840-4FB781042B41}" srcOrd="0" destOrd="1" presId="urn:microsoft.com/office/officeart/2009/3/layout/StepUpProcess"/>
    <dgm:cxn modelId="{55BD23D1-1882-45D3-B3B2-3E4A2995199C}" type="presOf" srcId="{B9B11FE1-3811-43F2-8C60-56866FF86B85}" destId="{32D9CF60-53A5-44B9-9097-60904E7CE431}" srcOrd="0" destOrd="1" presId="urn:microsoft.com/office/officeart/2009/3/layout/StepUpProcess"/>
    <dgm:cxn modelId="{6A3293D3-B8CB-4E75-8A88-67E29B4FB789}" type="presOf" srcId="{F2FE71EF-F194-432B-B628-F0D11560B19A}" destId="{1769E163-52DB-45FC-859A-8E549DC89698}" srcOrd="0" destOrd="1" presId="urn:microsoft.com/office/officeart/2009/3/layout/StepUpProcess"/>
    <dgm:cxn modelId="{9B14F3DF-1D8F-4688-9D3B-34615F8856EA}" srcId="{5D1F307A-4FC4-4DCC-AFB5-6B7AAE741726}" destId="{1FC1CAC5-D721-4F03-9FF4-0220E2AC1B6B}" srcOrd="0" destOrd="0" parTransId="{8EB79BAC-2DD3-40BC-9206-E69EB4857876}" sibTransId="{71F1F19B-0BC9-40E4-833B-E9A41B6F5CC3}"/>
    <dgm:cxn modelId="{D3B877EF-8D19-405D-9DB4-E269FC8ED1F4}" type="presOf" srcId="{8665021A-FE53-41D6-B23C-A1B2091DEAEB}" destId="{1769E163-52DB-45FC-859A-8E549DC89698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96541BB8-BF79-4E12-81B3-63FB7CE51C6F}" type="presParOf" srcId="{1DA79400-65A9-4C37-B554-194A2E657ACA}" destId="{01989E35-CBA2-4ED3-9836-746744133E01}" srcOrd="4" destOrd="0" presId="urn:microsoft.com/office/officeart/2009/3/layout/StepUpProcess"/>
    <dgm:cxn modelId="{D1A0ADD4-4C1C-47B9-8C8C-A9B564D5AB70}" type="presParOf" srcId="{01989E35-CBA2-4ED3-9836-746744133E01}" destId="{3FB716FB-D28B-4017-9E73-424A704CD315}" srcOrd="0" destOrd="0" presId="urn:microsoft.com/office/officeart/2009/3/layout/StepUpProcess"/>
    <dgm:cxn modelId="{E7A0E859-DBAC-4714-AE42-AEE4BEE901CD}" type="presParOf" srcId="{01989E35-CBA2-4ED3-9836-746744133E01}" destId="{B972AA22-F389-426E-BCC4-61B96D35266C}" srcOrd="1" destOrd="0" presId="urn:microsoft.com/office/officeart/2009/3/layout/StepUpProcess"/>
    <dgm:cxn modelId="{369A4801-CE7B-4620-AB4C-EEC89E641E9B}" type="presParOf" srcId="{01989E35-CBA2-4ED3-9836-746744133E01}" destId="{03B67CC5-9C39-4C8D-A9D8-8C98AF000AF1}" srcOrd="2" destOrd="0" presId="urn:microsoft.com/office/officeart/2009/3/layout/StepUpProcess"/>
    <dgm:cxn modelId="{0AF88EC9-3A87-42BA-9F78-860655327384}" type="presParOf" srcId="{1DA79400-65A9-4C37-B554-194A2E657ACA}" destId="{2595269F-07D4-4FBB-8173-03BEF635E108}" srcOrd="5" destOrd="0" presId="urn:microsoft.com/office/officeart/2009/3/layout/StepUpProcess"/>
    <dgm:cxn modelId="{EEC526EB-21D7-4EE4-B0F7-056A23FAD091}" type="presParOf" srcId="{2595269F-07D4-4FBB-8173-03BEF635E108}" destId="{B0E778B3-10A6-4E48-A9DD-127DACEB23DB}" srcOrd="0" destOrd="0" presId="urn:microsoft.com/office/officeart/2009/3/layout/StepUpProcess"/>
    <dgm:cxn modelId="{329F64C7-DF53-4ACC-8CAF-9F489A6A92D6}" type="presParOf" srcId="{1DA79400-65A9-4C37-B554-194A2E657ACA}" destId="{5DDDFE88-D782-4896-A605-B58E4620C950}" srcOrd="6" destOrd="0" presId="urn:microsoft.com/office/officeart/2009/3/layout/StepUpProcess"/>
    <dgm:cxn modelId="{1C1AE180-1413-4A06-B19F-07CE3879CD56}" type="presParOf" srcId="{5DDDFE88-D782-4896-A605-B58E4620C950}" destId="{F6453A6B-22FD-418A-8FD3-18A93CD10E03}" srcOrd="0" destOrd="0" presId="urn:microsoft.com/office/officeart/2009/3/layout/StepUpProcess"/>
    <dgm:cxn modelId="{B5FCED26-E7D6-4D4C-9DC3-7FBDA863B49E}" type="presParOf" srcId="{5DDDFE88-D782-4896-A605-B58E4620C950}" destId="{1769E163-52DB-45FC-859A-8E549DC89698}" srcOrd="1" destOrd="0" presId="urn:microsoft.com/office/officeart/2009/3/layout/StepUpProcess"/>
    <dgm:cxn modelId="{B1FE49CE-1833-4374-80E4-865F16D18C8E}" type="presParOf" srcId="{5DDDFE88-D782-4896-A605-B58E4620C950}" destId="{7315696B-E67E-4326-84EE-0B88C941E7F1}" srcOrd="2" destOrd="0" presId="urn:microsoft.com/office/officeart/2009/3/layout/StepUpProcess"/>
    <dgm:cxn modelId="{7F80884C-6856-4F37-8477-9EA618780F93}" type="presParOf" srcId="{1DA79400-65A9-4C37-B554-194A2E657ACA}" destId="{00029162-D110-4087-8595-971937F5C8D0}" srcOrd="7" destOrd="0" presId="urn:microsoft.com/office/officeart/2009/3/layout/StepUpProcess"/>
    <dgm:cxn modelId="{B13160D3-EE3C-4318-8504-A962E7FB2A16}" type="presParOf" srcId="{00029162-D110-4087-8595-971937F5C8D0}" destId="{CEC3E088-89C0-42E7-A7AC-83B4D65D192A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8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387509" y="2227365"/>
          <a:ext cx="1158701" cy="1928053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194093" y="2803437"/>
          <a:ext cx="1740657" cy="152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aleway" panose="020B0503030101060003" pitchFamily="34" charset="0"/>
            </a:rPr>
            <a:t>PROBLEMA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 pitchFamily="34" charset="0"/>
            </a:rPr>
            <a:t>Como </a:t>
          </a:r>
          <a:r>
            <a:rPr lang="en-US" sz="1100" kern="1200" dirty="0" err="1">
              <a:latin typeface="Calibri Light" panose="020F0302020204030204" pitchFamily="34" charset="0"/>
            </a:rPr>
            <a:t>estabelecer</a:t>
          </a:r>
          <a:r>
            <a:rPr lang="en-US" sz="1100" kern="1200" dirty="0">
              <a:latin typeface="Calibri Light" panose="020F0302020204030204" pitchFamily="34" charset="0"/>
            </a:rPr>
            <a:t> </a:t>
          </a:r>
          <a:r>
            <a:rPr lang="en-US" sz="1100" kern="1200" dirty="0" err="1">
              <a:latin typeface="Calibri Light" panose="020F0302020204030204" pitchFamily="34" charset="0"/>
            </a:rPr>
            <a:t>uma</a:t>
          </a:r>
          <a:r>
            <a:rPr lang="en-US" sz="1100" kern="1200" dirty="0">
              <a:latin typeface="Calibri Light" panose="020F0302020204030204" pitchFamily="34" charset="0"/>
            </a:rPr>
            <a:t> </a:t>
          </a:r>
          <a:r>
            <a:rPr lang="en-US" sz="1100" kern="1200" dirty="0" err="1">
              <a:latin typeface="Calibri Light" panose="020F0302020204030204" pitchFamily="34" charset="0"/>
            </a:rPr>
            <a:t>relação</a:t>
          </a:r>
          <a:r>
            <a:rPr lang="en-US" sz="1100" kern="1200" dirty="0">
              <a:latin typeface="Calibri Light" panose="020F0302020204030204" pitchFamily="34" charset="0"/>
            </a:rPr>
            <a:t> entre o churn e a </a:t>
          </a:r>
          <a:r>
            <a:rPr lang="en-US" sz="1100" kern="1200" dirty="0" err="1">
              <a:latin typeface="Calibri Light" panose="020F0302020204030204" pitchFamily="34" charset="0"/>
            </a:rPr>
            <a:t>produtividade</a:t>
          </a:r>
          <a:r>
            <a:rPr lang="en-US" sz="1100" kern="1200" dirty="0">
              <a:latin typeface="Calibri Light" panose="020F0302020204030204" pitchFamily="34" charset="0"/>
            </a:rPr>
            <a:t>?</a:t>
          </a:r>
          <a:endParaRPr lang="en-US" sz="1800" b="1" kern="1200" dirty="0">
            <a:latin typeface="Raleway" panose="020B0503030101060003" pitchFamily="34" charset="0"/>
          </a:endParaRPr>
        </a:p>
      </dsp:txBody>
      <dsp:txXfrm>
        <a:off x="194093" y="2803437"/>
        <a:ext cx="1740657" cy="1525788"/>
      </dsp:txXfrm>
    </dsp:sp>
    <dsp:sp modelId="{AE00A12C-A488-48B5-8196-9F097818204F}">
      <dsp:nvSpPr>
        <dsp:cNvPr id="0" name=""/>
        <dsp:cNvSpPr/>
      </dsp:nvSpPr>
      <dsp:spPr>
        <a:xfrm>
          <a:off x="1606325" y="2085419"/>
          <a:ext cx="328426" cy="328426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2518415" y="1700070"/>
          <a:ext cx="1158701" cy="1928053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2324999" y="2276143"/>
          <a:ext cx="1740657" cy="152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aleway" panose="020B0503030101060003" pitchFamily="34" charset="0"/>
            </a:rPr>
            <a:t>RELEVÂNCIA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Calibri Light" panose="020F0302020204030204" pitchFamily="34" charset="0"/>
            </a:rPr>
            <a:t>Informações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sobre</a:t>
          </a:r>
          <a:r>
            <a:rPr lang="en-US" sz="1200" kern="1200" dirty="0">
              <a:latin typeface="Calibri Light" panose="020F0302020204030204" pitchFamily="34" charset="0"/>
            </a:rPr>
            <a:t> a </a:t>
          </a:r>
          <a:r>
            <a:rPr lang="en-US" sz="1200" kern="1200" dirty="0" err="1">
              <a:latin typeface="Calibri Light" panose="020F0302020204030204" pitchFamily="34" charset="0"/>
            </a:rPr>
            <a:t>força</a:t>
          </a:r>
          <a:r>
            <a:rPr lang="en-US" sz="1200" kern="1200" dirty="0">
              <a:latin typeface="Calibri Light" panose="020F0302020204030204" pitchFamily="34" charset="0"/>
            </a:rPr>
            <a:t> de </a:t>
          </a:r>
          <a:r>
            <a:rPr lang="en-US" sz="1200" kern="1200" dirty="0" err="1">
              <a:latin typeface="Calibri Light" panose="020F0302020204030204" pitchFamily="34" charset="0"/>
            </a:rPr>
            <a:t>trabalho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tem</a:t>
          </a:r>
          <a:r>
            <a:rPr lang="en-US" sz="1200" kern="1200" dirty="0">
              <a:latin typeface="Calibri Light" panose="020F0302020204030204" pitchFamily="34" charset="0"/>
            </a:rPr>
            <a:t> forte </a:t>
          </a:r>
          <a:r>
            <a:rPr lang="en-US" sz="1200" kern="1200" dirty="0" err="1">
              <a:latin typeface="Calibri Light" panose="020F0302020204030204" pitchFamily="34" charset="0"/>
            </a:rPr>
            <a:t>relevância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na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tomada</a:t>
          </a:r>
          <a:r>
            <a:rPr lang="en-US" sz="1200" kern="1200" dirty="0">
              <a:latin typeface="Calibri Light" panose="020F0302020204030204" pitchFamily="34" charset="0"/>
            </a:rPr>
            <a:t> de </a:t>
          </a:r>
          <a:r>
            <a:rPr lang="en-US" sz="1200" kern="1200" dirty="0" err="1">
              <a:latin typeface="Calibri Light" panose="020F0302020204030204" pitchFamily="34" charset="0"/>
            </a:rPr>
            <a:t>decisão</a:t>
          </a:r>
          <a:r>
            <a:rPr lang="en-US" sz="1200" kern="1200" dirty="0">
              <a:latin typeface="Calibri Light" panose="020F0302020204030204" pitchFamily="34" charset="0"/>
            </a:rPr>
            <a:t>.</a:t>
          </a:r>
        </a:p>
      </dsp:txBody>
      <dsp:txXfrm>
        <a:off x="2324999" y="2276143"/>
        <a:ext cx="1740657" cy="1525788"/>
      </dsp:txXfrm>
    </dsp:sp>
    <dsp:sp modelId="{A20B5860-8224-4097-904D-B73672C9F839}">
      <dsp:nvSpPr>
        <dsp:cNvPr id="0" name=""/>
        <dsp:cNvSpPr/>
      </dsp:nvSpPr>
      <dsp:spPr>
        <a:xfrm>
          <a:off x="3737231" y="1558124"/>
          <a:ext cx="328426" cy="328426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16FB-D28B-4017-9E73-424A704CD315}">
      <dsp:nvSpPr>
        <dsp:cNvPr id="0" name=""/>
        <dsp:cNvSpPr/>
      </dsp:nvSpPr>
      <dsp:spPr>
        <a:xfrm rot="5400000">
          <a:off x="4649320" y="1172775"/>
          <a:ext cx="1158701" cy="1928053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AA22-F389-426E-BCC4-61B96D35266C}">
      <dsp:nvSpPr>
        <dsp:cNvPr id="0" name=""/>
        <dsp:cNvSpPr/>
      </dsp:nvSpPr>
      <dsp:spPr>
        <a:xfrm>
          <a:off x="4455904" y="1748848"/>
          <a:ext cx="1740657" cy="152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aleway" panose="020B0503030101060003" pitchFamily="34" charset="0"/>
            </a:rPr>
            <a:t>TEORIA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 Light" panose="020F0302020204030204" pitchFamily="34" charset="0"/>
            </a:rPr>
            <a:t>Qual </a:t>
          </a:r>
          <a:r>
            <a:rPr lang="en-US" sz="1200" kern="1200" dirty="0" err="1">
              <a:latin typeface="Calibri Light" panose="020F0302020204030204" pitchFamily="34" charset="0"/>
            </a:rPr>
            <a:t>impacto</a:t>
          </a:r>
          <a:r>
            <a:rPr lang="en-US" sz="1200" kern="1200" dirty="0">
              <a:latin typeface="Calibri Light" panose="020F0302020204030204" pitchFamily="34" charset="0"/>
            </a:rPr>
            <a:t> da </a:t>
          </a:r>
          <a:r>
            <a:rPr lang="en-US" sz="1200" kern="1200" dirty="0" err="1">
              <a:latin typeface="Calibri Light" panose="020F0302020204030204" pitchFamily="34" charset="0"/>
            </a:rPr>
            <a:t>produtividade</a:t>
          </a:r>
          <a:r>
            <a:rPr lang="en-US" sz="1200" kern="1200" dirty="0">
              <a:latin typeface="Calibri Light" panose="020F0302020204030204" pitchFamily="34" charset="0"/>
            </a:rPr>
            <a:t> dos </a:t>
          </a:r>
          <a:r>
            <a:rPr lang="en-US" sz="1200" kern="1200" dirty="0" err="1">
              <a:latin typeface="Calibri Light" panose="020F0302020204030204" pitchFamily="34" charset="0"/>
            </a:rPr>
            <a:t>trabalhadores</a:t>
          </a:r>
          <a:r>
            <a:rPr lang="en-US" sz="1200" kern="1200" dirty="0">
              <a:latin typeface="Calibri Light" panose="020F0302020204030204" pitchFamily="34" charset="0"/>
            </a:rPr>
            <a:t> no </a:t>
          </a:r>
          <a:r>
            <a:rPr lang="en-US" sz="1200" i="1" kern="1200" dirty="0">
              <a:latin typeface="Calibri Light" panose="020F0302020204030204" pitchFamily="34" charset="0"/>
            </a:rPr>
            <a:t>churn</a:t>
          </a:r>
          <a:r>
            <a:rPr lang="en-US" sz="1200" kern="1200" dirty="0">
              <a:latin typeface="Calibri Light" panose="020F0302020204030204" pitchFamily="34" charset="0"/>
            </a:rPr>
            <a:t> das </a:t>
          </a:r>
          <a:r>
            <a:rPr lang="en-US" sz="1200" kern="1200" dirty="0" err="1">
              <a:latin typeface="Calibri Light" panose="020F0302020204030204" pitchFamily="34" charset="0"/>
            </a:rPr>
            <a:t>firmas</a:t>
          </a:r>
          <a:r>
            <a:rPr lang="en-US" sz="1200" kern="1200" dirty="0">
              <a:latin typeface="Calibri Light" panose="020F0302020204030204" pitchFamily="34" charset="0"/>
            </a:rPr>
            <a:t>?</a:t>
          </a:r>
        </a:p>
      </dsp:txBody>
      <dsp:txXfrm>
        <a:off x="4455904" y="1748848"/>
        <a:ext cx="1740657" cy="1525788"/>
      </dsp:txXfrm>
    </dsp:sp>
    <dsp:sp modelId="{03B67CC5-9C39-4C8D-A9D8-8C98AF000AF1}">
      <dsp:nvSpPr>
        <dsp:cNvPr id="0" name=""/>
        <dsp:cNvSpPr/>
      </dsp:nvSpPr>
      <dsp:spPr>
        <a:xfrm>
          <a:off x="5868136" y="1030830"/>
          <a:ext cx="328426" cy="328426"/>
        </a:xfrm>
        <a:prstGeom prst="triangle">
          <a:avLst>
            <a:gd name="adj" fmla="val 10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53A6B-22FD-418A-8FD3-18A93CD10E03}">
      <dsp:nvSpPr>
        <dsp:cNvPr id="0" name=""/>
        <dsp:cNvSpPr/>
      </dsp:nvSpPr>
      <dsp:spPr>
        <a:xfrm rot="5400000">
          <a:off x="6780225" y="645481"/>
          <a:ext cx="1158701" cy="1928053"/>
        </a:xfrm>
        <a:prstGeom prst="corner">
          <a:avLst>
            <a:gd name="adj1" fmla="val 16120"/>
            <a:gd name="adj2" fmla="val 16110"/>
          </a:avLst>
        </a:prstGeom>
        <a:solidFill>
          <a:schemeClr val="accent4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9E163-52DB-45FC-859A-8E549DC89698}">
      <dsp:nvSpPr>
        <dsp:cNvPr id="0" name=""/>
        <dsp:cNvSpPr/>
      </dsp:nvSpPr>
      <dsp:spPr>
        <a:xfrm>
          <a:off x="6586809" y="1221553"/>
          <a:ext cx="1740657" cy="152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aleway" panose="020B0503030101060003" pitchFamily="34" charset="0"/>
            </a:rPr>
            <a:t>HIPÓTESE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 Light" panose="020F0302020204030204" pitchFamily="34" charset="0"/>
            </a:rPr>
            <a:t>A </a:t>
          </a:r>
          <a:r>
            <a:rPr lang="en-US" sz="1200" kern="1200" dirty="0" err="1">
              <a:latin typeface="Calibri Light" panose="020F0302020204030204" pitchFamily="34" charset="0"/>
            </a:rPr>
            <a:t>produtividade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por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trabalhador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traz</a:t>
          </a:r>
          <a:r>
            <a:rPr lang="en-US" sz="1200" kern="1200" dirty="0">
              <a:latin typeface="Calibri Light" panose="020F0302020204030204" pitchFamily="34" charset="0"/>
            </a:rPr>
            <a:t> um </a:t>
          </a:r>
          <a:r>
            <a:rPr lang="en-US" sz="1200" kern="1200" dirty="0" err="1">
              <a:latin typeface="Calibri Light" panose="020F0302020204030204" pitchFamily="34" charset="0"/>
            </a:rPr>
            <a:t>impacto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negativo</a:t>
          </a:r>
          <a:r>
            <a:rPr lang="en-US" sz="1200" kern="1200" dirty="0">
              <a:latin typeface="Calibri Light" panose="020F0302020204030204" pitchFamily="34" charset="0"/>
            </a:rPr>
            <a:t> no </a:t>
          </a:r>
          <a:r>
            <a:rPr lang="en-US" sz="1200" i="1" kern="1200" dirty="0">
              <a:latin typeface="Calibri Light" panose="020F0302020204030204" pitchFamily="34" charset="0"/>
            </a:rPr>
            <a:t>turnover</a:t>
          </a:r>
          <a:r>
            <a:rPr lang="en-US" sz="1200" kern="1200" dirty="0">
              <a:latin typeface="Calibri Light" panose="020F0302020204030204" pitchFamily="34" charset="0"/>
            </a:rPr>
            <a:t>.</a:t>
          </a:r>
        </a:p>
      </dsp:txBody>
      <dsp:txXfrm>
        <a:off x="6586809" y="1221553"/>
        <a:ext cx="1740657" cy="1525788"/>
      </dsp:txXfrm>
    </dsp:sp>
    <dsp:sp modelId="{7315696B-E67E-4326-84EE-0B88C941E7F1}">
      <dsp:nvSpPr>
        <dsp:cNvPr id="0" name=""/>
        <dsp:cNvSpPr/>
      </dsp:nvSpPr>
      <dsp:spPr>
        <a:xfrm>
          <a:off x="7999041" y="503535"/>
          <a:ext cx="328426" cy="328426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8911131" y="118186"/>
          <a:ext cx="1158701" cy="192805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8717715" y="694259"/>
          <a:ext cx="1740657" cy="152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Raleway" panose="020B0503030101060003" pitchFamily="34" charset="0"/>
            </a:rPr>
            <a:t>CONCLUSÃO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>
              <a:latin typeface="Calibri Light" panose="020F0302020204030204" pitchFamily="34" charset="0"/>
            </a:rPr>
            <a:t>Turnover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tende</a:t>
          </a:r>
          <a:r>
            <a:rPr lang="en-US" sz="1200" kern="1200" dirty="0">
              <a:latin typeface="Calibri Light" panose="020F0302020204030204" pitchFamily="34" charset="0"/>
            </a:rPr>
            <a:t> a ser </a:t>
          </a:r>
          <a:r>
            <a:rPr lang="en-US" sz="1200" kern="1200" dirty="0" err="1">
              <a:latin typeface="Calibri Light" panose="020F0302020204030204" pitchFamily="34" charset="0"/>
            </a:rPr>
            <a:t>maior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em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setores</a:t>
          </a:r>
          <a:r>
            <a:rPr lang="en-US" sz="1200" kern="1200" dirty="0">
              <a:latin typeface="Calibri Light" panose="020F0302020204030204" pitchFamily="34" charset="0"/>
            </a:rPr>
            <a:t> com </a:t>
          </a:r>
          <a:r>
            <a:rPr lang="en-US" sz="1200" kern="1200" dirty="0" err="1">
              <a:latin typeface="Calibri Light" panose="020F0302020204030204" pitchFamily="34" charset="0"/>
            </a:rPr>
            <a:t>baixa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produtividade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por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trabalhador</a:t>
          </a:r>
          <a:r>
            <a:rPr lang="en-US" sz="1200" kern="1200" dirty="0">
              <a:latin typeface="Calibri Light" panose="020F0302020204030204" pitchFamily="34" charset="0"/>
            </a:rPr>
            <a:t>, </a:t>
          </a:r>
          <a:r>
            <a:rPr lang="en-US" sz="1200" kern="1200" dirty="0" err="1">
              <a:latin typeface="Calibri Light" panose="020F0302020204030204" pitchFamily="34" charset="0"/>
            </a:rPr>
            <a:t>em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empresas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mais</a:t>
          </a:r>
          <a:r>
            <a:rPr lang="en-US" sz="1200" kern="1200" dirty="0">
              <a:latin typeface="Calibri Light" panose="020F0302020204030204" pitchFamily="34" charset="0"/>
            </a:rPr>
            <a:t> </a:t>
          </a:r>
          <a:r>
            <a:rPr lang="en-US" sz="1200" kern="1200" dirty="0" err="1">
              <a:latin typeface="Calibri Light" panose="020F0302020204030204" pitchFamily="34" charset="0"/>
            </a:rPr>
            <a:t>novas</a:t>
          </a:r>
          <a:r>
            <a:rPr lang="en-US" sz="1200" kern="1200" dirty="0">
              <a:latin typeface="Calibri Light" panose="020F0302020204030204" pitchFamily="34" charset="0"/>
            </a:rPr>
            <a:t>.</a:t>
          </a:r>
        </a:p>
      </dsp:txBody>
      <dsp:txXfrm>
        <a:off x="8717715" y="694259"/>
        <a:ext cx="1740657" cy="152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4B73-9291-4A92-B8B1-EE2D095CC89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8FCEF-C061-4FCF-B1EB-0DB104FD5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35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24DC8D-BEC2-D34A-81E1-6AC3BD4AB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62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 base possui observações de aproximadamente  6,9 milhões de empresas, com dados relacionados a sua força de trabalho, setor de atuação e ao seu desempenho financeiro e produtivo.</a:t>
            </a:r>
          </a:p>
          <a:p>
            <a:endParaRPr lang="pt-BR" dirty="0"/>
          </a:p>
          <a:p>
            <a:r>
              <a:rPr lang="pt-BR" dirty="0"/>
              <a:t>Os dados coletados possuem observações trimestrais, referentes ao período de 2008 a 2017. Para as análises posteriores, </a:t>
            </a:r>
            <a:r>
              <a:rPr lang="pt-BR" dirty="0" err="1"/>
              <a:t>extraimos</a:t>
            </a:r>
            <a:r>
              <a:rPr lang="pt-BR" dirty="0"/>
              <a:t> dados referentes apenas ao último trimestre de 2017.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8CD092-9A34-43E7-8AC0-4D4C7A38C32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27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do </a:t>
            </a:r>
            <a:r>
              <a:rPr lang="pt-BR" dirty="0" err="1"/>
              <a:t>churn</a:t>
            </a:r>
            <a:r>
              <a:rPr lang="pt-BR" dirty="0"/>
              <a:t>: Definimos o percentual trimestral da força de trabalho da firma que foi demitida ou se demitiu como medida do </a:t>
            </a:r>
            <a:r>
              <a:rPr lang="pt-BR" dirty="0" err="1"/>
              <a:t>churn</a:t>
            </a:r>
            <a:r>
              <a:rPr lang="pt-BR" dirty="0"/>
              <a:t>. Trabalhadores que foram afastados devido a aposentadoria e motivos relacionados a saúde dos funcionários, não foram considerados nesta medida.</a:t>
            </a:r>
          </a:p>
          <a:p>
            <a:endParaRPr lang="pt-BR" dirty="0"/>
          </a:p>
          <a:p>
            <a:r>
              <a:rPr lang="pt-BR" dirty="0"/>
              <a:t>Produtividade por trabalhador: Utilizamos como medida da produtividade por trabalhador, a razão entre a receita bruta das firmas e o número de trabalhadores da empresa. Esta medida é amplamente utilizada para a medição de produtividade da força de trabalho, uma vez que ela pode ser utilizada em setores com baixa e alta mecanização da produção, já que o objeto de análise é o funcionário.</a:t>
            </a:r>
          </a:p>
          <a:p>
            <a:endParaRPr lang="pt-BR" dirty="0"/>
          </a:p>
          <a:p>
            <a:r>
              <a:rPr lang="pt-BR" dirty="0"/>
              <a:t>Divisão dos setores: Dividimos as empresas da base em seis setores (agricultura, mineração, indústria, utilidades, construção e varejo), baseando-se na divisão dos setores da CNAE (Classificação Nacional das Atividades Econômicas). Buscamos analisar de forma mais aprofundada o </a:t>
            </a:r>
            <a:r>
              <a:rPr lang="pt-BR" dirty="0" err="1"/>
              <a:t>churn</a:t>
            </a:r>
            <a:r>
              <a:rPr lang="pt-BR" dirty="0"/>
              <a:t> em diferentes setores, para observar como as características de cada setor afeta o turnover nas empresas.</a:t>
            </a:r>
          </a:p>
          <a:p>
            <a:endParaRPr lang="pt-BR" dirty="0"/>
          </a:p>
          <a:p>
            <a:r>
              <a:rPr lang="pt-BR" dirty="0"/>
              <a:t>Salário real: Média salarial dos trabalhadores da firma no período. Foi deflacionado com base no primeiro trimestre de 2008 e anualizado.</a:t>
            </a:r>
          </a:p>
          <a:p>
            <a:endParaRPr lang="pt-BR" dirty="0"/>
          </a:p>
          <a:p>
            <a:r>
              <a:rPr lang="pt-BR" dirty="0"/>
              <a:t>Composição da força de trabalho e estado da economia: Além das variáveis descritas acima, a base descreve a composição da força de trabalho e o estado trimestral da economia.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CD092-9A34-43E7-8AC0-4D4C7A38C32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DF8B-9C49-BB86-1D56-46C69484A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651C3-E190-BBC5-3D32-F997994E6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390FF-E4EA-CE67-6F09-09ADB783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01B38-2EC5-07C7-6473-0DC5DD15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65CDF-2175-CEE2-92E8-B9993037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FB9EE-369D-F7AD-6328-45A76615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618098-8699-6BBE-92BB-1DAF259E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03F65-1E03-A09E-4B58-350A8608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CB4EE-0319-0F96-40C3-71958950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1D4D6-2B1B-446C-5BAB-29A167C3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2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4A43B-3F2D-7DF1-BF9E-9C78DF0BA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F0A47B-AF55-B191-7308-B74D0E79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C31A5-46B5-90E8-7357-C63FCF5D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492833-2F04-16F4-E68D-181E598F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E780B-F8BF-8429-1687-A8B9BFD9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89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www.bestppt.com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955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01383" y="664787"/>
            <a:ext cx="11389235" cy="4515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66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1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3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9348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9348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37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4431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74192"/>
            <a:ext cx="5386917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34431"/>
            <a:ext cx="5389033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74192"/>
            <a:ext cx="5389033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83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27914" y="6063226"/>
            <a:ext cx="1256345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21427"/>
            <a:ext cx="12192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29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47945-DAFB-0249-F560-37785CD9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3B0B8-E995-9940-813C-B227D617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D9B78-4EE8-3E8D-18B3-BF7034AB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94C3B-9E55-2D75-9BB7-F068BF66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FE788-0A28-6997-3B4F-742EE616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7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27914" y="6063226"/>
            <a:ext cx="1256345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20510" y="1478493"/>
            <a:ext cx="5938308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5974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113396"/>
            <a:ext cx="12192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667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690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3975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92602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62862" y="5880846"/>
            <a:ext cx="2266277" cy="977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354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92602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A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13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EA811-6AE8-71E2-CBED-034CDF8C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0017B-F119-8AC8-8CDD-67267A2E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51219A-2CB2-8F9C-A243-6877FDF8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EBFD0-1D14-465B-F99D-BA5B4778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4DEF2-D878-55C9-9B2E-7EB51636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8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EC553-EBB5-9DF4-81DF-3CBB9313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2B028-2D0A-7197-C5F0-D51187EE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933B1A-7F63-AB44-F911-265A3E898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2EADBD-9D94-E294-8BDD-A036F17B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571C7-A18F-D095-3D8F-23C172A0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BCB8F2-EE34-669B-278E-198D12E0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679B3-6598-1501-A891-0592086A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A20090-9F82-1D84-8940-E17E60E2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8AE1EB-3DFD-35BF-9F7C-4C00421A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019F3F-2948-12FA-05FA-498FE06CC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AA61A6-BB98-6E75-F13A-3A80C664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4BA618-36F8-7BAE-5791-B3B007D3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1C5382-E50C-CF96-B984-1E35D316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89017E-D3DC-070D-2584-189E0A7A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1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BFEF5-3668-27A8-6507-03F05BBB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E7F1DB-D45F-DB04-BB7D-586582CB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65677C-8C4A-394D-D09E-7702BE28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9E8154-BAFA-3B27-B343-D3A96662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6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65285D-5E3D-56AF-6BB2-9D288ABB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69777C-0E34-7FB3-D7BE-6167B718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F8AD3-602F-7F67-E9F7-6840FCC8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40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7C7A7-88B9-6C6E-90A3-5DFF8D9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2BC34-FD17-84A0-CECF-DE1CE0BA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C4C7A-C0E1-D43C-98B2-98FF8724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585F2-16F7-010E-1CA5-147DFF13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3547B-68C6-4109-7D56-64B18CBF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46AE95-22BE-4FCE-5870-26CFB40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05357-1B3D-47FF-EC31-B3B32D82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3B0BD9-C072-6F83-4AD7-FFBE26AF7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A4AB6E-1D30-CAAD-E000-A3381A5AE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7ACFB-D74E-52FC-5B8F-1B993716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1B102-4357-9A0C-8C37-F3250025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42753A-B5A2-F3D0-1A6C-C9D2D531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709784-EB74-2E26-6A36-E087ABCB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9038DC-2424-BDBB-0237-24311186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CBEBB-7AAC-9223-7D04-EED435A36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1A60-F5CB-4A6F-B24F-3CC7DCB78B46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7B8580-E34D-D8EA-E805-0D8813DFD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37EC9-BEC6-D016-9201-679056EF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C5AD-FFE6-45CE-808D-CF1E86106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0DA36B-8CFC-B806-3907-08B8EE689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760" t="21694" r="5782" b="23627"/>
          <a:stretch/>
        </p:blipFill>
        <p:spPr>
          <a:xfrm>
            <a:off x="9766801" y="256894"/>
            <a:ext cx="1837067" cy="34659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7" y="174298"/>
            <a:ext cx="8128000" cy="7127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69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609599" y="6261480"/>
            <a:ext cx="5264727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baseline="0" dirty="0">
                <a:latin typeface="Calibri Light" panose="020F0302020204030204" pitchFamily="34" charset="0"/>
              </a:rPr>
              <a:t>Bruno </a:t>
            </a:r>
            <a:r>
              <a:rPr lang="en-US" sz="1600" i="0" baseline="0" dirty="0" err="1">
                <a:latin typeface="Calibri Light" panose="020F0302020204030204" pitchFamily="34" charset="0"/>
              </a:rPr>
              <a:t>Bregola</a:t>
            </a:r>
            <a:r>
              <a:rPr lang="en-US" sz="1600" i="0" baseline="0" dirty="0">
                <a:latin typeface="Calibri Light" panose="020F0302020204030204" pitchFamily="34" charset="0"/>
              </a:rPr>
              <a:t> | </a:t>
            </a:r>
            <a:r>
              <a:rPr lang="en-US" sz="1600" i="0" dirty="0">
                <a:latin typeface="Calibri Light" panose="020F0302020204030204" pitchFamily="34" charset="0"/>
              </a:rPr>
              <a:t>Gustavo Sales |</a:t>
            </a:r>
            <a:r>
              <a:rPr lang="en-US" sz="1600" i="0" baseline="0" dirty="0">
                <a:latin typeface="Calibri Light" panose="020F0302020204030204" pitchFamily="34" charset="0"/>
              </a:rPr>
              <a:t> João </a:t>
            </a:r>
            <a:r>
              <a:rPr lang="en-US" sz="1600" i="0" baseline="0" dirty="0" err="1">
                <a:latin typeface="Calibri Light" panose="020F0302020204030204" pitchFamily="34" charset="0"/>
              </a:rPr>
              <a:t>Pianna</a:t>
            </a:r>
            <a:endParaRPr lang="en-US" sz="1600" i="0" dirty="0">
              <a:latin typeface="Calibri Light" panose="020F0302020204030204" pitchFamily="34" charset="0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533072" y="934148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1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 descr="Vista de cima de um edifício&#10;&#10;Descrição gerada automaticamente">
            <a:extLst>
              <a:ext uri="{FF2B5EF4-FFF2-40B4-BE49-F238E27FC236}">
                <a16:creationId xmlns:a16="http://schemas.microsoft.com/office/drawing/2014/main" id="{5C83299F-A8ED-68EC-578E-43B250D6E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42" b="117"/>
          <a:stretch/>
        </p:blipFill>
        <p:spPr>
          <a:xfrm>
            <a:off x="-2875" y="1"/>
            <a:ext cx="1219487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396" y="746761"/>
            <a:ext cx="5349465" cy="3467100"/>
          </a:xfrm>
          <a:prstGeom prst="rect">
            <a:avLst/>
          </a:prstGeom>
          <a:solidFill>
            <a:srgbClr val="FFFFFF">
              <a:alpha val="9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aleway"/>
              <a:ea typeface="+mn-ea"/>
              <a:cs typeface="Raleway"/>
            </a:endParaRPr>
          </a:p>
          <a:p>
            <a:pPr marL="457200" marR="0" lvl="1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Raleway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9396" y="1795850"/>
            <a:ext cx="5242784" cy="1107547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O IMPACTO DA PRODUTIVIDADE NO CHURN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9396" y="2903397"/>
            <a:ext cx="5242784" cy="697755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Calibri Light" panose="020F0302020204030204"/>
                <a:ea typeface="+mn-ea"/>
                <a:cs typeface="Raleway"/>
              </a:rPr>
              <a:t>Fábio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Calibri Light" panose="020F0302020204030204"/>
                <a:ea typeface="+mn-ea"/>
                <a:cs typeface="Raleway"/>
              </a:rPr>
              <a:t>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Calibri Light" panose="020F0302020204030204"/>
                <a:ea typeface="+mn-ea"/>
                <a:cs typeface="Raleway"/>
              </a:rPr>
              <a:t>Gerevini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Calibri Light" panose="020F0302020204030204"/>
                <a:ea typeface="+mn-ea"/>
                <a:cs typeface="Raleway"/>
              </a:rPr>
              <a:t> Canton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Calibri Light" panose="020F0302020204030204"/>
                <a:ea typeface="+mn-ea"/>
                <a:cs typeface="Raleway"/>
              </a:rPr>
              <a:t>João Victor Campos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Calibri Light" panose="020F0302020204030204"/>
                <a:ea typeface="+mn-ea"/>
                <a:cs typeface="Raleway"/>
              </a:rPr>
              <a:t>Czarnobay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Calibri Light" panose="020F0302020204030204"/>
              <a:ea typeface="+mn-ea"/>
              <a:cs typeface="Raleway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D99B1A-AFFB-3917-4F3C-35BA14A06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17" t="21785" r="6076" b="22354"/>
          <a:stretch/>
        </p:blipFill>
        <p:spPr>
          <a:xfrm>
            <a:off x="1485255" y="1213682"/>
            <a:ext cx="2951020" cy="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8D1-5267-4A1F-F4A0-29E6BB58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DESCRITIVA SOBRE A RELAÇÃO DAS VARIÁVEIS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94C70B-8042-21D8-B757-6EA2DF8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D275F-CEB3-F1B9-68A0-C5096768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B21901-33DB-34B2-6BFC-EF3BBCDA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2" y="1642532"/>
            <a:ext cx="5789480" cy="35729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5B2AF8-1F39-9857-9701-2A1227BCD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60" y="1642532"/>
            <a:ext cx="5781643" cy="35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8D1-5267-4A1F-F4A0-29E6BB58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DESCRITIVA SOBRE A RELAÇÃO DAS VARIÁVEIS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94C70B-8042-21D8-B757-6EA2DF8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D275F-CEB3-F1B9-68A0-C5096768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943A44-795B-1CB3-1052-5EAC555A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7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  <a:stCxn id="101" idx="3"/>
          </p:cNvCxnSpPr>
          <p:nvPr/>
        </p:nvCxnSpPr>
        <p:spPr>
          <a:xfrm>
            <a:off x="4460303" y="4016936"/>
            <a:ext cx="5993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7132324" y="4009037"/>
            <a:ext cx="599377" cy="3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7057" y="161046"/>
            <a:ext cx="8128000" cy="712761"/>
          </a:xfrm>
        </p:spPr>
        <p:txBody>
          <a:bodyPr/>
          <a:lstStyle/>
          <a:p>
            <a:r>
              <a:rPr lang="en-US" dirty="0"/>
              <a:t>BUSCAMOS UM MODELO DINÂMICO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12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5059680" y="2451947"/>
            <a:ext cx="2072640" cy="1910080"/>
            <a:chOff x="3789680" y="1838960"/>
            <a:chExt cx="1554480" cy="1432560"/>
          </a:xfrm>
        </p:grpSpPr>
        <p:sp>
          <p:nvSpPr>
            <p:cNvPr id="81" name="TextBox 80"/>
            <p:cNvSpPr txBox="1"/>
            <p:nvPr/>
          </p:nvSpPr>
          <p:spPr>
            <a:xfrm>
              <a:off x="3837940" y="2755517"/>
              <a:ext cx="145796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2"/>
                </a:buClr>
              </a:pPr>
              <a:r>
                <a:rPr lang="en-US" sz="1200" b="1" dirty="0">
                  <a:latin typeface="Raleway" panose="020B0003030101060003" pitchFamily="34" charset="0"/>
                </a:rPr>
                <a:t>ARELLANO-BOND</a:t>
              </a:r>
            </a:p>
            <a:p>
              <a:pPr algn="ctr">
                <a:buClr>
                  <a:schemeClr val="accent2"/>
                </a:buClr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Modelo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usado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regressão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89680" y="1838960"/>
              <a:ext cx="1554480" cy="14325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20347" y="2463898"/>
            <a:ext cx="2339956" cy="61555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r">
              <a:buClr>
                <a:schemeClr val="accent2"/>
              </a:buClr>
            </a:pPr>
            <a:r>
              <a:rPr lang="en-US" sz="1200" b="1" dirty="0">
                <a:latin typeface="Raleway" panose="020B0003030101060003" pitchFamily="34" charset="0"/>
              </a:rPr>
              <a:t>MODELO DINÂMICO</a:t>
            </a:r>
          </a:p>
          <a:p>
            <a:pPr algn="r">
              <a:buClr>
                <a:schemeClr val="accent2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Para dados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painel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20348" y="3709159"/>
            <a:ext cx="2339955" cy="61555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r">
              <a:buClr>
                <a:schemeClr val="accent2"/>
              </a:buClr>
            </a:pPr>
            <a:r>
              <a:rPr lang="en-US" sz="1200" b="1" dirty="0">
                <a:latin typeface="Raleway" panose="020B0003030101060003" pitchFamily="34" charset="0"/>
              </a:rPr>
              <a:t>DADOS EM PAINEL</a:t>
            </a:r>
          </a:p>
          <a:p>
            <a:pPr algn="r">
              <a:buClr>
                <a:schemeClr val="accent2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Dados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longitudinais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31699" y="2463898"/>
            <a:ext cx="2339953" cy="61555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b="1" i="1" dirty="0">
                <a:latin typeface="Raleway" panose="020B0003030101060003" pitchFamily="34" charset="0"/>
              </a:rPr>
              <a:t>CROSS-SECTION</a:t>
            </a:r>
            <a:r>
              <a:rPr lang="en-US" sz="1200" b="1" dirty="0">
                <a:latin typeface="Raleway" panose="020B0003030101060003" pitchFamily="34" charset="0"/>
              </a:rPr>
              <a:t> BAIXO</a:t>
            </a:r>
          </a:p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Arellano-Bond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foca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neste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quesito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31699" y="3705179"/>
            <a:ext cx="2339955" cy="61555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b="1" dirty="0">
                <a:latin typeface="Raleway" panose="020B0003030101060003" pitchFamily="34" charset="0"/>
              </a:rPr>
              <a:t>LONGO PERÍODO DE TEMPO</a:t>
            </a:r>
          </a:p>
          <a:p>
            <a:pPr>
              <a:buClr>
                <a:schemeClr val="accent2"/>
              </a:buClr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Analisamos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9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anos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trimestrais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9DE7C7-3D40-5F3B-2C0C-01893577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569B37E-2416-594E-14AD-EF4A14E8718F}"/>
              </a:ext>
            </a:extLst>
          </p:cNvPr>
          <p:cNvCxnSpPr>
            <a:cxnSpLocks/>
          </p:cNvCxnSpPr>
          <p:nvPr/>
        </p:nvCxnSpPr>
        <p:spPr>
          <a:xfrm>
            <a:off x="4460302" y="2765024"/>
            <a:ext cx="5993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5">
            <a:extLst>
              <a:ext uri="{FF2B5EF4-FFF2-40B4-BE49-F238E27FC236}">
                <a16:creationId xmlns:a16="http://schemas.microsoft.com/office/drawing/2014/main" id="{9FBFE0E2-15CC-51CB-77FD-CF1FA1610300}"/>
              </a:ext>
            </a:extLst>
          </p:cNvPr>
          <p:cNvCxnSpPr/>
          <p:nvPr/>
        </p:nvCxnSpPr>
        <p:spPr>
          <a:xfrm flipH="1" flipV="1">
            <a:off x="7132323" y="2807072"/>
            <a:ext cx="599377" cy="3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Gráfico de barras com tendência ascendente estrutura de tópicos">
            <a:extLst>
              <a:ext uri="{FF2B5EF4-FFF2-40B4-BE49-F238E27FC236}">
                <a16:creationId xmlns:a16="http://schemas.microsoft.com/office/drawing/2014/main" id="{6CD1EF6A-C837-3302-CE71-C53E179A8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765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FCB50-89BE-FCFA-730D-793500AC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MODELO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814BFA-726B-9425-592A-48B53622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B559E0-F3E6-A6D3-D138-0F623ED3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77F66B-F4A0-8C5E-A232-3321085E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1962150"/>
            <a:ext cx="54006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1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FCB50-89BE-FCFA-730D-793500AC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MODELO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814BFA-726B-9425-592A-48B53622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B559E0-F3E6-A6D3-D138-0F623ED3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5F6FF1-56AC-D78B-56D1-F9A060EE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7" y="941968"/>
            <a:ext cx="5343525" cy="5010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02AD1A-FF14-4EE4-E75B-90EF46843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886" y="941968"/>
            <a:ext cx="53816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1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15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8172" y="1349365"/>
            <a:ext cx="10568249" cy="3110093"/>
          </a:xfrm>
          <a:prstGeom prst="rect">
            <a:avLst/>
          </a:prstGeom>
          <a:noFill/>
        </p:spPr>
        <p:txBody>
          <a:bodyPr wrap="square" numCol="2" spcCol="457200" rtlCol="0">
            <a:noAutofit/>
          </a:bodyPr>
          <a:lstStyle/>
          <a:p>
            <a:pPr marL="380990" indent="-380990" algn="just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pt-BR" sz="2000" dirty="0">
                <a:latin typeface="Calibri Light" panose="020F0302020204030204" pitchFamily="34" charset="0"/>
              </a:rPr>
              <a:t>Na análise descritiva, não foi observada uma relação clara entre a produtividade e o </a:t>
            </a:r>
            <a:r>
              <a:rPr lang="pt-BR" sz="2000" i="1" dirty="0" err="1">
                <a:latin typeface="Calibri Light" panose="020F0302020204030204" pitchFamily="34" charset="0"/>
              </a:rPr>
              <a:t>turn-over</a:t>
            </a:r>
            <a:r>
              <a:rPr lang="pt-BR" sz="2000" dirty="0">
                <a:latin typeface="Calibri Light" panose="020F0302020204030204" pitchFamily="34" charset="0"/>
              </a:rPr>
              <a:t>.</a:t>
            </a:r>
          </a:p>
          <a:p>
            <a:pPr algn="just">
              <a:buClr>
                <a:schemeClr val="accent2"/>
              </a:buClr>
            </a:pPr>
            <a:endParaRPr lang="pt-BR" sz="2000" dirty="0">
              <a:latin typeface="Calibri Light" panose="020F0302020204030204" pitchFamily="34" charset="0"/>
            </a:endParaRPr>
          </a:p>
          <a:p>
            <a:pPr marL="380990" indent="-380990" algn="just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pt-BR" sz="2000" dirty="0">
                <a:latin typeface="Calibri Light" panose="020F0302020204030204" pitchFamily="34" charset="0"/>
              </a:rPr>
              <a:t>O </a:t>
            </a:r>
            <a:r>
              <a:rPr lang="pt-BR" sz="2000" i="1" dirty="0" err="1">
                <a:latin typeface="Calibri Light" panose="020F0302020204030204" pitchFamily="34" charset="0"/>
              </a:rPr>
              <a:t>turn-over</a:t>
            </a:r>
            <a:r>
              <a:rPr lang="pt-BR" sz="2000" dirty="0">
                <a:latin typeface="Calibri Light" panose="020F0302020204030204" pitchFamily="34" charset="0"/>
              </a:rPr>
              <a:t> apresenta uma sazonalidade entre os trimestres que os afetam de forma </a:t>
            </a:r>
            <a:r>
              <a:rPr lang="pt-BR" sz="2000" dirty="0" err="1">
                <a:latin typeface="Calibri Light" panose="020F0302020204030204" pitchFamily="34" charset="0"/>
              </a:rPr>
              <a:t>descrescente</a:t>
            </a:r>
            <a:r>
              <a:rPr lang="pt-BR" sz="2000" dirty="0">
                <a:latin typeface="Calibri Light" panose="020F0302020204030204" pitchFamily="34" charset="0"/>
              </a:rPr>
              <a:t>.</a:t>
            </a:r>
            <a:endParaRPr lang="en-US" sz="2000" dirty="0">
              <a:latin typeface="Calibri Light" panose="020F0302020204030204" pitchFamily="34" charset="0"/>
            </a:endParaRPr>
          </a:p>
          <a:p>
            <a:pPr algn="just">
              <a:buClr>
                <a:schemeClr val="accent2"/>
              </a:buClr>
            </a:pPr>
            <a:endParaRPr lang="en-US" sz="2000" dirty="0">
              <a:latin typeface="Calibri Light" panose="020F0302020204030204" pitchFamily="34" charset="0"/>
            </a:endParaRPr>
          </a:p>
          <a:p>
            <a:pPr algn="just">
              <a:buClr>
                <a:schemeClr val="accent2"/>
              </a:buClr>
            </a:pPr>
            <a:endParaRPr lang="pt-BR" sz="2000" dirty="0">
              <a:latin typeface="Calibri Light" panose="020F0302020204030204" pitchFamily="34" charset="0"/>
            </a:endParaRPr>
          </a:p>
          <a:p>
            <a:pPr marL="380990" indent="-380990" algn="just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pt-BR" sz="2000" dirty="0">
                <a:latin typeface="Calibri Light" panose="020F0302020204030204" pitchFamily="34" charset="0"/>
              </a:rPr>
              <a:t>Nossos modelos indicam que não existe uma relação entre a produtividade e o </a:t>
            </a:r>
            <a:r>
              <a:rPr lang="pt-BR" sz="2000" i="1" dirty="0">
                <a:latin typeface="Calibri Light" panose="020F0302020204030204" pitchFamily="34" charset="0"/>
              </a:rPr>
              <a:t>turnover</a:t>
            </a:r>
            <a:r>
              <a:rPr lang="pt-BR" sz="2000" dirty="0">
                <a:latin typeface="Calibri Light" panose="020F0302020204030204" pitchFamily="34" charset="0"/>
              </a:rPr>
              <a:t> das firmas.</a:t>
            </a:r>
            <a:endParaRPr lang="en-US" sz="2000" dirty="0">
              <a:latin typeface="Calibri Light" panose="020F0302020204030204" pitchFamily="34" charset="0"/>
            </a:endParaRPr>
          </a:p>
          <a:p>
            <a:pPr algn="just">
              <a:buClr>
                <a:schemeClr val="accent2"/>
              </a:buClr>
            </a:pPr>
            <a:endParaRPr lang="en-US" sz="2000" dirty="0">
              <a:latin typeface="Calibri Light" panose="020F0302020204030204" pitchFamily="34" charset="0"/>
            </a:endParaRPr>
          </a:p>
          <a:p>
            <a:pPr marL="380990" indent="-380990" algn="just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pt-BR" sz="2000" dirty="0">
                <a:latin typeface="Calibri Light" panose="020F0302020204030204" pitchFamily="34" charset="0"/>
              </a:rPr>
              <a:t>Não foi apresentada uma conclusão clara, sendo necessária mais observações a nível firma.</a:t>
            </a:r>
          </a:p>
          <a:p>
            <a:pPr marL="304792" indent="-304792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67" dirty="0">
              <a:latin typeface="Calibri Light" panose="020F0302020204030204" pitchFamily="34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67" dirty="0">
              <a:latin typeface="Calibri Light" panose="020F0302020204030204" pitchFamily="34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67" dirty="0">
              <a:latin typeface="Calibri Light" panose="020F03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61F9A4-3CB8-61FB-4882-2857437D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68827"/>
            <a:ext cx="4999153" cy="7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Shape 1833"/>
          <p:cNvSpPr/>
          <p:nvPr/>
        </p:nvSpPr>
        <p:spPr>
          <a:xfrm>
            <a:off x="0" y="1"/>
            <a:ext cx="12192000" cy="68652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609585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296385" y="2798219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 defTabSz="609585">
              <a:lnSpc>
                <a:spcPct val="140000"/>
              </a:lnSpc>
            </a:pPr>
            <a:r>
              <a:rPr lang="en-US" sz="4800" b="1">
                <a:solidFill>
                  <a:srgbClr val="FFFFFF"/>
                </a:solidFill>
                <a:latin typeface="Raleway"/>
                <a:cs typeface="Raleway"/>
              </a:rPr>
              <a:t>OBRIGADO!</a:t>
            </a:r>
          </a:p>
          <a:p>
            <a:pPr algn="ctr" defTabSz="609585"/>
            <a:r>
              <a:rPr lang="en-US" sz="2400">
                <a:solidFill>
                  <a:srgbClr val="FFFFFF"/>
                </a:solidFill>
                <a:latin typeface="Raleway"/>
                <a:cs typeface="Raleway"/>
              </a:rPr>
              <a:t>PERGUNTAS?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2D94FD9-54C2-B429-946D-03868BED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89" t="24686" r="6992" b="23919"/>
          <a:stretch/>
        </p:blipFill>
        <p:spPr>
          <a:xfrm>
            <a:off x="4767094" y="2550476"/>
            <a:ext cx="2657812" cy="4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7057" y="161046"/>
            <a:ext cx="8128000" cy="712761"/>
          </a:xfrm>
        </p:spPr>
        <p:txBody>
          <a:bodyPr>
            <a:normAutofit/>
          </a:bodyPr>
          <a:lstStyle/>
          <a:p>
            <a:r>
              <a:rPr lang="en-US" dirty="0"/>
              <a:t>BUSCAMOS UMA ANÁLISE AMPLA E COMPLEXA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D1EDE-7116-2443-9BDD-368CE5B376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32597" y="3967427"/>
            <a:ext cx="2742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RESULTADOS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297432" y="3525038"/>
            <a:ext cx="1369115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80542" y="1594958"/>
            <a:ext cx="24463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75BDA7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FINAL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8297432" y="2350261"/>
            <a:ext cx="1369115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24269" y="3967427"/>
            <a:ext cx="244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FINANÇAS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96074" y="4322521"/>
            <a:ext cx="2446325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Resultados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Financeiros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Temos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o interesse de usar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conceitos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das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finanças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corportativas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Roboto Light" panose="02000000000000000000" pitchFamily="2" charset="0"/>
              <a:cs typeface="+mn-cs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534680" y="3545557"/>
            <a:ext cx="1369115" cy="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24269" y="1594958"/>
            <a:ext cx="24463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FINANCEIRA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534680" y="2350261"/>
            <a:ext cx="1369115" cy="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56982" y="3967427"/>
            <a:ext cx="2817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MACROECONOMIA 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447353" y="3525038"/>
            <a:ext cx="1369115" cy="0"/>
          </a:xfrm>
          <a:prstGeom prst="line">
            <a:avLst/>
          </a:prstGeom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08747" y="1606212"/>
            <a:ext cx="24463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58B6C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ECONOMICA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447353" y="2350261"/>
            <a:ext cx="1369115" cy="0"/>
          </a:xfrm>
          <a:prstGeom prst="line">
            <a:avLst/>
          </a:prstGeom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7766" y="4322521"/>
            <a:ext cx="2228289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Economia e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Emprego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Buscamos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estudar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problemas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da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economia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, que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tenha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forte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relevância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para o mercado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5850" y="4302167"/>
            <a:ext cx="2742216" cy="16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Produtividade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e </a:t>
            </a:r>
            <a:r>
              <a:rPr lang="en-US" sz="1867" i="1" dirty="0">
                <a:solidFill>
                  <a:srgbClr val="7F7F7F"/>
                </a:solidFill>
                <a:latin typeface="Calibri Light" panose="020F0302020204030204" pitchFamily="34" charset="0"/>
                <a:cs typeface="Raleway"/>
              </a:rPr>
              <a:t>Turnover</a:t>
            </a:r>
            <a:endParaRPr kumimoji="0" lang="en-US" sz="1867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Queremos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estabelecer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uma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análise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que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busque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observer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uma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relação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entre o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emprego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, a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produtividade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e o </a:t>
            </a:r>
            <a:r>
              <a:rPr lang="en-US" sz="1467" i="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turnover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 das </a:t>
            </a: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Roboto Light" panose="02000000000000000000" pitchFamily="2" charset="0"/>
                <a:cs typeface="+mn-cs"/>
              </a:rPr>
              <a:t>firmas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60" name="Freeform 181"/>
          <p:cNvSpPr>
            <a:spLocks noEditPoints="1"/>
          </p:cNvSpPr>
          <p:nvPr/>
        </p:nvSpPr>
        <p:spPr bwMode="auto">
          <a:xfrm>
            <a:off x="5901971" y="2705358"/>
            <a:ext cx="472108" cy="473508"/>
          </a:xfrm>
          <a:custGeom>
            <a:avLst/>
            <a:gdLst>
              <a:gd name="T0" fmla="*/ 168 w 185"/>
              <a:gd name="T1" fmla="*/ 0 h 186"/>
              <a:gd name="T2" fmla="*/ 16 w 185"/>
              <a:gd name="T3" fmla="*/ 0 h 186"/>
              <a:gd name="T4" fmla="*/ 0 w 185"/>
              <a:gd name="T5" fmla="*/ 17 h 186"/>
              <a:gd name="T6" fmla="*/ 0 w 185"/>
              <a:gd name="T7" fmla="*/ 144 h 186"/>
              <a:gd name="T8" fmla="*/ 16 w 185"/>
              <a:gd name="T9" fmla="*/ 161 h 186"/>
              <a:gd name="T10" fmla="*/ 75 w 185"/>
              <a:gd name="T11" fmla="*/ 161 h 186"/>
              <a:gd name="T12" fmla="*/ 75 w 185"/>
              <a:gd name="T13" fmla="*/ 177 h 186"/>
              <a:gd name="T14" fmla="*/ 63 w 185"/>
              <a:gd name="T15" fmla="*/ 177 h 186"/>
              <a:gd name="T16" fmla="*/ 59 w 185"/>
              <a:gd name="T17" fmla="*/ 182 h 186"/>
              <a:gd name="T18" fmla="*/ 63 w 185"/>
              <a:gd name="T19" fmla="*/ 186 h 186"/>
              <a:gd name="T20" fmla="*/ 122 w 185"/>
              <a:gd name="T21" fmla="*/ 186 h 186"/>
              <a:gd name="T22" fmla="*/ 126 w 185"/>
              <a:gd name="T23" fmla="*/ 182 h 186"/>
              <a:gd name="T24" fmla="*/ 122 w 185"/>
              <a:gd name="T25" fmla="*/ 177 h 186"/>
              <a:gd name="T26" fmla="*/ 109 w 185"/>
              <a:gd name="T27" fmla="*/ 177 h 186"/>
              <a:gd name="T28" fmla="*/ 109 w 185"/>
              <a:gd name="T29" fmla="*/ 161 h 186"/>
              <a:gd name="T30" fmla="*/ 168 w 185"/>
              <a:gd name="T31" fmla="*/ 161 h 186"/>
              <a:gd name="T32" fmla="*/ 185 w 185"/>
              <a:gd name="T33" fmla="*/ 144 h 186"/>
              <a:gd name="T34" fmla="*/ 185 w 185"/>
              <a:gd name="T35" fmla="*/ 17 h 186"/>
              <a:gd name="T36" fmla="*/ 168 w 185"/>
              <a:gd name="T37" fmla="*/ 0 h 186"/>
              <a:gd name="T38" fmla="*/ 101 w 185"/>
              <a:gd name="T39" fmla="*/ 177 h 186"/>
              <a:gd name="T40" fmla="*/ 84 w 185"/>
              <a:gd name="T41" fmla="*/ 177 h 186"/>
              <a:gd name="T42" fmla="*/ 84 w 185"/>
              <a:gd name="T43" fmla="*/ 161 h 186"/>
              <a:gd name="T44" fmla="*/ 101 w 185"/>
              <a:gd name="T45" fmla="*/ 161 h 186"/>
              <a:gd name="T46" fmla="*/ 101 w 185"/>
              <a:gd name="T47" fmla="*/ 177 h 186"/>
              <a:gd name="T48" fmla="*/ 177 w 185"/>
              <a:gd name="T49" fmla="*/ 144 h 186"/>
              <a:gd name="T50" fmla="*/ 168 w 185"/>
              <a:gd name="T51" fmla="*/ 152 h 186"/>
              <a:gd name="T52" fmla="*/ 16 w 185"/>
              <a:gd name="T53" fmla="*/ 152 h 186"/>
              <a:gd name="T54" fmla="*/ 8 w 185"/>
              <a:gd name="T55" fmla="*/ 144 h 186"/>
              <a:gd name="T56" fmla="*/ 8 w 185"/>
              <a:gd name="T57" fmla="*/ 135 h 186"/>
              <a:gd name="T58" fmla="*/ 177 w 185"/>
              <a:gd name="T59" fmla="*/ 135 h 186"/>
              <a:gd name="T60" fmla="*/ 177 w 185"/>
              <a:gd name="T61" fmla="*/ 144 h 186"/>
              <a:gd name="T62" fmla="*/ 177 w 185"/>
              <a:gd name="T63" fmla="*/ 127 h 186"/>
              <a:gd name="T64" fmla="*/ 8 w 185"/>
              <a:gd name="T65" fmla="*/ 127 h 186"/>
              <a:gd name="T66" fmla="*/ 8 w 185"/>
              <a:gd name="T67" fmla="*/ 17 h 186"/>
              <a:gd name="T68" fmla="*/ 16 w 185"/>
              <a:gd name="T69" fmla="*/ 9 h 186"/>
              <a:gd name="T70" fmla="*/ 168 w 185"/>
              <a:gd name="T71" fmla="*/ 9 h 186"/>
              <a:gd name="T72" fmla="*/ 177 w 185"/>
              <a:gd name="T73" fmla="*/ 17 h 186"/>
              <a:gd name="T74" fmla="*/ 177 w 185"/>
              <a:gd name="T75" fmla="*/ 127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5" h="186">
                <a:moveTo>
                  <a:pt x="16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1"/>
                  <a:pt x="16" y="161"/>
                </a:cubicBezTo>
                <a:cubicBezTo>
                  <a:pt x="75" y="161"/>
                  <a:pt x="75" y="161"/>
                  <a:pt x="75" y="161"/>
                </a:cubicBezTo>
                <a:cubicBezTo>
                  <a:pt x="75" y="177"/>
                  <a:pt x="75" y="177"/>
                  <a:pt x="75" y="177"/>
                </a:cubicBezTo>
                <a:cubicBezTo>
                  <a:pt x="63" y="177"/>
                  <a:pt x="63" y="177"/>
                  <a:pt x="63" y="177"/>
                </a:cubicBezTo>
                <a:cubicBezTo>
                  <a:pt x="60" y="177"/>
                  <a:pt x="59" y="179"/>
                  <a:pt x="59" y="182"/>
                </a:cubicBezTo>
                <a:cubicBezTo>
                  <a:pt x="59" y="184"/>
                  <a:pt x="60" y="186"/>
                  <a:pt x="63" y="186"/>
                </a:cubicBezTo>
                <a:cubicBezTo>
                  <a:pt x="122" y="186"/>
                  <a:pt x="122" y="186"/>
                  <a:pt x="122" y="186"/>
                </a:cubicBezTo>
                <a:cubicBezTo>
                  <a:pt x="124" y="186"/>
                  <a:pt x="126" y="184"/>
                  <a:pt x="126" y="182"/>
                </a:cubicBezTo>
                <a:cubicBezTo>
                  <a:pt x="126" y="179"/>
                  <a:pt x="124" y="177"/>
                  <a:pt x="122" y="177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109" y="161"/>
                  <a:pt x="109" y="161"/>
                  <a:pt x="109" y="161"/>
                </a:cubicBezTo>
                <a:cubicBezTo>
                  <a:pt x="168" y="161"/>
                  <a:pt x="168" y="161"/>
                  <a:pt x="168" y="161"/>
                </a:cubicBezTo>
                <a:cubicBezTo>
                  <a:pt x="178" y="161"/>
                  <a:pt x="185" y="153"/>
                  <a:pt x="185" y="144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5" y="8"/>
                  <a:pt x="178" y="0"/>
                  <a:pt x="168" y="0"/>
                </a:cubicBezTo>
                <a:close/>
                <a:moveTo>
                  <a:pt x="101" y="177"/>
                </a:moveTo>
                <a:cubicBezTo>
                  <a:pt x="84" y="177"/>
                  <a:pt x="84" y="177"/>
                  <a:pt x="84" y="177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101" y="161"/>
                  <a:pt x="101" y="161"/>
                  <a:pt x="101" y="161"/>
                </a:cubicBezTo>
                <a:lnTo>
                  <a:pt x="101" y="177"/>
                </a:lnTo>
                <a:close/>
                <a:moveTo>
                  <a:pt x="177" y="144"/>
                </a:moveTo>
                <a:cubicBezTo>
                  <a:pt x="177" y="148"/>
                  <a:pt x="173" y="152"/>
                  <a:pt x="16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135"/>
                  <a:pt x="8" y="135"/>
                  <a:pt x="8" y="135"/>
                </a:cubicBezTo>
                <a:cubicBezTo>
                  <a:pt x="177" y="135"/>
                  <a:pt x="177" y="135"/>
                  <a:pt x="177" y="135"/>
                </a:cubicBezTo>
                <a:lnTo>
                  <a:pt x="177" y="144"/>
                </a:lnTo>
                <a:close/>
                <a:moveTo>
                  <a:pt x="177" y="127"/>
                </a:moveTo>
                <a:cubicBezTo>
                  <a:pt x="8" y="127"/>
                  <a:pt x="8" y="127"/>
                  <a:pt x="8" y="12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3"/>
                  <a:pt x="12" y="9"/>
                  <a:pt x="16" y="9"/>
                </a:cubicBezTo>
                <a:cubicBezTo>
                  <a:pt x="168" y="9"/>
                  <a:pt x="168" y="9"/>
                  <a:pt x="168" y="9"/>
                </a:cubicBezTo>
                <a:cubicBezTo>
                  <a:pt x="173" y="9"/>
                  <a:pt x="177" y="13"/>
                  <a:pt x="177" y="17"/>
                </a:cubicBezTo>
                <a:lnTo>
                  <a:pt x="177" y="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500"/>
          <p:cNvSpPr>
            <a:spLocks noChangeAspect="1" noEditPoints="1"/>
          </p:cNvSpPr>
          <p:nvPr/>
        </p:nvSpPr>
        <p:spPr bwMode="auto">
          <a:xfrm>
            <a:off x="8726972" y="2705358"/>
            <a:ext cx="479972" cy="479972"/>
          </a:xfrm>
          <a:custGeom>
            <a:avLst/>
            <a:gdLst>
              <a:gd name="T0" fmla="*/ 152 w 186"/>
              <a:gd name="T1" fmla="*/ 55 h 186"/>
              <a:gd name="T2" fmla="*/ 127 w 186"/>
              <a:gd name="T3" fmla="*/ 55 h 186"/>
              <a:gd name="T4" fmla="*/ 140 w 186"/>
              <a:gd name="T5" fmla="*/ 51 h 186"/>
              <a:gd name="T6" fmla="*/ 140 w 186"/>
              <a:gd name="T7" fmla="*/ 60 h 186"/>
              <a:gd name="T8" fmla="*/ 140 w 186"/>
              <a:gd name="T9" fmla="*/ 51 h 186"/>
              <a:gd name="T10" fmla="*/ 102 w 186"/>
              <a:gd name="T11" fmla="*/ 9 h 186"/>
              <a:gd name="T12" fmla="*/ 85 w 186"/>
              <a:gd name="T13" fmla="*/ 9 h 186"/>
              <a:gd name="T14" fmla="*/ 0 w 186"/>
              <a:gd name="T15" fmla="*/ 17 h 186"/>
              <a:gd name="T16" fmla="*/ 9 w 186"/>
              <a:gd name="T17" fmla="*/ 34 h 186"/>
              <a:gd name="T18" fmla="*/ 17 w 186"/>
              <a:gd name="T19" fmla="*/ 144 h 186"/>
              <a:gd name="T20" fmla="*/ 89 w 186"/>
              <a:gd name="T21" fmla="*/ 155 h 186"/>
              <a:gd name="T22" fmla="*/ 64 w 186"/>
              <a:gd name="T23" fmla="*/ 182 h 186"/>
              <a:gd name="T24" fmla="*/ 71 w 186"/>
              <a:gd name="T25" fmla="*/ 185 h 186"/>
              <a:gd name="T26" fmla="*/ 116 w 186"/>
              <a:gd name="T27" fmla="*/ 185 h 186"/>
              <a:gd name="T28" fmla="*/ 123 w 186"/>
              <a:gd name="T29" fmla="*/ 182 h 186"/>
              <a:gd name="T30" fmla="*/ 97 w 186"/>
              <a:gd name="T31" fmla="*/ 155 h 186"/>
              <a:gd name="T32" fmla="*/ 169 w 186"/>
              <a:gd name="T33" fmla="*/ 144 h 186"/>
              <a:gd name="T34" fmla="*/ 178 w 186"/>
              <a:gd name="T35" fmla="*/ 34 h 186"/>
              <a:gd name="T36" fmla="*/ 186 w 186"/>
              <a:gd name="T37" fmla="*/ 17 h 186"/>
              <a:gd name="T38" fmla="*/ 169 w 186"/>
              <a:gd name="T39" fmla="*/ 135 h 186"/>
              <a:gd name="T40" fmla="*/ 17 w 186"/>
              <a:gd name="T41" fmla="*/ 34 h 186"/>
              <a:gd name="T42" fmla="*/ 169 w 186"/>
              <a:gd name="T43" fmla="*/ 135 h 186"/>
              <a:gd name="T44" fmla="*/ 9 w 186"/>
              <a:gd name="T45" fmla="*/ 26 h 186"/>
              <a:gd name="T46" fmla="*/ 178 w 186"/>
              <a:gd name="T47" fmla="*/ 17 h 186"/>
              <a:gd name="T48" fmla="*/ 38 w 186"/>
              <a:gd name="T49" fmla="*/ 119 h 186"/>
              <a:gd name="T50" fmla="*/ 152 w 186"/>
              <a:gd name="T51" fmla="*/ 114 h 186"/>
              <a:gd name="T52" fmla="*/ 151 w 186"/>
              <a:gd name="T53" fmla="*/ 112 h 186"/>
              <a:gd name="T54" fmla="*/ 126 w 186"/>
              <a:gd name="T55" fmla="*/ 78 h 186"/>
              <a:gd name="T56" fmla="*/ 120 w 186"/>
              <a:gd name="T57" fmla="*/ 78 h 186"/>
              <a:gd name="T58" fmla="*/ 75 w 186"/>
              <a:gd name="T59" fmla="*/ 61 h 186"/>
              <a:gd name="T60" fmla="*/ 69 w 186"/>
              <a:gd name="T61" fmla="*/ 61 h 186"/>
              <a:gd name="T62" fmla="*/ 35 w 186"/>
              <a:gd name="T63" fmla="*/ 112 h 186"/>
              <a:gd name="T64" fmla="*/ 34 w 186"/>
              <a:gd name="T65" fmla="*/ 114 h 186"/>
              <a:gd name="T66" fmla="*/ 73 w 186"/>
              <a:gd name="T67" fmla="*/ 70 h 186"/>
              <a:gd name="T68" fmla="*/ 106 w 186"/>
              <a:gd name="T69" fmla="*/ 102 h 186"/>
              <a:gd name="T70" fmla="*/ 122 w 186"/>
              <a:gd name="T71" fmla="*/ 87 h 186"/>
              <a:gd name="T72" fmla="*/ 46 w 186"/>
              <a:gd name="T73" fmla="*/ 11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Freeform 139"/>
          <p:cNvSpPr>
            <a:spLocks noChangeAspect="1" noEditPoints="1"/>
          </p:cNvSpPr>
          <p:nvPr/>
        </p:nvSpPr>
        <p:spPr bwMode="auto">
          <a:xfrm>
            <a:off x="2965647" y="2730038"/>
            <a:ext cx="507180" cy="416880"/>
          </a:xfrm>
          <a:custGeom>
            <a:avLst/>
            <a:gdLst>
              <a:gd name="T0" fmla="*/ 177 w 185"/>
              <a:gd name="T1" fmla="*/ 17 h 152"/>
              <a:gd name="T2" fmla="*/ 126 w 185"/>
              <a:gd name="T3" fmla="*/ 17 h 152"/>
              <a:gd name="T4" fmla="*/ 109 w 185"/>
              <a:gd name="T5" fmla="*/ 0 h 152"/>
              <a:gd name="T6" fmla="*/ 76 w 185"/>
              <a:gd name="T7" fmla="*/ 0 h 152"/>
              <a:gd name="T8" fmla="*/ 59 w 185"/>
              <a:gd name="T9" fmla="*/ 17 h 152"/>
              <a:gd name="T10" fmla="*/ 8 w 185"/>
              <a:gd name="T11" fmla="*/ 17 h 152"/>
              <a:gd name="T12" fmla="*/ 0 w 185"/>
              <a:gd name="T13" fmla="*/ 25 h 152"/>
              <a:gd name="T14" fmla="*/ 0 w 185"/>
              <a:gd name="T15" fmla="*/ 143 h 152"/>
              <a:gd name="T16" fmla="*/ 8 w 185"/>
              <a:gd name="T17" fmla="*/ 152 h 152"/>
              <a:gd name="T18" fmla="*/ 177 w 185"/>
              <a:gd name="T19" fmla="*/ 152 h 152"/>
              <a:gd name="T20" fmla="*/ 185 w 185"/>
              <a:gd name="T21" fmla="*/ 143 h 152"/>
              <a:gd name="T22" fmla="*/ 185 w 185"/>
              <a:gd name="T23" fmla="*/ 25 h 152"/>
              <a:gd name="T24" fmla="*/ 177 w 185"/>
              <a:gd name="T25" fmla="*/ 17 h 152"/>
              <a:gd name="T26" fmla="*/ 76 w 185"/>
              <a:gd name="T27" fmla="*/ 8 h 152"/>
              <a:gd name="T28" fmla="*/ 109 w 185"/>
              <a:gd name="T29" fmla="*/ 8 h 152"/>
              <a:gd name="T30" fmla="*/ 118 w 185"/>
              <a:gd name="T31" fmla="*/ 17 h 152"/>
              <a:gd name="T32" fmla="*/ 67 w 185"/>
              <a:gd name="T33" fmla="*/ 17 h 152"/>
              <a:gd name="T34" fmla="*/ 76 w 185"/>
              <a:gd name="T35" fmla="*/ 8 h 152"/>
              <a:gd name="T36" fmla="*/ 25 w 185"/>
              <a:gd name="T37" fmla="*/ 118 h 152"/>
              <a:gd name="T38" fmla="*/ 21 w 185"/>
              <a:gd name="T39" fmla="*/ 122 h 152"/>
              <a:gd name="T40" fmla="*/ 25 w 185"/>
              <a:gd name="T41" fmla="*/ 127 h 152"/>
              <a:gd name="T42" fmla="*/ 25 w 185"/>
              <a:gd name="T43" fmla="*/ 143 h 152"/>
              <a:gd name="T44" fmla="*/ 8 w 185"/>
              <a:gd name="T45" fmla="*/ 143 h 152"/>
              <a:gd name="T46" fmla="*/ 8 w 185"/>
              <a:gd name="T47" fmla="*/ 25 h 152"/>
              <a:gd name="T48" fmla="*/ 25 w 185"/>
              <a:gd name="T49" fmla="*/ 25 h 152"/>
              <a:gd name="T50" fmla="*/ 25 w 185"/>
              <a:gd name="T51" fmla="*/ 118 h 152"/>
              <a:gd name="T52" fmla="*/ 152 w 185"/>
              <a:gd name="T53" fmla="*/ 118 h 152"/>
              <a:gd name="T54" fmla="*/ 147 w 185"/>
              <a:gd name="T55" fmla="*/ 122 h 152"/>
              <a:gd name="T56" fmla="*/ 152 w 185"/>
              <a:gd name="T57" fmla="*/ 127 h 152"/>
              <a:gd name="T58" fmla="*/ 152 w 185"/>
              <a:gd name="T59" fmla="*/ 143 h 152"/>
              <a:gd name="T60" fmla="*/ 34 w 185"/>
              <a:gd name="T61" fmla="*/ 143 h 152"/>
              <a:gd name="T62" fmla="*/ 34 w 185"/>
              <a:gd name="T63" fmla="*/ 127 h 152"/>
              <a:gd name="T64" fmla="*/ 38 w 185"/>
              <a:gd name="T65" fmla="*/ 122 h 152"/>
              <a:gd name="T66" fmla="*/ 34 w 185"/>
              <a:gd name="T67" fmla="*/ 118 h 152"/>
              <a:gd name="T68" fmla="*/ 34 w 185"/>
              <a:gd name="T69" fmla="*/ 25 h 152"/>
              <a:gd name="T70" fmla="*/ 152 w 185"/>
              <a:gd name="T71" fmla="*/ 25 h 152"/>
              <a:gd name="T72" fmla="*/ 152 w 185"/>
              <a:gd name="T73" fmla="*/ 118 h 152"/>
              <a:gd name="T74" fmla="*/ 177 w 185"/>
              <a:gd name="T75" fmla="*/ 143 h 152"/>
              <a:gd name="T76" fmla="*/ 160 w 185"/>
              <a:gd name="T77" fmla="*/ 143 h 152"/>
              <a:gd name="T78" fmla="*/ 160 w 185"/>
              <a:gd name="T79" fmla="*/ 127 h 152"/>
              <a:gd name="T80" fmla="*/ 164 w 185"/>
              <a:gd name="T81" fmla="*/ 122 h 152"/>
              <a:gd name="T82" fmla="*/ 160 w 185"/>
              <a:gd name="T83" fmla="*/ 118 h 152"/>
              <a:gd name="T84" fmla="*/ 160 w 185"/>
              <a:gd name="T85" fmla="*/ 25 h 152"/>
              <a:gd name="T86" fmla="*/ 177 w 185"/>
              <a:gd name="T87" fmla="*/ 25 h 152"/>
              <a:gd name="T88" fmla="*/ 177 w 185"/>
              <a:gd name="T89" fmla="*/ 143 h 152"/>
              <a:gd name="T90" fmla="*/ 46 w 185"/>
              <a:gd name="T91" fmla="*/ 59 h 152"/>
              <a:gd name="T92" fmla="*/ 55 w 185"/>
              <a:gd name="T93" fmla="*/ 59 h 152"/>
              <a:gd name="T94" fmla="*/ 59 w 185"/>
              <a:gd name="T95" fmla="*/ 55 h 152"/>
              <a:gd name="T96" fmla="*/ 55 w 185"/>
              <a:gd name="T97" fmla="*/ 51 h 152"/>
              <a:gd name="T98" fmla="*/ 46 w 185"/>
              <a:gd name="T99" fmla="*/ 51 h 152"/>
              <a:gd name="T100" fmla="*/ 42 w 185"/>
              <a:gd name="T101" fmla="*/ 55 h 152"/>
              <a:gd name="T102" fmla="*/ 46 w 185"/>
              <a:gd name="T103" fmla="*/ 59 h 152"/>
              <a:gd name="T104" fmla="*/ 46 w 185"/>
              <a:gd name="T105" fmla="*/ 42 h 152"/>
              <a:gd name="T106" fmla="*/ 71 w 185"/>
              <a:gd name="T107" fmla="*/ 42 h 152"/>
              <a:gd name="T108" fmla="*/ 76 w 185"/>
              <a:gd name="T109" fmla="*/ 38 h 152"/>
              <a:gd name="T110" fmla="*/ 71 w 185"/>
              <a:gd name="T111" fmla="*/ 34 h 152"/>
              <a:gd name="T112" fmla="*/ 46 w 185"/>
              <a:gd name="T113" fmla="*/ 34 h 152"/>
              <a:gd name="T114" fmla="*/ 42 w 185"/>
              <a:gd name="T115" fmla="*/ 38 h 152"/>
              <a:gd name="T116" fmla="*/ 46 w 185"/>
              <a:gd name="T117" fmla="*/ 4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4" y="17"/>
                  <a:pt x="0" y="21"/>
                  <a:pt x="0" y="25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8"/>
                  <a:pt x="4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cubicBezTo>
                  <a:pt x="182" y="152"/>
                  <a:pt x="185" y="148"/>
                  <a:pt x="185" y="143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2" y="17"/>
                  <a:pt x="177" y="17"/>
                </a:cubicBezTo>
                <a:close/>
                <a:moveTo>
                  <a:pt x="76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6" y="8"/>
                </a:cubicBezTo>
                <a:close/>
                <a:moveTo>
                  <a:pt x="25" y="118"/>
                </a:moveTo>
                <a:cubicBezTo>
                  <a:pt x="23" y="118"/>
                  <a:pt x="21" y="120"/>
                  <a:pt x="21" y="122"/>
                </a:cubicBezTo>
                <a:cubicBezTo>
                  <a:pt x="21" y="125"/>
                  <a:pt x="23" y="127"/>
                  <a:pt x="25" y="127"/>
                </a:cubicBezTo>
                <a:cubicBezTo>
                  <a:pt x="25" y="143"/>
                  <a:pt x="25" y="143"/>
                  <a:pt x="25" y="143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25"/>
                  <a:pt x="8" y="25"/>
                  <a:pt x="8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118"/>
                </a:lnTo>
                <a:close/>
                <a:moveTo>
                  <a:pt x="152" y="118"/>
                </a:moveTo>
                <a:cubicBezTo>
                  <a:pt x="149" y="118"/>
                  <a:pt x="147" y="120"/>
                  <a:pt x="147" y="122"/>
                </a:cubicBezTo>
                <a:cubicBezTo>
                  <a:pt x="147" y="125"/>
                  <a:pt x="149" y="127"/>
                  <a:pt x="152" y="127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6" y="127"/>
                  <a:pt x="38" y="125"/>
                  <a:pt x="38" y="122"/>
                </a:cubicBezTo>
                <a:cubicBezTo>
                  <a:pt x="38" y="120"/>
                  <a:pt x="36" y="118"/>
                  <a:pt x="34" y="118"/>
                </a:cubicBezTo>
                <a:cubicBezTo>
                  <a:pt x="34" y="25"/>
                  <a:pt x="34" y="25"/>
                  <a:pt x="34" y="25"/>
                </a:cubicBezTo>
                <a:cubicBezTo>
                  <a:pt x="152" y="25"/>
                  <a:pt x="152" y="25"/>
                  <a:pt x="152" y="25"/>
                </a:cubicBezTo>
                <a:lnTo>
                  <a:pt x="152" y="118"/>
                </a:lnTo>
                <a:close/>
                <a:moveTo>
                  <a:pt x="177" y="143"/>
                </a:moveTo>
                <a:cubicBezTo>
                  <a:pt x="160" y="143"/>
                  <a:pt x="160" y="143"/>
                  <a:pt x="160" y="143"/>
                </a:cubicBezTo>
                <a:cubicBezTo>
                  <a:pt x="160" y="127"/>
                  <a:pt x="160" y="127"/>
                  <a:pt x="160" y="127"/>
                </a:cubicBezTo>
                <a:cubicBezTo>
                  <a:pt x="162" y="127"/>
                  <a:pt x="164" y="125"/>
                  <a:pt x="164" y="122"/>
                </a:cubicBezTo>
                <a:cubicBezTo>
                  <a:pt x="164" y="120"/>
                  <a:pt x="162" y="118"/>
                  <a:pt x="160" y="118"/>
                </a:cubicBezTo>
                <a:cubicBezTo>
                  <a:pt x="160" y="25"/>
                  <a:pt x="160" y="25"/>
                  <a:pt x="160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143"/>
                </a:lnTo>
                <a:close/>
                <a:moveTo>
                  <a:pt x="46" y="59"/>
                </a:moveTo>
                <a:cubicBezTo>
                  <a:pt x="55" y="59"/>
                  <a:pt x="55" y="59"/>
                  <a:pt x="55" y="59"/>
                </a:cubicBezTo>
                <a:cubicBezTo>
                  <a:pt x="57" y="59"/>
                  <a:pt x="59" y="57"/>
                  <a:pt x="59" y="55"/>
                </a:cubicBezTo>
                <a:cubicBezTo>
                  <a:pt x="59" y="52"/>
                  <a:pt x="57" y="51"/>
                  <a:pt x="55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4" y="51"/>
                  <a:pt x="42" y="52"/>
                  <a:pt x="42" y="55"/>
                </a:cubicBezTo>
                <a:cubicBezTo>
                  <a:pt x="42" y="57"/>
                  <a:pt x="44" y="59"/>
                  <a:pt x="46" y="59"/>
                </a:cubicBezTo>
                <a:close/>
                <a:moveTo>
                  <a:pt x="4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4" y="42"/>
                  <a:pt x="76" y="40"/>
                  <a:pt x="76" y="38"/>
                </a:cubicBezTo>
                <a:cubicBezTo>
                  <a:pt x="76" y="36"/>
                  <a:pt x="74" y="34"/>
                  <a:pt x="71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4" y="34"/>
                  <a:pt x="42" y="36"/>
                  <a:pt x="42" y="38"/>
                </a:cubicBezTo>
                <a:cubicBezTo>
                  <a:pt x="42" y="40"/>
                  <a:pt x="44" y="42"/>
                  <a:pt x="46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D476C3-B9F9-AC14-ACDB-20B13E45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68827"/>
            <a:ext cx="4999153" cy="7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COMPOSIÇÃO DA ANÁLISE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D1EDE-7116-2443-9BDD-368CE5B376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63592"/>
            <a:ext cx="0" cy="36112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0934" y="3511256"/>
            <a:ext cx="10393907" cy="1107996"/>
            <a:chOff x="225700" y="2633441"/>
            <a:chExt cx="7795430" cy="830997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35609" y="3012549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5700" y="2633441"/>
              <a:ext cx="3169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8B6C0"/>
                  </a:solidFill>
                  <a:effectLst/>
                  <a:uLnTx/>
                  <a:uFillTx/>
                  <a:latin typeface="Raleway" panose="020B0003030101060003" pitchFamily="34" charset="0"/>
                  <a:ea typeface="+mn-ea"/>
                  <a:cs typeface="+mn-cs"/>
                </a:rPr>
                <a:t>PERGUNTA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58B6C0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anose="020B0003030101060003" pitchFamily="34" charset="0"/>
                  <a:ea typeface="+mn-ea"/>
                  <a:cs typeface="+mn-cs"/>
                </a:rPr>
                <a:t>COMO A PRODUTIVIDADE IMPACTA O 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anose="020B0003030101060003" pitchFamily="34" charset="0"/>
                  <a:ea typeface="+mn-ea"/>
                  <a:cs typeface="+mn-cs"/>
                </a:rPr>
                <a:t>TURNOVER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anose="020B0003030101060003" pitchFamily="34" charset="0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1210" y="2806565"/>
              <a:ext cx="316992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Roboto Light" panose="02000000000000000000" pitchFamily="2" charset="0"/>
                  <a:cs typeface="+mn-cs"/>
                </a:rPr>
                <a:t>Qual impacto que a produtividade e outros fatores relacionados, como o salário, tamanho das firmas, composição da força de trabalho, trazem no </a:t>
              </a:r>
              <a:r>
                <a:rPr lang="pt-BR" sz="1200" i="1" dirty="0">
                  <a:solidFill>
                    <a:srgbClr val="FFFFFF">
                      <a:lumMod val="65000"/>
                    </a:srgbClr>
                  </a:solidFill>
                  <a:latin typeface="Calibri Light" panose="020F0302020204030204" pitchFamily="34" charset="0"/>
                  <a:ea typeface="Roboto Light" panose="02000000000000000000" pitchFamily="2" charset="0"/>
                </a:rPr>
                <a:t>turnover</a:t>
              </a: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Roboto Light" panose="02000000000000000000" pitchFamily="2" charset="0"/>
                  <a:cs typeface="+mn-cs"/>
                </a:rPr>
                <a:t> das empresas?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488720" y="2654383"/>
              <a:ext cx="775491" cy="78911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71471" y="1846556"/>
            <a:ext cx="10524916" cy="1128595"/>
            <a:chOff x="1103603" y="1390050"/>
            <a:chExt cx="7893687" cy="846446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535609" y="1805548"/>
              <a:ext cx="72782" cy="727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7370" y="1390050"/>
              <a:ext cx="3169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8B6C0"/>
                  </a:solidFill>
                  <a:effectLst/>
                  <a:uLnTx/>
                  <a:uFillTx/>
                  <a:latin typeface="Raleway" panose="020B0003030101060003" pitchFamily="34" charset="0"/>
                  <a:ea typeface="+mn-ea"/>
                  <a:cs typeface="+mn-cs"/>
                </a:rPr>
                <a:t>OBJETIVO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58B6C0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anose="020B0003030101060003" pitchFamily="34" charset="0"/>
                  <a:ea typeface="+mn-ea"/>
                  <a:cs typeface="+mn-cs"/>
                </a:rPr>
                <a:t>BUSCAMOS ANÁLISAR O </a:t>
              </a:r>
              <a:r>
                <a:rPr lang="en-US" sz="2400" b="1" i="1" dirty="0">
                  <a:solidFill>
                    <a:srgbClr val="000000"/>
                  </a:solidFill>
                  <a:latin typeface="Raleway" panose="020B0003030101060003" pitchFamily="34" charset="0"/>
                </a:rPr>
                <a:t>TURNOVER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anose="020B0003030101060003" pitchFamily="34" charset="0"/>
                  <a:ea typeface="+mn-ea"/>
                  <a:cs typeface="+mn-cs"/>
                </a:rPr>
                <a:t> NAS FIRMAS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603" y="1668814"/>
              <a:ext cx="316992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Roboto Light" panose="02000000000000000000" pitchFamily="2" charset="0"/>
                  <a:cs typeface="+mn-cs"/>
                </a:rPr>
                <a:t>Analisar, por meio de métodos econométricos e estatísticos, a relação entre o </a:t>
              </a:r>
              <a:r>
                <a:rPr kumimoji="0" lang="pt-B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Roboto Light" panose="02000000000000000000" pitchFamily="2" charset="0"/>
                  <a:cs typeface="+mn-cs"/>
                </a:rPr>
                <a:t>turnover</a:t>
              </a: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Roboto Light" panose="02000000000000000000" pitchFamily="2" charset="0"/>
                  <a:cs typeface="+mn-cs"/>
                </a:rPr>
                <a:t> e a produtividade por trabalhador em diferentes firmas de diferentes setores.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910930" y="1447382"/>
              <a:ext cx="775491" cy="78911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Freeform 87">
            <a:extLst>
              <a:ext uri="{FF2B5EF4-FFF2-40B4-BE49-F238E27FC236}">
                <a16:creationId xmlns:a16="http://schemas.microsoft.com/office/drawing/2014/main" id="{9C235C51-814C-314E-4836-E227EC0C3C61}"/>
              </a:ext>
            </a:extLst>
          </p:cNvPr>
          <p:cNvSpPr>
            <a:spLocks noEditPoints="1"/>
          </p:cNvSpPr>
          <p:nvPr/>
        </p:nvSpPr>
        <p:spPr bwMode="auto">
          <a:xfrm>
            <a:off x="6884592" y="2259907"/>
            <a:ext cx="381945" cy="375989"/>
          </a:xfrm>
          <a:custGeom>
            <a:avLst/>
            <a:gdLst>
              <a:gd name="T0" fmla="*/ 46 w 186"/>
              <a:gd name="T1" fmla="*/ 139 h 186"/>
              <a:gd name="T2" fmla="*/ 82 w 186"/>
              <a:gd name="T3" fmla="*/ 133 h 186"/>
              <a:gd name="T4" fmla="*/ 179 w 186"/>
              <a:gd name="T5" fmla="*/ 36 h 186"/>
              <a:gd name="T6" fmla="*/ 186 w 186"/>
              <a:gd name="T7" fmla="*/ 21 h 186"/>
              <a:gd name="T8" fmla="*/ 165 w 186"/>
              <a:gd name="T9" fmla="*/ 0 h 186"/>
              <a:gd name="T10" fmla="*/ 150 w 186"/>
              <a:gd name="T11" fmla="*/ 6 h 186"/>
              <a:gd name="T12" fmla="*/ 53 w 186"/>
              <a:gd name="T13" fmla="*/ 103 h 186"/>
              <a:gd name="T14" fmla="*/ 46 w 186"/>
              <a:gd name="T15" fmla="*/ 139 h 186"/>
              <a:gd name="T16" fmla="*/ 156 w 186"/>
              <a:gd name="T17" fmla="*/ 12 h 186"/>
              <a:gd name="T18" fmla="*/ 165 w 186"/>
              <a:gd name="T19" fmla="*/ 9 h 186"/>
              <a:gd name="T20" fmla="*/ 177 w 186"/>
              <a:gd name="T21" fmla="*/ 21 h 186"/>
              <a:gd name="T22" fmla="*/ 174 w 186"/>
              <a:gd name="T23" fmla="*/ 30 h 186"/>
              <a:gd name="T24" fmla="*/ 168 w 186"/>
              <a:gd name="T25" fmla="*/ 36 h 186"/>
              <a:gd name="T26" fmla="*/ 150 w 186"/>
              <a:gd name="T27" fmla="*/ 18 h 186"/>
              <a:gd name="T28" fmla="*/ 156 w 186"/>
              <a:gd name="T29" fmla="*/ 12 h 186"/>
              <a:gd name="T30" fmla="*/ 144 w 186"/>
              <a:gd name="T31" fmla="*/ 24 h 186"/>
              <a:gd name="T32" fmla="*/ 162 w 186"/>
              <a:gd name="T33" fmla="*/ 42 h 186"/>
              <a:gd name="T34" fmla="*/ 84 w 186"/>
              <a:gd name="T35" fmla="*/ 119 h 186"/>
              <a:gd name="T36" fmla="*/ 84 w 186"/>
              <a:gd name="T37" fmla="*/ 102 h 186"/>
              <a:gd name="T38" fmla="*/ 67 w 186"/>
              <a:gd name="T39" fmla="*/ 102 h 186"/>
              <a:gd name="T40" fmla="*/ 144 w 186"/>
              <a:gd name="T41" fmla="*/ 24 h 186"/>
              <a:gd name="T42" fmla="*/ 60 w 186"/>
              <a:gd name="T43" fmla="*/ 110 h 186"/>
              <a:gd name="T44" fmla="*/ 76 w 186"/>
              <a:gd name="T45" fmla="*/ 110 h 186"/>
              <a:gd name="T46" fmla="*/ 76 w 186"/>
              <a:gd name="T47" fmla="*/ 126 h 186"/>
              <a:gd name="T48" fmla="*/ 57 w 186"/>
              <a:gd name="T49" fmla="*/ 129 h 186"/>
              <a:gd name="T50" fmla="*/ 60 w 186"/>
              <a:gd name="T51" fmla="*/ 110 h 186"/>
              <a:gd name="T52" fmla="*/ 181 w 186"/>
              <a:gd name="T53" fmla="*/ 64 h 186"/>
              <a:gd name="T54" fmla="*/ 177 w 186"/>
              <a:gd name="T55" fmla="*/ 68 h 186"/>
              <a:gd name="T56" fmla="*/ 177 w 186"/>
              <a:gd name="T57" fmla="*/ 161 h 186"/>
              <a:gd name="T58" fmla="*/ 160 w 186"/>
              <a:gd name="T59" fmla="*/ 177 h 186"/>
              <a:gd name="T60" fmla="*/ 25 w 186"/>
              <a:gd name="T61" fmla="*/ 177 h 186"/>
              <a:gd name="T62" fmla="*/ 8 w 186"/>
              <a:gd name="T63" fmla="*/ 161 h 186"/>
              <a:gd name="T64" fmla="*/ 8 w 186"/>
              <a:gd name="T65" fmla="*/ 26 h 186"/>
              <a:gd name="T66" fmla="*/ 25 w 186"/>
              <a:gd name="T67" fmla="*/ 9 h 186"/>
              <a:gd name="T68" fmla="*/ 118 w 186"/>
              <a:gd name="T69" fmla="*/ 9 h 186"/>
              <a:gd name="T70" fmla="*/ 122 w 186"/>
              <a:gd name="T71" fmla="*/ 4 h 186"/>
              <a:gd name="T72" fmla="*/ 118 w 186"/>
              <a:gd name="T73" fmla="*/ 0 h 186"/>
              <a:gd name="T74" fmla="*/ 25 w 186"/>
              <a:gd name="T75" fmla="*/ 0 h 186"/>
              <a:gd name="T76" fmla="*/ 0 w 186"/>
              <a:gd name="T77" fmla="*/ 26 h 186"/>
              <a:gd name="T78" fmla="*/ 0 w 186"/>
              <a:gd name="T79" fmla="*/ 161 h 186"/>
              <a:gd name="T80" fmla="*/ 25 w 186"/>
              <a:gd name="T81" fmla="*/ 186 h 186"/>
              <a:gd name="T82" fmla="*/ 160 w 186"/>
              <a:gd name="T83" fmla="*/ 186 h 186"/>
              <a:gd name="T84" fmla="*/ 186 w 186"/>
              <a:gd name="T85" fmla="*/ 161 h 186"/>
              <a:gd name="T86" fmla="*/ 186 w 186"/>
              <a:gd name="T87" fmla="*/ 68 h 186"/>
              <a:gd name="T88" fmla="*/ 181 w 186"/>
              <a:gd name="T89" fmla="*/ 6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6" h="186">
                <a:moveTo>
                  <a:pt x="46" y="139"/>
                </a:moveTo>
                <a:cubicBezTo>
                  <a:pt x="82" y="133"/>
                  <a:pt x="82" y="133"/>
                  <a:pt x="82" y="133"/>
                </a:cubicBezTo>
                <a:cubicBezTo>
                  <a:pt x="179" y="36"/>
                  <a:pt x="179" y="36"/>
                  <a:pt x="179" y="36"/>
                </a:cubicBezTo>
                <a:cubicBezTo>
                  <a:pt x="183" y="32"/>
                  <a:pt x="186" y="27"/>
                  <a:pt x="186" y="21"/>
                </a:cubicBezTo>
                <a:cubicBezTo>
                  <a:pt x="186" y="10"/>
                  <a:pt x="176" y="0"/>
                  <a:pt x="165" y="0"/>
                </a:cubicBezTo>
                <a:cubicBezTo>
                  <a:pt x="159" y="0"/>
                  <a:pt x="153" y="3"/>
                  <a:pt x="150" y="6"/>
                </a:cubicBezTo>
                <a:cubicBezTo>
                  <a:pt x="53" y="103"/>
                  <a:pt x="53" y="103"/>
                  <a:pt x="53" y="103"/>
                </a:cubicBezTo>
                <a:lnTo>
                  <a:pt x="46" y="139"/>
                </a:lnTo>
                <a:close/>
                <a:moveTo>
                  <a:pt x="156" y="12"/>
                </a:moveTo>
                <a:cubicBezTo>
                  <a:pt x="158" y="10"/>
                  <a:pt x="161" y="9"/>
                  <a:pt x="165" y="9"/>
                </a:cubicBezTo>
                <a:cubicBezTo>
                  <a:pt x="172" y="9"/>
                  <a:pt x="177" y="14"/>
                  <a:pt x="177" y="21"/>
                </a:cubicBezTo>
                <a:cubicBezTo>
                  <a:pt x="177" y="25"/>
                  <a:pt x="176" y="28"/>
                  <a:pt x="174" y="30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0" y="18"/>
                  <a:pt x="150" y="18"/>
                  <a:pt x="150" y="18"/>
                </a:cubicBezTo>
                <a:lnTo>
                  <a:pt x="156" y="12"/>
                </a:lnTo>
                <a:close/>
                <a:moveTo>
                  <a:pt x="144" y="24"/>
                </a:moveTo>
                <a:cubicBezTo>
                  <a:pt x="162" y="42"/>
                  <a:pt x="162" y="42"/>
                  <a:pt x="162" y="42"/>
                </a:cubicBezTo>
                <a:cubicBezTo>
                  <a:pt x="84" y="119"/>
                  <a:pt x="84" y="119"/>
                  <a:pt x="84" y="119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67" y="102"/>
                  <a:pt x="67" y="102"/>
                  <a:pt x="67" y="102"/>
                </a:cubicBezTo>
                <a:lnTo>
                  <a:pt x="144" y="24"/>
                </a:lnTo>
                <a:close/>
                <a:moveTo>
                  <a:pt x="60" y="110"/>
                </a:moveTo>
                <a:cubicBezTo>
                  <a:pt x="76" y="110"/>
                  <a:pt x="76" y="110"/>
                  <a:pt x="76" y="110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57" y="129"/>
                  <a:pt x="57" y="129"/>
                  <a:pt x="57" y="129"/>
                </a:cubicBezTo>
                <a:lnTo>
                  <a:pt x="60" y="110"/>
                </a:lnTo>
                <a:close/>
                <a:moveTo>
                  <a:pt x="181" y="64"/>
                </a:moveTo>
                <a:cubicBezTo>
                  <a:pt x="179" y="64"/>
                  <a:pt x="177" y="65"/>
                  <a:pt x="177" y="68"/>
                </a:cubicBezTo>
                <a:cubicBezTo>
                  <a:pt x="177" y="161"/>
                  <a:pt x="177" y="161"/>
                  <a:pt x="177" y="161"/>
                </a:cubicBezTo>
                <a:cubicBezTo>
                  <a:pt x="177" y="170"/>
                  <a:pt x="170" y="177"/>
                  <a:pt x="160" y="177"/>
                </a:cubicBezTo>
                <a:cubicBezTo>
                  <a:pt x="25" y="177"/>
                  <a:pt x="25" y="177"/>
                  <a:pt x="25" y="177"/>
                </a:cubicBezTo>
                <a:cubicBezTo>
                  <a:pt x="16" y="177"/>
                  <a:pt x="8" y="170"/>
                  <a:pt x="8" y="161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16"/>
                  <a:pt x="16" y="9"/>
                  <a:pt x="25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20" y="9"/>
                  <a:pt x="122" y="7"/>
                  <a:pt x="122" y="4"/>
                </a:cubicBezTo>
                <a:cubicBezTo>
                  <a:pt x="122" y="2"/>
                  <a:pt x="120" y="0"/>
                  <a:pt x="11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2"/>
                  <a:pt x="0" y="26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5"/>
                  <a:pt x="11" y="186"/>
                  <a:pt x="25" y="186"/>
                </a:cubicBezTo>
                <a:cubicBezTo>
                  <a:pt x="160" y="186"/>
                  <a:pt x="160" y="186"/>
                  <a:pt x="160" y="186"/>
                </a:cubicBezTo>
                <a:cubicBezTo>
                  <a:pt x="174" y="186"/>
                  <a:pt x="186" y="175"/>
                  <a:pt x="186" y="161"/>
                </a:cubicBezTo>
                <a:cubicBezTo>
                  <a:pt x="186" y="68"/>
                  <a:pt x="186" y="68"/>
                  <a:pt x="186" y="68"/>
                </a:cubicBezTo>
                <a:cubicBezTo>
                  <a:pt x="186" y="65"/>
                  <a:pt x="184" y="64"/>
                  <a:pt x="181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500">
            <a:extLst>
              <a:ext uri="{FF2B5EF4-FFF2-40B4-BE49-F238E27FC236}">
                <a16:creationId xmlns:a16="http://schemas.microsoft.com/office/drawing/2014/main" id="{58E76E82-96D2-FE8E-D431-CC518D26FA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5463" y="3813676"/>
            <a:ext cx="503154" cy="503154"/>
          </a:xfrm>
          <a:custGeom>
            <a:avLst/>
            <a:gdLst>
              <a:gd name="T0" fmla="*/ 152 w 186"/>
              <a:gd name="T1" fmla="*/ 55 h 186"/>
              <a:gd name="T2" fmla="*/ 127 w 186"/>
              <a:gd name="T3" fmla="*/ 55 h 186"/>
              <a:gd name="T4" fmla="*/ 140 w 186"/>
              <a:gd name="T5" fmla="*/ 51 h 186"/>
              <a:gd name="T6" fmla="*/ 140 w 186"/>
              <a:gd name="T7" fmla="*/ 60 h 186"/>
              <a:gd name="T8" fmla="*/ 140 w 186"/>
              <a:gd name="T9" fmla="*/ 51 h 186"/>
              <a:gd name="T10" fmla="*/ 102 w 186"/>
              <a:gd name="T11" fmla="*/ 9 h 186"/>
              <a:gd name="T12" fmla="*/ 85 w 186"/>
              <a:gd name="T13" fmla="*/ 9 h 186"/>
              <a:gd name="T14" fmla="*/ 0 w 186"/>
              <a:gd name="T15" fmla="*/ 17 h 186"/>
              <a:gd name="T16" fmla="*/ 9 w 186"/>
              <a:gd name="T17" fmla="*/ 34 h 186"/>
              <a:gd name="T18" fmla="*/ 17 w 186"/>
              <a:gd name="T19" fmla="*/ 144 h 186"/>
              <a:gd name="T20" fmla="*/ 89 w 186"/>
              <a:gd name="T21" fmla="*/ 155 h 186"/>
              <a:gd name="T22" fmla="*/ 64 w 186"/>
              <a:gd name="T23" fmla="*/ 182 h 186"/>
              <a:gd name="T24" fmla="*/ 71 w 186"/>
              <a:gd name="T25" fmla="*/ 185 h 186"/>
              <a:gd name="T26" fmla="*/ 116 w 186"/>
              <a:gd name="T27" fmla="*/ 185 h 186"/>
              <a:gd name="T28" fmla="*/ 123 w 186"/>
              <a:gd name="T29" fmla="*/ 182 h 186"/>
              <a:gd name="T30" fmla="*/ 97 w 186"/>
              <a:gd name="T31" fmla="*/ 155 h 186"/>
              <a:gd name="T32" fmla="*/ 169 w 186"/>
              <a:gd name="T33" fmla="*/ 144 h 186"/>
              <a:gd name="T34" fmla="*/ 178 w 186"/>
              <a:gd name="T35" fmla="*/ 34 h 186"/>
              <a:gd name="T36" fmla="*/ 186 w 186"/>
              <a:gd name="T37" fmla="*/ 17 h 186"/>
              <a:gd name="T38" fmla="*/ 169 w 186"/>
              <a:gd name="T39" fmla="*/ 135 h 186"/>
              <a:gd name="T40" fmla="*/ 17 w 186"/>
              <a:gd name="T41" fmla="*/ 34 h 186"/>
              <a:gd name="T42" fmla="*/ 169 w 186"/>
              <a:gd name="T43" fmla="*/ 135 h 186"/>
              <a:gd name="T44" fmla="*/ 9 w 186"/>
              <a:gd name="T45" fmla="*/ 26 h 186"/>
              <a:gd name="T46" fmla="*/ 178 w 186"/>
              <a:gd name="T47" fmla="*/ 17 h 186"/>
              <a:gd name="T48" fmla="*/ 38 w 186"/>
              <a:gd name="T49" fmla="*/ 119 h 186"/>
              <a:gd name="T50" fmla="*/ 152 w 186"/>
              <a:gd name="T51" fmla="*/ 114 h 186"/>
              <a:gd name="T52" fmla="*/ 151 w 186"/>
              <a:gd name="T53" fmla="*/ 112 h 186"/>
              <a:gd name="T54" fmla="*/ 126 w 186"/>
              <a:gd name="T55" fmla="*/ 78 h 186"/>
              <a:gd name="T56" fmla="*/ 120 w 186"/>
              <a:gd name="T57" fmla="*/ 78 h 186"/>
              <a:gd name="T58" fmla="*/ 75 w 186"/>
              <a:gd name="T59" fmla="*/ 61 h 186"/>
              <a:gd name="T60" fmla="*/ 69 w 186"/>
              <a:gd name="T61" fmla="*/ 61 h 186"/>
              <a:gd name="T62" fmla="*/ 35 w 186"/>
              <a:gd name="T63" fmla="*/ 112 h 186"/>
              <a:gd name="T64" fmla="*/ 34 w 186"/>
              <a:gd name="T65" fmla="*/ 114 h 186"/>
              <a:gd name="T66" fmla="*/ 73 w 186"/>
              <a:gd name="T67" fmla="*/ 70 h 186"/>
              <a:gd name="T68" fmla="*/ 106 w 186"/>
              <a:gd name="T69" fmla="*/ 102 h 186"/>
              <a:gd name="T70" fmla="*/ 122 w 186"/>
              <a:gd name="T71" fmla="*/ 87 h 186"/>
              <a:gd name="T72" fmla="*/ 46 w 186"/>
              <a:gd name="T73" fmla="*/ 11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0E0C12E-C17D-A446-BBC4-F64C03C4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68827"/>
            <a:ext cx="4999153" cy="7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DESENVOLVIMENTO DA ANÁLISE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D1EDE-7116-2443-9BDD-368CE5B376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098799451"/>
              </p:ext>
            </p:extLst>
          </p:nvPr>
        </p:nvGraphicFramePr>
        <p:xfrm>
          <a:off x="872565" y="1466338"/>
          <a:ext cx="10461207" cy="4832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5E710476-FA29-25FF-60D3-BFF473B16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53" y="5968827"/>
            <a:ext cx="4999153" cy="7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CRUZAMOS TRÊS BASES DE DADOS PARA NOSSA ANÁLISE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D1EDE-7116-2443-9BDD-368CE5B376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15" name="Shape 1816"/>
          <p:cNvSpPr/>
          <p:nvPr/>
        </p:nvSpPr>
        <p:spPr>
          <a:xfrm>
            <a:off x="3208958" y="1169064"/>
            <a:ext cx="5346086" cy="1363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+mn-ea"/>
              <a:cs typeface="Raleway"/>
            </a:endParaRPr>
          </a:p>
        </p:txBody>
      </p:sp>
      <p:sp>
        <p:nvSpPr>
          <p:cNvPr id="116" name="Freeform 11"/>
          <p:cNvSpPr>
            <a:spLocks/>
          </p:cNvSpPr>
          <p:nvPr/>
        </p:nvSpPr>
        <p:spPr bwMode="auto">
          <a:xfrm>
            <a:off x="7057432" y="1313517"/>
            <a:ext cx="1667623" cy="1285755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980521" y="1437834"/>
            <a:ext cx="620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01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anose="020B0003030101060003" pitchFamily="34" charset="0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81457" y="1830443"/>
            <a:ext cx="1019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BASE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268637" y="1317671"/>
            <a:ext cx="18613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RAIS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Relação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Annual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Informações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Sociais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–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Ministério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Trabalho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986538" y="1633115"/>
            <a:ext cx="113147" cy="200811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Shape 1816"/>
          <p:cNvSpPr/>
          <p:nvPr/>
        </p:nvSpPr>
        <p:spPr>
          <a:xfrm>
            <a:off x="3210472" y="2712332"/>
            <a:ext cx="5310416" cy="13548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+mn-ea"/>
              <a:cs typeface="Raleway"/>
            </a:endParaRPr>
          </a:p>
        </p:txBody>
      </p:sp>
      <p:sp>
        <p:nvSpPr>
          <p:cNvPr id="124" name="Freeform 11"/>
          <p:cNvSpPr>
            <a:spLocks/>
          </p:cNvSpPr>
          <p:nvPr/>
        </p:nvSpPr>
        <p:spPr bwMode="auto">
          <a:xfrm>
            <a:off x="7068558" y="2855242"/>
            <a:ext cx="1656497" cy="1277176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291700" y="2859508"/>
            <a:ext cx="18489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VALOR PRO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Oferecida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pelo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 Valor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Econômico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Raleway"/>
              </a:rPr>
              <a:t>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54032" y="2979594"/>
            <a:ext cx="646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02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anose="020B0003030101060003" pitchFamily="34" charset="0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81457" y="3369259"/>
            <a:ext cx="1019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BASE</a:t>
            </a:r>
          </a:p>
        </p:txBody>
      </p:sp>
      <p:sp>
        <p:nvSpPr>
          <p:cNvPr id="66" name="Freeform 65"/>
          <p:cNvSpPr/>
          <p:nvPr/>
        </p:nvSpPr>
        <p:spPr>
          <a:xfrm>
            <a:off x="4977189" y="3163529"/>
            <a:ext cx="112392" cy="199470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Shape 1816"/>
          <p:cNvSpPr/>
          <p:nvPr/>
        </p:nvSpPr>
        <p:spPr>
          <a:xfrm>
            <a:off x="3208958" y="4255017"/>
            <a:ext cx="5311873" cy="13552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ea typeface="+mn-ea"/>
              <a:cs typeface="Raleway"/>
            </a:endParaRPr>
          </a:p>
        </p:txBody>
      </p:sp>
      <p:sp>
        <p:nvSpPr>
          <p:cNvPr id="140" name="Freeform 11"/>
          <p:cNvSpPr>
            <a:spLocks/>
          </p:cNvSpPr>
          <p:nvPr/>
        </p:nvSpPr>
        <p:spPr bwMode="auto">
          <a:xfrm>
            <a:off x="7068107" y="4408711"/>
            <a:ext cx="1656950" cy="1277525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290758" y="4413463"/>
            <a:ext cx="1849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CAGED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Cadastro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Geral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Empregados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Desempregados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Raleway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55798" y="4525004"/>
            <a:ext cx="64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03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anose="020B0003030101060003" pitchFamily="34" charset="0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81457" y="4914790"/>
            <a:ext cx="1019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BASE</a:t>
            </a:r>
          </a:p>
        </p:txBody>
      </p:sp>
      <p:sp>
        <p:nvSpPr>
          <p:cNvPr id="67" name="Freeform 66"/>
          <p:cNvSpPr/>
          <p:nvPr/>
        </p:nvSpPr>
        <p:spPr>
          <a:xfrm>
            <a:off x="4978064" y="4708997"/>
            <a:ext cx="112423" cy="199526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E3D4B8-2F3E-F4EC-A7F0-E97F8BBD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sp>
        <p:nvSpPr>
          <p:cNvPr id="160" name="Freeform 141"/>
          <p:cNvSpPr>
            <a:spLocks noEditPoints="1"/>
          </p:cNvSpPr>
          <p:nvPr/>
        </p:nvSpPr>
        <p:spPr bwMode="auto">
          <a:xfrm>
            <a:off x="4125344" y="3061477"/>
            <a:ext cx="471326" cy="441337"/>
          </a:xfrm>
          <a:custGeom>
            <a:avLst/>
            <a:gdLst>
              <a:gd name="T0" fmla="*/ 126 w 185"/>
              <a:gd name="T1" fmla="*/ 17 h 152"/>
              <a:gd name="T2" fmla="*/ 75 w 185"/>
              <a:gd name="T3" fmla="*/ 0 h 152"/>
              <a:gd name="T4" fmla="*/ 8 w 185"/>
              <a:gd name="T5" fmla="*/ 17 h 152"/>
              <a:gd name="T6" fmla="*/ 0 w 185"/>
              <a:gd name="T7" fmla="*/ 67 h 152"/>
              <a:gd name="T8" fmla="*/ 8 w 185"/>
              <a:gd name="T9" fmla="*/ 143 h 152"/>
              <a:gd name="T10" fmla="*/ 168 w 185"/>
              <a:gd name="T11" fmla="*/ 152 h 152"/>
              <a:gd name="T12" fmla="*/ 177 w 185"/>
              <a:gd name="T13" fmla="*/ 76 h 152"/>
              <a:gd name="T14" fmla="*/ 185 w 185"/>
              <a:gd name="T15" fmla="*/ 25 h 152"/>
              <a:gd name="T16" fmla="*/ 75 w 185"/>
              <a:gd name="T17" fmla="*/ 8 h 152"/>
              <a:gd name="T18" fmla="*/ 118 w 185"/>
              <a:gd name="T19" fmla="*/ 17 h 152"/>
              <a:gd name="T20" fmla="*/ 75 w 185"/>
              <a:gd name="T21" fmla="*/ 8 h 152"/>
              <a:gd name="T22" fmla="*/ 16 w 185"/>
              <a:gd name="T23" fmla="*/ 143 h 152"/>
              <a:gd name="T24" fmla="*/ 33 w 185"/>
              <a:gd name="T25" fmla="*/ 76 h 152"/>
              <a:gd name="T26" fmla="*/ 42 w 185"/>
              <a:gd name="T27" fmla="*/ 93 h 152"/>
              <a:gd name="T28" fmla="*/ 67 w 185"/>
              <a:gd name="T29" fmla="*/ 84 h 152"/>
              <a:gd name="T30" fmla="*/ 118 w 185"/>
              <a:gd name="T31" fmla="*/ 76 h 152"/>
              <a:gd name="T32" fmla="*/ 126 w 185"/>
              <a:gd name="T33" fmla="*/ 93 h 152"/>
              <a:gd name="T34" fmla="*/ 151 w 185"/>
              <a:gd name="T35" fmla="*/ 84 h 152"/>
              <a:gd name="T36" fmla="*/ 168 w 185"/>
              <a:gd name="T37" fmla="*/ 76 h 152"/>
              <a:gd name="T38" fmla="*/ 42 w 185"/>
              <a:gd name="T39" fmla="*/ 84 h 152"/>
              <a:gd name="T40" fmla="*/ 59 w 185"/>
              <a:gd name="T41" fmla="*/ 59 h 152"/>
              <a:gd name="T42" fmla="*/ 42 w 185"/>
              <a:gd name="T43" fmla="*/ 84 h 152"/>
              <a:gd name="T44" fmla="*/ 126 w 185"/>
              <a:gd name="T45" fmla="*/ 59 h 152"/>
              <a:gd name="T46" fmla="*/ 143 w 185"/>
              <a:gd name="T47" fmla="*/ 84 h 152"/>
              <a:gd name="T48" fmla="*/ 177 w 185"/>
              <a:gd name="T49" fmla="*/ 67 h 152"/>
              <a:gd name="T50" fmla="*/ 151 w 185"/>
              <a:gd name="T51" fmla="*/ 59 h 152"/>
              <a:gd name="T52" fmla="*/ 126 w 185"/>
              <a:gd name="T53" fmla="*/ 51 h 152"/>
              <a:gd name="T54" fmla="*/ 118 w 185"/>
              <a:gd name="T55" fmla="*/ 67 h 152"/>
              <a:gd name="T56" fmla="*/ 67 w 185"/>
              <a:gd name="T57" fmla="*/ 59 h 152"/>
              <a:gd name="T58" fmla="*/ 42 w 185"/>
              <a:gd name="T59" fmla="*/ 51 h 152"/>
              <a:gd name="T60" fmla="*/ 33 w 185"/>
              <a:gd name="T61" fmla="*/ 67 h 152"/>
              <a:gd name="T62" fmla="*/ 8 w 185"/>
              <a:gd name="T63" fmla="*/ 25 h 152"/>
              <a:gd name="T64" fmla="*/ 177 w 185"/>
              <a:gd name="T65" fmla="*/ 6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17"/>
                  <a:pt x="0" y="21"/>
                  <a:pt x="0" y="2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2"/>
                  <a:pt x="3" y="76"/>
                  <a:pt x="8" y="76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8"/>
                  <a:pt x="12" y="152"/>
                  <a:pt x="16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73" y="152"/>
                  <a:pt x="177" y="148"/>
                  <a:pt x="177" y="143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81" y="76"/>
                  <a:pt x="185" y="72"/>
                  <a:pt x="185" y="67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1" y="17"/>
                  <a:pt x="177" y="17"/>
                </a:cubicBezTo>
                <a:close/>
                <a:moveTo>
                  <a:pt x="75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5" y="8"/>
                </a:cubicBezTo>
                <a:close/>
                <a:moveTo>
                  <a:pt x="168" y="143"/>
                </a:moveTo>
                <a:cubicBezTo>
                  <a:pt x="16" y="143"/>
                  <a:pt x="16" y="143"/>
                  <a:pt x="16" y="143"/>
                </a:cubicBezTo>
                <a:cubicBezTo>
                  <a:pt x="16" y="76"/>
                  <a:pt x="16" y="76"/>
                  <a:pt x="16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9"/>
                  <a:pt x="37" y="93"/>
                  <a:pt x="42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63" y="93"/>
                  <a:pt x="67" y="89"/>
                  <a:pt x="67" y="84"/>
                </a:cubicBezTo>
                <a:cubicBezTo>
                  <a:pt x="67" y="76"/>
                  <a:pt x="67" y="76"/>
                  <a:pt x="67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8" y="89"/>
                  <a:pt x="121" y="93"/>
                  <a:pt x="12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8" y="93"/>
                  <a:pt x="151" y="89"/>
                  <a:pt x="151" y="84"/>
                </a:cubicBezTo>
                <a:cubicBezTo>
                  <a:pt x="151" y="76"/>
                  <a:pt x="151" y="76"/>
                  <a:pt x="151" y="76"/>
                </a:cubicBezTo>
                <a:cubicBezTo>
                  <a:pt x="168" y="76"/>
                  <a:pt x="168" y="76"/>
                  <a:pt x="168" y="76"/>
                </a:cubicBezTo>
                <a:lnTo>
                  <a:pt x="168" y="143"/>
                </a:lnTo>
                <a:close/>
                <a:moveTo>
                  <a:pt x="42" y="84"/>
                </a:moveTo>
                <a:cubicBezTo>
                  <a:pt x="42" y="59"/>
                  <a:pt x="42" y="59"/>
                  <a:pt x="42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4"/>
                  <a:pt x="59" y="84"/>
                  <a:pt x="59" y="84"/>
                </a:cubicBezTo>
                <a:lnTo>
                  <a:pt x="42" y="84"/>
                </a:lnTo>
                <a:close/>
                <a:moveTo>
                  <a:pt x="126" y="84"/>
                </a:moveTo>
                <a:cubicBezTo>
                  <a:pt x="126" y="59"/>
                  <a:pt x="126" y="59"/>
                  <a:pt x="126" y="59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84"/>
                  <a:pt x="143" y="84"/>
                  <a:pt x="143" y="84"/>
                </a:cubicBezTo>
                <a:lnTo>
                  <a:pt x="126" y="84"/>
                </a:lnTo>
                <a:close/>
                <a:moveTo>
                  <a:pt x="177" y="67"/>
                </a:moveTo>
                <a:cubicBezTo>
                  <a:pt x="151" y="67"/>
                  <a:pt x="151" y="67"/>
                  <a:pt x="151" y="67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4"/>
                  <a:pt x="148" y="51"/>
                  <a:pt x="143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1" y="51"/>
                  <a:pt x="118" y="54"/>
                  <a:pt x="118" y="59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4"/>
                  <a:pt x="63" y="51"/>
                  <a:pt x="5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37" y="51"/>
                  <a:pt x="33" y="54"/>
                  <a:pt x="33" y="59"/>
                </a:cubicBezTo>
                <a:cubicBezTo>
                  <a:pt x="33" y="67"/>
                  <a:pt x="33" y="67"/>
                  <a:pt x="33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25"/>
                  <a:pt x="8" y="25"/>
                  <a:pt x="8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áfico 7" descr="Trabalhador de construção estrutura de tópicos">
            <a:extLst>
              <a:ext uri="{FF2B5EF4-FFF2-40B4-BE49-F238E27FC236}">
                <a16:creationId xmlns:a16="http://schemas.microsoft.com/office/drawing/2014/main" id="{F12FD905-69A5-EE24-6961-987B1B066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127" y="1246837"/>
            <a:ext cx="914400" cy="914400"/>
          </a:xfrm>
          <a:prstGeom prst="rect">
            <a:avLst/>
          </a:prstGeom>
        </p:spPr>
      </p:pic>
      <p:sp>
        <p:nvSpPr>
          <p:cNvPr id="9" name="Freeform 87">
            <a:extLst>
              <a:ext uri="{FF2B5EF4-FFF2-40B4-BE49-F238E27FC236}">
                <a16:creationId xmlns:a16="http://schemas.microsoft.com/office/drawing/2014/main" id="{F822566D-A08F-48AA-D6F7-C281EF69F21F}"/>
              </a:ext>
            </a:extLst>
          </p:cNvPr>
          <p:cNvSpPr>
            <a:spLocks noEditPoints="1"/>
          </p:cNvSpPr>
          <p:nvPr/>
        </p:nvSpPr>
        <p:spPr bwMode="auto">
          <a:xfrm>
            <a:off x="4151742" y="4538523"/>
            <a:ext cx="444928" cy="426090"/>
          </a:xfrm>
          <a:custGeom>
            <a:avLst/>
            <a:gdLst>
              <a:gd name="T0" fmla="*/ 46 w 186"/>
              <a:gd name="T1" fmla="*/ 139 h 186"/>
              <a:gd name="T2" fmla="*/ 82 w 186"/>
              <a:gd name="T3" fmla="*/ 133 h 186"/>
              <a:gd name="T4" fmla="*/ 179 w 186"/>
              <a:gd name="T5" fmla="*/ 36 h 186"/>
              <a:gd name="T6" fmla="*/ 186 w 186"/>
              <a:gd name="T7" fmla="*/ 21 h 186"/>
              <a:gd name="T8" fmla="*/ 165 w 186"/>
              <a:gd name="T9" fmla="*/ 0 h 186"/>
              <a:gd name="T10" fmla="*/ 150 w 186"/>
              <a:gd name="T11" fmla="*/ 6 h 186"/>
              <a:gd name="T12" fmla="*/ 53 w 186"/>
              <a:gd name="T13" fmla="*/ 103 h 186"/>
              <a:gd name="T14" fmla="*/ 46 w 186"/>
              <a:gd name="T15" fmla="*/ 139 h 186"/>
              <a:gd name="T16" fmla="*/ 156 w 186"/>
              <a:gd name="T17" fmla="*/ 12 h 186"/>
              <a:gd name="T18" fmla="*/ 165 w 186"/>
              <a:gd name="T19" fmla="*/ 9 h 186"/>
              <a:gd name="T20" fmla="*/ 177 w 186"/>
              <a:gd name="T21" fmla="*/ 21 h 186"/>
              <a:gd name="T22" fmla="*/ 174 w 186"/>
              <a:gd name="T23" fmla="*/ 30 h 186"/>
              <a:gd name="T24" fmla="*/ 168 w 186"/>
              <a:gd name="T25" fmla="*/ 36 h 186"/>
              <a:gd name="T26" fmla="*/ 150 w 186"/>
              <a:gd name="T27" fmla="*/ 18 h 186"/>
              <a:gd name="T28" fmla="*/ 156 w 186"/>
              <a:gd name="T29" fmla="*/ 12 h 186"/>
              <a:gd name="T30" fmla="*/ 144 w 186"/>
              <a:gd name="T31" fmla="*/ 24 h 186"/>
              <a:gd name="T32" fmla="*/ 162 w 186"/>
              <a:gd name="T33" fmla="*/ 42 h 186"/>
              <a:gd name="T34" fmla="*/ 84 w 186"/>
              <a:gd name="T35" fmla="*/ 119 h 186"/>
              <a:gd name="T36" fmla="*/ 84 w 186"/>
              <a:gd name="T37" fmla="*/ 102 h 186"/>
              <a:gd name="T38" fmla="*/ 67 w 186"/>
              <a:gd name="T39" fmla="*/ 102 h 186"/>
              <a:gd name="T40" fmla="*/ 144 w 186"/>
              <a:gd name="T41" fmla="*/ 24 h 186"/>
              <a:gd name="T42" fmla="*/ 60 w 186"/>
              <a:gd name="T43" fmla="*/ 110 h 186"/>
              <a:gd name="T44" fmla="*/ 76 w 186"/>
              <a:gd name="T45" fmla="*/ 110 h 186"/>
              <a:gd name="T46" fmla="*/ 76 w 186"/>
              <a:gd name="T47" fmla="*/ 126 h 186"/>
              <a:gd name="T48" fmla="*/ 57 w 186"/>
              <a:gd name="T49" fmla="*/ 129 h 186"/>
              <a:gd name="T50" fmla="*/ 60 w 186"/>
              <a:gd name="T51" fmla="*/ 110 h 186"/>
              <a:gd name="T52" fmla="*/ 181 w 186"/>
              <a:gd name="T53" fmla="*/ 64 h 186"/>
              <a:gd name="T54" fmla="*/ 177 w 186"/>
              <a:gd name="T55" fmla="*/ 68 h 186"/>
              <a:gd name="T56" fmla="*/ 177 w 186"/>
              <a:gd name="T57" fmla="*/ 161 h 186"/>
              <a:gd name="T58" fmla="*/ 160 w 186"/>
              <a:gd name="T59" fmla="*/ 177 h 186"/>
              <a:gd name="T60" fmla="*/ 25 w 186"/>
              <a:gd name="T61" fmla="*/ 177 h 186"/>
              <a:gd name="T62" fmla="*/ 8 w 186"/>
              <a:gd name="T63" fmla="*/ 161 h 186"/>
              <a:gd name="T64" fmla="*/ 8 w 186"/>
              <a:gd name="T65" fmla="*/ 26 h 186"/>
              <a:gd name="T66" fmla="*/ 25 w 186"/>
              <a:gd name="T67" fmla="*/ 9 h 186"/>
              <a:gd name="T68" fmla="*/ 118 w 186"/>
              <a:gd name="T69" fmla="*/ 9 h 186"/>
              <a:gd name="T70" fmla="*/ 122 w 186"/>
              <a:gd name="T71" fmla="*/ 4 h 186"/>
              <a:gd name="T72" fmla="*/ 118 w 186"/>
              <a:gd name="T73" fmla="*/ 0 h 186"/>
              <a:gd name="T74" fmla="*/ 25 w 186"/>
              <a:gd name="T75" fmla="*/ 0 h 186"/>
              <a:gd name="T76" fmla="*/ 0 w 186"/>
              <a:gd name="T77" fmla="*/ 26 h 186"/>
              <a:gd name="T78" fmla="*/ 0 w 186"/>
              <a:gd name="T79" fmla="*/ 161 h 186"/>
              <a:gd name="T80" fmla="*/ 25 w 186"/>
              <a:gd name="T81" fmla="*/ 186 h 186"/>
              <a:gd name="T82" fmla="*/ 160 w 186"/>
              <a:gd name="T83" fmla="*/ 186 h 186"/>
              <a:gd name="T84" fmla="*/ 186 w 186"/>
              <a:gd name="T85" fmla="*/ 161 h 186"/>
              <a:gd name="T86" fmla="*/ 186 w 186"/>
              <a:gd name="T87" fmla="*/ 68 h 186"/>
              <a:gd name="T88" fmla="*/ 181 w 186"/>
              <a:gd name="T89" fmla="*/ 6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6" h="186">
                <a:moveTo>
                  <a:pt x="46" y="139"/>
                </a:moveTo>
                <a:cubicBezTo>
                  <a:pt x="82" y="133"/>
                  <a:pt x="82" y="133"/>
                  <a:pt x="82" y="133"/>
                </a:cubicBezTo>
                <a:cubicBezTo>
                  <a:pt x="179" y="36"/>
                  <a:pt x="179" y="36"/>
                  <a:pt x="179" y="36"/>
                </a:cubicBezTo>
                <a:cubicBezTo>
                  <a:pt x="183" y="32"/>
                  <a:pt x="186" y="27"/>
                  <a:pt x="186" y="21"/>
                </a:cubicBezTo>
                <a:cubicBezTo>
                  <a:pt x="186" y="10"/>
                  <a:pt x="176" y="0"/>
                  <a:pt x="165" y="0"/>
                </a:cubicBezTo>
                <a:cubicBezTo>
                  <a:pt x="159" y="0"/>
                  <a:pt x="153" y="3"/>
                  <a:pt x="150" y="6"/>
                </a:cubicBezTo>
                <a:cubicBezTo>
                  <a:pt x="53" y="103"/>
                  <a:pt x="53" y="103"/>
                  <a:pt x="53" y="103"/>
                </a:cubicBezTo>
                <a:lnTo>
                  <a:pt x="46" y="139"/>
                </a:lnTo>
                <a:close/>
                <a:moveTo>
                  <a:pt x="156" y="12"/>
                </a:moveTo>
                <a:cubicBezTo>
                  <a:pt x="158" y="10"/>
                  <a:pt x="161" y="9"/>
                  <a:pt x="165" y="9"/>
                </a:cubicBezTo>
                <a:cubicBezTo>
                  <a:pt x="172" y="9"/>
                  <a:pt x="177" y="14"/>
                  <a:pt x="177" y="21"/>
                </a:cubicBezTo>
                <a:cubicBezTo>
                  <a:pt x="177" y="25"/>
                  <a:pt x="176" y="28"/>
                  <a:pt x="174" y="30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0" y="18"/>
                  <a:pt x="150" y="18"/>
                  <a:pt x="150" y="18"/>
                </a:cubicBezTo>
                <a:lnTo>
                  <a:pt x="156" y="12"/>
                </a:lnTo>
                <a:close/>
                <a:moveTo>
                  <a:pt x="144" y="24"/>
                </a:moveTo>
                <a:cubicBezTo>
                  <a:pt x="162" y="42"/>
                  <a:pt x="162" y="42"/>
                  <a:pt x="162" y="42"/>
                </a:cubicBezTo>
                <a:cubicBezTo>
                  <a:pt x="84" y="119"/>
                  <a:pt x="84" y="119"/>
                  <a:pt x="84" y="119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67" y="102"/>
                  <a:pt x="67" y="102"/>
                  <a:pt x="67" y="102"/>
                </a:cubicBezTo>
                <a:lnTo>
                  <a:pt x="144" y="24"/>
                </a:lnTo>
                <a:close/>
                <a:moveTo>
                  <a:pt x="60" y="110"/>
                </a:moveTo>
                <a:cubicBezTo>
                  <a:pt x="76" y="110"/>
                  <a:pt x="76" y="110"/>
                  <a:pt x="76" y="110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57" y="129"/>
                  <a:pt x="57" y="129"/>
                  <a:pt x="57" y="129"/>
                </a:cubicBezTo>
                <a:lnTo>
                  <a:pt x="60" y="110"/>
                </a:lnTo>
                <a:close/>
                <a:moveTo>
                  <a:pt x="181" y="64"/>
                </a:moveTo>
                <a:cubicBezTo>
                  <a:pt x="179" y="64"/>
                  <a:pt x="177" y="65"/>
                  <a:pt x="177" y="68"/>
                </a:cubicBezTo>
                <a:cubicBezTo>
                  <a:pt x="177" y="161"/>
                  <a:pt x="177" y="161"/>
                  <a:pt x="177" y="161"/>
                </a:cubicBezTo>
                <a:cubicBezTo>
                  <a:pt x="177" y="170"/>
                  <a:pt x="170" y="177"/>
                  <a:pt x="160" y="177"/>
                </a:cubicBezTo>
                <a:cubicBezTo>
                  <a:pt x="25" y="177"/>
                  <a:pt x="25" y="177"/>
                  <a:pt x="25" y="177"/>
                </a:cubicBezTo>
                <a:cubicBezTo>
                  <a:pt x="16" y="177"/>
                  <a:pt x="8" y="170"/>
                  <a:pt x="8" y="161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16"/>
                  <a:pt x="16" y="9"/>
                  <a:pt x="25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20" y="9"/>
                  <a:pt x="122" y="7"/>
                  <a:pt x="122" y="4"/>
                </a:cubicBezTo>
                <a:cubicBezTo>
                  <a:pt x="122" y="2"/>
                  <a:pt x="120" y="0"/>
                  <a:pt x="11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2"/>
                  <a:pt x="0" y="26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5"/>
                  <a:pt x="11" y="186"/>
                  <a:pt x="25" y="186"/>
                </a:cubicBezTo>
                <a:cubicBezTo>
                  <a:pt x="160" y="186"/>
                  <a:pt x="160" y="186"/>
                  <a:pt x="160" y="186"/>
                </a:cubicBezTo>
                <a:cubicBezTo>
                  <a:pt x="174" y="186"/>
                  <a:pt x="186" y="175"/>
                  <a:pt x="186" y="161"/>
                </a:cubicBezTo>
                <a:cubicBezTo>
                  <a:pt x="186" y="68"/>
                  <a:pt x="186" y="68"/>
                  <a:pt x="186" y="68"/>
                </a:cubicBezTo>
                <a:cubicBezTo>
                  <a:pt x="186" y="65"/>
                  <a:pt x="184" y="64"/>
                  <a:pt x="181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COMPOSIÇÃO DAS VARIÁVEIS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7058" y="1239691"/>
            <a:ext cx="10985343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i="1" dirty="0">
                <a:solidFill>
                  <a:schemeClr val="accent2"/>
                </a:solidFill>
                <a:latin typeface="Calibri Light" panose="020F0302020204030204" pitchFamily="34" charset="0"/>
              </a:rPr>
              <a:t>Turnover</a:t>
            </a:r>
            <a:r>
              <a:rPr lang="en-US" sz="20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: </a:t>
            </a:r>
            <a:r>
              <a:rPr lang="en-US" sz="2000" dirty="0">
                <a:latin typeface="Calibri Light" panose="020F0302020204030204" pitchFamily="34" charset="0"/>
              </a:rPr>
              <a:t>Percentual da </a:t>
            </a:r>
            <a:r>
              <a:rPr lang="en-US" sz="2000" dirty="0" err="1">
                <a:latin typeface="Calibri Light" panose="020F0302020204030204" pitchFamily="34" charset="0"/>
              </a:rPr>
              <a:t>força</a:t>
            </a:r>
            <a:r>
              <a:rPr lang="en-US" sz="2000" dirty="0">
                <a:latin typeface="Calibri Light" panose="020F0302020204030204" pitchFamily="34" charset="0"/>
              </a:rPr>
              <a:t> de </a:t>
            </a:r>
            <a:r>
              <a:rPr lang="en-US" sz="2000" dirty="0" err="1">
                <a:latin typeface="Calibri Light" panose="020F0302020204030204" pitchFamily="34" charset="0"/>
              </a:rPr>
              <a:t>trabalho</a:t>
            </a:r>
            <a:r>
              <a:rPr lang="en-US" sz="2000" dirty="0">
                <a:latin typeface="Calibri Light" panose="020F0302020204030204" pitchFamily="34" charset="0"/>
              </a:rPr>
              <a:t> da </a:t>
            </a:r>
            <a:r>
              <a:rPr lang="en-US" sz="2000" dirty="0" err="1">
                <a:latin typeface="Calibri Light" panose="020F0302020204030204" pitchFamily="34" charset="0"/>
              </a:rPr>
              <a:t>firma</a:t>
            </a:r>
            <a:r>
              <a:rPr lang="en-US" sz="2000" dirty="0">
                <a:latin typeface="Calibri Light" panose="020F0302020204030204" pitchFamily="34" charset="0"/>
              </a:rPr>
              <a:t> que </a:t>
            </a:r>
            <a:r>
              <a:rPr lang="en-US" sz="2000" dirty="0" err="1">
                <a:latin typeface="Calibri Light" panose="020F0302020204030204" pitchFamily="34" charset="0"/>
              </a:rPr>
              <a:t>foi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demitida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ou</a:t>
            </a:r>
            <a:r>
              <a:rPr lang="en-US" sz="2000" dirty="0">
                <a:latin typeface="Calibri Light" panose="020F0302020204030204" pitchFamily="34" charset="0"/>
              </a:rPr>
              <a:t> se </a:t>
            </a:r>
            <a:r>
              <a:rPr lang="en-US" sz="2000" dirty="0" err="1">
                <a:latin typeface="Calibri Light" panose="020F0302020204030204" pitchFamily="34" charset="0"/>
              </a:rPr>
              <a:t>demitiu</a:t>
            </a:r>
            <a:r>
              <a:rPr lang="en-US" sz="2000" dirty="0">
                <a:latin typeface="Calibri Light" panose="020F0302020204030204" pitchFamily="34" charset="0"/>
              </a:rPr>
              <a:t> (</a:t>
            </a:r>
            <a:r>
              <a:rPr lang="en-US" sz="2000" dirty="0" err="1">
                <a:latin typeface="Calibri Light" panose="020F0302020204030204" pitchFamily="34" charset="0"/>
              </a:rPr>
              <a:t>retirando</a:t>
            </a:r>
            <a:r>
              <a:rPr lang="en-US" sz="2000" dirty="0">
                <a:latin typeface="Calibri Light" panose="020F0302020204030204" pitchFamily="34" charset="0"/>
              </a:rPr>
              <a:t>-se </a:t>
            </a:r>
            <a:r>
              <a:rPr lang="en-US" sz="2000" dirty="0" err="1">
                <a:latin typeface="Calibri Light" panose="020F0302020204030204" pitchFamily="34" charset="0"/>
              </a:rPr>
              <a:t>os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aposentados</a:t>
            </a:r>
            <a:r>
              <a:rPr lang="en-US" sz="2000" dirty="0">
                <a:latin typeface="Calibri Light" panose="020F0302020204030204" pitchFamily="34" charset="0"/>
              </a:rPr>
              <a:t> e </a:t>
            </a:r>
            <a:r>
              <a:rPr lang="en-US" sz="2000" dirty="0" err="1">
                <a:latin typeface="Calibri Light" panose="020F0302020204030204" pitchFamily="34" charset="0"/>
              </a:rPr>
              <a:t>os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afastados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por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outras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questões</a:t>
            </a:r>
            <a:r>
              <a:rPr lang="en-US" sz="2000" dirty="0">
                <a:latin typeface="Calibri Light" panose="020F0302020204030204" pitchFamily="34" charset="0"/>
              </a:rPr>
              <a:t>) </a:t>
            </a:r>
            <a:r>
              <a:rPr lang="en-US" sz="2000" dirty="0" err="1">
                <a:latin typeface="Calibri Light" panose="020F0302020204030204" pitchFamily="34" charset="0"/>
              </a:rPr>
              <a:t>como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medida</a:t>
            </a:r>
            <a:r>
              <a:rPr lang="en-US" sz="2000" dirty="0">
                <a:latin typeface="Calibri Light" panose="020F0302020204030204" pitchFamily="34" charset="0"/>
              </a:rPr>
              <a:t> do </a:t>
            </a:r>
            <a:r>
              <a:rPr lang="en-US" sz="2000" i="1" dirty="0">
                <a:latin typeface="Calibri Light" panose="020F0302020204030204" pitchFamily="34" charset="0"/>
              </a:rPr>
              <a:t>turnover</a:t>
            </a:r>
            <a:r>
              <a:rPr lang="en-US" sz="2000" dirty="0">
                <a:latin typeface="Calibri Light" panose="020F03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050" b="1" dirty="0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Calibri Light" panose="020F0302020204030204" pitchFamily="34" charset="0"/>
              </a:rPr>
              <a:t>Produtividade</a:t>
            </a:r>
            <a:r>
              <a:rPr lang="en-US" sz="20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alibri Light" panose="020F0302020204030204" pitchFamily="34" charset="0"/>
              </a:rPr>
              <a:t>por</a:t>
            </a:r>
            <a:r>
              <a:rPr lang="en-US" sz="20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alibri Light" panose="020F0302020204030204" pitchFamily="34" charset="0"/>
              </a:rPr>
              <a:t>trabalhador</a:t>
            </a:r>
            <a:r>
              <a:rPr lang="en-US" sz="20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: </a:t>
            </a:r>
            <a:r>
              <a:rPr lang="en-US" sz="2000" dirty="0" err="1">
                <a:latin typeface="Calibri Light" panose="020F0302020204030204" pitchFamily="34" charset="0"/>
              </a:rPr>
              <a:t>Utilizamos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como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medida</a:t>
            </a:r>
            <a:r>
              <a:rPr lang="en-US" sz="2000" dirty="0">
                <a:latin typeface="Calibri Light" panose="020F0302020204030204" pitchFamily="34" charset="0"/>
              </a:rPr>
              <a:t> da </a:t>
            </a:r>
            <a:r>
              <a:rPr lang="en-US" sz="2000" dirty="0" err="1">
                <a:latin typeface="Calibri Light" panose="020F0302020204030204" pitchFamily="34" charset="0"/>
              </a:rPr>
              <a:t>produtividade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por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trabalhador</a:t>
            </a:r>
            <a:r>
              <a:rPr lang="en-US" sz="2000" dirty="0">
                <a:latin typeface="Calibri Light" panose="020F0302020204030204" pitchFamily="34" charset="0"/>
              </a:rPr>
              <a:t>, a </a:t>
            </a:r>
            <a:r>
              <a:rPr lang="en-US" sz="2000" dirty="0" err="1">
                <a:latin typeface="Calibri Light" panose="020F0302020204030204" pitchFamily="34" charset="0"/>
              </a:rPr>
              <a:t>razão</a:t>
            </a:r>
            <a:r>
              <a:rPr lang="en-US" sz="2000" dirty="0">
                <a:latin typeface="Calibri Light" panose="020F0302020204030204" pitchFamily="34" charset="0"/>
              </a:rPr>
              <a:t> entre a </a:t>
            </a:r>
            <a:r>
              <a:rPr lang="en-US" sz="2000" dirty="0" err="1">
                <a:latin typeface="Calibri Light" panose="020F0302020204030204" pitchFamily="34" charset="0"/>
              </a:rPr>
              <a:t>receita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bruta</a:t>
            </a:r>
            <a:r>
              <a:rPr lang="en-US" sz="2000" dirty="0">
                <a:latin typeface="Calibri Light" panose="020F0302020204030204" pitchFamily="34" charset="0"/>
              </a:rPr>
              <a:t> das </a:t>
            </a:r>
            <a:r>
              <a:rPr lang="en-US" sz="2000" dirty="0" err="1">
                <a:latin typeface="Calibri Light" panose="020F0302020204030204" pitchFamily="34" charset="0"/>
              </a:rPr>
              <a:t>firmas</a:t>
            </a:r>
            <a:r>
              <a:rPr lang="en-US" sz="2000" dirty="0">
                <a:latin typeface="Calibri Light" panose="020F0302020204030204" pitchFamily="34" charset="0"/>
              </a:rPr>
              <a:t> e o </a:t>
            </a:r>
            <a:r>
              <a:rPr lang="en-US" sz="2000" dirty="0" err="1">
                <a:latin typeface="Calibri Light" panose="020F0302020204030204" pitchFamily="34" charset="0"/>
              </a:rPr>
              <a:t>número</a:t>
            </a:r>
            <a:r>
              <a:rPr lang="en-US" sz="2000" dirty="0">
                <a:latin typeface="Calibri Light" panose="020F0302020204030204" pitchFamily="34" charset="0"/>
              </a:rPr>
              <a:t> de </a:t>
            </a:r>
            <a:r>
              <a:rPr lang="en-US" sz="2000" dirty="0" err="1">
                <a:latin typeface="Calibri Light" panose="020F0302020204030204" pitchFamily="34" charset="0"/>
              </a:rPr>
              <a:t>trabalhadores</a:t>
            </a:r>
            <a:r>
              <a:rPr lang="en-US" sz="2000" dirty="0">
                <a:latin typeface="Calibri Light" panose="020F0302020204030204" pitchFamily="34" charset="0"/>
              </a:rPr>
              <a:t> da </a:t>
            </a:r>
            <a:r>
              <a:rPr lang="en-US" sz="2000" dirty="0" err="1">
                <a:latin typeface="Calibri Light" panose="020F0302020204030204" pitchFamily="34" charset="0"/>
              </a:rPr>
              <a:t>empresa</a:t>
            </a:r>
            <a:r>
              <a:rPr lang="en-US" sz="2000" dirty="0">
                <a:latin typeface="Calibri Light" panose="020F03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050" dirty="0">
              <a:latin typeface="Calibri Light" panose="020F03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Divisão</a:t>
            </a:r>
            <a:r>
              <a:rPr lang="en-US" sz="20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 dos </a:t>
            </a:r>
            <a:r>
              <a:rPr lang="en-US" sz="2000" b="1" dirty="0" err="1">
                <a:solidFill>
                  <a:schemeClr val="accent2"/>
                </a:solidFill>
                <a:latin typeface="Calibri Light" panose="020F0302020204030204" pitchFamily="34" charset="0"/>
              </a:rPr>
              <a:t>setores</a:t>
            </a:r>
            <a:r>
              <a:rPr lang="en-US" sz="20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: </a:t>
            </a:r>
            <a:r>
              <a:rPr lang="en-US" sz="2000" dirty="0" err="1">
                <a:latin typeface="Calibri Light" panose="020F0302020204030204" pitchFamily="34" charset="0"/>
              </a:rPr>
              <a:t>Dividimos</a:t>
            </a:r>
            <a:r>
              <a:rPr lang="en-US" sz="2000" dirty="0">
                <a:latin typeface="Calibri Light" panose="020F0302020204030204" pitchFamily="34" charset="0"/>
              </a:rPr>
              <a:t> as </a:t>
            </a:r>
            <a:r>
              <a:rPr lang="en-US" sz="2000" dirty="0" err="1">
                <a:latin typeface="Calibri Light" panose="020F0302020204030204" pitchFamily="34" charset="0"/>
              </a:rPr>
              <a:t>empresas</a:t>
            </a:r>
            <a:r>
              <a:rPr lang="en-US" sz="2000" dirty="0">
                <a:latin typeface="Calibri Light" panose="020F0302020204030204" pitchFamily="34" charset="0"/>
              </a:rPr>
              <a:t> da base </a:t>
            </a:r>
            <a:r>
              <a:rPr lang="en-US" sz="2000" dirty="0" err="1">
                <a:latin typeface="Calibri Light" panose="020F0302020204030204" pitchFamily="34" charset="0"/>
              </a:rPr>
              <a:t>em</a:t>
            </a:r>
            <a:r>
              <a:rPr lang="en-US" sz="2000" dirty="0">
                <a:latin typeface="Calibri Light" panose="020F0302020204030204" pitchFamily="34" charset="0"/>
              </a:rPr>
              <a:t> seis </a:t>
            </a:r>
            <a:r>
              <a:rPr lang="en-US" sz="2000" dirty="0" err="1">
                <a:latin typeface="Calibri Light" panose="020F0302020204030204" pitchFamily="34" charset="0"/>
              </a:rPr>
              <a:t>setores</a:t>
            </a:r>
            <a:r>
              <a:rPr lang="en-US" sz="2000" dirty="0">
                <a:latin typeface="Calibri Light" panose="020F0302020204030204" pitchFamily="34" charset="0"/>
              </a:rPr>
              <a:t> (</a:t>
            </a:r>
            <a:r>
              <a:rPr lang="en-US" sz="2000" dirty="0" err="1">
                <a:latin typeface="Calibri Light" panose="020F0302020204030204" pitchFamily="34" charset="0"/>
              </a:rPr>
              <a:t>agricultura</a:t>
            </a:r>
            <a:r>
              <a:rPr lang="en-US" sz="2000" dirty="0">
                <a:latin typeface="Calibri Light" panose="020F0302020204030204" pitchFamily="34" charset="0"/>
              </a:rPr>
              <a:t>, </a:t>
            </a:r>
            <a:r>
              <a:rPr lang="en-US" sz="2000" dirty="0" err="1">
                <a:latin typeface="Calibri Light" panose="020F0302020204030204" pitchFamily="34" charset="0"/>
              </a:rPr>
              <a:t>mineração</a:t>
            </a:r>
            <a:r>
              <a:rPr lang="en-US" sz="2000" dirty="0">
                <a:latin typeface="Calibri Light" panose="020F0302020204030204" pitchFamily="34" charset="0"/>
              </a:rPr>
              <a:t>, </a:t>
            </a:r>
            <a:r>
              <a:rPr lang="en-US" sz="2000" dirty="0" err="1">
                <a:latin typeface="Calibri Light" panose="020F0302020204030204" pitchFamily="34" charset="0"/>
              </a:rPr>
              <a:t>indústria</a:t>
            </a:r>
            <a:r>
              <a:rPr lang="en-US" sz="2000" dirty="0">
                <a:latin typeface="Calibri Light" panose="020F0302020204030204" pitchFamily="34" charset="0"/>
              </a:rPr>
              <a:t>, </a:t>
            </a:r>
            <a:r>
              <a:rPr lang="en-US" sz="2000" dirty="0" err="1">
                <a:latin typeface="Calibri Light" panose="020F0302020204030204" pitchFamily="34" charset="0"/>
              </a:rPr>
              <a:t>utilidades</a:t>
            </a:r>
            <a:r>
              <a:rPr lang="en-US" sz="2000" dirty="0">
                <a:latin typeface="Calibri Light" panose="020F0302020204030204" pitchFamily="34" charset="0"/>
              </a:rPr>
              <a:t>, </a:t>
            </a:r>
            <a:r>
              <a:rPr lang="en-US" sz="2000" dirty="0" err="1">
                <a:latin typeface="Calibri Light" panose="020F0302020204030204" pitchFamily="34" charset="0"/>
              </a:rPr>
              <a:t>construção</a:t>
            </a:r>
            <a:r>
              <a:rPr lang="en-US" sz="2000" dirty="0">
                <a:latin typeface="Calibri Light" panose="020F0302020204030204" pitchFamily="34" charset="0"/>
              </a:rPr>
              <a:t> e </a:t>
            </a:r>
            <a:r>
              <a:rPr lang="en-US" sz="2000" dirty="0" err="1">
                <a:latin typeface="Calibri Light" panose="020F0302020204030204" pitchFamily="34" charset="0"/>
              </a:rPr>
              <a:t>varejo</a:t>
            </a:r>
            <a:r>
              <a:rPr lang="en-US" sz="2000" dirty="0">
                <a:latin typeface="Calibri Light" panose="020F0302020204030204" pitchFamily="34" charset="0"/>
              </a:rPr>
              <a:t>), </a:t>
            </a:r>
            <a:r>
              <a:rPr lang="en-US" sz="2000" dirty="0" err="1">
                <a:latin typeface="Calibri Light" panose="020F0302020204030204" pitchFamily="34" charset="0"/>
              </a:rPr>
              <a:t>baseando</a:t>
            </a:r>
            <a:r>
              <a:rPr lang="en-US" sz="2000" dirty="0">
                <a:latin typeface="Calibri Light" panose="020F0302020204030204" pitchFamily="34" charset="0"/>
              </a:rPr>
              <a:t>-se </a:t>
            </a:r>
            <a:r>
              <a:rPr lang="en-US" sz="2000" dirty="0" err="1">
                <a:latin typeface="Calibri Light" panose="020F0302020204030204" pitchFamily="34" charset="0"/>
              </a:rPr>
              <a:t>na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divisão</a:t>
            </a:r>
            <a:r>
              <a:rPr lang="en-US" sz="2000" dirty="0">
                <a:latin typeface="Calibri Light" panose="020F0302020204030204" pitchFamily="34" charset="0"/>
              </a:rPr>
              <a:t> dos </a:t>
            </a:r>
            <a:r>
              <a:rPr lang="en-US" sz="2000" dirty="0" err="1">
                <a:latin typeface="Calibri Light" panose="020F0302020204030204" pitchFamily="34" charset="0"/>
              </a:rPr>
              <a:t>setores</a:t>
            </a:r>
            <a:r>
              <a:rPr lang="en-US" sz="2000" dirty="0">
                <a:latin typeface="Calibri Light" panose="020F0302020204030204" pitchFamily="34" charset="0"/>
              </a:rPr>
              <a:t> da CNAE (</a:t>
            </a:r>
            <a:r>
              <a:rPr lang="en-US" sz="2000" dirty="0" err="1">
                <a:latin typeface="Calibri Light" panose="020F0302020204030204" pitchFamily="34" charset="0"/>
              </a:rPr>
              <a:t>Classificação</a:t>
            </a:r>
            <a:r>
              <a:rPr lang="en-US" sz="2000" dirty="0">
                <a:latin typeface="Calibri Light" panose="020F0302020204030204" pitchFamily="34" charset="0"/>
              </a:rPr>
              <a:t> Nacional das </a:t>
            </a:r>
            <a:r>
              <a:rPr lang="en-US" sz="2000" dirty="0" err="1">
                <a:latin typeface="Calibri Light" panose="020F0302020204030204" pitchFamily="34" charset="0"/>
              </a:rPr>
              <a:t>Atividades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</a:rPr>
              <a:t>Econômicas</a:t>
            </a:r>
            <a:r>
              <a:rPr lang="en-US" sz="2000" dirty="0">
                <a:latin typeface="Calibri Light" panose="020F0302020204030204" pitchFamily="34" charset="0"/>
              </a:rPr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4947CC-2047-7D5E-5B19-74905B7E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3" y="5968827"/>
            <a:ext cx="4999153" cy="7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8D1-5267-4A1F-F4A0-29E6BB58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DESCRITIVA SOBRE A RELAÇÃO DAS VARIÁVEIS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94C70B-8042-21D8-B757-6EA2DF8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D275F-CEB3-F1B9-68A0-C5096768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AC5D33-2C95-D4BF-F5CC-9D346629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8D1-5267-4A1F-F4A0-29E6BB58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DESCRITIVA SOBRE A RELAÇÃO DAS VARIÁVEIS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94C70B-8042-21D8-B757-6EA2DF8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D275F-CEB3-F1B9-68A0-C5096768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2A7B04-2024-5F84-75FB-FDC2A4E3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4" y="1642532"/>
            <a:ext cx="5758978" cy="3554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D384CB-6DCD-257B-72C7-38650A50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58" y="1642532"/>
            <a:ext cx="5758978" cy="35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8D1-5267-4A1F-F4A0-29E6BB58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DESCRITIVA SOBRE A RELAÇÃO DAS VARIÁVEIS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94C70B-8042-21D8-B757-6EA2DF8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D275F-CEB3-F1B9-68A0-C5096768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" y="5952118"/>
            <a:ext cx="4999153" cy="7315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7B68D1-8F10-DE0E-4041-DC95C269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1" y="1633120"/>
            <a:ext cx="5789480" cy="35729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2D3DEC-5CC1-363C-C639-85FEC966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59" y="1642532"/>
            <a:ext cx="5789480" cy="35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2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824</Words>
  <Application>Microsoft Office PowerPoint</Application>
  <PresentationFormat>Widescreen</PresentationFormat>
  <Paragraphs>121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Tema do Office</vt:lpstr>
      <vt:lpstr>Office Theme</vt:lpstr>
      <vt:lpstr>Apresentação do PowerPoint</vt:lpstr>
      <vt:lpstr>BUSCAMOS UMA ANÁLISE AMPLA E COMPLEXA</vt:lpstr>
      <vt:lpstr>COMPOSIÇÃO DA ANÁLISE</vt:lpstr>
      <vt:lpstr>DESENVOLVIMENTO DA ANÁLISE</vt:lpstr>
      <vt:lpstr>CRUZAMOS TRÊS BASES DE DADOS PARA NOSSA ANÁLISE</vt:lpstr>
      <vt:lpstr>COMPOSIÇÃO DAS VARIÁVEIS</vt:lpstr>
      <vt:lpstr>ANÁLISE DESCRITIVA SOBRE A RELAÇÃO DAS VARIÁVEIS</vt:lpstr>
      <vt:lpstr>ANÁLISE DESCRITIVA SOBRE A RELAÇÃO DAS VARIÁVEIS</vt:lpstr>
      <vt:lpstr>ANÁLISE DESCRITIVA SOBRE A RELAÇÃO DAS VARIÁVEIS</vt:lpstr>
      <vt:lpstr>ANÁLISE DESCRITIVA SOBRE A RELAÇÃO DAS VARIÁVEIS</vt:lpstr>
      <vt:lpstr>ANÁLISE DESCRITIVA SOBRE A RELAÇÃO DAS VARIÁVEIS</vt:lpstr>
      <vt:lpstr>BUSCAMOS UM MODELO DINÂMICO</vt:lpstr>
      <vt:lpstr>RESULTADOS DO MODELO</vt:lpstr>
      <vt:lpstr>RESULTADOS DO MODELO</vt:lpstr>
      <vt:lpstr>CONCLUSÕES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Campos</dc:creator>
  <cp:lastModifiedBy>João Campos</cp:lastModifiedBy>
  <cp:revision>17</cp:revision>
  <dcterms:created xsi:type="dcterms:W3CDTF">2022-12-14T22:06:26Z</dcterms:created>
  <dcterms:modified xsi:type="dcterms:W3CDTF">2022-12-15T19:43:48Z</dcterms:modified>
</cp:coreProperties>
</file>