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393" autoAdjust="0"/>
  </p:normalViewPr>
  <p:slideViewPr>
    <p:cSldViewPr snapToGrid="0">
      <p:cViewPr varScale="1">
        <p:scale>
          <a:sx n="69" d="100"/>
          <a:sy n="69" d="100"/>
        </p:scale>
        <p:origin x="169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the nodes belonging to the frontier ∂ B(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ℓ) of the ball of radius ℓ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centered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simple breadth-first-search up to a distance ℓ from the central node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bottom-up fashion, from the leaves to the root</a:t>
            </a:r>
          </a:p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fill the heap with arbitrary values and then we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heapify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the levels starting from the lowest one.</a:t>
            </a:r>
          </a:p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Root stores automatically the largest CI value</a:t>
            </a:r>
            <a:endParaRPr lang="en-GB" b="0" dirty="0">
              <a:effectLst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= node with larges CI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</a:t>
            </a:r>
            <a:endParaRPr lang="en-GB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replacing the old root with the rightmost leaf in the last level of the heap, decreasing the size of the heap by one, and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heapifying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heap</a:t>
            </a:r>
            <a:endParaRPr lang="en-GB" b="0" dirty="0">
              <a:effectLst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replacing the old root with the rightmost leaf in the last level of the heap, decreasing the 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the heap by one, and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heapifying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heap</a:t>
            </a:r>
          </a:p>
          <a:p>
            <a:pPr rtl="0"/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Heapifying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move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down the tree by swapping it with the largest children until max-heap property is </a:t>
            </a:r>
            <a:r>
              <a:rPr lang="en-GB" sz="1100" b="0" i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statisfied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578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Only</a:t>
            </a:r>
            <a:r>
              <a:rPr lang="en-GB" baseline="0" dirty="0"/>
              <a:t> CI value of perturbed nodes must be updated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= degree of node</a:t>
            </a:r>
            <a:endParaRPr lang="en-GB" sz="11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restore the max heap-structure AFTER EACH CHANGE OF THE CI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heapify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only the sub-trees rooted on those nodes (because nodes can only be smaller than their old values)</a:t>
            </a:r>
            <a:endParaRPr lang="en-GB" b="0" dirty="0">
              <a:effectLst/>
            </a:endParaRPr>
          </a:p>
          <a:p>
            <a:pPr rtl="0"/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 </a:t>
            </a:r>
            <a:r>
              <a:rPr lang="en-GB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node update must be followed by the corresponding </a:t>
            </a:r>
            <a:r>
              <a:rPr lang="en-GB" sz="11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heapification</a:t>
            </a:r>
            <a:r>
              <a:rPr lang="en-GB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before updating  the next node</a:t>
            </a:r>
            <a:endParaRPr lang="en-GB" sz="1100" b="1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&lt;k&gt; is the average degree</a:t>
            </a:r>
            <a:r>
              <a:rPr lang="en-GB" baseline="0" dirty="0"/>
              <a:t> of the network for q=0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baseline="0" dirty="0"/>
              <a:t>When 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λ(l;q)</a:t>
            </a:r>
            <a:r>
              <a:rPr lang="nl" baseline="0" dirty="0">
                <a:latin typeface="Trebuchet MS"/>
                <a:ea typeface="Trebuchet MS"/>
                <a:cs typeface="Trebuchet MS"/>
                <a:sym typeface="Trebuchet MS"/>
              </a:rPr>
              <a:t> = we can stop the algorithm</a:t>
            </a:r>
          </a:p>
          <a:p>
            <a:pPr lvl="0" rtl="0">
              <a:spcBef>
                <a:spcPts val="0"/>
              </a:spcBef>
              <a:buNone/>
            </a:pPr>
            <a:r>
              <a:rPr lang="nl" baseline="0" dirty="0">
                <a:latin typeface="Trebuchet MS"/>
                <a:sym typeface="Trebuchet MS"/>
              </a:rPr>
              <a:t>Can be updated on runtime so there is nearly no additional computational cost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First 2 parts only executed</a:t>
            </a:r>
            <a:r>
              <a:rPr lang="en-GB" baseline="0" dirty="0"/>
              <a:t> once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Loop: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GB" baseline="0" dirty="0"/>
              <a:t>Remove node with </a:t>
            </a:r>
            <a:r>
              <a:rPr lang="en-GB" baseline="0" dirty="0" err="1"/>
              <a:t>heighest</a:t>
            </a:r>
            <a:r>
              <a:rPr lang="en-GB" baseline="0" dirty="0"/>
              <a:t> CI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GB" baseline="0" dirty="0" err="1"/>
              <a:t>Heapifying</a:t>
            </a:r>
            <a:r>
              <a:rPr lang="en-GB" baseline="0" dirty="0"/>
              <a:t> heap from the new root (rightmost child)</a:t>
            </a:r>
          </a:p>
          <a:p>
            <a:pPr marL="171450" lvl="0" indent="-171450" rtl="0">
              <a:spcBef>
                <a:spcPts val="0"/>
              </a:spcBef>
              <a:buFontTx/>
              <a:buChar char="-"/>
            </a:pPr>
            <a:r>
              <a:rPr lang="en-GB" baseline="0" dirty="0"/>
              <a:t>Updating CI values and for each update </a:t>
            </a:r>
            <a:r>
              <a:rPr lang="en-GB" baseline="0" dirty="0" err="1"/>
              <a:t>heapify</a:t>
            </a:r>
            <a:r>
              <a:rPr lang="en-GB" baseline="0" dirty="0"/>
              <a:t> sub-trees of updated node</a:t>
            </a:r>
          </a:p>
          <a:p>
            <a:pPr marL="0" lvl="0" indent="0" rtl="0">
              <a:spcBef>
                <a:spcPts val="0"/>
              </a:spcBef>
              <a:buFontTx/>
              <a:buNone/>
            </a:pPr>
            <a:r>
              <a:rPr lang="en-GB" baseline="0" dirty="0"/>
              <a:t>Loop ends when giant component is destroyed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96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Optimal = </a:t>
            </a:r>
            <a:r>
              <a:rPr lang="en-GB" dirty="0" err="1"/>
              <a:t>mininimal</a:t>
            </a: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Percolation in random networks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Percolation theory: … critical fraction, the probability</a:t>
            </a:r>
            <a:r>
              <a:rPr lang="en-GB" baseline="0" dirty="0"/>
              <a:t> of existence of the giant component = 0</a:t>
            </a:r>
          </a:p>
          <a:p>
            <a:pPr lvl="0">
              <a:spcBef>
                <a:spcPts val="0"/>
              </a:spcBef>
              <a:buNone/>
            </a:pPr>
            <a:r>
              <a:rPr lang="en-GB" baseline="0" dirty="0"/>
              <a:t>Optimal influence problem corresponds to finding minimum  q</a:t>
            </a:r>
            <a:r>
              <a:rPr lang="nl" baseline="-25000" dirty="0">
                <a:latin typeface="Trebuchet MS" panose="020B0603020202020204" pitchFamily="34" charset="0"/>
              </a:rPr>
              <a:t>c </a:t>
            </a:r>
            <a:r>
              <a:rPr lang="en-GB" baseline="0" dirty="0"/>
              <a:t> to fragment the network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" dirty="0">
                <a:latin typeface="Trebuchet MS" panose="020B0603020202020204" pitchFamily="34" charset="0"/>
              </a:rPr>
              <a:t>𝜈</a:t>
            </a:r>
            <a:r>
              <a:rPr lang="nl" baseline="-25000" dirty="0">
                <a:latin typeface="Trebuchet MS" panose="020B0603020202020204" pitchFamily="34" charset="0"/>
              </a:rPr>
              <a:t>i—&gt;j </a:t>
            </a:r>
            <a:r>
              <a:rPr lang="nl" dirty="0">
                <a:latin typeface="Trebuchet MS" panose="020B0603020202020204" pitchFamily="34" charset="0"/>
              </a:rPr>
              <a:t> :probability that i belongs to the giant component and j is absent</a:t>
            </a: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Stability of the solution (</a:t>
            </a:r>
            <a:r>
              <a:rPr lang="en-GB" i="1" dirty="0">
                <a:latin typeface="Trebuchet MS"/>
                <a:ea typeface="Trebuchet MS"/>
                <a:cs typeface="Trebuchet MS"/>
                <a:sym typeface="Trebuchet MS"/>
              </a:rPr>
              <a:t>𝜈</a:t>
            </a:r>
            <a:r>
              <a:rPr lang="en-GB" i="1" baseline="-25000" dirty="0" err="1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GB" i="1" baseline="-25000" dirty="0">
                <a:latin typeface="Trebuchet MS"/>
                <a:ea typeface="Trebuchet MS"/>
                <a:cs typeface="Trebuchet MS"/>
                <a:sym typeface="Trebuchet MS"/>
              </a:rPr>
              <a:t>—&gt;j </a:t>
            </a:r>
            <a:r>
              <a:rPr lang="en-GB" i="1" dirty="0">
                <a:latin typeface="Trebuchet MS"/>
                <a:ea typeface="Trebuchet MS"/>
                <a:cs typeface="Trebuchet MS"/>
                <a:sym typeface="Trebuchet MS"/>
              </a:rPr>
              <a:t>= 0 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controlled by </a:t>
            </a:r>
            <a:r>
              <a:rPr lang="en-GB" dirty="0">
                <a:latin typeface="Trebuchet MS"/>
                <a:ea typeface="Trebuchet MS"/>
                <a:cs typeface="Trebuchet MS"/>
                <a:sym typeface="Trebuchet MS"/>
              </a:rPr>
              <a:t>𝜆 (of M)</a:t>
            </a:r>
          </a:p>
          <a:p>
            <a:pPr lvl="0">
              <a:spcBef>
                <a:spcPts val="0"/>
              </a:spcBef>
              <a:buNone/>
            </a:pP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node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removed;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 if node </a:t>
            </a:r>
            <a:r>
              <a:rPr lang="en-GB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removed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Trebuchet MS"/>
                <a:sym typeface="Trebuchet MS"/>
              </a:rPr>
              <a:t>Requires</a:t>
            </a:r>
            <a:r>
              <a:rPr lang="en-GB" baseline="0" dirty="0">
                <a:latin typeface="Trebuchet MS"/>
                <a:sym typeface="Trebuchet MS"/>
              </a:rPr>
              <a:t> </a:t>
            </a:r>
            <a:r>
              <a:rPr lang="en-GB" dirty="0">
                <a:latin typeface="Trebuchet MS"/>
                <a:ea typeface="Trebuchet MS"/>
                <a:cs typeface="Trebuchet MS"/>
                <a:sym typeface="Trebuchet MS"/>
              </a:rPr>
              <a:t>𝜆 &lt;=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Trebuchet MS"/>
                <a:ea typeface="+mn-ea"/>
                <a:cs typeface="+mn-cs"/>
                <a:sym typeface="Trebuchet MS"/>
              </a:rPr>
              <a:t>Minimization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Trebuchet MS"/>
                <a:ea typeface="+mn-ea"/>
                <a:cs typeface="+mn-cs"/>
                <a:sym typeface="Trebuchet MS"/>
              </a:rPr>
              <a:t> of the largest eigenvalue of the </a:t>
            </a:r>
            <a:r>
              <a:rPr lang="en-GB" sz="1100" b="0" i="0" u="none" strike="noStrike" kern="1200" baseline="0" dirty="0" err="1">
                <a:solidFill>
                  <a:schemeClr val="tx1"/>
                </a:solidFill>
                <a:effectLst/>
                <a:latin typeface="Trebuchet MS"/>
                <a:ea typeface="+mn-ea"/>
                <a:cs typeface="+mn-cs"/>
                <a:sym typeface="Trebuchet MS"/>
              </a:rPr>
              <a:t>modiefied</a:t>
            </a:r>
            <a:r>
              <a:rPr lang="en-GB" sz="1100" b="0" i="0" u="none" strike="noStrike" kern="1200" baseline="0" dirty="0">
                <a:solidFill>
                  <a:schemeClr val="tx1"/>
                </a:solidFill>
                <a:effectLst/>
                <a:latin typeface="Trebuchet MS"/>
                <a:ea typeface="+mn-ea"/>
                <a:cs typeface="+mn-cs"/>
                <a:sym typeface="Trebuchet MS"/>
              </a:rPr>
              <a:t> NB matrix for random networks</a:t>
            </a:r>
            <a:endParaRPr lang="en-GB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Despite being weekly</a:t>
            </a:r>
            <a:r>
              <a:rPr lang="en-GB" baseline="0" dirty="0"/>
              <a:t> connected, these nodes can be powerful influencers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increasing the radius l of the ball we obtain better and better approximations of the optimal exact solution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540000" y="4320000"/>
            <a:ext cx="5759999" cy="4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Note that Ball(</a:t>
            </a:r>
            <a:r>
              <a:rPr lang="en-GB" dirty="0" err="1"/>
              <a:t>i,l</a:t>
            </a:r>
            <a:r>
              <a:rPr lang="en-GB" baseline="0" dirty="0"/>
              <a:t>) is the set of nodes inside the ball and </a:t>
            </a:r>
            <a:r>
              <a:rPr lang="en-GB" baseline="0" dirty="0" err="1"/>
              <a:t>thetaBall</a:t>
            </a:r>
            <a:r>
              <a:rPr lang="en-GB" baseline="0" dirty="0"/>
              <a:t> are the nodes on the frontier of the ball</a:t>
            </a:r>
            <a:endParaRPr dirty="0"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900"/>
            </a:lvl1pPr>
            <a:lvl2pPr lvl="1" algn="ctr">
              <a:spcBef>
                <a:spcPts val="0"/>
              </a:spcBef>
              <a:buSzPct val="100000"/>
              <a:defRPr sz="3900"/>
            </a:lvl2pPr>
            <a:lvl3pPr lvl="2" algn="ctr">
              <a:spcBef>
                <a:spcPts val="0"/>
              </a:spcBef>
              <a:buSzPct val="100000"/>
              <a:defRPr sz="3900"/>
            </a:lvl3pPr>
            <a:lvl4pPr lvl="3" algn="ctr">
              <a:spcBef>
                <a:spcPts val="0"/>
              </a:spcBef>
              <a:buSzPct val="100000"/>
              <a:defRPr sz="3900"/>
            </a:lvl4pPr>
            <a:lvl5pPr lvl="4" algn="ctr">
              <a:spcBef>
                <a:spcPts val="0"/>
              </a:spcBef>
              <a:buSzPct val="100000"/>
              <a:defRPr sz="3900"/>
            </a:lvl5pPr>
            <a:lvl6pPr lvl="5" algn="ctr">
              <a:spcBef>
                <a:spcPts val="0"/>
              </a:spcBef>
              <a:buSzPct val="100000"/>
              <a:defRPr sz="3900"/>
            </a:lvl6pPr>
            <a:lvl7pPr lvl="6" algn="ctr">
              <a:spcBef>
                <a:spcPts val="0"/>
              </a:spcBef>
              <a:buSzPct val="100000"/>
              <a:defRPr sz="3900"/>
            </a:lvl7pPr>
            <a:lvl8pPr lvl="7" algn="ctr">
              <a:spcBef>
                <a:spcPts val="0"/>
              </a:spcBef>
              <a:buSzPct val="100000"/>
              <a:defRPr sz="3900"/>
            </a:lvl8pPr>
            <a:lvl9pPr lvl="8"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9000"/>
            </a:lvl1pPr>
            <a:lvl2pPr lvl="1" algn="ctr">
              <a:spcBef>
                <a:spcPts val="0"/>
              </a:spcBef>
              <a:buSzPct val="100000"/>
              <a:defRPr sz="9000"/>
            </a:lvl2pPr>
            <a:lvl3pPr lvl="2" algn="ctr">
              <a:spcBef>
                <a:spcPts val="0"/>
              </a:spcBef>
              <a:buSzPct val="100000"/>
              <a:defRPr sz="9000"/>
            </a:lvl3pPr>
            <a:lvl4pPr lvl="3" algn="ctr">
              <a:spcBef>
                <a:spcPts val="0"/>
              </a:spcBef>
              <a:buSzPct val="100000"/>
              <a:defRPr sz="9000"/>
            </a:lvl4pPr>
            <a:lvl5pPr lvl="4" algn="ctr">
              <a:spcBef>
                <a:spcPts val="0"/>
              </a:spcBef>
              <a:buSzPct val="100000"/>
              <a:defRPr sz="9000"/>
            </a:lvl5pPr>
            <a:lvl6pPr lvl="5" algn="ctr">
              <a:spcBef>
                <a:spcPts val="0"/>
              </a:spcBef>
              <a:buSzPct val="100000"/>
              <a:defRPr sz="9000"/>
            </a:lvl6pPr>
            <a:lvl7pPr lvl="6" algn="ctr">
              <a:spcBef>
                <a:spcPts val="0"/>
              </a:spcBef>
              <a:buSzPct val="100000"/>
              <a:defRPr sz="9000"/>
            </a:lvl7pPr>
            <a:lvl8pPr lvl="7" algn="ctr">
              <a:spcBef>
                <a:spcPts val="0"/>
              </a:spcBef>
              <a:buSzPct val="100000"/>
              <a:defRPr sz="9000"/>
            </a:lvl8pPr>
            <a:lvl9pPr lvl="8" algn="ctr">
              <a:spcBef>
                <a:spcPts val="0"/>
              </a:spcBef>
              <a:buSzPct val="100000"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486000"/>
            <a:ext cx="6858000" cy="4670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322000" y="1566000"/>
            <a:ext cx="4185000" cy="13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2322000" y="3145256"/>
            <a:ext cx="4185000" cy="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435"/>
              </a:spcBef>
              <a:buClr>
                <a:srgbClr val="8890A8"/>
              </a:buClr>
              <a:buFont typeface="Courier New"/>
              <a:buNone/>
              <a:defRPr sz="18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285"/>
              </a:spcBef>
              <a:buClr>
                <a:srgbClr val="8890A8"/>
              </a:buClr>
              <a:buFont typeface="Arial"/>
              <a:buNone/>
              <a:defRPr sz="12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285"/>
              </a:spcBef>
              <a:buClr>
                <a:srgbClr val="8890A8"/>
              </a:buClr>
              <a:buFont typeface="Arial"/>
              <a:buNone/>
              <a:defRPr sz="12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9001" y="1350001"/>
            <a:ext cx="1380035" cy="322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2700" y="4279501"/>
            <a:ext cx="321300" cy="5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000" y="270000"/>
            <a:ext cx="1511049" cy="53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05000" y="135000"/>
            <a:ext cx="6250500" cy="6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04664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05000" y="1012500"/>
            <a:ext cx="6250500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0000" marR="0" lvl="0" indent="-144270" algn="l" rtl="0">
              <a:spcBef>
                <a:spcPts val="435"/>
              </a:spcBef>
              <a:buClr>
                <a:schemeClr val="dk1"/>
              </a:buClr>
              <a:buSzPct val="11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0000" marR="0" lvl="1" indent="-187575" algn="l" rtl="0">
              <a:spcBef>
                <a:spcPts val="435"/>
              </a:spcBef>
              <a:buClr>
                <a:schemeClr val="dk1"/>
              </a:buClr>
              <a:buSzPct val="75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42500" marR="0" lvl="2" indent="-11385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6300" marR="0" lvl="3" indent="-81914" algn="l" rtl="0">
              <a:spcBef>
                <a:spcPts val="285"/>
              </a:spcBef>
              <a:buClr>
                <a:schemeClr val="dk1"/>
              </a:buClr>
              <a:buSzPct val="8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03697" marR="0" lvl="4" indent="-60722" algn="l" rtl="0">
              <a:spcBef>
                <a:spcPts val="285"/>
              </a:spcBef>
              <a:buClr>
                <a:schemeClr val="dk1"/>
              </a:buClr>
              <a:buSzPct val="100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6858000" cy="477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2835001" y="1728001"/>
            <a:ext cx="3820499" cy="135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2835001" y="3314330"/>
            <a:ext cx="3820499" cy="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435"/>
              </a:spcBef>
              <a:buClr>
                <a:srgbClr val="8890A8"/>
              </a:buClr>
              <a:buFont typeface="Courier New"/>
              <a:buNone/>
              <a:defRPr sz="18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285"/>
              </a:spcBef>
              <a:buClr>
                <a:srgbClr val="8890A8"/>
              </a:buClr>
              <a:buFont typeface="Arial"/>
              <a:buNone/>
              <a:defRPr sz="12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285"/>
              </a:spcBef>
              <a:buClr>
                <a:srgbClr val="8890A8"/>
              </a:buClr>
              <a:buFont typeface="Arial"/>
              <a:buNone/>
              <a:defRPr sz="12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90A8"/>
              </a:buClr>
              <a:buFont typeface="Arial"/>
              <a:buNone/>
              <a:defRPr sz="1500" b="0" i="0" u="none" strike="noStrike" cap="none">
                <a:solidFill>
                  <a:srgbClr val="8890A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1500" y="4536000"/>
            <a:ext cx="1134343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362501"/>
            <a:ext cx="2475743" cy="2407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05000" y="135000"/>
            <a:ext cx="6250500" cy="6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05001" y="1012501"/>
            <a:ext cx="3028949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0000" marR="0" lvl="0" indent="-144270" algn="l" rtl="0">
              <a:spcBef>
                <a:spcPts val="435"/>
              </a:spcBef>
              <a:buClr>
                <a:schemeClr val="dk1"/>
              </a:buClr>
              <a:buSzPct val="11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0000" marR="0" lvl="1" indent="-187575" algn="l" rtl="0">
              <a:spcBef>
                <a:spcPts val="435"/>
              </a:spcBef>
              <a:buClr>
                <a:schemeClr val="dk1"/>
              </a:buClr>
              <a:buSzPct val="75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42500" marR="0" lvl="2" indent="-11385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6300" marR="0" lvl="3" indent="-81914" algn="l" rtl="0">
              <a:spcBef>
                <a:spcPts val="285"/>
              </a:spcBef>
              <a:buClr>
                <a:schemeClr val="dk1"/>
              </a:buClr>
              <a:buSzPct val="8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6325" marR="0" lvl="4" indent="-95250" algn="l" rtl="0">
              <a:spcBef>
                <a:spcPts val="285"/>
              </a:spcBef>
              <a:buClr>
                <a:schemeClr val="dk1"/>
              </a:buClr>
              <a:buSzPct val="100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626551" y="1012501"/>
            <a:ext cx="3028949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0000" marR="0" lvl="0" indent="-144270" algn="l" rtl="0">
              <a:spcBef>
                <a:spcPts val="435"/>
              </a:spcBef>
              <a:buClr>
                <a:schemeClr val="dk1"/>
              </a:buClr>
              <a:buSzPct val="11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0000" marR="0" lvl="1" indent="-187575" algn="l" rtl="0">
              <a:spcBef>
                <a:spcPts val="435"/>
              </a:spcBef>
              <a:buClr>
                <a:schemeClr val="dk1"/>
              </a:buClr>
              <a:buSzPct val="75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42500" marR="0" lvl="2" indent="-11385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6300" marR="0" lvl="3" indent="-81914" algn="l" rtl="0">
              <a:spcBef>
                <a:spcPts val="285"/>
              </a:spcBef>
              <a:buClr>
                <a:schemeClr val="dk1"/>
              </a:buClr>
              <a:buSzPct val="8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6325" marR="0" lvl="4" indent="-95250" algn="l" rtl="0">
              <a:spcBef>
                <a:spcPts val="285"/>
              </a:spcBef>
              <a:buClr>
                <a:schemeClr val="dk1"/>
              </a:buClr>
              <a:buSzPct val="100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04664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05000" y="135000"/>
            <a:ext cx="6250500" cy="6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05001" y="1012501"/>
            <a:ext cx="3030140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35"/>
              </a:spcBef>
              <a:buClr>
                <a:srgbClr val="00407A"/>
              </a:buClr>
              <a:buFont typeface="Arial"/>
              <a:buNone/>
              <a:defRPr sz="1800" b="1" i="0" u="none" strike="noStrike" cap="none">
                <a:solidFill>
                  <a:srgbClr val="00407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35"/>
              </a:spcBef>
              <a:buClr>
                <a:schemeClr val="dk1"/>
              </a:buClr>
              <a:buFont typeface="Courier New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05001" y="1493941"/>
            <a:ext cx="3030140" cy="284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0000" marR="0" lvl="0" indent="-144270" algn="l" rtl="0">
              <a:spcBef>
                <a:spcPts val="435"/>
              </a:spcBef>
              <a:buClr>
                <a:schemeClr val="dk1"/>
              </a:buClr>
              <a:buSzPct val="11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0000" marR="0" lvl="1" indent="-187575" algn="l" rtl="0">
              <a:spcBef>
                <a:spcPts val="435"/>
              </a:spcBef>
              <a:buClr>
                <a:schemeClr val="dk1"/>
              </a:buClr>
              <a:buSzPct val="75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42500" marR="0" lvl="2" indent="-11385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6300" marR="0" lvl="3" indent="-81914" algn="l" rtl="0">
              <a:spcBef>
                <a:spcPts val="285"/>
              </a:spcBef>
              <a:buClr>
                <a:schemeClr val="dk1"/>
              </a:buClr>
              <a:buSzPct val="8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6325" marR="0" lvl="4" indent="-66675" algn="l" rtl="0">
              <a:spcBef>
                <a:spcPts val="285"/>
              </a:spcBef>
              <a:buClr>
                <a:schemeClr val="dk1"/>
              </a:buClr>
              <a:buSzPct val="100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3618000" y="1012501"/>
            <a:ext cx="3029400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35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35"/>
              </a:spcBef>
              <a:buClr>
                <a:schemeClr val="dk1"/>
              </a:buClr>
              <a:buFont typeface="Courier New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270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4"/>
          </p:nvPr>
        </p:nvSpPr>
        <p:spPr>
          <a:xfrm>
            <a:off x="3618000" y="1493941"/>
            <a:ext cx="3029400" cy="284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0000" marR="0" lvl="0" indent="-144270" algn="l" rtl="0">
              <a:spcBef>
                <a:spcPts val="435"/>
              </a:spcBef>
              <a:buClr>
                <a:schemeClr val="dk1"/>
              </a:buClr>
              <a:buSzPct val="11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0000" marR="0" lvl="1" indent="-187575" algn="l" rtl="0">
              <a:spcBef>
                <a:spcPts val="435"/>
              </a:spcBef>
              <a:buClr>
                <a:schemeClr val="dk1"/>
              </a:buClr>
              <a:buSzPct val="75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42500" marR="0" lvl="2" indent="-11385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6300" marR="0" lvl="3" indent="-81914" algn="l" rtl="0">
              <a:spcBef>
                <a:spcPts val="285"/>
              </a:spcBef>
              <a:buClr>
                <a:schemeClr val="dk1"/>
              </a:buClr>
              <a:buSzPct val="8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244" marR="0" lvl="4" indent="-140494" algn="l" rtl="0">
              <a:spcBef>
                <a:spcPts val="285"/>
              </a:spcBef>
              <a:buClr>
                <a:schemeClr val="dk1"/>
              </a:buClr>
              <a:buSzPct val="100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95250" algn="l" rtl="0"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04664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05000" y="135000"/>
            <a:ext cx="6250500" cy="6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404664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04664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05000" y="405000"/>
            <a:ext cx="2256235" cy="671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821431" y="405001"/>
            <a:ext cx="3828854" cy="394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0000" marR="0" lvl="0" indent="-144270" algn="l" rtl="0">
              <a:spcBef>
                <a:spcPts val="435"/>
              </a:spcBef>
              <a:buClr>
                <a:schemeClr val="dk1"/>
              </a:buClr>
              <a:buSzPct val="11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40000" marR="0" lvl="1" indent="-187575" algn="l" rtl="0">
              <a:spcBef>
                <a:spcPts val="435"/>
              </a:spcBef>
              <a:buClr>
                <a:schemeClr val="dk1"/>
              </a:buClr>
              <a:buSzPct val="75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42500" marR="0" lvl="2" indent="-11385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876300" marR="0" lvl="3" indent="-81914" algn="l" rtl="0">
              <a:spcBef>
                <a:spcPts val="285"/>
              </a:spcBef>
              <a:buClr>
                <a:schemeClr val="dk1"/>
              </a:buClr>
              <a:buSzPct val="8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76325" marR="0" lvl="4" indent="-95250" algn="l" rtl="0">
              <a:spcBef>
                <a:spcPts val="285"/>
              </a:spcBef>
              <a:buClr>
                <a:schemeClr val="dk1"/>
              </a:buClr>
              <a:buSzPct val="100000"/>
              <a:buFont typeface="Arial"/>
              <a:buChar char="-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04664" y="1076325"/>
            <a:ext cx="2256235" cy="326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3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35"/>
              </a:spcBef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404664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Afbeelding met bijschrif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05000" y="3591000"/>
            <a:ext cx="6250500" cy="4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405000" y="405000"/>
            <a:ext cx="62505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35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35"/>
              </a:spcBef>
              <a:buClr>
                <a:schemeClr val="dk1"/>
              </a:buClr>
              <a:buFont typeface="Courier New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3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05000" y="4083918"/>
            <a:ext cx="6250500" cy="26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3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435"/>
              </a:spcBef>
              <a:buClr>
                <a:schemeClr val="dk1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150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28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405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05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900"/>
            </a:lvl1pPr>
            <a:lvl2pPr lvl="1">
              <a:spcBef>
                <a:spcPts val="0"/>
              </a:spcBef>
              <a:buSzPct val="100000"/>
              <a:defRPr sz="900"/>
            </a:lvl2pPr>
            <a:lvl3pPr lvl="2">
              <a:spcBef>
                <a:spcPts val="0"/>
              </a:spcBef>
              <a:buSzPct val="100000"/>
              <a:defRPr sz="900"/>
            </a:lvl3pPr>
            <a:lvl4pPr lvl="3">
              <a:spcBef>
                <a:spcPts val="0"/>
              </a:spcBef>
              <a:buSzPct val="100000"/>
              <a:defRPr sz="900"/>
            </a:lvl4pPr>
            <a:lvl5pPr lvl="4">
              <a:spcBef>
                <a:spcPts val="0"/>
              </a:spcBef>
              <a:buSzPct val="100000"/>
              <a:defRPr sz="900"/>
            </a:lvl5pPr>
            <a:lvl6pPr lvl="5">
              <a:spcBef>
                <a:spcPts val="0"/>
              </a:spcBef>
              <a:buSzPct val="100000"/>
              <a:defRPr sz="900"/>
            </a:lvl6pPr>
            <a:lvl7pPr lvl="6">
              <a:spcBef>
                <a:spcPts val="0"/>
              </a:spcBef>
              <a:buSzPct val="100000"/>
              <a:defRPr sz="900"/>
            </a:lvl7pPr>
            <a:lvl8pPr lvl="7">
              <a:spcBef>
                <a:spcPts val="0"/>
              </a:spcBef>
              <a:buSzPct val="100000"/>
              <a:defRPr sz="900"/>
            </a:lvl8pPr>
            <a:lvl9pPr lvl="8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150"/>
            </a:lvl1pPr>
            <a:lvl2pPr lvl="1" algn="ctr">
              <a:spcBef>
                <a:spcPts val="0"/>
              </a:spcBef>
              <a:buSzPct val="100000"/>
              <a:defRPr sz="3150"/>
            </a:lvl2pPr>
            <a:lvl3pPr lvl="2" algn="ctr">
              <a:spcBef>
                <a:spcPts val="0"/>
              </a:spcBef>
              <a:buSzPct val="100000"/>
              <a:defRPr sz="3150"/>
            </a:lvl3pPr>
            <a:lvl4pPr lvl="3" algn="ctr">
              <a:spcBef>
                <a:spcPts val="0"/>
              </a:spcBef>
              <a:buSzPct val="100000"/>
              <a:defRPr sz="3150"/>
            </a:lvl4pPr>
            <a:lvl5pPr lvl="4" algn="ctr">
              <a:spcBef>
                <a:spcPts val="0"/>
              </a:spcBef>
              <a:buSzPct val="100000"/>
              <a:defRPr sz="3150"/>
            </a:lvl5pPr>
            <a:lvl6pPr lvl="5" algn="ctr">
              <a:spcBef>
                <a:spcPts val="0"/>
              </a:spcBef>
              <a:buSzPct val="100000"/>
              <a:defRPr sz="3150"/>
            </a:lvl6pPr>
            <a:lvl7pPr lvl="6" algn="ctr">
              <a:spcBef>
                <a:spcPts val="0"/>
              </a:spcBef>
              <a:buSzPct val="100000"/>
              <a:defRPr sz="3150"/>
            </a:lvl7pPr>
            <a:lvl8pPr lvl="7" algn="ctr">
              <a:spcBef>
                <a:spcPts val="0"/>
              </a:spcBef>
              <a:buSzPct val="100000"/>
              <a:defRPr sz="3150"/>
            </a:lvl8pPr>
            <a:lvl9pPr lvl="8" algn="ctr">
              <a:spcBef>
                <a:spcPts val="0"/>
              </a:spcBef>
              <a:buSzPct val="100000"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nl" sz="750" smtClean="0">
                <a:solidFill>
                  <a:schemeClr val="dk2"/>
                </a:solidFill>
              </a:rPr>
              <a:pPr algn="r"/>
              <a:t>‹#›</a:t>
            </a:fld>
            <a:endParaRPr lang="nl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05000" y="135000"/>
            <a:ext cx="6250500" cy="67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05000" y="1012500"/>
            <a:ext cx="6250500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marR="0" lvl="0" indent="-192360" algn="l" rtl="0">
              <a:spcBef>
                <a:spcPts val="580"/>
              </a:spcBef>
              <a:buClr>
                <a:schemeClr val="dk1"/>
              </a:buClr>
              <a:buSzPct val="11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0000" marR="0" lvl="1" indent="-250100" algn="l" rtl="0">
              <a:spcBef>
                <a:spcPts val="580"/>
              </a:spcBef>
              <a:buClr>
                <a:schemeClr val="dk1"/>
              </a:buClr>
              <a:buSzPct val="75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90000" marR="0" lvl="2" indent="-1518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68400" marR="0" lvl="3" indent="-109219" algn="l" rtl="0">
              <a:spcBef>
                <a:spcPts val="380"/>
              </a:spcBef>
              <a:buClr>
                <a:schemeClr val="dk1"/>
              </a:buClr>
              <a:buSzPct val="8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38263" marR="0" lvl="4" indent="-80962" algn="l" rtl="0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04664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174500" y="4536000"/>
            <a:ext cx="1485000" cy="2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7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727000" y="4536000"/>
            <a:ext cx="702000" cy="2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nl" sz="75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nl" sz="750">
              <a:solidFill>
                <a:schemeClr val="dk1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4779000"/>
            <a:ext cx="6858000" cy="36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21500" y="4536000"/>
            <a:ext cx="1134343" cy="40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2322000" y="1817438"/>
            <a:ext cx="4185000" cy="1012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/>
              <a:t>Influence maximization in complex networks through optimal percolation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322000" y="3001880"/>
            <a:ext cx="4185000" cy="607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nl"/>
              <a:t>Jeroen Van Der Donckt &amp;</a:t>
            </a:r>
          </a:p>
          <a:p>
            <a:pPr>
              <a:buSzPct val="25000"/>
            </a:pPr>
            <a:r>
              <a:rPr lang="nl"/>
              <a:t>Mathias Deloof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784" y="1250438"/>
            <a:ext cx="4208256" cy="313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/>
              <a:t>Collective Influence Algorithm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Linear time: O(NlogN)</a:t>
            </a:r>
          </a:p>
          <a:p>
            <a:pPr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Max-heap data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 Algorithm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Step 1 - Computing CI</a:t>
            </a:r>
          </a:p>
          <a:p>
            <a:pPr>
              <a:spcBef>
                <a:spcPts val="0"/>
              </a:spcBef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CI value: CI</a:t>
            </a:r>
            <a:r>
              <a:rPr lang="nl" baseline="-25000"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(i) = (k</a:t>
            </a:r>
            <a:r>
              <a:rPr lang="nl" baseline="-2500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 - 1) * Σ </a:t>
            </a:r>
            <a:r>
              <a:rPr lang="nl" baseline="-25000">
                <a:latin typeface="Trebuchet MS"/>
                <a:ea typeface="Trebuchet MS"/>
                <a:cs typeface="Trebuchet MS"/>
                <a:sym typeface="Trebuchet MS"/>
              </a:rPr>
              <a:t>j ε 𝜕Ball(i,l)</a:t>
            </a: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 (k</a:t>
            </a:r>
            <a:r>
              <a:rPr lang="nl" baseline="-25000"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 - 1)</a:t>
            </a:r>
          </a:p>
          <a:p>
            <a:pPr>
              <a:spcBef>
                <a:spcPts val="0"/>
              </a:spcBef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Breadth first search</a:t>
            </a:r>
          </a:p>
          <a:p>
            <a:pPr>
              <a:spcBef>
                <a:spcPts val="0"/>
              </a:spcBef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O(N)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 Algorithm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Step 2 - Building the max-heap</a:t>
            </a:r>
          </a:p>
          <a:p>
            <a:pPr>
              <a:spcBef>
                <a:spcPts val="0"/>
              </a:spcBef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Bottom-up fashion</a:t>
            </a:r>
          </a:p>
          <a:p>
            <a:pPr>
              <a:spcBef>
                <a:spcPts val="0"/>
              </a:spcBef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O(N)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 Algorithm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Step 3 - Removal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Remove node with largest CI value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Decrement degrees of neighbours by one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Replace root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O(logN)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 Algorithm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Step 3 - Removal</a:t>
            </a:r>
          </a:p>
        </p:txBody>
      </p:sp>
      <p:pic>
        <p:nvPicPr>
          <p:cNvPr id="2050" name="Picture 2" descr="http://www.nature.com/article-assets/npg/srep/2016/160726/srep30062/images/w582/srep30062-f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864672"/>
            <a:ext cx="4467860" cy="25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3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 Algorithm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Step 4 - Updating CI values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Nodes perturbed by removal: distance 1, 2, …, l, l + 1</a:t>
            </a:r>
            <a:br>
              <a:rPr lang="nl" dirty="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-&gt; nodes in ball B(i, l + 1)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Nodes at l + 1: CI value decreases by k -1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Nodes at 1, 2, …, l: recompute CI (step 1)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Restore max-heap structure after each update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O(logN)</a:t>
            </a:r>
          </a:p>
          <a:p>
            <a:pPr>
              <a:spcBef>
                <a:spcPts val="0"/>
              </a:spcBef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 Algorithm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Step 5 - Stopping the algorithm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λ(l;q) =[ Σ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CI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(i)/(N&lt;k&gt;) ] </a:t>
            </a:r>
            <a:r>
              <a:rPr lang="nl" baseline="30000" dirty="0">
                <a:latin typeface="Trebuchet MS"/>
                <a:ea typeface="Trebuchet MS"/>
                <a:cs typeface="Trebuchet MS"/>
                <a:sym typeface="Trebuchet MS"/>
              </a:rPr>
              <a:t>1/(l + 1)</a:t>
            </a:r>
          </a:p>
          <a:p>
            <a:pPr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Nearly no additional computational cost</a:t>
            </a:r>
          </a:p>
          <a:p>
            <a:pPr marL="0" indent="0"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/>
              <a:t>Collective Influence Algorithm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Step 6 - Reinsertion</a:t>
            </a:r>
          </a:p>
          <a:p>
            <a:pPr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Nodes are reinserted in the network</a:t>
            </a:r>
          </a:p>
          <a:p>
            <a:pPr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Join the smallest number of clusters</a:t>
            </a:r>
          </a:p>
          <a:p>
            <a:pPr>
              <a:buFont typeface="Trebuchet MS"/>
            </a:pPr>
            <a:r>
              <a:rPr lang="nl">
                <a:latin typeface="Trebuchet MS"/>
                <a:ea typeface="Trebuchet MS"/>
                <a:cs typeface="Trebuchet MS"/>
                <a:sym typeface="Trebuchet MS"/>
              </a:rPr>
              <a:t>NOT the smallest cluster!!!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 dirty="0"/>
              <a:t>Collective Influence Algorithm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lang="nl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http://www.nature.com/article-assets/npg/srep/2016/160726/srep30062/images/w582/srep30062-f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" y="1273298"/>
            <a:ext cx="2664460" cy="333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2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/>
              <a:t>Overview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70000">
              <a:spcBef>
                <a:spcPts val="0"/>
              </a:spcBef>
            </a:pPr>
            <a:r>
              <a:rPr lang="nl"/>
              <a:t>The optimal influence problem</a:t>
            </a:r>
          </a:p>
          <a:p>
            <a:pPr indent="-270000"/>
            <a:r>
              <a:rPr lang="nl"/>
              <a:t>Solutions</a:t>
            </a:r>
          </a:p>
          <a:p>
            <a:pPr indent="-270000"/>
            <a:r>
              <a:rPr lang="nl"/>
              <a:t>Collective influence</a:t>
            </a:r>
          </a:p>
          <a:p>
            <a:pPr indent="-270000"/>
            <a:r>
              <a:rPr lang="nl"/>
              <a:t>Collective influence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/>
              <a:t>The optimal influence problem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70000">
              <a:spcBef>
                <a:spcPts val="0"/>
              </a:spcBef>
            </a:pPr>
            <a:r>
              <a:rPr lang="nl"/>
              <a:t>= finding the optimal set of influencers</a:t>
            </a:r>
          </a:p>
          <a:p>
            <a:pPr indent="-270000"/>
            <a:r>
              <a:rPr lang="nl"/>
              <a:t>Ex. spread information to the whole network,</a:t>
            </a:r>
            <a:br>
              <a:rPr lang="nl"/>
            </a:br>
            <a:r>
              <a:rPr lang="nl"/>
              <a:t>optimally immunize a network against epidemics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/>
              <a:t>Solutions – Heuristic methods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70000">
              <a:spcBef>
                <a:spcPts val="0"/>
              </a:spcBef>
            </a:pPr>
            <a:r>
              <a:rPr lang="nl" dirty="0">
                <a:latin typeface="Trebuchet MS" panose="020B0603020202020204" pitchFamily="34" charset="0"/>
              </a:rPr>
              <a:t>Don't optimize a global function of influence</a:t>
            </a:r>
            <a:br>
              <a:rPr lang="nl" dirty="0">
                <a:latin typeface="Trebuchet MS" panose="020B0603020202020204" pitchFamily="34" charset="0"/>
              </a:rPr>
            </a:br>
            <a:r>
              <a:rPr lang="en-GB" dirty="0">
                <a:latin typeface="Trebuchet MS" panose="020B0603020202020204" pitchFamily="34" charset="0"/>
              </a:rPr>
              <a:t>=&gt; </a:t>
            </a:r>
            <a:r>
              <a:rPr lang="nl" dirty="0">
                <a:latin typeface="Trebuchet MS" panose="020B0603020202020204" pitchFamily="34" charset="0"/>
              </a:rPr>
              <a:t>No guarantee of their performance</a:t>
            </a:r>
          </a:p>
          <a:p>
            <a:pPr indent="-270000"/>
            <a:r>
              <a:rPr lang="nl" dirty="0">
                <a:latin typeface="Trebuchet MS" panose="020B0603020202020204" pitchFamily="34" charset="0"/>
              </a:rPr>
              <a:t>Ex. HD, HDA, google pagerank,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/>
              <a:t>Solutions – Optimal percolation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70000">
              <a:spcBef>
                <a:spcPts val="0"/>
              </a:spcBef>
            </a:pPr>
            <a:r>
              <a:rPr lang="nl" dirty="0">
                <a:latin typeface="Trebuchet MS" panose="020B0603020202020204" pitchFamily="34" charset="0"/>
              </a:rPr>
              <a:t>Measure of influence: size largest (giant) component</a:t>
            </a:r>
          </a:p>
          <a:p>
            <a:pPr indent="-270000"/>
            <a:r>
              <a:rPr lang="nl" dirty="0">
                <a:latin typeface="Trebuchet MS" panose="020B0603020202020204" pitchFamily="34" charset="0"/>
              </a:rPr>
              <a:t>Percolation theory: if we choose random nodes to be deleted, the network undergoes a structural collapse at a certain </a:t>
            </a:r>
            <a:r>
              <a:rPr lang="nl" b="1" dirty="0">
                <a:latin typeface="Trebuchet MS" panose="020B0603020202020204" pitchFamily="34" charset="0"/>
              </a:rPr>
              <a:t>critical fraction</a:t>
            </a:r>
          </a:p>
          <a:p>
            <a:pPr indent="-270000"/>
            <a:r>
              <a:rPr lang="nl" dirty="0">
                <a:latin typeface="Trebuchet MS" panose="020B0603020202020204" pitchFamily="34" charset="0"/>
              </a:rPr>
              <a:t>Find minimum fraction (q</a:t>
            </a:r>
            <a:r>
              <a:rPr lang="nl" baseline="-25000" dirty="0">
                <a:latin typeface="Trebuchet MS" panose="020B0603020202020204" pitchFamily="34" charset="0"/>
              </a:rPr>
              <a:t>c</a:t>
            </a:r>
            <a:r>
              <a:rPr lang="nl" dirty="0">
                <a:latin typeface="Trebuchet MS" panose="020B0603020202020204" pitchFamily="34" charset="0"/>
              </a:rPr>
              <a:t>)</a:t>
            </a:r>
            <a:br>
              <a:rPr lang="nl" dirty="0">
                <a:latin typeface="Trebuchet MS" panose="020B0603020202020204" pitchFamily="34" charset="0"/>
              </a:rPr>
            </a:br>
            <a:r>
              <a:rPr lang="nl" dirty="0">
                <a:latin typeface="Trebuchet MS" panose="020B0603020202020204" pitchFamily="34" charset="0"/>
              </a:rPr>
              <a:t>	</a:t>
            </a:r>
            <a:r>
              <a:rPr lang="nl" i="1" dirty="0">
                <a:latin typeface="Trebuchet MS" panose="020B0603020202020204" pitchFamily="34" charset="0"/>
              </a:rPr>
              <a:t>q</a:t>
            </a:r>
            <a:r>
              <a:rPr lang="nl" i="1" baseline="-25000" dirty="0">
                <a:latin typeface="Trebuchet MS" panose="020B0603020202020204" pitchFamily="34" charset="0"/>
              </a:rPr>
              <a:t>c</a:t>
            </a:r>
            <a:r>
              <a:rPr lang="nl" i="1" dirty="0">
                <a:latin typeface="Trebuchet MS" panose="020B0603020202020204" pitchFamily="34" charset="0"/>
              </a:rPr>
              <a:t> = min{q </a:t>
            </a:r>
            <a:r>
              <a:rPr lang="nl" dirty="0">
                <a:latin typeface="Trebuchet MS" panose="020B0603020202020204" pitchFamily="34" charset="0"/>
              </a:rPr>
              <a:t>∈ </a:t>
            </a:r>
            <a:r>
              <a:rPr lang="nl" i="1" dirty="0">
                <a:latin typeface="Trebuchet MS" panose="020B0603020202020204" pitchFamily="34" charset="0"/>
              </a:rPr>
              <a:t>[0,1]: G(q) = 0}</a:t>
            </a:r>
            <a:br>
              <a:rPr lang="nl" i="1" dirty="0">
                <a:latin typeface="Trebuchet MS" panose="020B0603020202020204" pitchFamily="34" charset="0"/>
              </a:rPr>
            </a:br>
            <a:r>
              <a:rPr lang="nl" i="1" dirty="0">
                <a:latin typeface="Trebuchet MS" panose="020B0603020202020204" pitchFamily="34" charset="0"/>
              </a:rPr>
              <a:t>	with </a:t>
            </a:r>
            <a:r>
              <a:rPr lang="en-GB" i="1" dirty="0"/>
              <a:t>q = 1 - (# nodes not removed)/(initial # nodes)</a:t>
            </a:r>
            <a:endParaRPr lang="nl" i="1" dirty="0">
              <a:latin typeface="Trebuchet MS" panose="020B0603020202020204" pitchFamily="34" charset="0"/>
            </a:endParaRPr>
          </a:p>
          <a:p>
            <a:pPr indent="-270000"/>
            <a:r>
              <a:rPr lang="nl" dirty="0">
                <a:latin typeface="Trebuchet MS" panose="020B0603020202020204" pitchFamily="34" charset="0"/>
              </a:rPr>
              <a:t>𝜈</a:t>
            </a:r>
            <a:r>
              <a:rPr lang="nl" baseline="-25000" dirty="0">
                <a:latin typeface="Trebuchet MS" panose="020B0603020202020204" pitchFamily="34" charset="0"/>
              </a:rPr>
              <a:t>i—&gt;j </a:t>
            </a:r>
            <a:r>
              <a:rPr lang="nl" dirty="0">
                <a:latin typeface="Trebuchet MS" panose="020B0603020202020204" pitchFamily="34" charset="0"/>
              </a:rPr>
              <a:t>order parameter</a:t>
            </a: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/>
              <a:t>Solutions – Optimal percolation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70000">
              <a:spcBef>
                <a:spcPts val="0"/>
              </a:spcBef>
              <a:buFont typeface="Trebuchet MS"/>
              <a:buChar char="•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Absence of giant component: </a:t>
            </a:r>
            <a:r>
              <a:rPr lang="nl" i="1" dirty="0">
                <a:latin typeface="Trebuchet MS"/>
                <a:ea typeface="Trebuchet MS"/>
                <a:cs typeface="Trebuchet MS"/>
                <a:sym typeface="Trebuchet MS"/>
              </a:rPr>
              <a:t>𝜈</a:t>
            </a:r>
            <a:r>
              <a:rPr lang="nl" i="1" baseline="-25000" dirty="0">
                <a:latin typeface="Trebuchet MS"/>
                <a:ea typeface="Trebuchet MS"/>
                <a:cs typeface="Trebuchet MS"/>
                <a:sym typeface="Trebuchet MS"/>
              </a:rPr>
              <a:t>i—&gt;j </a:t>
            </a:r>
            <a:r>
              <a:rPr lang="nl" i="1" dirty="0">
                <a:latin typeface="Trebuchet MS"/>
                <a:ea typeface="Trebuchet MS"/>
                <a:cs typeface="Trebuchet MS"/>
                <a:sym typeface="Trebuchet MS"/>
              </a:rPr>
              <a:t>= 0 ∀ i-&gt;j</a:t>
            </a:r>
          </a:p>
          <a:p>
            <a:pPr indent="-270000">
              <a:buFont typeface="Trebuchet MS"/>
              <a:buChar char="•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Stability: largest eigenvalue 𝜆(n; q)</a:t>
            </a:r>
          </a:p>
          <a:p>
            <a:pPr marL="0" indent="0">
              <a:buSzPct val="25000"/>
              <a:buNone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	 ℳ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k-&gt;l,i-&gt;j 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= n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* ℬ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k-&gt;l,i-&gt;j</a:t>
            </a:r>
          </a:p>
          <a:p>
            <a:pPr indent="-270000">
              <a:buFont typeface="Trebuchet MS"/>
              <a:buChar char="•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Max eigenvalue ≤ 1</a:t>
            </a:r>
            <a:br>
              <a:rPr lang="nl" dirty="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-&gt; Critical threshold: </a:t>
            </a:r>
            <a:r>
              <a:rPr lang="nl" b="1" dirty="0">
                <a:latin typeface="Trebuchet MS"/>
                <a:ea typeface="Trebuchet MS"/>
                <a:cs typeface="Trebuchet MS"/>
                <a:sym typeface="Trebuchet MS"/>
              </a:rPr>
              <a:t>𝜆(n*; q</a:t>
            </a:r>
            <a:r>
              <a:rPr lang="nl" b="1" baseline="-25000" dirty="0"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nl" b="1" dirty="0">
                <a:latin typeface="Trebuchet MS"/>
                <a:ea typeface="Trebuchet MS"/>
                <a:cs typeface="Trebuchet MS"/>
                <a:sym typeface="Trebuchet MS"/>
              </a:rPr>
              <a:t>) = 1</a:t>
            </a:r>
          </a:p>
          <a:p>
            <a:pPr indent="-270000">
              <a:buFont typeface="Trebuchet MS"/>
              <a:buChar char="•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Ex. Non optimized solution: choose n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at random and decoupled from the matrix</a:t>
            </a:r>
          </a:p>
          <a:p>
            <a:pPr marL="269728" lvl="1" indent="-3028">
              <a:buSzPct val="25000"/>
              <a:buNone/>
            </a:pPr>
            <a:endParaRPr dirty="0"/>
          </a:p>
          <a:p>
            <a:pPr marL="269728" lvl="1" indent="-3028">
              <a:buSzPct val="25000"/>
              <a:buNone/>
            </a:pPr>
            <a:endParaRPr dirty="0"/>
          </a:p>
          <a:p>
            <a:pPr marL="0" indent="0">
              <a:buSzPct val="25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 dirty="0"/>
              <a:t>Collective influence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l="61459" t="63422"/>
          <a:stretch/>
        </p:blipFill>
        <p:spPr>
          <a:xfrm>
            <a:off x="3676275" y="1919568"/>
            <a:ext cx="1912125" cy="208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Weak node: low-degree nodes that play a broker role in the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r>
              <a:rPr lang="nl" dirty="0"/>
              <a:t>Collective influence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5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Eigenvalue 𝜆(n) determines the growth rate of an arbitrary vector w0</a:t>
            </a:r>
          </a:p>
          <a:p>
            <a:pPr>
              <a:spcBef>
                <a:spcPts val="0"/>
              </a:spcBef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Largest eigenvalue: λ(n) =lim⁡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l -&gt;∞ 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[ |w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(n)| /|w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| ] </a:t>
            </a:r>
            <a:r>
              <a:rPr lang="nl" baseline="30000" dirty="0">
                <a:latin typeface="Trebuchet MS"/>
                <a:ea typeface="Trebuchet MS"/>
                <a:cs typeface="Trebuchet MS"/>
                <a:sym typeface="Trebuchet MS"/>
              </a:rPr>
              <a:t>1/l</a:t>
            </a:r>
          </a:p>
          <a:p>
            <a:pPr>
              <a:spcBef>
                <a:spcPts val="0"/>
              </a:spcBef>
              <a:buFont typeface="Trebuchet MS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|w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(n)|</a:t>
            </a:r>
            <a:r>
              <a:rPr lang="nl" baseline="30000" dirty="0"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= Σ(k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-1) Σ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j ε 𝜕Ball(i, 2l-1)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( Π 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k ε 𝒫 2l-1 (i,j)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n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k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) (k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- 1) for l ≥ 1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5000" y="744188"/>
            <a:ext cx="6250500" cy="506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>
              <a:buSzPct val="25000"/>
            </a:pPr>
            <a:r>
              <a:rPr lang="nl" dirty="0"/>
              <a:t>Collective influence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05000" y="1402312"/>
            <a:ext cx="6250500" cy="2490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indent="-270000">
              <a:spcBef>
                <a:spcPts val="0"/>
              </a:spcBef>
              <a:buFont typeface="Trebuchet MS"/>
              <a:buChar char="•"/>
            </a:pPr>
            <a:r>
              <a:rPr lang="nl" b="1" dirty="0">
                <a:latin typeface="Trebuchet MS"/>
                <a:ea typeface="Trebuchet MS"/>
                <a:cs typeface="Trebuchet MS"/>
                <a:sym typeface="Trebuchet MS"/>
              </a:rPr>
              <a:t>CI</a:t>
            </a:r>
            <a:r>
              <a:rPr lang="nl" b="1" baseline="-25000" dirty="0"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nl" b="1" dirty="0">
                <a:latin typeface="Trebuchet MS"/>
                <a:ea typeface="Trebuchet MS"/>
                <a:cs typeface="Trebuchet MS"/>
                <a:sym typeface="Trebuchet MS"/>
              </a:rPr>
              <a:t>(i) = (k</a:t>
            </a:r>
            <a:r>
              <a:rPr lang="nl" b="1" baseline="-25000" dirty="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nl" b="1" dirty="0">
                <a:latin typeface="Trebuchet MS"/>
                <a:ea typeface="Trebuchet MS"/>
                <a:cs typeface="Trebuchet MS"/>
                <a:sym typeface="Trebuchet MS"/>
              </a:rPr>
              <a:t> - 1) * Σ </a:t>
            </a:r>
            <a:r>
              <a:rPr lang="nl" b="1" baseline="-25000" dirty="0">
                <a:latin typeface="Trebuchet MS"/>
                <a:ea typeface="Trebuchet MS"/>
                <a:cs typeface="Trebuchet MS"/>
                <a:sym typeface="Trebuchet MS"/>
              </a:rPr>
              <a:t>j 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ε 𝜕</a:t>
            </a:r>
            <a:r>
              <a:rPr lang="nl" b="1" baseline="-25000" dirty="0">
                <a:latin typeface="Trebuchet MS"/>
                <a:ea typeface="Trebuchet MS"/>
                <a:cs typeface="Trebuchet MS"/>
                <a:sym typeface="Trebuchet MS"/>
              </a:rPr>
              <a:t>Ball(i,l)</a:t>
            </a:r>
            <a:r>
              <a:rPr lang="nl" b="1" dirty="0">
                <a:latin typeface="Trebuchet MS"/>
                <a:ea typeface="Trebuchet MS"/>
                <a:cs typeface="Trebuchet MS"/>
                <a:sym typeface="Trebuchet MS"/>
              </a:rPr>
              <a:t> (k</a:t>
            </a:r>
            <a:r>
              <a:rPr lang="nl" b="1" baseline="-25000" dirty="0">
                <a:latin typeface="Trebuchet MS"/>
                <a:ea typeface="Trebuchet MS"/>
                <a:cs typeface="Trebuchet MS"/>
                <a:sym typeface="Trebuchet MS"/>
              </a:rPr>
              <a:t>j</a:t>
            </a:r>
            <a:r>
              <a:rPr lang="nl" b="1" dirty="0">
                <a:latin typeface="Trebuchet MS"/>
                <a:ea typeface="Trebuchet MS"/>
                <a:cs typeface="Trebuchet MS"/>
                <a:sym typeface="Trebuchet MS"/>
              </a:rPr>
              <a:t> - 1)</a:t>
            </a:r>
          </a:p>
          <a:p>
            <a:pPr indent="-270000">
              <a:buFont typeface="Trebuchet MS"/>
              <a:buChar char="•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Concept CI algorithm:</a:t>
            </a:r>
          </a:p>
          <a:p>
            <a:pPr lvl="1" indent="-273300">
              <a:buFont typeface="Trebuchet MS"/>
              <a:buChar char="o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Initialize: all nodes are present: ni = 1 </a:t>
            </a:r>
            <a:r>
              <a:rPr lang="nl" i="1" dirty="0">
                <a:latin typeface="Trebuchet MS"/>
                <a:ea typeface="Trebuchet MS"/>
                <a:cs typeface="Trebuchet MS"/>
                <a:sym typeface="Trebuchet MS"/>
              </a:rPr>
              <a:t>∀ I</a:t>
            </a:r>
          </a:p>
          <a:p>
            <a:pPr lvl="1" indent="-273300">
              <a:buFont typeface="Trebuchet MS"/>
              <a:buChar char="o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We remove node i* with highest CI</a:t>
            </a:r>
            <a:r>
              <a:rPr lang="nl" baseline="-25000" dirty="0"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1" indent="-273300">
              <a:buFont typeface="Trebuchet MS"/>
              <a:buChar char="o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The degree of each neighbour of i* is decreased by one</a:t>
            </a:r>
          </a:p>
          <a:p>
            <a:pPr lvl="1" indent="-273300">
              <a:buFont typeface="Trebuchet MS"/>
              <a:buChar char="o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Repeat the procedure to find the new CI top node to remove</a:t>
            </a:r>
          </a:p>
          <a:p>
            <a:pPr lvl="1" indent="-273300">
              <a:buFont typeface="Trebuchet MS"/>
              <a:buChar char="o"/>
            </a:pPr>
            <a:r>
              <a:rPr lang="nl" dirty="0">
                <a:latin typeface="Trebuchet MS"/>
                <a:ea typeface="Trebuchet MS"/>
                <a:cs typeface="Trebuchet MS"/>
                <a:sym typeface="Trebuchet MS"/>
              </a:rPr>
              <a:t>Stop if giant component =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889</Words>
  <Application>Microsoft Office PowerPoint</Application>
  <PresentationFormat>Custom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simple-light-2</vt:lpstr>
      <vt:lpstr>Corporate-KU Leuven-Liggend-Achtergrond Wit</vt:lpstr>
      <vt:lpstr>Influence maximization in complex networks through optimal percolation</vt:lpstr>
      <vt:lpstr>Overview</vt:lpstr>
      <vt:lpstr>The optimal influence problem</vt:lpstr>
      <vt:lpstr>Solutions – Heuristic methods</vt:lpstr>
      <vt:lpstr>Solutions – Optimal percolation</vt:lpstr>
      <vt:lpstr>Solutions – Optimal percolation</vt:lpstr>
      <vt:lpstr>Collective influence</vt:lpstr>
      <vt:lpstr>Collective influence</vt:lpstr>
      <vt:lpstr>Collective influence</vt:lpstr>
      <vt:lpstr>Collective influence</vt:lpstr>
      <vt:lpstr>Collective Influence Algorithm</vt:lpstr>
      <vt:lpstr>Collective Influence Algorithm</vt:lpstr>
      <vt:lpstr>Collective Influence Algorithm</vt:lpstr>
      <vt:lpstr>Collective Influence Algorithm</vt:lpstr>
      <vt:lpstr>Collective Influence Algorithm</vt:lpstr>
      <vt:lpstr>Collective Influence Algorithm</vt:lpstr>
      <vt:lpstr>Collective Influence Algorithm</vt:lpstr>
      <vt:lpstr>Collective Influence Algorithm</vt:lpstr>
      <vt:lpstr>Collective Influence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maximization in complex networks through optimal percolation</dc:title>
  <cp:lastModifiedBy>Jeroen Van Der Donckt</cp:lastModifiedBy>
  <cp:revision>16</cp:revision>
  <dcterms:modified xsi:type="dcterms:W3CDTF">2016-11-24T08:23:22Z</dcterms:modified>
</cp:coreProperties>
</file>