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81" r:id="rId6"/>
    <p:sldId id="274" r:id="rId7"/>
    <p:sldId id="275" r:id="rId8"/>
    <p:sldId id="262" r:id="rId9"/>
    <p:sldId id="285" r:id="rId10"/>
    <p:sldId id="284" r:id="rId11"/>
    <p:sldId id="269" r:id="rId12"/>
    <p:sldId id="282" r:id="rId13"/>
    <p:sldId id="283" r:id="rId14"/>
    <p:sldId id="271" r:id="rId15"/>
    <p:sldId id="278" r:id="rId16"/>
    <p:sldId id="280" r:id="rId17"/>
    <p:sldId id="279" r:id="rId18"/>
    <p:sldId id="287" r:id="rId19"/>
    <p:sldId id="286" r:id="rId20"/>
    <p:sldId id="263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0D9D5-60A9-40A7-9156-32431C9AC790}" v="132" dt="2023-05-23T15:32:03.866"/>
    <p1510:client id="{1B441253-40E7-4F62-9E96-0BD4905DD3B6}" v="24" dt="2023-05-24T10:47:58.445"/>
    <p1510:client id="{1F664FB6-5741-9483-CA70-AD18CFAC46CF}" v="169" dt="2023-05-23T15:43:42.905"/>
    <p1510:client id="{23A9B3F9-5BB7-3293-E525-277B733CA72F}" v="9" dt="2023-05-23T16:30:30.334"/>
    <p1510:client id="{3329E2C9-58D6-4117-8EA7-0E97538EB223}" v="743" dt="2023-05-23T15:21:24.473"/>
    <p1510:client id="{52C16A32-34C2-3FD2-BD84-749891E40FA9}" v="9" dt="2023-05-23T17:37:01.612"/>
    <p1510:client id="{6A9DFAE8-4579-405A-99F8-8C8F40C47FDA}" v="763" dt="2023-05-23T14:20:01.072"/>
    <p1510:client id="{8A2F0808-56B3-35B5-9195-810CBC12B476}" v="71" dt="2023-05-23T15:43:27.598"/>
    <p1510:client id="{AA36F087-0451-140F-7D1A-16DCB707E0E7}" v="24" dt="2023-05-24T14:34:46.684"/>
    <p1510:client id="{ADE71040-8366-5DE7-D546-20A38368D636}" v="366" dt="2023-05-23T13:17:37.246"/>
    <p1510:client id="{AEA4704F-2970-6D92-FE51-4F16F7C77A71}" v="28" dt="2023-05-23T14:58:17.624"/>
    <p1510:client id="{D13A6503-4ECE-884F-1200-7F9CDC66F571}" v="22" dt="2023-05-23T16:27:30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9C61-2C36-49D9-A983-0C73D7822A89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B908-9DB8-437D-BA7A-6703107B1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812BCF-9BED-4509-A9F0-BB2A7053D7B8}" type="datetime1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174-5443-4214-8581-D9701160E043}" type="datetime1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0A28-4133-436C-A2CE-8389C1194983}" type="datetime1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53E-7AF4-483A-9243-9AE70AAD3F3A}" type="datetime1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F40-ED1D-4D99-AE91-D6412C7A03EF}" type="datetime1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5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90A-7DE7-459D-9B5B-4FCC9AF5FD81}" type="datetime1">
              <a:rPr lang="fr-FR" smtClean="0"/>
              <a:t>24/05/2023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0C4-41D0-46B3-8525-BCBE92D1E22B}" type="datetime1">
              <a:rPr lang="fr-FR" smtClean="0"/>
              <a:t>24/05/2023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0AD6-8C71-4B4C-AC9B-43B1C1E45240}" type="datetime1">
              <a:rPr lang="fr-FR" smtClean="0"/>
              <a:t>24/05/2023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C00-48DF-4512-968E-9B457CE38853}" type="datetime1">
              <a:rPr lang="fr-FR" smtClean="0"/>
              <a:t>24/05/2023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1E60-A705-421D-925B-2E767ED99351}" type="datetime1">
              <a:rPr lang="fr-FR" smtClean="0"/>
              <a:t>24/05/2023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D765-E8B9-45DA-9D6B-78A998897229}" type="datetime1">
              <a:rPr lang="fr-FR" smtClean="0"/>
              <a:t>24/05/2023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BDF4BB-9F02-4066-BED6-CCD793DC15DB}" type="datetime1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21482-9E66-1A5A-47A8-C8B9C431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317072"/>
            <a:ext cx="9418320" cy="2254045"/>
          </a:xfrm>
        </p:spPr>
        <p:txBody>
          <a:bodyPr>
            <a:normAutofit/>
          </a:bodyPr>
          <a:lstStyle/>
          <a:p>
            <a:pPr algn="ctr"/>
            <a:r>
              <a:rPr lang="fr-FR" sz="7200" b="1"/>
              <a:t>The </a:t>
            </a:r>
            <a:r>
              <a:rPr lang="fr-FR" sz="7200" b="1" err="1"/>
              <a:t>predictability</a:t>
            </a:r>
            <a:r>
              <a:rPr lang="fr-FR" sz="7200" b="1"/>
              <a:t> of life course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63228-55C3-89DF-1A86-A546B253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962" y="3429000"/>
            <a:ext cx="9418320" cy="707886"/>
          </a:xfrm>
        </p:spPr>
        <p:txBody>
          <a:bodyPr>
            <a:normAutofit/>
          </a:bodyPr>
          <a:lstStyle/>
          <a:p>
            <a:pPr algn="ctr"/>
            <a:r>
              <a:rPr lang="fr-FR" sz="3600" err="1"/>
              <a:t>Applied</a:t>
            </a:r>
            <a:r>
              <a:rPr lang="fr-FR" sz="3600"/>
              <a:t> </a:t>
            </a:r>
            <a:r>
              <a:rPr lang="fr-FR" sz="3600" err="1"/>
              <a:t>Statistics</a:t>
            </a:r>
            <a:r>
              <a:rPr lang="fr-FR" sz="3600"/>
              <a:t>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B13979-8C6F-DF82-74D0-4E49BC8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8199-C9E7-27B8-C818-EB80A0983488}"/>
              </a:ext>
            </a:extLst>
          </p:cNvPr>
          <p:cNvSpPr txBox="1"/>
          <p:nvPr/>
        </p:nvSpPr>
        <p:spPr>
          <a:xfrm>
            <a:off x="2229643" y="4386766"/>
            <a:ext cx="3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err="1"/>
              <a:t>Students</a:t>
            </a:r>
            <a:endParaRPr lang="fr-FR" sz="2400" b="1"/>
          </a:p>
          <a:p>
            <a:pPr algn="r"/>
            <a:r>
              <a:rPr lang="fr-FR" sz="2400"/>
              <a:t>MASSIN Keryann</a:t>
            </a:r>
          </a:p>
          <a:p>
            <a:pPr algn="r"/>
            <a:r>
              <a:rPr lang="fr-FR" sz="2400"/>
              <a:t>VEILLON Juliette</a:t>
            </a:r>
          </a:p>
          <a:p>
            <a:pPr algn="r"/>
            <a:r>
              <a:rPr lang="fr-FR" sz="2400"/>
              <a:t>ANDRU Kilian</a:t>
            </a:r>
          </a:p>
          <a:p>
            <a:pPr algn="r"/>
            <a:r>
              <a:rPr lang="fr-FR" sz="2400"/>
              <a:t>LACOUR Xavier</a:t>
            </a:r>
          </a:p>
          <a:p>
            <a:pPr algn="r"/>
            <a:endParaRPr lang="fr-FR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BB92E9-FE78-1187-87A5-E231EFCC0DFA}"/>
              </a:ext>
            </a:extLst>
          </p:cNvPr>
          <p:cNvSpPr txBox="1"/>
          <p:nvPr/>
        </p:nvSpPr>
        <p:spPr>
          <a:xfrm>
            <a:off x="6648886" y="4386766"/>
            <a:ext cx="2308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err="1"/>
              <a:t>Supervisors</a:t>
            </a:r>
            <a:endParaRPr lang="fr-FR" sz="2000" b="1"/>
          </a:p>
          <a:p>
            <a:r>
              <a:rPr lang="fr-FR" sz="2000"/>
              <a:t>M. TROPF Felix</a:t>
            </a:r>
          </a:p>
          <a:p>
            <a:r>
              <a:rPr lang="fr-FR" sz="2000"/>
              <a:t>M. PETEV </a:t>
            </a:r>
            <a:r>
              <a:rPr lang="fr-FR" sz="2000" err="1"/>
              <a:t>Ivaylo</a:t>
            </a:r>
            <a:r>
              <a:rPr lang="fr-FR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8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4E1CB-5447-5DEC-F3C7-F42D3CBD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AD953F9-924C-DBBB-0337-459631F2D3C2}"/>
              </a:ext>
            </a:extLst>
          </p:cNvPr>
          <p:cNvSpPr txBox="1">
            <a:spLocks/>
          </p:cNvSpPr>
          <p:nvPr/>
        </p:nvSpPr>
        <p:spPr>
          <a:xfrm>
            <a:off x="1143884" y="230625"/>
            <a:ext cx="10605663" cy="182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2SLS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1119636-EC56-DA6B-B131-991037E03046}"/>
              </a:ext>
            </a:extLst>
          </p:cNvPr>
          <p:cNvSpPr txBox="1">
            <a:spLocks/>
          </p:cNvSpPr>
          <p:nvPr/>
        </p:nvSpPr>
        <p:spPr>
          <a:xfrm>
            <a:off x="1198372" y="2218871"/>
            <a:ext cx="1347289" cy="559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err="1"/>
              <a:t>Results</a:t>
            </a:r>
            <a:r>
              <a:rPr lang="fr-FR" b="1"/>
              <a:t>:</a:t>
            </a:r>
          </a:p>
          <a:p>
            <a:pPr lvl="1"/>
            <a:endParaRPr lang="fr-FR">
              <a:solidFill>
                <a:srgbClr val="262626"/>
              </a:solidFill>
            </a:endParaRPr>
          </a:p>
          <a:p>
            <a:pPr lvl="1"/>
            <a:endParaRPr lang="fr-FR">
              <a:solidFill>
                <a:srgbClr val="262626"/>
              </a:solidFill>
            </a:endParaRPr>
          </a:p>
          <a:p>
            <a:pPr lvl="1"/>
            <a:endParaRPr lang="fr-FR">
              <a:solidFill>
                <a:srgbClr val="262626"/>
              </a:solidFill>
            </a:endParaRPr>
          </a:p>
          <a:p>
            <a:pPr lvl="1"/>
            <a:endParaRPr lang="fr-FR">
              <a:solidFill>
                <a:srgbClr val="262626"/>
              </a:solidFill>
            </a:endParaRPr>
          </a:p>
          <a:p>
            <a:endParaRPr lang="fr-FR" b="1">
              <a:solidFill>
                <a:srgbClr val="000000"/>
              </a:solidFill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0500013-B569-71B8-1AFD-8D4254F96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87000"/>
              </p:ext>
            </p:extLst>
          </p:nvPr>
        </p:nvGraphicFramePr>
        <p:xfrm>
          <a:off x="1460500" y="2875642"/>
          <a:ext cx="81686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49733330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273030444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57417972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Testing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set's</a:t>
                      </a:r>
                      <a:r>
                        <a:rPr lang="fr-FR"/>
                        <a:t> 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Testing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set's</a:t>
                      </a:r>
                      <a:r>
                        <a:rPr lang="fr-FR"/>
                        <a:t>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8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With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genetic</a:t>
                      </a:r>
                      <a:r>
                        <a:rPr lang="fr-FR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0.284062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48.032847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3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err="1"/>
                        <a:t>Without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genetic</a:t>
                      </a:r>
                      <a:r>
                        <a:rPr lang="fr-FR"/>
                        <a:t> data</a:t>
                      </a:r>
                      <a:endParaRPr lang="fr-F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0.276727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48.278280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20052"/>
                  </a:ext>
                </a:extLst>
              </a:tr>
            </a:tbl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561C020-437B-5831-46FD-89203CC6AF7C}"/>
              </a:ext>
            </a:extLst>
          </p:cNvPr>
          <p:cNvSpPr/>
          <p:nvPr/>
        </p:nvSpPr>
        <p:spPr>
          <a:xfrm>
            <a:off x="1696357" y="5197928"/>
            <a:ext cx="979714" cy="480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32B5C6-8EC0-C8FD-3477-FC34A31B12AB}"/>
              </a:ext>
            </a:extLst>
          </p:cNvPr>
          <p:cNvSpPr txBox="1"/>
          <p:nvPr/>
        </p:nvSpPr>
        <p:spPr>
          <a:xfrm>
            <a:off x="2730499" y="5216071"/>
            <a:ext cx="4548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real </a:t>
            </a:r>
            <a:r>
              <a:rPr lang="fr-FR" dirty="0" err="1"/>
              <a:t>improvement</a:t>
            </a:r>
            <a:r>
              <a:rPr lang="fr-FR" dirty="0"/>
              <a:t> of the R²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EB3040D-5909-C4CB-1777-2E584C41EB89}"/>
                  </a:ext>
                </a:extLst>
              </p:cNvPr>
              <p:cNvSpPr txBox="1"/>
              <p:nvPr/>
            </p:nvSpPr>
            <p:spPr>
              <a:xfrm>
                <a:off x="3138714" y="4091214"/>
                <a:ext cx="4983842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dirty="0"/>
                  <a:t>Results of the multiple 2SLS lasso </a:t>
                </a:r>
                <a:r>
                  <a:rPr lang="fr-FR" dirty="0" err="1"/>
                  <a:t>regression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=0,5</m:t>
                    </m:r>
                  </m:oMath>
                </a14:m>
                <a:r>
                  <a:rPr lang="fr-FR" dirty="0">
                    <a:ea typeface="+mn-lt"/>
                    <a:cs typeface="+mn-lt"/>
                  </a:rPr>
                  <a:t> and </a:t>
                </a:r>
                <a:r>
                  <a:rPr lang="fr-FR" dirty="0" err="1">
                    <a:ea typeface="+mn-lt"/>
                    <a:cs typeface="+mn-lt"/>
                  </a:rPr>
                  <a:t>mean</a:t>
                </a:r>
                <a:r>
                  <a:rPr lang="fr-FR" dirty="0">
                    <a:ea typeface="+mn-lt"/>
                    <a:cs typeface="+mn-lt"/>
                  </a:rPr>
                  <a:t>-imputation)</a:t>
                </a:r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EB3040D-5909-C4CB-1777-2E584C41E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714" y="4091214"/>
                <a:ext cx="4983842" cy="646331"/>
              </a:xfrm>
              <a:prstGeom prst="rect">
                <a:avLst/>
              </a:prstGeom>
              <a:blipFill>
                <a:blip r:embed="rId2"/>
                <a:stretch>
                  <a:fillRect l="-1102" t="-4717" r="-1102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8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Within</a:t>
            </a:r>
            <a:r>
              <a:rPr lang="fr-FR"/>
              <a:t> </a:t>
            </a:r>
            <a:r>
              <a:rPr lang="fr-FR" err="1"/>
              <a:t>Regression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fr-FR" b="1" dirty="0" err="1"/>
                  <a:t>Linear</a:t>
                </a:r>
                <a:r>
                  <a:rPr lang="fr-FR" b="1" dirty="0"/>
                  <a:t> </a:t>
                </a:r>
                <a:r>
                  <a:rPr lang="fr-FR" b="1" dirty="0" err="1"/>
                  <a:t>regression</a:t>
                </a:r>
                <a:r>
                  <a:rPr lang="fr-FR" b="1" dirty="0"/>
                  <a:t> on Panel data :</a:t>
                </a:r>
                <a:r>
                  <a:rPr lang="fr-FR" dirty="0"/>
                  <a:t>  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fr-FR" sz="1200" baseline="-25000" dirty="0"/>
              </a:p>
              <a:p>
                <a:endParaRPr lang="fr-FR" sz="1200" dirty="0"/>
              </a:p>
              <a:p>
                <a:pPr lvl="1">
                  <a:buFont typeface="Wingdings 2" pitchFamily="34" charset="0"/>
                  <a:buChar char="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aseline="-25000" dirty="0"/>
                  <a:t> </a:t>
                </a:r>
                <a:r>
                  <a:rPr lang="fr-FR" dirty="0"/>
                  <a:t>: </a:t>
                </a:r>
                <a:r>
                  <a:rPr lang="fr-FR" dirty="0" err="1"/>
                  <a:t>Fixed</a:t>
                </a:r>
                <a:r>
                  <a:rPr lang="fr-FR" dirty="0"/>
                  <a:t> </a:t>
                </a:r>
                <a:r>
                  <a:rPr lang="fr-FR" dirty="0" err="1"/>
                  <a:t>effect</a:t>
                </a:r>
                <a:r>
                  <a:rPr lang="fr-FR" dirty="0"/>
                  <a:t> for </a:t>
                </a:r>
                <a:r>
                  <a:rPr lang="fr-FR" dirty="0" err="1"/>
                  <a:t>each</a:t>
                </a:r>
                <a:r>
                  <a:rPr lang="fr-FR" dirty="0"/>
                  <a:t> </a:t>
                </a:r>
                <a:r>
                  <a:rPr lang="fr-FR" dirty="0" err="1"/>
                  <a:t>individual</a:t>
                </a:r>
                <a:r>
                  <a:rPr lang="fr-FR" dirty="0"/>
                  <a:t>,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fr-FR" dirty="0"/>
              </a:p>
              <a:p>
                <a:pPr marL="274320" lvl="1" indent="0">
                  <a:buNone/>
                </a:pPr>
                <a:endParaRPr lang="fr-FR" dirty="0"/>
              </a:p>
              <a:p>
                <a:pPr lvl="1">
                  <a:buFont typeface="Wingdings 2" pitchFamily="34" charset="0"/>
                  <a:buChar char="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fr-FR" dirty="0"/>
                  <a:t>: </a:t>
                </a:r>
                <a:r>
                  <a:rPr lang="fr-FR" dirty="0" err="1"/>
                  <a:t>Error</a:t>
                </a:r>
                <a:r>
                  <a:rPr lang="fr-FR" dirty="0"/>
                  <a:t> </a:t>
                </a:r>
                <a:r>
                  <a:rPr lang="fr-FR" dirty="0" err="1"/>
                  <a:t>term</a:t>
                </a:r>
                <a:r>
                  <a:rPr lang="fr-FR" dirty="0"/>
                  <a:t> </a:t>
                </a:r>
                <a:r>
                  <a:rPr lang="fr-FR" dirty="0">
                    <a:solidFill>
                      <a:srgbClr val="040C28"/>
                    </a:solidFill>
                  </a:rPr>
                  <a:t>≡ </a:t>
                </a:r>
                <a:r>
                  <a:rPr lang="fr-FR" dirty="0" err="1">
                    <a:solidFill>
                      <a:srgbClr val="040C28"/>
                    </a:solidFill>
                  </a:rPr>
                  <a:t>Shocks</a:t>
                </a:r>
                <a:r>
                  <a:rPr lang="fr-FR" dirty="0">
                    <a:solidFill>
                      <a:srgbClr val="040C28"/>
                    </a:solidFill>
                  </a:rPr>
                  <a:t> on General </a:t>
                </a:r>
                <a:r>
                  <a:rPr lang="fr-FR" dirty="0" err="1">
                    <a:solidFill>
                      <a:srgbClr val="040C28"/>
                    </a:solidFill>
                  </a:rPr>
                  <a:t>Health</a:t>
                </a:r>
                <a:r>
                  <a:rPr lang="fr-FR" dirty="0">
                    <a:solidFill>
                      <a:srgbClr val="040C28"/>
                    </a:solidFill>
                  </a:rPr>
                  <a:t> 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40C28"/>
                    </a:solidFill>
                  </a:rPr>
                  <a:t>)</a:t>
                </a:r>
              </a:p>
              <a:p>
                <a:pPr lvl="1">
                  <a:buFont typeface="Wingdings 2" pitchFamily="34" charset="0"/>
                  <a:buChar char=""/>
                </a:pPr>
                <a:endParaRPr lang="fr-FR" sz="1500" dirty="0">
                  <a:solidFill>
                    <a:srgbClr val="040C28"/>
                  </a:solidFill>
                </a:endParaRPr>
              </a:p>
              <a:p>
                <a:r>
                  <a:rPr lang="fr-FR" b="1" dirty="0" err="1"/>
                  <a:t>Fixed</a:t>
                </a:r>
                <a:r>
                  <a:rPr lang="fr-FR" b="1" dirty="0"/>
                  <a:t> </a:t>
                </a:r>
                <a:r>
                  <a:rPr lang="fr-FR" b="1" dirty="0" err="1"/>
                  <a:t>effect</a:t>
                </a:r>
                <a:r>
                  <a:rPr lang="fr-FR" b="1" dirty="0"/>
                  <a:t> </a:t>
                </a:r>
                <a:r>
                  <a:rPr lang="fr-FR" b="1" dirty="0" err="1"/>
                  <a:t>estimates</a:t>
                </a:r>
                <a:endParaRPr lang="fr-FR" b="1" dirty="0"/>
              </a:p>
              <a:p>
                <a:endParaRPr lang="fr-FR" b="1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fr-FR" dirty="0"/>
                  <a:t>Strict </a:t>
                </a:r>
                <a:r>
                  <a:rPr lang="fr-FR" dirty="0" err="1"/>
                  <a:t>exogeneity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fr-FR" dirty="0"/>
              </a:p>
              <a:p>
                <a:pPr lvl="1"/>
                <a:endParaRPr lang="fr-FR" dirty="0">
                  <a:solidFill>
                    <a:srgbClr val="262626"/>
                  </a:solidFill>
                  <a:ea typeface="+mn-lt"/>
                  <a:cs typeface="+mn-lt"/>
                </a:endParaRPr>
              </a:p>
              <a:p>
                <a:pPr lvl="1"/>
                <a:r>
                  <a:rPr lang="fr-FR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Within</a:t>
                </a:r>
                <a:r>
                  <a:rPr lang="fr-FR" dirty="0">
                    <a:solidFill>
                      <a:srgbClr val="262626"/>
                    </a:solidFill>
                    <a:ea typeface="+mn-lt"/>
                    <a:cs typeface="+mn-lt"/>
                  </a:rPr>
                  <a:t> </a:t>
                </a:r>
                <a:r>
                  <a:rPr lang="fr-FR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regression</a:t>
                </a:r>
                <a:r>
                  <a:rPr lang="fr-FR" dirty="0">
                    <a:solidFill>
                      <a:srgbClr val="262626"/>
                    </a:solidFill>
                    <a:ea typeface="+mn-lt"/>
                    <a:cs typeface="+mn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𝑖𝑡</m:t>
                        </m:r>
                      </m:sub>
                    </m:sSub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−</m:t>
                    </m:r>
                    <m:box>
                      <m:box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𝑡</m:t>
                            </m:r>
                            <m: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=1</m:t>
                            </m:r>
                          </m:sub>
                          <m:sup>
                            <m: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𝑖𝑡</m:t>
                                </m:r>
                              </m:sub>
                            </m:sSub>
                          </m:e>
                        </m:nary>
                      </m:e>
                    </m:box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rgbClr val="262626"/>
                    </a:solidFill>
                    <a:ea typeface="+mn-lt"/>
                    <a:cs typeface="+mn-lt"/>
                  </a:rPr>
                  <a:t>) or </a:t>
                </a:r>
                <a:r>
                  <a:rPr lang="fr-FR" spc="0" dirty="0">
                    <a:solidFill>
                      <a:srgbClr val="262626"/>
                    </a:solidFill>
                    <a:ea typeface="+mn-lt"/>
                    <a:cs typeface="+mn-lt"/>
                  </a:rPr>
                  <a:t>First </a:t>
                </a:r>
                <a:r>
                  <a:rPr lang="fr-FR" spc="0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difference</a:t>
                </a:r>
                <a:r>
                  <a:rPr lang="fr-FR" spc="0" dirty="0">
                    <a:solidFill>
                      <a:srgbClr val="262626"/>
                    </a:solidFill>
                    <a:ea typeface="+mn-lt"/>
                    <a:cs typeface="+mn-lt"/>
                  </a:rPr>
                  <a:t> </a:t>
                </a:r>
                <a:r>
                  <a:rPr lang="fr-FR" spc="0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regression</a:t>
                </a:r>
                <a:r>
                  <a:rPr lang="fr-FR" spc="0" dirty="0">
                    <a:solidFill>
                      <a:srgbClr val="262626"/>
                    </a:solidFill>
                    <a:ea typeface="+mn-lt"/>
                    <a:cs typeface="+mn-lt"/>
                  </a:rPr>
                  <a:t> 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fr-FR" spc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𝑖𝑡</m:t>
                        </m:r>
                        <m:r>
                          <a:rPr lang="fr-FR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262626"/>
                    </a:solidFill>
                    <a:ea typeface="Cambria Math" panose="02040503050406030204" pitchFamily="18" charset="0"/>
                    <a:cs typeface="+mn-lt"/>
                  </a:rPr>
                  <a:t>)</a:t>
                </a:r>
                <a:r>
                  <a:rPr lang="fr-FR" dirty="0">
                    <a:solidFill>
                      <a:srgbClr val="262626"/>
                    </a:solidFill>
                    <a:ea typeface="+mn-lt"/>
                    <a:cs typeface="+mn-lt"/>
                  </a:rPr>
                  <a:t> </a:t>
                </a:r>
              </a:p>
              <a:p>
                <a:pPr lvl="1"/>
                <a:endParaRPr lang="fr-FR" sz="1500" dirty="0">
                  <a:solidFill>
                    <a:srgbClr val="040C28"/>
                  </a:solidFill>
                  <a:ea typeface="+mn-lt"/>
                  <a:cs typeface="+mn-lt"/>
                </a:endParaRPr>
              </a:p>
              <a:p>
                <a:pPr lvl="1"/>
                <a:endParaRPr lang="fr-FR" sz="1500" dirty="0">
                  <a:solidFill>
                    <a:srgbClr val="040C28"/>
                  </a:solidFill>
                  <a:ea typeface="+mn-lt"/>
                  <a:cs typeface="+mn-lt"/>
                </a:endParaRPr>
              </a:p>
              <a:p>
                <a:pPr lvl="1"/>
                <a:endParaRPr lang="fr-FR" sz="1500" dirty="0">
                  <a:solidFill>
                    <a:srgbClr val="040C28"/>
                  </a:solidFill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Within</a:t>
            </a:r>
            <a:r>
              <a:rPr lang="fr-FR"/>
              <a:t> </a:t>
            </a:r>
            <a:r>
              <a:rPr lang="fr-FR" err="1"/>
              <a:t>Regression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fr-FR" b="1" dirty="0"/>
                  <a:t>Machine </a:t>
                </a:r>
                <a:r>
                  <a:rPr lang="fr-FR" b="1" dirty="0" err="1"/>
                  <a:t>learning</a:t>
                </a:r>
                <a:r>
                  <a:rPr lang="fr-FR" b="1" dirty="0"/>
                  <a:t> </a:t>
                </a:r>
                <a:r>
                  <a:rPr lang="fr-FR" b="1" dirty="0" err="1"/>
                  <a:t>method</a:t>
                </a:r>
                <a:endParaRPr lang="fr-FR" sz="1200" baseline="-25000" dirty="0"/>
              </a:p>
              <a:p>
                <a:endParaRPr lang="fr-FR" sz="1200" dirty="0"/>
              </a:p>
              <a:p>
                <a:pPr lvl="1">
                  <a:buFont typeface="Wingdings 2" pitchFamily="34" charset="0"/>
                  <a:buChar char=""/>
                </a:pPr>
                <a:r>
                  <a:rPr lang="fr-FR" dirty="0" err="1"/>
                  <a:t>Stacked</a:t>
                </a:r>
                <a:r>
                  <a:rPr lang="fr-FR" dirty="0"/>
                  <a:t> lasso </a:t>
                </a:r>
                <a:r>
                  <a:rPr lang="fr-FR" dirty="0" err="1"/>
                  <a:t>selection</a:t>
                </a:r>
                <a:r>
                  <a:rPr lang="fr-FR" dirty="0"/>
                  <a:t> : </a:t>
                </a:r>
              </a:p>
              <a:p>
                <a:pPr marL="274320" lvl="1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𝑎𝑠𝑠𝑜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𝐺𝐻𝐼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,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𝑎𝑠𝑠𝑜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𝐺𝐻𝐼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𝑎𝑠𝑠𝑜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𝐺𝐻𝐼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pPr marL="274320" lvl="1" indent="0">
                  <a:buNone/>
                </a:pPr>
                <a:endParaRPr lang="fr-FR" dirty="0"/>
              </a:p>
              <a:p>
                <a:pPr lvl="1">
                  <a:buFont typeface="Wingdings 2" pitchFamily="34" charset="0"/>
                  <a:buChar char=""/>
                </a:pPr>
                <a:r>
                  <a:rPr lang="fr-FR" sz="1500" dirty="0" err="1">
                    <a:solidFill>
                      <a:srgbClr val="040C28"/>
                    </a:solidFill>
                  </a:rPr>
                  <a:t>Within</a:t>
                </a:r>
                <a:r>
                  <a:rPr lang="fr-FR" sz="1500" dirty="0">
                    <a:solidFill>
                      <a:srgbClr val="040C28"/>
                    </a:solidFill>
                  </a:rPr>
                  <a:t> </a:t>
                </a:r>
                <a:r>
                  <a:rPr lang="fr-FR" sz="1500" dirty="0" err="1">
                    <a:solidFill>
                      <a:srgbClr val="040C28"/>
                    </a:solidFill>
                  </a:rPr>
                  <a:t>regression</a:t>
                </a:r>
                <a:r>
                  <a:rPr lang="fr-FR" sz="1500" dirty="0">
                    <a:solidFill>
                      <a:srgbClr val="040C28"/>
                    </a:solidFill>
                  </a:rPr>
                  <a:t> to </a:t>
                </a:r>
                <a:r>
                  <a:rPr lang="fr-FR" sz="1500" dirty="0" err="1">
                    <a:solidFill>
                      <a:srgbClr val="040C28"/>
                    </a:solidFill>
                  </a:rPr>
                  <a:t>predict</a:t>
                </a:r>
                <a:r>
                  <a:rPr lang="fr-FR" sz="1500" dirty="0">
                    <a:solidFill>
                      <a:srgbClr val="040C2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solidFill>
                              <a:srgbClr val="040C2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dirty="0" smtClean="0">
                            <a:solidFill>
                              <a:srgbClr val="040C28"/>
                            </a:solidFill>
                            <a:latin typeface="Cambria Math" panose="02040503050406030204" pitchFamily="18" charset="0"/>
                          </a:rPr>
                          <m:t>𝐺𝐻𝐼</m:t>
                        </m:r>
                      </m:e>
                      <m:sub>
                        <m:r>
                          <a:rPr lang="fr-FR" sz="1500" b="0" i="1" dirty="0" smtClean="0">
                            <a:solidFill>
                              <a:srgbClr val="040C28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fr-FR" sz="1500" dirty="0">
                    <a:solidFill>
                      <a:srgbClr val="040C28"/>
                    </a:solidFill>
                  </a:rPr>
                  <a:t> </a:t>
                </a:r>
                <a:r>
                  <a:rPr lang="fr-FR" sz="1500" dirty="0" err="1">
                    <a:solidFill>
                      <a:srgbClr val="040C28"/>
                    </a:solidFill>
                  </a:rPr>
                  <a:t>with</a:t>
                </a:r>
                <a:r>
                  <a:rPr lang="fr-FR" sz="1500" dirty="0">
                    <a:solidFill>
                      <a:srgbClr val="040C2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fr-FR" sz="1500" dirty="0">
                  <a:solidFill>
                    <a:srgbClr val="040C28"/>
                  </a:solidFill>
                </a:endParaRPr>
              </a:p>
              <a:p>
                <a:r>
                  <a:rPr lang="fr-FR" b="1" dirty="0" err="1"/>
                  <a:t>Parameter</a:t>
                </a:r>
                <a:r>
                  <a:rPr lang="fr-FR" b="1" dirty="0"/>
                  <a:t> </a:t>
                </a:r>
                <a:r>
                  <a:rPr lang="fr-FR" b="1" dirty="0" err="1"/>
                  <a:t>optimization</a:t>
                </a:r>
                <a:r>
                  <a:rPr lang="fr-FR" b="1" dirty="0"/>
                  <a:t> </a:t>
                </a:r>
                <a:endParaRPr lang="fr-FR" b="1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fr-FR" dirty="0" err="1"/>
                  <a:t>Only</a:t>
                </a:r>
                <a:r>
                  <a:rPr lang="fr-FR" dirty="0"/>
                  <a:t> </a:t>
                </a:r>
                <a:r>
                  <a:rPr lang="fr-FR" dirty="0" err="1"/>
                  <a:t>parameter</a:t>
                </a:r>
                <a:r>
                  <a:rPr lang="fr-FR" dirty="0"/>
                  <a:t> : Lasso </a:t>
                </a:r>
                <a:r>
                  <a:rPr lang="fr-FR" dirty="0" err="1"/>
                  <a:t>penalization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fr-FR" dirty="0">
                  <a:solidFill>
                    <a:srgbClr val="262626"/>
                  </a:solidFill>
                  <a:ea typeface="+mn-lt"/>
                  <a:cs typeface="+mn-lt"/>
                </a:endParaRPr>
              </a:p>
              <a:p>
                <a:pPr lvl="1"/>
                <a:r>
                  <a:rPr lang="fr-FR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Optimization</a:t>
                </a:r>
                <a:r>
                  <a:rPr lang="fr-FR" dirty="0">
                    <a:solidFill>
                      <a:srgbClr val="262626"/>
                    </a:solidFill>
                    <a:ea typeface="+mn-lt"/>
                    <a:cs typeface="+mn-lt"/>
                  </a:rPr>
                  <a:t> </a:t>
                </a:r>
                <a:r>
                  <a:rPr lang="fr-FR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with</a:t>
                </a:r>
                <a:r>
                  <a:rPr lang="fr-FR" dirty="0">
                    <a:solidFill>
                      <a:srgbClr val="262626"/>
                    </a:solidFill>
                    <a:ea typeface="+mn-lt"/>
                    <a:cs typeface="+mn-lt"/>
                  </a:rPr>
                  <a:t> a validation set : light over-</a:t>
                </a:r>
                <a:r>
                  <a:rPr lang="fr-FR" dirty="0" err="1">
                    <a:solidFill>
                      <a:srgbClr val="262626"/>
                    </a:solidFill>
                    <a:ea typeface="+mn-lt"/>
                    <a:cs typeface="+mn-lt"/>
                  </a:rPr>
                  <a:t>fitting</a:t>
                </a:r>
                <a:endParaRPr lang="fr-FR" dirty="0">
                  <a:solidFill>
                    <a:srgbClr val="262626"/>
                  </a:solidFill>
                  <a:ea typeface="+mn-lt"/>
                  <a:cs typeface="+mn-lt"/>
                </a:endParaRPr>
              </a:p>
              <a:p>
                <a:pPr lvl="1"/>
                <a:endParaRPr lang="fr-FR" sz="1500" dirty="0">
                  <a:solidFill>
                    <a:srgbClr val="040C28"/>
                  </a:solidFill>
                  <a:ea typeface="+mn-lt"/>
                  <a:cs typeface="+mn-lt"/>
                </a:endParaRPr>
              </a:p>
              <a:p>
                <a:pPr lvl="1"/>
                <a:endParaRPr lang="fr-FR" sz="1500" dirty="0">
                  <a:solidFill>
                    <a:srgbClr val="040C28"/>
                  </a:solidFill>
                  <a:ea typeface="+mn-lt"/>
                  <a:cs typeface="+mn-lt"/>
                </a:endParaRPr>
              </a:p>
              <a:p>
                <a:pPr lvl="1"/>
                <a:endParaRPr lang="fr-FR" sz="1500" dirty="0">
                  <a:solidFill>
                    <a:srgbClr val="040C28"/>
                  </a:solidFill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2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Within</a:t>
            </a:r>
            <a:r>
              <a:rPr lang="fr-FR"/>
              <a:t> </a:t>
            </a:r>
            <a:r>
              <a:rPr lang="fr-FR" err="1"/>
              <a:t>Regression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 err="1"/>
              <a:t>Results</a:t>
            </a:r>
            <a:r>
              <a:rPr lang="fr-FR" b="1" dirty="0"/>
              <a:t> 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 err="1"/>
              <a:t>Genetics</a:t>
            </a:r>
            <a:r>
              <a:rPr lang="fr-FR" b="1" dirty="0"/>
              <a:t> variables :</a:t>
            </a:r>
            <a:endParaRPr lang="fr-FR" b="1" dirty="0">
              <a:solidFill>
                <a:srgbClr val="000000"/>
              </a:solidFill>
            </a:endParaRPr>
          </a:p>
          <a:p>
            <a:pPr lvl="1"/>
            <a:r>
              <a:rPr lang="fr-FR" dirty="0"/>
              <a:t>3 </a:t>
            </a:r>
            <a:r>
              <a:rPr lang="fr-FR" dirty="0" err="1"/>
              <a:t>genetic</a:t>
            </a:r>
            <a:r>
              <a:rPr lang="fr-FR" dirty="0"/>
              <a:t> variables </a:t>
            </a:r>
            <a:r>
              <a:rPr lang="fr-FR" dirty="0" err="1"/>
              <a:t>kept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 </a:t>
            </a:r>
            <a:r>
              <a:rPr lang="fr-FR" dirty="0" err="1"/>
              <a:t>method</a:t>
            </a:r>
          </a:p>
          <a:p>
            <a:pPr lvl="1"/>
            <a:endParaRPr lang="fr-FR" dirty="0"/>
          </a:p>
          <a:p>
            <a:endParaRPr lang="fr-FR" sz="1200" baseline="-25000" dirty="0">
              <a:solidFill>
                <a:srgbClr val="000000"/>
              </a:solidFill>
            </a:endParaRP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pPr lvl="1">
              <a:buFont typeface="Wingdings 2" pitchFamily="34" charset="0"/>
              <a:buChar char=""/>
            </a:pPr>
            <a:endParaRPr lang="fr-FR" sz="1500" dirty="0">
              <a:solidFill>
                <a:srgbClr val="040C28"/>
              </a:solidFill>
            </a:endParaRPr>
          </a:p>
          <a:p>
            <a:pPr lvl="1">
              <a:buFont typeface="Wingdings 2" pitchFamily="18" charset="2"/>
              <a:buChar char=""/>
            </a:pPr>
            <a:endParaRPr lang="fr-FR" sz="1500" dirty="0">
              <a:solidFill>
                <a:srgbClr val="040C28"/>
              </a:solidFill>
            </a:endParaRPr>
          </a:p>
          <a:p>
            <a:pPr lvl="1"/>
            <a:endParaRPr lang="fr-FR" sz="1500" dirty="0">
              <a:solidFill>
                <a:srgbClr val="040C28"/>
              </a:solidFill>
              <a:ea typeface="+mn-lt"/>
              <a:cs typeface="+mn-lt"/>
            </a:endParaRPr>
          </a:p>
          <a:p>
            <a:pPr lvl="1"/>
            <a:endParaRPr lang="fr-FR" sz="1500" dirty="0">
              <a:solidFill>
                <a:srgbClr val="040C28"/>
              </a:solidFill>
              <a:ea typeface="+mn-lt"/>
              <a:cs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CAA3DE-49EF-281B-13AF-C7C067C76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" t="4541" r="3850" b="73602"/>
          <a:stretch/>
        </p:blipFill>
        <p:spPr>
          <a:xfrm>
            <a:off x="1926157" y="2848974"/>
            <a:ext cx="6453964" cy="9994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B368C8F-1037-827C-4C63-8A9997279090}"/>
              </a:ext>
            </a:extLst>
          </p:cNvPr>
          <p:cNvSpPr txBox="1"/>
          <p:nvPr/>
        </p:nvSpPr>
        <p:spPr>
          <a:xfrm>
            <a:off x="2283730" y="3851301"/>
            <a:ext cx="6103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First </a:t>
            </a:r>
            <a:r>
              <a:rPr lang="fr-FR" sz="1600" err="1"/>
              <a:t>method</a:t>
            </a:r>
            <a:r>
              <a:rPr lang="fr-FR" sz="1600"/>
              <a:t> (</a:t>
            </a:r>
            <a:r>
              <a:rPr lang="fr-FR" sz="1600" err="1"/>
              <a:t>Within</a:t>
            </a:r>
            <a:r>
              <a:rPr lang="fr-FR" sz="1600"/>
              <a:t> transformation </a:t>
            </a:r>
            <a:r>
              <a:rPr lang="fr-FR" sz="1600" err="1"/>
              <a:t>after</a:t>
            </a:r>
            <a:r>
              <a:rPr lang="fr-FR" sz="1600"/>
              <a:t> Lasso </a:t>
            </a:r>
            <a:r>
              <a:rPr lang="fr-FR" sz="1600" err="1"/>
              <a:t>selection</a:t>
            </a:r>
            <a:r>
              <a:rPr lang="fr-FR" sz="160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D84D8B-DFA2-B585-4214-985143DE4485}"/>
              </a:ext>
            </a:extLst>
          </p:cNvPr>
          <p:cNvSpPr txBox="1"/>
          <p:nvPr/>
        </p:nvSpPr>
        <p:spPr>
          <a:xfrm>
            <a:off x="3625702" y="4292764"/>
            <a:ext cx="644333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1600"/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1017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XGBoost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/>
              <a:t>Fragile Family Challenge: </a:t>
            </a:r>
            <a:r>
              <a:rPr lang="fr-FR" err="1"/>
              <a:t>XGBoost</a:t>
            </a:r>
            <a:r>
              <a:rPr lang="fr-FR"/>
              <a:t> </a:t>
            </a:r>
            <a:r>
              <a:rPr lang="fr-FR" err="1"/>
              <a:t>provided</a:t>
            </a:r>
            <a:r>
              <a:rPr lang="fr-FR"/>
              <a:t> </a:t>
            </a:r>
            <a:r>
              <a:rPr lang="fr-FR" err="1"/>
              <a:t>powerful</a:t>
            </a:r>
            <a:r>
              <a:rPr lang="fr-FR"/>
              <a:t> </a:t>
            </a:r>
            <a:r>
              <a:rPr lang="fr-FR" err="1"/>
              <a:t>results</a:t>
            </a:r>
            <a:endParaRPr lang="fr-FR"/>
          </a:p>
          <a:p>
            <a:pPr lvl="1"/>
            <a:r>
              <a:rPr lang="fr-FR" err="1"/>
              <a:t>Let’s</a:t>
            </a:r>
            <a:r>
              <a:rPr lang="fr-FR"/>
              <a:t> </a:t>
            </a:r>
            <a:r>
              <a:rPr lang="fr-FR" err="1"/>
              <a:t>give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a </a:t>
            </a:r>
            <a:r>
              <a:rPr lang="fr-FR" err="1"/>
              <a:t>try</a:t>
            </a:r>
            <a:r>
              <a:rPr lang="fr-FR"/>
              <a:t>!</a:t>
            </a:r>
          </a:p>
          <a:p>
            <a:r>
              <a:rPr lang="fr-FR" b="1" err="1"/>
              <a:t>What</a:t>
            </a:r>
            <a:r>
              <a:rPr lang="fr-FR" b="1"/>
              <a:t> </a:t>
            </a:r>
            <a:r>
              <a:rPr lang="fr-FR" b="1" err="1"/>
              <a:t>is</a:t>
            </a:r>
            <a:r>
              <a:rPr lang="fr-FR" b="1"/>
              <a:t> </a:t>
            </a:r>
            <a:r>
              <a:rPr lang="fr-FR" b="1" err="1"/>
              <a:t>it</a:t>
            </a:r>
            <a:r>
              <a:rPr lang="fr-FR" b="1"/>
              <a:t>?</a:t>
            </a:r>
          </a:p>
          <a:p>
            <a:pPr lvl="1"/>
            <a:r>
              <a:rPr lang="fr-FR"/>
              <a:t>Gradient </a:t>
            </a:r>
            <a:r>
              <a:rPr lang="fr-FR" err="1"/>
              <a:t>Boosting</a:t>
            </a:r>
            <a:r>
              <a:rPr lang="fr-FR"/>
              <a:t> Method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8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XGBoost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/>
                  <a:t>Fragile Family Challenge: </a:t>
                </a:r>
                <a:r>
                  <a:rPr lang="fr-FR" err="1"/>
                  <a:t>XGBoost</a:t>
                </a:r>
                <a:r>
                  <a:rPr lang="fr-FR"/>
                  <a:t> </a:t>
                </a:r>
                <a:r>
                  <a:rPr lang="fr-FR" err="1"/>
                  <a:t>provided</a:t>
                </a:r>
                <a:r>
                  <a:rPr lang="fr-FR"/>
                  <a:t> </a:t>
                </a:r>
                <a:r>
                  <a:rPr lang="fr-FR" err="1"/>
                  <a:t>powerful</a:t>
                </a:r>
                <a:r>
                  <a:rPr lang="fr-FR"/>
                  <a:t> </a:t>
                </a:r>
                <a:r>
                  <a:rPr lang="fr-FR" err="1"/>
                  <a:t>results</a:t>
                </a:r>
                <a:endParaRPr lang="fr-FR"/>
              </a:p>
              <a:p>
                <a:pPr lvl="1"/>
                <a:r>
                  <a:rPr lang="fr-FR" err="1"/>
                  <a:t>Let’s</a:t>
                </a:r>
                <a:r>
                  <a:rPr lang="fr-FR"/>
                  <a:t> </a:t>
                </a:r>
                <a:r>
                  <a:rPr lang="fr-FR" err="1"/>
                  <a:t>give</a:t>
                </a:r>
                <a:r>
                  <a:rPr lang="fr-FR"/>
                  <a:t> </a:t>
                </a:r>
                <a:r>
                  <a:rPr lang="fr-FR" err="1"/>
                  <a:t>it</a:t>
                </a:r>
                <a:r>
                  <a:rPr lang="fr-FR"/>
                  <a:t> a </a:t>
                </a:r>
                <a:r>
                  <a:rPr lang="fr-FR" err="1"/>
                  <a:t>try</a:t>
                </a:r>
                <a:r>
                  <a:rPr lang="fr-FR"/>
                  <a:t>!</a:t>
                </a:r>
              </a:p>
              <a:p>
                <a:r>
                  <a:rPr lang="fr-FR" b="1" err="1"/>
                  <a:t>What</a:t>
                </a:r>
                <a:r>
                  <a:rPr lang="fr-FR" b="1"/>
                  <a:t> </a:t>
                </a:r>
                <a:r>
                  <a:rPr lang="fr-FR" b="1" err="1"/>
                  <a:t>is</a:t>
                </a:r>
                <a:r>
                  <a:rPr lang="fr-FR" b="1"/>
                  <a:t> </a:t>
                </a:r>
                <a:r>
                  <a:rPr lang="fr-FR" b="1" err="1"/>
                  <a:t>it</a:t>
                </a:r>
                <a:r>
                  <a:rPr lang="fr-FR" b="1"/>
                  <a:t>?</a:t>
                </a:r>
              </a:p>
              <a:p>
                <a:pPr lvl="1"/>
                <a:r>
                  <a:rPr lang="fr-FR"/>
                  <a:t>Gradient </a:t>
                </a:r>
                <a:r>
                  <a:rPr lang="fr-FR" err="1"/>
                  <a:t>Boosting</a:t>
                </a:r>
                <a:r>
                  <a:rPr lang="fr-FR"/>
                  <a:t> Method</a:t>
                </a:r>
              </a:p>
              <a:p>
                <a:pPr lvl="1"/>
                <a:r>
                  <a:rPr lang="fr-FR" b="1" err="1"/>
                  <a:t>Idea</a:t>
                </a:r>
                <a:r>
                  <a:rPr lang="fr-FR"/>
                  <a:t>: </a:t>
                </a:r>
                <a:r>
                  <a:rPr lang="fr-FR" err="1"/>
                  <a:t>greedily</a:t>
                </a:r>
                <a:r>
                  <a:rPr lang="fr-FR"/>
                  <a:t> </a:t>
                </a:r>
                <a:r>
                  <a:rPr lang="fr-FR" err="1"/>
                  <a:t>construct</a:t>
                </a:r>
                <a:endParaRPr lang="fr-FR"/>
              </a:p>
              <a:p>
                <a:pPr marL="0" indent="0">
                  <a:buNone/>
                </a:pPr>
                <a:r>
                  <a:rPr lang="fr-FR" b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𝑇𝑟𝑒𝑒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/>
              </a:p>
              <a:p>
                <a:pPr lvl="1"/>
                <a:endParaRPr lang="fr-FR"/>
              </a:p>
              <a:p>
                <a:pPr lvl="1"/>
                <a:r>
                  <a:rPr lang="fr-FR" b="1" err="1"/>
                  <a:t>XGBoost</a:t>
                </a:r>
                <a:r>
                  <a:rPr lang="fr-FR" b="1"/>
                  <a:t>: </a:t>
                </a:r>
                <a:r>
                  <a:rPr lang="fr-FR" err="1"/>
                  <a:t>algorithm</a:t>
                </a:r>
                <a:r>
                  <a:rPr lang="fr-FR"/>
                  <a:t> of</a:t>
                </a:r>
              </a:p>
              <a:p>
                <a:pPr marL="274320" lvl="1" indent="0">
                  <a:buNone/>
                </a:pPr>
                <a:r>
                  <a:rPr lang="fr-FR"/>
                  <a:t>Gradient </a:t>
                </a:r>
                <a:r>
                  <a:rPr lang="fr-FR" err="1"/>
                  <a:t>Boosting</a:t>
                </a:r>
                <a:r>
                  <a:rPr lang="fr-FR"/>
                  <a:t> </a:t>
                </a:r>
                <a:r>
                  <a:rPr lang="fr-FR" err="1"/>
                  <a:t>that</a:t>
                </a:r>
                <a:r>
                  <a:rPr lang="fr-FR"/>
                  <a:t> </a:t>
                </a:r>
                <a:r>
                  <a:rPr lang="fr-FR" err="1"/>
                  <a:t>handle</a:t>
                </a:r>
                <a:endParaRPr lang="fr-FR"/>
              </a:p>
              <a:p>
                <a:pPr marL="274320" lvl="1" indent="0">
                  <a:buNone/>
                </a:pPr>
                <a:r>
                  <a:rPr lang="fr-FR" err="1"/>
                  <a:t>missing</a:t>
                </a:r>
                <a:r>
                  <a:rPr lang="fr-FR"/>
                  <a:t> values</a:t>
                </a:r>
              </a:p>
              <a:p>
                <a:pPr marL="274320" lvl="1" indent="0">
                  <a:buNone/>
                </a:pPr>
                <a:endParaRPr lang="fr-FR"/>
              </a:p>
              <a:p>
                <a:pPr lvl="1"/>
                <a:r>
                  <a:rPr lang="fr-FR" b="1"/>
                  <a:t>Run </a:t>
                </a:r>
                <a:r>
                  <a:rPr lang="fr-FR" b="1" err="1"/>
                  <a:t>extremely</a:t>
                </a:r>
                <a:r>
                  <a:rPr lang="fr-FR" b="1"/>
                  <a:t> </a:t>
                </a:r>
                <a:r>
                  <a:rPr lang="fr-FR" b="1" err="1"/>
                  <a:t>fastly</a:t>
                </a:r>
                <a:r>
                  <a:rPr lang="fr-FR" b="1"/>
                  <a:t>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15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0595793-200F-1E07-E1E6-9ADCB0FD44F1}"/>
              </a:ext>
            </a:extLst>
          </p:cNvPr>
          <p:cNvGrpSpPr/>
          <p:nvPr/>
        </p:nvGrpSpPr>
        <p:grpSpPr>
          <a:xfrm>
            <a:off x="4888274" y="2815421"/>
            <a:ext cx="5876925" cy="3356779"/>
            <a:chOff x="4848080" y="2812460"/>
            <a:chExt cx="5876925" cy="3356779"/>
          </a:xfrm>
        </p:grpSpPr>
        <p:pic>
          <p:nvPicPr>
            <p:cNvPr id="6" name="Image 5" descr="Schéma explicatif du gradient boosting">
              <a:extLst>
                <a:ext uri="{FF2B5EF4-FFF2-40B4-BE49-F238E27FC236}">
                  <a16:creationId xmlns:a16="http://schemas.microsoft.com/office/drawing/2014/main" id="{88FB0389-9AF8-5E6B-7AEF-3AEAFBCB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80" y="2812460"/>
              <a:ext cx="5876925" cy="320992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CE9210C-3BA5-5E71-5D9D-EE64BA3207A3}"/>
                </a:ext>
              </a:extLst>
            </p:cNvPr>
            <p:cNvSpPr txBox="1"/>
            <p:nvPr/>
          </p:nvSpPr>
          <p:spPr>
            <a:xfrm>
              <a:off x="5005159" y="5892240"/>
              <a:ext cx="4499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Source: https://www.geeksforgeeks.org/ml-gradient-boosting/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XGBoost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/>
              <a:t>On </a:t>
            </a:r>
            <a:r>
              <a:rPr lang="fr-FR" b="1" err="1"/>
              <a:t>our</a:t>
            </a:r>
            <a:r>
              <a:rPr lang="fr-FR" b="1"/>
              <a:t> data</a:t>
            </a:r>
          </a:p>
          <a:p>
            <a:pPr lvl="1"/>
            <a:r>
              <a:rPr lang="fr-FR" err="1"/>
              <a:t>Regression</a:t>
            </a:r>
            <a:endParaRPr lang="fr-FR"/>
          </a:p>
          <a:p>
            <a:pPr lvl="1"/>
            <a:r>
              <a:rPr lang="fr-FR" err="1"/>
              <a:t>Optimized</a:t>
            </a:r>
            <a:r>
              <a:rPr lang="fr-FR"/>
              <a:t> </a:t>
            </a:r>
            <a:r>
              <a:rPr lang="fr-FR" err="1"/>
              <a:t>hyperparameters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cross-validation</a:t>
            </a:r>
          </a:p>
          <a:p>
            <a:pPr lvl="1"/>
            <a:r>
              <a:rPr lang="fr-FR" b="1" err="1"/>
              <a:t>Results</a:t>
            </a:r>
            <a:r>
              <a:rPr lang="fr-FR" b="1"/>
              <a:t>:</a:t>
            </a:r>
          </a:p>
          <a:p>
            <a:endParaRPr lang="fr-FR" b="1"/>
          </a:p>
          <a:p>
            <a:endParaRPr lang="fr-FR" b="1"/>
          </a:p>
          <a:p>
            <a:endParaRPr lang="fr-FR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DB1694-D5CB-B1D2-D1A5-E320E8F6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28" y="3739050"/>
            <a:ext cx="9105011" cy="212767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4D1CFF9C-A8AA-0C0F-1651-D09BF082A804}"/>
              </a:ext>
            </a:extLst>
          </p:cNvPr>
          <p:cNvSpPr/>
          <p:nvPr/>
        </p:nvSpPr>
        <p:spPr>
          <a:xfrm>
            <a:off x="5614491" y="4102790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7857DA-ECA4-2E15-2359-3BE187DD49D9}"/>
              </a:ext>
            </a:extLst>
          </p:cNvPr>
          <p:cNvSpPr txBox="1"/>
          <p:nvPr/>
        </p:nvSpPr>
        <p:spPr>
          <a:xfrm>
            <a:off x="7516835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Good </a:t>
            </a:r>
            <a:r>
              <a:rPr lang="fr-FR" b="1" err="1"/>
              <a:t>results</a:t>
            </a:r>
            <a:r>
              <a:rPr lang="fr-FR" b="1"/>
              <a:t>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7891CF-4971-2057-6F0C-58E9BE016B39}"/>
              </a:ext>
            </a:extLst>
          </p:cNvPr>
          <p:cNvCxnSpPr>
            <a:cxnSpLocks/>
            <a:stCxn id="8" idx="1"/>
            <a:endCxn id="7" idx="7"/>
          </p:cNvCxnSpPr>
          <p:nvPr/>
        </p:nvCxnSpPr>
        <p:spPr>
          <a:xfrm flipH="1">
            <a:off x="6260702" y="3429000"/>
            <a:ext cx="1256133" cy="719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001D076-8BF3-37F2-0299-70626067370D}"/>
              </a:ext>
            </a:extLst>
          </p:cNvPr>
          <p:cNvSpPr/>
          <p:nvPr/>
        </p:nvSpPr>
        <p:spPr>
          <a:xfrm>
            <a:off x="5641541" y="5090608"/>
            <a:ext cx="757083" cy="314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189CB8-3084-0DF7-9A09-38FD41EBCE30}"/>
              </a:ext>
            </a:extLst>
          </p:cNvPr>
          <p:cNvSpPr txBox="1"/>
          <p:nvPr/>
        </p:nvSpPr>
        <p:spPr>
          <a:xfrm>
            <a:off x="7310998" y="5906741"/>
            <a:ext cx="323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Unable</a:t>
            </a:r>
            <a:r>
              <a:rPr lang="fr-FR"/>
              <a:t> to </a:t>
            </a:r>
            <a:r>
              <a:rPr lang="fr-FR" err="1"/>
              <a:t>identify</a:t>
            </a:r>
            <a:r>
              <a:rPr lang="fr-FR"/>
              <a:t> the </a:t>
            </a:r>
            <a:r>
              <a:rPr lang="fr-FR" err="1"/>
              <a:t>effect</a:t>
            </a:r>
            <a:r>
              <a:rPr lang="fr-FR"/>
              <a:t> of </a:t>
            </a:r>
            <a:r>
              <a:rPr lang="fr-FR" err="1"/>
              <a:t>genetic</a:t>
            </a:r>
            <a:r>
              <a:rPr lang="fr-FR"/>
              <a:t> variables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4971D1-101F-B14D-3B53-C33069BBFA06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6287752" y="5359164"/>
            <a:ext cx="1023246" cy="8707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XGBoost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 b="1"/>
                  <a:t>On </a:t>
                </a:r>
                <a:r>
                  <a:rPr lang="fr-FR" b="1" err="1"/>
                  <a:t>our</a:t>
                </a:r>
                <a:r>
                  <a:rPr lang="fr-FR" b="1"/>
                  <a:t> data</a:t>
                </a:r>
              </a:p>
              <a:p>
                <a:pPr lvl="1"/>
                <a:r>
                  <a:rPr lang="fr-FR" err="1"/>
                  <a:t>Regression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/>
                  <a:t> </a:t>
                </a:r>
                <a:r>
                  <a:rPr lang="fr-FR" b="1" err="1"/>
                  <a:t>what</a:t>
                </a:r>
                <a:r>
                  <a:rPr lang="fr-FR" b="1"/>
                  <a:t> about classification?</a:t>
                </a:r>
              </a:p>
              <a:p>
                <a:pPr lvl="1"/>
                <a:r>
                  <a:rPr lang="fr-FR"/>
                  <a:t>Is GHI = 99 </a:t>
                </a:r>
                <a:r>
                  <a:rPr lang="fr-FR" err="1"/>
                  <a:t>really</a:t>
                </a:r>
                <a:r>
                  <a:rPr lang="fr-FR"/>
                  <a:t> </a:t>
                </a:r>
                <a:r>
                  <a:rPr lang="fr-FR" err="1"/>
                  <a:t>worse</a:t>
                </a:r>
                <a:r>
                  <a:rPr lang="fr-FR"/>
                  <a:t> </a:t>
                </a:r>
                <a:r>
                  <a:rPr lang="fr-FR" err="1"/>
                  <a:t>than</a:t>
                </a:r>
                <a:r>
                  <a:rPr lang="fr-FR"/>
                  <a:t> GHI = 100?</a:t>
                </a:r>
              </a:p>
              <a:p>
                <a:r>
                  <a:rPr lang="fr-FR" b="1"/>
                  <a:t>For 2 </a:t>
                </a:r>
                <a:r>
                  <a:rPr lang="fr-FR" b="1" err="1"/>
                  <a:t>categories</a:t>
                </a:r>
                <a:r>
                  <a:rPr lang="fr-FR" b="1"/>
                  <a:t> </a:t>
                </a:r>
                <a:r>
                  <a:rPr lang="fr-FR" i="1"/>
                  <a:t>{</a:t>
                </a:r>
                <a:r>
                  <a:rPr lang="fr-FR" i="1" err="1"/>
                  <a:t>bad</a:t>
                </a:r>
                <a:r>
                  <a:rPr lang="fr-FR" i="1"/>
                  <a:t> </a:t>
                </a:r>
                <a:r>
                  <a:rPr lang="fr-FR" i="1" err="1"/>
                  <a:t>health</a:t>
                </a:r>
                <a:r>
                  <a:rPr lang="fr-FR" i="1"/>
                  <a:t>, good </a:t>
                </a:r>
                <a:r>
                  <a:rPr lang="fr-FR" i="1" err="1"/>
                  <a:t>health</a:t>
                </a:r>
                <a:r>
                  <a:rPr lang="fr-FR" i="1"/>
                  <a:t>}</a:t>
                </a:r>
                <a:r>
                  <a:rPr lang="fr-FR"/>
                  <a:t>,</a:t>
                </a:r>
              </a:p>
              <a:p>
                <a:pPr lvl="1"/>
                <a:r>
                  <a:rPr lang="fr-FR"/>
                  <a:t>75,31% of </a:t>
                </a:r>
                <a:r>
                  <a:rPr lang="fr-FR" err="1"/>
                  <a:t>accuracy</a:t>
                </a:r>
                <a:endParaRPr lang="fr-FR"/>
              </a:p>
              <a:p>
                <a:pPr lvl="1"/>
                <a:r>
                  <a:rPr lang="fr-FR"/>
                  <a:t>1,51 times </a:t>
                </a:r>
                <a:r>
                  <a:rPr lang="fr-FR" err="1"/>
                  <a:t>better</a:t>
                </a:r>
                <a:r>
                  <a:rPr lang="fr-FR"/>
                  <a:t> </a:t>
                </a:r>
                <a:r>
                  <a:rPr lang="fr-FR" err="1"/>
                  <a:t>than</a:t>
                </a:r>
                <a:r>
                  <a:rPr lang="fr-FR"/>
                  <a:t> </a:t>
                </a:r>
                <a:r>
                  <a:rPr lang="fr-FR" err="1"/>
                  <a:t>dummy</a:t>
                </a:r>
                <a:r>
                  <a:rPr lang="fr-FR"/>
                  <a:t> classifier</a:t>
                </a:r>
              </a:p>
              <a:p>
                <a:r>
                  <a:rPr lang="fr-FR" b="1"/>
                  <a:t>For 10 </a:t>
                </a:r>
                <a:r>
                  <a:rPr lang="fr-FR" b="1" err="1"/>
                  <a:t>categories</a:t>
                </a:r>
                <a:r>
                  <a:rPr lang="fr-FR"/>
                  <a:t>,</a:t>
                </a:r>
              </a:p>
              <a:p>
                <a:pPr lvl="1"/>
                <a:r>
                  <a:rPr lang="fr-FR"/>
                  <a:t>41,21% of </a:t>
                </a:r>
                <a:r>
                  <a:rPr lang="fr-FR" err="1"/>
                  <a:t>accuracy</a:t>
                </a:r>
                <a:endParaRPr lang="fr-FR"/>
              </a:p>
              <a:p>
                <a:pPr lvl="1"/>
                <a:r>
                  <a:rPr lang="fr-FR"/>
                  <a:t>4,12 times </a:t>
                </a:r>
                <a:r>
                  <a:rPr lang="fr-FR" err="1"/>
                  <a:t>better</a:t>
                </a:r>
                <a:r>
                  <a:rPr lang="fr-FR"/>
                  <a:t> </a:t>
                </a:r>
                <a:r>
                  <a:rPr lang="fr-FR" err="1"/>
                  <a:t>than</a:t>
                </a:r>
                <a:r>
                  <a:rPr lang="fr-FR"/>
                  <a:t> </a:t>
                </a:r>
                <a:r>
                  <a:rPr lang="fr-FR" err="1"/>
                  <a:t>dummy</a:t>
                </a:r>
                <a:r>
                  <a:rPr lang="fr-FR"/>
                  <a:t> classifier!</a:t>
                </a:r>
              </a:p>
              <a:p>
                <a:pPr lvl="1"/>
                <a:endParaRPr lang="fr-FR" b="1"/>
              </a:p>
              <a:p>
                <a:endParaRPr lang="fr-FR" b="1"/>
              </a:p>
              <a:p>
                <a:endParaRPr lang="fr-FR" b="1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17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142949D-4D9D-12B5-B56C-B0BDC332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8" y="2260986"/>
            <a:ext cx="5045572" cy="37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Random</a:t>
            </a:r>
            <a:r>
              <a:rPr lang="fr-FR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/>
              <a:t>On </a:t>
            </a:r>
            <a:r>
              <a:rPr lang="fr-FR" b="1" err="1"/>
              <a:t>our</a:t>
            </a:r>
            <a:r>
              <a:rPr lang="fr-FR" b="1"/>
              <a:t> data</a:t>
            </a:r>
          </a:p>
          <a:p>
            <a:pPr lvl="1"/>
            <a:r>
              <a:rPr lang="fr-FR" err="1"/>
              <a:t>Regression</a:t>
            </a:r>
            <a:endParaRPr lang="fr-FR"/>
          </a:p>
          <a:p>
            <a:pPr lvl="1"/>
            <a:r>
              <a:rPr lang="fr-FR" err="1"/>
              <a:t>Optimized</a:t>
            </a:r>
            <a:r>
              <a:rPr lang="fr-FR"/>
              <a:t> </a:t>
            </a:r>
            <a:r>
              <a:rPr lang="fr-FR" err="1"/>
              <a:t>hyperparameters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cross-validation</a:t>
            </a:r>
          </a:p>
          <a:p>
            <a:pPr lvl="1"/>
            <a:r>
              <a:rPr lang="fr-FR" b="1" err="1"/>
              <a:t>Results</a:t>
            </a:r>
            <a:r>
              <a:rPr lang="fr-FR" b="1"/>
              <a:t>: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r>
              <a:rPr lang="fr-FR" b="0"/>
              <a:t>	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E29C8D6-D47D-61EA-885C-F99E2769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65" y="3618271"/>
            <a:ext cx="9014194" cy="2128513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B4592506-09C2-9A71-4A60-93F14A0B0188}"/>
              </a:ext>
            </a:extLst>
          </p:cNvPr>
          <p:cNvSpPr/>
          <p:nvPr/>
        </p:nvSpPr>
        <p:spPr>
          <a:xfrm>
            <a:off x="5591271" y="4001729"/>
            <a:ext cx="766917" cy="3441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33DBA1-30F1-E5F8-7075-CE45C4DEAF68}"/>
              </a:ext>
            </a:extLst>
          </p:cNvPr>
          <p:cNvSpPr txBox="1"/>
          <p:nvPr/>
        </p:nvSpPr>
        <p:spPr>
          <a:xfrm>
            <a:off x="7216877" y="3054752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Strong </a:t>
            </a:r>
            <a:r>
              <a:rPr lang="fr-FR" err="1"/>
              <a:t>prediction</a:t>
            </a:r>
            <a:r>
              <a:rPr lang="fr-FR"/>
              <a:t> power!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478669D-68A1-9733-8919-13D2903121A3}"/>
              </a:ext>
            </a:extLst>
          </p:cNvPr>
          <p:cNvCxnSpPr>
            <a:cxnSpLocks/>
            <a:stCxn id="11" idx="1"/>
            <a:endCxn id="10" idx="7"/>
          </p:cNvCxnSpPr>
          <p:nvPr/>
        </p:nvCxnSpPr>
        <p:spPr>
          <a:xfrm flipH="1">
            <a:off x="6245876" y="3239418"/>
            <a:ext cx="971001" cy="812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1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Random</a:t>
            </a:r>
            <a:r>
              <a:rPr lang="fr-FR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/>
              <a:t>On </a:t>
            </a:r>
            <a:r>
              <a:rPr lang="fr-FR" b="1" err="1"/>
              <a:t>our</a:t>
            </a:r>
            <a:r>
              <a:rPr lang="fr-FR" b="1"/>
              <a:t> data</a:t>
            </a:r>
          </a:p>
          <a:p>
            <a:pPr lvl="1"/>
            <a:r>
              <a:rPr lang="fr-FR"/>
              <a:t>Classification</a:t>
            </a:r>
          </a:p>
          <a:p>
            <a:pPr lvl="1"/>
            <a:r>
              <a:rPr lang="fr-FR" b="1" err="1"/>
              <a:t>Results</a:t>
            </a:r>
            <a:r>
              <a:rPr lang="fr-FR" b="1"/>
              <a:t>:</a:t>
            </a:r>
          </a:p>
          <a:p>
            <a:pPr marL="274320" lvl="1" indent="0">
              <a:buNone/>
            </a:pPr>
            <a:r>
              <a:rPr lang="fr-FR" b="0"/>
              <a:t>	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D66B8F-2D0D-BEA7-89D8-C23A044E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59" y="3394504"/>
            <a:ext cx="8746482" cy="27339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B942B7E-47BA-D0AD-22EB-2C6FD92F5AA4}"/>
              </a:ext>
            </a:extLst>
          </p:cNvPr>
          <p:cNvSpPr txBox="1"/>
          <p:nvPr/>
        </p:nvSpPr>
        <p:spPr>
          <a:xfrm>
            <a:off x="6771447" y="2560527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Random</a:t>
            </a:r>
            <a:r>
              <a:rPr lang="fr-FR"/>
              <a:t> Forest &lt; </a:t>
            </a:r>
            <a:r>
              <a:rPr lang="fr-FR" err="1"/>
              <a:t>XGBoost</a:t>
            </a:r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A243007-560F-5FF9-0B4E-F55D6E669D33}"/>
              </a:ext>
            </a:extLst>
          </p:cNvPr>
          <p:cNvSpPr/>
          <p:nvPr/>
        </p:nvSpPr>
        <p:spPr>
          <a:xfrm>
            <a:off x="3687096" y="3293807"/>
            <a:ext cx="2703871" cy="25465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9F04BEC-9FA1-7224-A9A5-B90D6C7633AA}"/>
              </a:ext>
            </a:extLst>
          </p:cNvPr>
          <p:cNvCxnSpPr>
            <a:cxnSpLocks/>
          </p:cNvCxnSpPr>
          <p:nvPr/>
        </p:nvCxnSpPr>
        <p:spPr>
          <a:xfrm flipH="1">
            <a:off x="6158153" y="2795542"/>
            <a:ext cx="577124" cy="548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3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DE05F-B1A4-CAA2-180F-5C8E388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910"/>
          </a:xfrm>
        </p:spPr>
        <p:txBody>
          <a:bodyPr/>
          <a:lstStyle/>
          <a:p>
            <a:r>
              <a:rPr lang="fr-FR" b="1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7C9C6-3915-47D0-5ABC-42B46F4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5FDFF01-377A-44B4-06E7-F42ABE3611CB}"/>
              </a:ext>
            </a:extLst>
          </p:cNvPr>
          <p:cNvSpPr txBox="1">
            <a:spLocks/>
          </p:cNvSpPr>
          <p:nvPr/>
        </p:nvSpPr>
        <p:spPr>
          <a:xfrm>
            <a:off x="1414272" y="1945481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 – </a:t>
            </a:r>
            <a:r>
              <a:rPr lang="fr-FR" dirty="0" err="1"/>
              <a:t>Presentation</a:t>
            </a:r>
            <a:r>
              <a:rPr lang="fr-FR" dirty="0"/>
              <a:t> and Data </a:t>
            </a:r>
            <a:r>
              <a:rPr lang="fr-FR" dirty="0" err="1"/>
              <a:t>cleaning</a:t>
            </a:r>
            <a:endParaRPr lang="fr-FR" dirty="0"/>
          </a:p>
          <a:p>
            <a:pPr marL="0" indent="0">
              <a:buFont typeface="Arial" pitchFamily="34" charset="0"/>
              <a:buNone/>
            </a:pPr>
            <a:r>
              <a:rPr lang="fr-FR" dirty="0"/>
              <a:t>II –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Health</a:t>
            </a:r>
            <a:r>
              <a:rPr lang="fr-FR" dirty="0"/>
              <a:t> Index</a:t>
            </a:r>
          </a:p>
          <a:p>
            <a:pPr marL="0" indent="0">
              <a:buFont typeface="Arial" pitchFamily="34" charset="0"/>
              <a:buNone/>
            </a:pPr>
            <a:r>
              <a:rPr lang="fr-FR" dirty="0"/>
              <a:t>III – First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Font typeface="Arial" pitchFamily="34" charset="0"/>
              <a:buNone/>
            </a:pPr>
            <a:r>
              <a:rPr lang="fr-FR" dirty="0"/>
              <a:t>IV – Second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Font typeface="Arial" pitchFamily="34" charset="0"/>
              <a:buNone/>
            </a:pPr>
            <a:endParaRPr lang="fr-FR" dirty="0"/>
          </a:p>
          <a:p>
            <a:pPr marL="0" indent="0">
              <a:buFont typeface="Arial" pitchFamily="34" charset="0"/>
              <a:buNone/>
            </a:pPr>
            <a:r>
              <a:rPr lang="fr-FR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265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83F9C-0465-A00D-5493-1BB6D27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226"/>
          </a:xfrm>
        </p:spPr>
        <p:txBody>
          <a:bodyPr/>
          <a:lstStyle/>
          <a:p>
            <a:r>
              <a:rPr lang="fr-FR" b="1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32F68-EF4E-2C33-FB15-EA643FA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err="1"/>
              <a:t>Creation</a:t>
            </a:r>
            <a:r>
              <a:rPr lang="fr-FR" b="1"/>
              <a:t> of an index to </a:t>
            </a:r>
            <a:r>
              <a:rPr lang="fr-FR" b="1" err="1"/>
              <a:t>summarize</a:t>
            </a:r>
            <a:r>
              <a:rPr lang="fr-FR" b="1"/>
              <a:t> </a:t>
            </a:r>
            <a:r>
              <a:rPr lang="fr-FR" b="1" err="1"/>
              <a:t>health</a:t>
            </a:r>
            <a:endParaRPr lang="fr-FR" b="1"/>
          </a:p>
          <a:p>
            <a:endParaRPr lang="fr-FR" b="1"/>
          </a:p>
          <a:p>
            <a:r>
              <a:rPr lang="fr-FR" b="1"/>
              <a:t>Application of </a:t>
            </a:r>
            <a:r>
              <a:rPr lang="fr-FR" b="1" err="1"/>
              <a:t>linear</a:t>
            </a:r>
            <a:r>
              <a:rPr lang="fr-FR" b="1"/>
              <a:t> </a:t>
            </a:r>
            <a:r>
              <a:rPr lang="fr-FR" b="1" err="1"/>
              <a:t>methods</a:t>
            </a:r>
            <a:r>
              <a:rPr lang="fr-FR" b="1"/>
              <a:t> and </a:t>
            </a:r>
            <a:r>
              <a:rPr lang="fr-FR" b="1" err="1"/>
              <a:t>trees</a:t>
            </a:r>
            <a:r>
              <a:rPr lang="fr-FR" b="1"/>
              <a:t> </a:t>
            </a:r>
            <a:r>
              <a:rPr lang="fr-FR" b="1" err="1"/>
              <a:t>based</a:t>
            </a:r>
            <a:r>
              <a:rPr lang="fr-FR" b="1"/>
              <a:t> </a:t>
            </a:r>
            <a:r>
              <a:rPr lang="fr-FR" b="1" err="1"/>
              <a:t>methods</a:t>
            </a:r>
            <a:endParaRPr lang="fr-FR" b="1"/>
          </a:p>
          <a:p>
            <a:endParaRPr lang="fr-FR" b="1"/>
          </a:p>
          <a:p>
            <a:r>
              <a:rPr lang="fr-FR" b="1" err="1"/>
              <a:t>Success</a:t>
            </a:r>
            <a:r>
              <a:rPr lang="fr-FR" b="1"/>
              <a:t> of </a:t>
            </a:r>
            <a:r>
              <a:rPr lang="fr-FR" b="1" err="1"/>
              <a:t>prediction</a:t>
            </a:r>
            <a:r>
              <a:rPr lang="fr-FR"/>
              <a:t>  (</a:t>
            </a:r>
            <a:r>
              <a:rPr lang="fr-FR" err="1"/>
              <a:t>XGBoost</a:t>
            </a:r>
            <a:r>
              <a:rPr lang="fr-FR"/>
              <a:t> classifier  and </a:t>
            </a:r>
            <a:r>
              <a:rPr lang="fr-FR" err="1"/>
              <a:t>Random</a:t>
            </a:r>
            <a:r>
              <a:rPr lang="fr-FR"/>
              <a:t> </a:t>
            </a:r>
            <a:r>
              <a:rPr lang="fr-FR" err="1"/>
              <a:t>forest</a:t>
            </a:r>
            <a:r>
              <a:rPr lang="fr-FR"/>
              <a:t> </a:t>
            </a:r>
            <a:r>
              <a:rPr lang="fr-FR" err="1"/>
              <a:t>regressor</a:t>
            </a:r>
            <a:r>
              <a:rPr lang="fr-FR"/>
              <a:t>)</a:t>
            </a:r>
          </a:p>
          <a:p>
            <a:endParaRPr lang="fr-FR" b="1"/>
          </a:p>
          <a:p>
            <a:r>
              <a:rPr lang="fr-FR" b="1" err="1"/>
              <a:t>Usefulness</a:t>
            </a:r>
            <a:r>
              <a:rPr lang="fr-FR" b="1"/>
              <a:t> of </a:t>
            </a:r>
            <a:r>
              <a:rPr lang="fr-FR" b="1" err="1"/>
              <a:t>genetic</a:t>
            </a:r>
            <a:r>
              <a:rPr lang="fr-FR" b="1"/>
              <a:t> variables ?</a:t>
            </a:r>
          </a:p>
          <a:p>
            <a:endParaRPr lang="fr-FR" b="1"/>
          </a:p>
          <a:p>
            <a:r>
              <a:rPr lang="fr-FR" b="1"/>
              <a:t>Possible </a:t>
            </a:r>
            <a:r>
              <a:rPr lang="fr-FR" b="1" err="1"/>
              <a:t>improvements</a:t>
            </a:r>
            <a:endParaRPr lang="fr-FR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C4907-2A3C-6DD8-27C9-1A003A7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/>
          </a:bodyPr>
          <a:lstStyle/>
          <a:p>
            <a:r>
              <a:rPr lang="fr-FR" b="1"/>
              <a:t>Annexe</a:t>
            </a:r>
            <a:br>
              <a:rPr lang="fr-FR" b="1"/>
            </a:br>
            <a:r>
              <a:rPr lang="fr-FR"/>
              <a:t>Tree 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</a:t>
            </a:r>
            <a:r>
              <a:rPr lang="fr-FR" err="1"/>
              <a:t>Random</a:t>
            </a:r>
            <a:r>
              <a:rPr lang="fr-FR"/>
              <a:t>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</p:spPr>
            <p:txBody>
              <a:bodyPr/>
              <a:lstStyle/>
              <a:p>
                <a:r>
                  <a:rPr lang="fr-FR"/>
                  <a:t>Boosting </a:t>
                </a:r>
                <a:r>
                  <a:rPr lang="fr-FR" err="1"/>
                  <a:t>works</a:t>
                </a:r>
                <a:r>
                  <a:rPr lang="fr-FR"/>
                  <a:t>. </a:t>
                </a:r>
                <a:r>
                  <a:rPr lang="fr-FR" b="1" err="1"/>
                  <a:t>What</a:t>
                </a:r>
                <a:r>
                  <a:rPr lang="fr-FR" b="1"/>
                  <a:t> about bagging?</a:t>
                </a:r>
              </a:p>
              <a:p>
                <a:pPr lvl="1"/>
                <a:r>
                  <a:rPr lang="fr-FR" b="1" err="1"/>
                  <a:t>Random</a:t>
                </a:r>
                <a:r>
                  <a:rPr lang="fr-FR" b="1"/>
                  <a:t> Forest </a:t>
                </a:r>
                <a:r>
                  <a:rPr lang="fr-FR"/>
                  <a:t>vs Gradient </a:t>
                </a:r>
                <a:r>
                  <a:rPr lang="fr-FR" err="1"/>
                  <a:t>Boosting</a:t>
                </a:r>
                <a:endParaRPr lang="fr-FR"/>
              </a:p>
              <a:p>
                <a:r>
                  <a:rPr lang="fr-FR" b="1" err="1"/>
                  <a:t>What</a:t>
                </a:r>
                <a:r>
                  <a:rPr lang="fr-FR" b="1"/>
                  <a:t> </a:t>
                </a:r>
                <a:r>
                  <a:rPr lang="fr-FR" b="1" err="1"/>
                  <a:t>is</a:t>
                </a:r>
                <a:r>
                  <a:rPr lang="fr-FR" b="1"/>
                  <a:t> </a:t>
                </a:r>
                <a:r>
                  <a:rPr lang="fr-FR" b="1" err="1"/>
                  <a:t>it</a:t>
                </a:r>
                <a:r>
                  <a:rPr lang="fr-FR" b="1"/>
                  <a:t>?</a:t>
                </a:r>
              </a:p>
              <a:p>
                <a:pPr lvl="1"/>
                <a:r>
                  <a:rPr lang="fr-FR" b="1" err="1"/>
                  <a:t>Idea</a:t>
                </a:r>
                <a:r>
                  <a:rPr lang="fr-FR" b="1"/>
                  <a:t>:</a:t>
                </a:r>
                <a:r>
                  <a:rPr lang="fr-FR"/>
                  <a:t> </a:t>
                </a:r>
                <a:r>
                  <a:rPr lang="fr-FR" err="1"/>
                  <a:t>parallelise</a:t>
                </a:r>
                <a:r>
                  <a:rPr lang="fr-FR"/>
                  <a:t> the training of </a:t>
                </a:r>
                <a:r>
                  <a:rPr lang="fr-FR" err="1"/>
                  <a:t>decision</a:t>
                </a:r>
                <a:r>
                  <a:rPr lang="fr-FR"/>
                  <a:t> </a:t>
                </a:r>
                <a:r>
                  <a:rPr lang="fr-FR" err="1"/>
                  <a:t>trees</a:t>
                </a:r>
                <a:endParaRPr lang="fr-FR"/>
              </a:p>
              <a:p>
                <a:pPr lvl="1"/>
                <a:r>
                  <a:rPr lang="fr-FR" b="0" err="1"/>
                  <a:t>Wi</a:t>
                </a:r>
                <a:r>
                  <a:rPr lang="fr-FR" b="0"/>
                  <a:t>sdom of crowds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/>
                  <a:t> </a:t>
                </a:r>
                <a:r>
                  <a:rPr lang="fr-FR" b="0" err="1"/>
                  <a:t>Majority-voting</a:t>
                </a:r>
                <a:r>
                  <a:rPr lang="fr-FR" b="0"/>
                  <a:t> to </a:t>
                </a:r>
                <a:r>
                  <a:rPr lang="fr-FR" b="0" err="1"/>
                  <a:t>predict</a:t>
                </a:r>
                <a:endParaRPr lang="fr-FR" b="0"/>
              </a:p>
              <a:p>
                <a:pPr marL="274320" lvl="1" indent="0">
                  <a:buNone/>
                </a:pPr>
                <a:r>
                  <a:rPr lang="fr-FR"/>
                  <a:t>a class</a:t>
                </a:r>
              </a:p>
              <a:p>
                <a:pPr lvl="1"/>
                <a:r>
                  <a:rPr lang="fr-FR" b="1"/>
                  <a:t>How? </a:t>
                </a:r>
                <a:r>
                  <a:rPr lang="fr-FR" err="1"/>
                  <a:t>Database</a:t>
                </a:r>
                <a:r>
                  <a:rPr lang="fr-FR"/>
                  <a:t> </a:t>
                </a:r>
                <a:r>
                  <a:rPr lang="fr-FR" err="1"/>
                  <a:t>boostrap</a:t>
                </a:r>
                <a:endParaRPr lang="fr-FR"/>
              </a:p>
              <a:p>
                <a:pPr marL="274320" lvl="1" indent="0">
                  <a:buNone/>
                </a:pPr>
                <a:endParaRPr lang="fr-FR"/>
              </a:p>
              <a:p>
                <a:pPr marL="274320" lvl="1" indent="0">
                  <a:buNone/>
                </a:pPr>
                <a:r>
                  <a:rPr lang="fr-FR" b="0"/>
                  <a:t>	</a:t>
                </a:r>
              </a:p>
              <a:p>
                <a:pPr lvl="1"/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768049-343D-9EB5-B2D9-091FDD70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878" y="2241755"/>
                <a:ext cx="8595360" cy="4351337"/>
              </a:xfrm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21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7D9272E-F44A-B636-E405-7A6E10B82CCC}"/>
              </a:ext>
            </a:extLst>
          </p:cNvPr>
          <p:cNvGrpSpPr/>
          <p:nvPr/>
        </p:nvGrpSpPr>
        <p:grpSpPr>
          <a:xfrm>
            <a:off x="6587392" y="2353702"/>
            <a:ext cx="4225806" cy="3169354"/>
            <a:chOff x="6446715" y="2363749"/>
            <a:chExt cx="4225806" cy="3169354"/>
          </a:xfrm>
        </p:grpSpPr>
        <p:pic>
          <p:nvPicPr>
            <p:cNvPr id="6" name="Image 5" descr="Une image contenant texte, ligne, diagramme, capture d’écran">
              <a:extLst>
                <a:ext uri="{FF2B5EF4-FFF2-40B4-BE49-F238E27FC236}">
                  <a16:creationId xmlns:a16="http://schemas.microsoft.com/office/drawing/2014/main" id="{785A741E-4A14-F6D7-D55B-E859BEF6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715" y="2363749"/>
              <a:ext cx="4225806" cy="31693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1E7E1BA-0A50-AC04-C1EA-260DEEB328C0}"/>
                </a:ext>
              </a:extLst>
            </p:cNvPr>
            <p:cNvSpPr txBox="1"/>
            <p:nvPr/>
          </p:nvSpPr>
          <p:spPr>
            <a:xfrm>
              <a:off x="6446715" y="5178034"/>
              <a:ext cx="3903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Source: https://en.wikipedia.org/wiki/Random_forest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3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FAB44-BC9B-D4A0-B06A-62A60396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507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 – </a:t>
            </a:r>
            <a:r>
              <a:rPr lang="fr-FR" b="1" dirty="0" err="1"/>
              <a:t>Presentation</a:t>
            </a:r>
            <a:r>
              <a:rPr lang="fr-FR" b="1" dirty="0"/>
              <a:t> and Data </a:t>
            </a:r>
            <a:r>
              <a:rPr lang="fr-FR" b="1" dirty="0" err="1"/>
              <a:t>cleaning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2651-0946-A0E1-D3DE-B5ED4DAD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849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3 </a:t>
            </a:r>
            <a:r>
              <a:rPr lang="fr-FR" err="1"/>
              <a:t>databases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the </a:t>
            </a:r>
            <a:r>
              <a:rPr lang="fr-FR" i="1" err="1"/>
              <a:t>Health</a:t>
            </a:r>
            <a:r>
              <a:rPr lang="fr-FR" i="1"/>
              <a:t> and Retirement </a:t>
            </a:r>
            <a:r>
              <a:rPr lang="fr-FR" i="1" err="1"/>
              <a:t>Study</a:t>
            </a:r>
          </a:p>
          <a:p>
            <a:pPr lvl="1"/>
            <a:r>
              <a:rPr lang="fr-FR" err="1"/>
              <a:t>Socioeconomic</a:t>
            </a:r>
            <a:r>
              <a:rPr lang="fr-FR"/>
              <a:t> data</a:t>
            </a:r>
          </a:p>
          <a:p>
            <a:pPr lvl="1"/>
            <a:r>
              <a:rPr lang="fr-FR" err="1"/>
              <a:t>Genetic</a:t>
            </a:r>
            <a:r>
              <a:rPr lang="fr-FR"/>
              <a:t> data</a:t>
            </a:r>
          </a:p>
          <a:p>
            <a:pPr>
              <a:buFont typeface="Arial" pitchFamily="18" charset="2"/>
              <a:buChar char="•"/>
            </a:pPr>
            <a:r>
              <a:rPr lang="fr-FR" spc="0"/>
              <a:t>42,233 </a:t>
            </a:r>
            <a:r>
              <a:rPr lang="fr-FR" spc="0" err="1"/>
              <a:t>individuals</a:t>
            </a:r>
            <a:r>
              <a:rPr lang="fr-FR" spc="0"/>
              <a:t> and 15,104 variables</a:t>
            </a:r>
          </a:p>
          <a:p>
            <a:pPr lvl="1"/>
            <a:r>
              <a:rPr lang="fr-FR"/>
              <a:t>Need for dimension </a:t>
            </a:r>
            <a:r>
              <a:rPr lang="fr-FR" err="1"/>
              <a:t>reduction</a:t>
            </a:r>
          </a:p>
          <a:p>
            <a:pPr lvl="1"/>
            <a:r>
              <a:rPr lang="fr-FR"/>
              <a:t>Imputable and non-imputable </a:t>
            </a:r>
            <a:r>
              <a:rPr lang="fr-FR" err="1"/>
              <a:t>missing</a:t>
            </a:r>
            <a:r>
              <a:rPr lang="fr-FR"/>
              <a:t> values</a:t>
            </a:r>
          </a:p>
          <a:p>
            <a:pPr>
              <a:buFont typeface="Arial" pitchFamily="18" charset="2"/>
              <a:buChar char="•"/>
            </a:pPr>
            <a:r>
              <a:rPr lang="fr-FR" spc="0"/>
              <a:t>Reduction of the </a:t>
            </a:r>
            <a:r>
              <a:rPr lang="fr-FR" spc="0" err="1"/>
              <a:t>number</a:t>
            </a:r>
            <a:r>
              <a:rPr lang="fr-FR" spc="0"/>
              <a:t> of variables to 4,147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BD292-D380-B1EE-9233-F35281E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D77F-2645-7B4A-4948-5C96D193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129"/>
            <a:ext cx="9905998" cy="1081548"/>
          </a:xfrm>
        </p:spPr>
        <p:txBody>
          <a:bodyPr/>
          <a:lstStyle/>
          <a:p>
            <a:r>
              <a:rPr lang="fr-FR" b="1"/>
              <a:t>II – </a:t>
            </a:r>
            <a:r>
              <a:rPr lang="fr-FR" b="1" err="1"/>
              <a:t>Creation</a:t>
            </a:r>
            <a:r>
              <a:rPr lang="fr-FR" b="1"/>
              <a:t> of the </a:t>
            </a:r>
            <a:r>
              <a:rPr lang="fr-FR" b="1" err="1"/>
              <a:t>Health</a:t>
            </a:r>
            <a:r>
              <a:rPr lang="fr-FR" b="1"/>
              <a:t>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AD827-87B2-9EFA-D660-AC6F8795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216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Global Health Index to summarize health-related information</a:t>
            </a:r>
          </a:p>
          <a:p>
            <a:r>
              <a:rPr lang="en-US"/>
              <a:t>Selection of 27 pertinent variables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Descriptive statistics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B5484-706B-96F7-5DDB-CA8F168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4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65018F-C4CF-9710-457A-17C874A25B87}"/>
              </a:ext>
            </a:extLst>
          </p:cNvPr>
          <p:cNvGrpSpPr/>
          <p:nvPr/>
        </p:nvGrpSpPr>
        <p:grpSpPr>
          <a:xfrm>
            <a:off x="685800" y="3046299"/>
            <a:ext cx="4109357" cy="3261384"/>
            <a:chOff x="435429" y="2512899"/>
            <a:chExt cx="3728357" cy="315252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285C082D-9BC5-02A6-E1CE-250A709A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429" y="2512899"/>
              <a:ext cx="3722913" cy="28119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DB24FD-1B59-3075-C9A8-3A6E3CDAEE34}"/>
                </a:ext>
              </a:extLst>
            </p:cNvPr>
            <p:cNvSpPr txBox="1"/>
            <p:nvPr/>
          </p:nvSpPr>
          <p:spPr>
            <a:xfrm>
              <a:off x="440872" y="5388428"/>
              <a:ext cx="3722914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/>
                <a:t>Density of the variable BMI for each wave</a:t>
              </a:r>
              <a:endParaRPr lang="en-US"/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86022E-69D6-53FD-0BB0-2AB5574E2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37718"/>
              </p:ext>
            </p:extLst>
          </p:nvPr>
        </p:nvGraphicFramePr>
        <p:xfrm>
          <a:off x="5418909" y="3792147"/>
          <a:ext cx="4902813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71">
                  <a:extLst>
                    <a:ext uri="{9D8B030D-6E8A-4147-A177-3AD203B41FA5}">
                      <a16:colId xmlns:a16="http://schemas.microsoft.com/office/drawing/2014/main" val="1701233336"/>
                    </a:ext>
                  </a:extLst>
                </a:gridCol>
                <a:gridCol w="1634271">
                  <a:extLst>
                    <a:ext uri="{9D8B030D-6E8A-4147-A177-3AD203B41FA5}">
                      <a16:colId xmlns:a16="http://schemas.microsoft.com/office/drawing/2014/main" val="400610182"/>
                    </a:ext>
                  </a:extLst>
                </a:gridCol>
                <a:gridCol w="1634271">
                  <a:extLst>
                    <a:ext uri="{9D8B030D-6E8A-4147-A177-3AD203B41FA5}">
                      <a16:colId xmlns:a16="http://schemas.microsoft.com/office/drawing/2014/main" val="2409140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R1HEART = 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R1HEART = 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R1HIBP = 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7094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3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R1HIBP = 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3892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976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6464"/>
                  </a:ext>
                </a:extLst>
              </a:tr>
              <a:tr h="370839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Contingency table of heart issues against hypertension in wave 1</a:t>
                      </a: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6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9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D77F-2645-7B4A-4948-5C96D193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129"/>
            <a:ext cx="9905998" cy="1081548"/>
          </a:xfrm>
        </p:spPr>
        <p:txBody>
          <a:bodyPr/>
          <a:lstStyle/>
          <a:p>
            <a:r>
              <a:rPr lang="fr-FR" b="1"/>
              <a:t>II – </a:t>
            </a:r>
            <a:r>
              <a:rPr lang="fr-FR" b="1" err="1"/>
              <a:t>Creation</a:t>
            </a:r>
            <a:r>
              <a:rPr lang="fr-FR" b="1"/>
              <a:t> of the </a:t>
            </a:r>
            <a:r>
              <a:rPr lang="fr-FR" b="1" err="1"/>
              <a:t>Health</a:t>
            </a:r>
            <a:r>
              <a:rPr lang="fr-FR" b="1"/>
              <a:t>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AD827-87B2-9EFA-D660-AC6F8795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7590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solidFill>
                  <a:srgbClr val="000000"/>
                </a:solidFill>
              </a:rPr>
              <a:t>T-</a:t>
            </a:r>
            <a:r>
              <a:rPr lang="fr-FR" err="1">
                <a:solidFill>
                  <a:srgbClr val="000000"/>
                </a:solidFill>
              </a:rPr>
              <a:t>distributed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err="1">
                <a:solidFill>
                  <a:srgbClr val="000000"/>
                </a:solidFill>
              </a:rPr>
              <a:t>Stochastic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err="1">
                <a:solidFill>
                  <a:srgbClr val="000000"/>
                </a:solidFill>
              </a:rPr>
              <a:t>Neighbor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err="1">
                <a:solidFill>
                  <a:srgbClr val="000000"/>
                </a:solidFill>
              </a:rPr>
              <a:t>Embedding</a:t>
            </a:r>
            <a:endParaRPr lang="fr-FR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fr-FR">
                <a:solidFill>
                  <a:srgbClr val="000000"/>
                </a:solidFill>
              </a:rPr>
              <a:t>Tests of </a:t>
            </a:r>
            <a:r>
              <a:rPr lang="fr-FR" err="1">
                <a:solidFill>
                  <a:srgbClr val="000000"/>
                </a:solidFill>
              </a:rPr>
              <a:t>robustness</a:t>
            </a:r>
            <a:endParaRPr lang="fr-FR" spc="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B5484-706B-96F7-5DDB-CA8F168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5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998EAE-1980-0119-0A25-58564963430E}"/>
              </a:ext>
            </a:extLst>
          </p:cNvPr>
          <p:cNvGrpSpPr/>
          <p:nvPr/>
        </p:nvGrpSpPr>
        <p:grpSpPr>
          <a:xfrm>
            <a:off x="1132114" y="2886043"/>
            <a:ext cx="8860970" cy="3361030"/>
            <a:chOff x="729343" y="3081985"/>
            <a:chExt cx="8164285" cy="2849402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89E57391-92BD-09BE-774F-69859FB2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343" y="3081985"/>
              <a:ext cx="3581400" cy="2849401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9FE0B92-DF76-5745-2D73-6BFCDAC93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8686" y="3081985"/>
              <a:ext cx="3624942" cy="2849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/>
              <a:t>III – First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/>
                  <a:t> Standard </a:t>
                </a:r>
                <a:r>
                  <a:rPr lang="fr-FR" b="0" err="1"/>
                  <a:t>methods</a:t>
                </a:r>
                <a:r>
                  <a:rPr lang="fr-FR"/>
                  <a:t> </a:t>
                </a:r>
                <a:r>
                  <a:rPr lang="fr-FR" err="1"/>
                  <a:t>would</a:t>
                </a:r>
                <a:r>
                  <a:rPr lang="fr-FR"/>
                  <a:t> not converge</a:t>
                </a:r>
              </a:p>
              <a:p>
                <a:r>
                  <a:rPr lang="fr-FR" b="1" err="1"/>
                  <a:t>Idea</a:t>
                </a:r>
                <a:r>
                  <a:rPr lang="fr-FR" b="1"/>
                  <a:t>: </a:t>
                </a:r>
                <a:r>
                  <a:rPr lang="fr-FR" b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/>
                  <a:t> </a:t>
                </a:r>
                <a:r>
                  <a:rPr lang="fr-FR" b="0" err="1"/>
                  <a:t>predictors</a:t>
                </a:r>
                <a:r>
                  <a:rPr lang="fr-FR" b="0"/>
                  <a:t> </a:t>
                </a:r>
                <a:r>
                  <a:rPr lang="fr-FR" b="0" err="1"/>
                  <a:t>before</a:t>
                </a:r>
                <a:r>
                  <a:rPr lang="fr-FR" err="1"/>
                  <a:t>hand</a:t>
                </a:r>
                <a:endParaRPr lang="fr-FR"/>
              </a:p>
              <a:p>
                <a:pPr lvl="1"/>
                <a:r>
                  <a:rPr lang="fr-FR" b="0"/>
                  <a:t>How</a:t>
                </a:r>
                <a:r>
                  <a:rPr lang="fr-FR"/>
                  <a:t>? Lasso</a:t>
                </a:r>
              </a:p>
              <a:p>
                <a:pPr lvl="1"/>
                <a:r>
                  <a:rPr lang="fr-FR" b="0" err="1"/>
                  <a:t>Problem</a:t>
                </a:r>
                <a:r>
                  <a:rPr lang="fr-FR" b="0"/>
                  <a:t>: a lot of </a:t>
                </a:r>
                <a:r>
                  <a:rPr lang="fr-FR" b="0" err="1"/>
                  <a:t>missing</a:t>
                </a:r>
                <a:r>
                  <a:rPr lang="fr-FR" b="0"/>
                  <a:t> data</a:t>
                </a:r>
              </a:p>
              <a:p>
                <a:r>
                  <a:rPr lang="fr-FR" b="1"/>
                  <a:t>Solution:</a:t>
                </a:r>
                <a:r>
                  <a:rPr lang="fr-FR" b="0"/>
                  <a:t> </a:t>
                </a:r>
                <a:r>
                  <a:rPr lang="fr-FR" b="0" err="1"/>
                  <a:t>modified</a:t>
                </a:r>
                <a:r>
                  <a:rPr lang="fr-FR" b="0"/>
                  <a:t> version of the Lasso</a:t>
                </a:r>
              </a:p>
              <a:p>
                <a:r>
                  <a:rPr lang="fr-FR" b="1"/>
                  <a:t>State-of-the-art: </a:t>
                </a:r>
                <a:r>
                  <a:rPr lang="fr-FR" b="0" err="1"/>
                  <a:t>CoCoLasso</a:t>
                </a:r>
                <a:r>
                  <a:rPr lang="fr-FR" b="0"/>
                  <a:t> vs </a:t>
                </a:r>
                <a:r>
                  <a:rPr lang="fr-FR" b="0" err="1"/>
                  <a:t>HMLasso</a:t>
                </a:r>
                <a:endParaRPr lang="fr-FR"/>
              </a:p>
              <a:p>
                <a:pPr lvl="1"/>
                <a:r>
                  <a:rPr lang="fr-FR" err="1"/>
                  <a:t>HMLasso</a:t>
                </a:r>
                <a:r>
                  <a:rPr lang="fr-FR"/>
                  <a:t> </a:t>
                </a:r>
                <a:r>
                  <a:rPr lang="fr-FR" err="1"/>
                  <a:t>better</a:t>
                </a:r>
                <a:r>
                  <a:rPr lang="fr-FR" b="1"/>
                  <a:t> </a:t>
                </a:r>
                <a:r>
                  <a:rPr lang="fr-FR"/>
                  <a:t>for </a:t>
                </a:r>
                <a:r>
                  <a:rPr lang="fr-FR" err="1"/>
                  <a:t>our</a:t>
                </a:r>
                <a:r>
                  <a:rPr lang="fr-FR"/>
                  <a:t> </a:t>
                </a:r>
                <a:r>
                  <a:rPr lang="fr-FR" err="1"/>
                  <a:t>purpose</a:t>
                </a:r>
                <a:endParaRPr lang="fr-FR"/>
              </a:p>
              <a:p>
                <a:pPr lvl="1"/>
                <a:r>
                  <a:rPr lang="fr-FR" b="0"/>
                  <a:t>But </a:t>
                </a:r>
                <a:r>
                  <a:rPr lang="fr-FR"/>
                  <a:t>not </a:t>
                </a:r>
                <a:r>
                  <a:rPr lang="fr-FR" err="1"/>
                  <a:t>implemented</a:t>
                </a:r>
                <a:r>
                  <a:rPr lang="fr-FR"/>
                  <a:t> in Python…</a:t>
                </a:r>
              </a:p>
              <a:p>
                <a:r>
                  <a:rPr lang="fr-FR" b="1"/>
                  <a:t>So </a:t>
                </a:r>
                <a:r>
                  <a:rPr lang="fr-FR" b="1" err="1"/>
                  <a:t>we</a:t>
                </a:r>
                <a:r>
                  <a:rPr lang="fr-FR" b="1"/>
                  <a:t> </a:t>
                </a:r>
                <a:r>
                  <a:rPr lang="fr-FR" b="1" err="1"/>
                  <a:t>implemented</a:t>
                </a:r>
                <a:r>
                  <a:rPr lang="fr-FR" b="1"/>
                  <a:t> </a:t>
                </a:r>
                <a:r>
                  <a:rPr lang="fr-FR" b="1" err="1"/>
                  <a:t>it!</a:t>
                </a:r>
                <a:endParaRPr lang="fr-FR" b="1"/>
              </a:p>
              <a:p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2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/>
              <a:t>III – First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err="1"/>
                  <a:t>HMLasso</a:t>
                </a:r>
                <a:r>
                  <a:rPr lang="fr-FR" dirty="0"/>
                  <a:t> in Python</a:t>
                </a:r>
              </a:p>
              <a:p>
                <a:pPr lvl="1"/>
                <a:r>
                  <a:rPr lang="fr-FR" dirty="0"/>
                  <a:t>CVXPY </a:t>
                </a:r>
                <a:r>
                  <a:rPr lang="fr-FR" dirty="0" err="1"/>
                  <a:t>library</a:t>
                </a:r>
                <a:r>
                  <a:rPr lang="fr-FR" dirty="0"/>
                  <a:t> → solver</a:t>
                </a:r>
              </a:p>
              <a:p>
                <a:pPr lvl="1"/>
                <a:r>
                  <a:rPr lang="fr-FR" dirty="0" err="1"/>
                  <a:t>Scikit-learn</a:t>
                </a:r>
                <a:r>
                  <a:rPr lang="fr-FR" dirty="0"/>
                  <a:t> like interface</a:t>
                </a:r>
              </a:p>
              <a:p>
                <a:r>
                  <a:rPr lang="fr-FR" b="1" dirty="0" err="1"/>
                  <a:t>Useful</a:t>
                </a:r>
                <a:r>
                  <a:rPr lang="fr-FR" dirty="0"/>
                  <a:t> to select </a:t>
                </a:r>
                <a:r>
                  <a:rPr lang="fr-FR" dirty="0" err="1"/>
                  <a:t>predictors</a:t>
                </a:r>
                <a:endParaRPr lang="fr-FR" dirty="0"/>
              </a:p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data, </a:t>
                </a:r>
                <a:r>
                  <a:rPr lang="fr-FR" b="1" dirty="0" err="1"/>
                  <a:t>huge</a:t>
                </a:r>
                <a:r>
                  <a:rPr lang="fr-FR" b="1" dirty="0"/>
                  <a:t>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=4, 147⇒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7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We</a:t>
            </a:r>
            <a:r>
              <a:rPr lang="fr-FR"/>
              <a:t> can drop </a:t>
            </a:r>
            <a:r>
              <a:rPr lang="fr-FR" err="1"/>
              <a:t>columns</a:t>
            </a:r>
            <a:r>
              <a:rPr lang="fr-FR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83FDB-3A69-8042-FBDE-58A476E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4735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C1087-EBA2-3465-30A8-54ACCC86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err="1"/>
              <a:t>Two</a:t>
            </a:r>
            <a:r>
              <a:rPr lang="fr-FR" b="1"/>
              <a:t> </a:t>
            </a:r>
            <a:r>
              <a:rPr lang="fr-FR" b="1" err="1"/>
              <a:t>kind</a:t>
            </a:r>
            <a:r>
              <a:rPr lang="fr-FR" b="1"/>
              <a:t> of </a:t>
            </a:r>
            <a:r>
              <a:rPr lang="fr-FR" b="1" err="1"/>
              <a:t>methods</a:t>
            </a:r>
            <a:endParaRPr lang="fr-FR" b="1"/>
          </a:p>
          <a:p>
            <a:r>
              <a:rPr lang="fr-FR" b="1" err="1"/>
              <a:t>Linear</a:t>
            </a:r>
            <a:r>
              <a:rPr lang="fr-FR" b="1"/>
              <a:t> </a:t>
            </a:r>
            <a:r>
              <a:rPr lang="fr-FR" b="1" err="1"/>
              <a:t>methods</a:t>
            </a:r>
            <a:r>
              <a:rPr lang="fr-FR" b="1"/>
              <a:t>:</a:t>
            </a:r>
          </a:p>
          <a:p>
            <a:pPr lvl="1"/>
            <a:r>
              <a:rPr lang="fr-FR"/>
              <a:t>2SLS</a:t>
            </a:r>
          </a:p>
          <a:p>
            <a:pPr lvl="1"/>
            <a:r>
              <a:rPr lang="fr-FR" err="1"/>
              <a:t>Within</a:t>
            </a:r>
            <a:r>
              <a:rPr lang="fr-FR"/>
              <a:t> </a:t>
            </a:r>
            <a:r>
              <a:rPr lang="fr-FR" err="1"/>
              <a:t>regression</a:t>
            </a:r>
            <a:endParaRPr lang="fr-FR"/>
          </a:p>
          <a:p>
            <a:r>
              <a:rPr lang="fr-FR" b="1" err="1"/>
              <a:t>Tree</a:t>
            </a:r>
            <a:r>
              <a:rPr lang="fr-FR" b="1"/>
              <a:t> </a:t>
            </a:r>
            <a:r>
              <a:rPr lang="fr-FR" b="1" err="1"/>
              <a:t>Based</a:t>
            </a:r>
            <a:r>
              <a:rPr lang="fr-FR" b="1"/>
              <a:t> Methods:</a:t>
            </a:r>
          </a:p>
          <a:p>
            <a:pPr lvl="1"/>
            <a:r>
              <a:rPr lang="fr-FR" err="1"/>
              <a:t>XGBoost</a:t>
            </a:r>
            <a:endParaRPr lang="fr-FR"/>
          </a:p>
          <a:p>
            <a:pPr lvl="1"/>
            <a:r>
              <a:rPr lang="fr-FR" err="1"/>
              <a:t>RandomForest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8E2A8-82BE-0969-2DAB-C6DFA54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230625"/>
            <a:ext cx="10605663" cy="1824490"/>
          </a:xfrm>
        </p:spPr>
        <p:txBody>
          <a:bodyPr>
            <a:normAutofit fontScale="90000"/>
          </a:bodyPr>
          <a:lstStyle/>
          <a:p>
            <a:r>
              <a:rPr lang="fr-FR" b="1"/>
              <a:t>IV – Second machine </a:t>
            </a:r>
            <a:r>
              <a:rPr lang="fr-FR" b="1" err="1"/>
              <a:t>learning</a:t>
            </a:r>
            <a:r>
              <a:rPr lang="fr-FR" b="1"/>
              <a:t> </a:t>
            </a:r>
            <a:r>
              <a:rPr lang="fr-FR" b="1" err="1"/>
              <a:t>procedures</a:t>
            </a:r>
            <a:br>
              <a:rPr lang="fr-FR" b="1"/>
            </a:br>
            <a:r>
              <a:rPr lang="fr-FR" err="1"/>
              <a:t>Linear</a:t>
            </a:r>
            <a:r>
              <a:rPr lang="fr-FR"/>
              <a:t> </a:t>
            </a:r>
            <a:r>
              <a:rPr lang="fr-FR" err="1"/>
              <a:t>methods</a:t>
            </a:r>
            <a:r>
              <a:rPr lang="fr-FR"/>
              <a:t> – 2SLS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06473EE-F308-375C-CADE-CB1C2B432415}"/>
              </a:ext>
            </a:extLst>
          </p:cNvPr>
          <p:cNvSpPr txBox="1">
            <a:spLocks/>
          </p:cNvSpPr>
          <p:nvPr/>
        </p:nvSpPr>
        <p:spPr>
          <a:xfrm>
            <a:off x="1198372" y="2218871"/>
            <a:ext cx="8595360" cy="4559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Principle</a:t>
            </a:r>
            <a:endParaRPr lang="fr-FR" b="1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  a </a:t>
            </a:r>
            <a:r>
              <a:rPr lang="fr-FR" dirty="0" err="1"/>
              <a:t>different</a:t>
            </a:r>
            <a:r>
              <a:rPr lang="fr-FR" dirty="0"/>
              <a:t> lasso </a:t>
            </a:r>
            <a:r>
              <a:rPr lang="fr-FR" dirty="0" err="1"/>
              <a:t>regression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wave</a:t>
            </a:r>
            <a:endParaRPr lang="fr-FR" b="1" dirty="0"/>
          </a:p>
          <a:p>
            <a:pPr lvl="1"/>
            <a:r>
              <a:rPr lang="fr-FR" dirty="0" err="1">
                <a:solidFill>
                  <a:srgbClr val="262626"/>
                </a:solidFill>
              </a:rPr>
              <a:t>We</a:t>
            </a:r>
            <a:r>
              <a:rPr lang="fr-FR" dirty="0">
                <a:solidFill>
                  <a:srgbClr val="262626"/>
                </a:solidFill>
              </a:rPr>
              <a:t> use the </a:t>
            </a:r>
            <a:r>
              <a:rPr lang="fr-FR" dirty="0" err="1">
                <a:solidFill>
                  <a:srgbClr val="262626"/>
                </a:solidFill>
              </a:rPr>
              <a:t>previous</a:t>
            </a:r>
            <a:r>
              <a:rPr lang="fr-FR" dirty="0">
                <a:solidFill>
                  <a:srgbClr val="262626"/>
                </a:solidFill>
              </a:rPr>
              <a:t> </a:t>
            </a:r>
            <a:r>
              <a:rPr lang="fr-FR" dirty="0" err="1">
                <a:solidFill>
                  <a:srgbClr val="262626"/>
                </a:solidFill>
              </a:rPr>
              <a:t>estimated</a:t>
            </a:r>
            <a:r>
              <a:rPr lang="fr-FR" dirty="0">
                <a:solidFill>
                  <a:srgbClr val="262626"/>
                </a:solidFill>
              </a:rPr>
              <a:t> </a:t>
            </a:r>
            <a:r>
              <a:rPr lang="fr-FR" dirty="0" err="1">
                <a:solidFill>
                  <a:srgbClr val="262626"/>
                </a:solidFill>
              </a:rPr>
              <a:t>GHIs</a:t>
            </a:r>
            <a:r>
              <a:rPr lang="fr-FR" dirty="0">
                <a:solidFill>
                  <a:srgbClr val="262626"/>
                </a:solidFill>
              </a:rPr>
              <a:t> to help </a:t>
            </a:r>
            <a:r>
              <a:rPr lang="fr-FR" dirty="0" err="1">
                <a:solidFill>
                  <a:srgbClr val="262626"/>
                </a:solidFill>
              </a:rPr>
              <a:t>determine</a:t>
            </a:r>
            <a:r>
              <a:rPr lang="fr-FR" dirty="0">
                <a:solidFill>
                  <a:srgbClr val="262626"/>
                </a:solidFill>
              </a:rPr>
              <a:t> the </a:t>
            </a:r>
            <a:r>
              <a:rPr lang="fr-FR" dirty="0" err="1">
                <a:solidFill>
                  <a:srgbClr val="262626"/>
                </a:solidFill>
              </a:rPr>
              <a:t>next</a:t>
            </a:r>
            <a:r>
              <a:rPr lang="fr-FR" dirty="0">
                <a:solidFill>
                  <a:srgbClr val="262626"/>
                </a:solidFill>
              </a:rPr>
              <a:t> one</a:t>
            </a: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pPr marL="274320" lvl="1" indent="0">
              <a:buNone/>
            </a:pPr>
            <a:endParaRPr lang="fr-FR" dirty="0">
              <a:solidFill>
                <a:srgbClr val="262626"/>
              </a:solidFill>
            </a:endParaRPr>
          </a:p>
          <a:p>
            <a:r>
              <a:rPr lang="fr-FR" b="1" dirty="0"/>
              <a:t>How to </a:t>
            </a:r>
            <a:r>
              <a:rPr lang="fr-FR" b="1" dirty="0" err="1"/>
              <a:t>modulate</a:t>
            </a:r>
            <a:r>
              <a:rPr lang="fr-FR" b="1" dirty="0"/>
              <a:t> the model?</a:t>
            </a:r>
          </a:p>
          <a:p>
            <a:pPr lvl="1"/>
            <a:r>
              <a:rPr lang="fr-FR" dirty="0" err="1"/>
              <a:t>Penalisation</a:t>
            </a:r>
            <a:endParaRPr lang="fr-FR" dirty="0"/>
          </a:p>
          <a:p>
            <a:pPr lvl="1"/>
            <a:r>
              <a:rPr lang="fr-FR" dirty="0"/>
              <a:t>Lasso-type </a:t>
            </a:r>
            <a:r>
              <a:rPr lang="fr-FR" dirty="0" err="1"/>
              <a:t>used</a:t>
            </a:r>
            <a:endParaRPr lang="fr-FR" dirty="0"/>
          </a:p>
          <a:p>
            <a:pPr lvl="1"/>
            <a:r>
              <a:rPr lang="fr-FR" dirty="0">
                <a:solidFill>
                  <a:srgbClr val="262626"/>
                </a:solidFill>
              </a:rPr>
              <a:t>Type of imputation</a:t>
            </a: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pPr lvl="1"/>
            <a:endParaRPr lang="fr-FR" dirty="0">
              <a:solidFill>
                <a:srgbClr val="262626"/>
              </a:solidFill>
            </a:endParaRPr>
          </a:p>
          <a:p>
            <a:endParaRPr lang="fr-FR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9F71868-5F64-A054-8674-0F9A74E85A1F}"/>
                  </a:ext>
                </a:extLst>
              </p:cNvPr>
              <p:cNvSpPr txBox="1"/>
              <p:nvPr/>
            </p:nvSpPr>
            <p:spPr>
              <a:xfrm>
                <a:off x="1143884" y="3313408"/>
                <a:ext cx="7464056" cy="1185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𝐺𝐻𝐼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⟦"/>
                              <m:endChr m:val="⟧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2,14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acc>
                        <m:accPr>
                          <m:chr m:val="̂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𝐺𝐻𝐼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9F71868-5F64-A054-8674-0F9A74E85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84" y="3313408"/>
                <a:ext cx="746405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818915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0</TotalTime>
  <Words>949</Words>
  <Application>Microsoft Office PowerPoint</Application>
  <PresentationFormat>Grand écran</PresentationFormat>
  <Paragraphs>234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Vue</vt:lpstr>
      <vt:lpstr>The predictability of life course</vt:lpstr>
      <vt:lpstr>Introduction</vt:lpstr>
      <vt:lpstr>I – Presentation and Data cleaning</vt:lpstr>
      <vt:lpstr>II – Creation of the Health Index</vt:lpstr>
      <vt:lpstr>II – Creation of the Health Index</vt:lpstr>
      <vt:lpstr>III – First machine learning procedures</vt:lpstr>
      <vt:lpstr>III – First machine learning procedures</vt:lpstr>
      <vt:lpstr>IV – Second machine learning procedures</vt:lpstr>
      <vt:lpstr>IV – Second machine learning procedures Linear methods – 2SLS</vt:lpstr>
      <vt:lpstr>Présentation PowerPoint</vt:lpstr>
      <vt:lpstr>IV – Second machine learning procedures Linear methods – Within Regression</vt:lpstr>
      <vt:lpstr>IV – Second machine learning procedures Linear methods – Within Regression</vt:lpstr>
      <vt:lpstr>IV – Second machine learning procedures Linear methods – Within Regression</vt:lpstr>
      <vt:lpstr>IV – Second machine learning procedures Tree Based methods – XGBoost</vt:lpstr>
      <vt:lpstr>IV – Second machine learning procedures Tree Based methods – XGBoost</vt:lpstr>
      <vt:lpstr>IV – Second machine learning procedures Tree Based methods – XGBoost</vt:lpstr>
      <vt:lpstr>IV – Second machine learning procedures Tree Based methods – XGBoost</vt:lpstr>
      <vt:lpstr>IV – Second machine learning procedures Tree Based methods – Random Forest</vt:lpstr>
      <vt:lpstr>IV – Second machine learning procedures Tree Based methods – Random Forest</vt:lpstr>
      <vt:lpstr>Conclusion</vt:lpstr>
      <vt:lpstr>Annexe Tree Based methods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predictability of life course</dc:title>
  <dc:creator>MASSIN Keryann</dc:creator>
  <cp:lastModifiedBy>MASSIN Keryann</cp:lastModifiedBy>
  <cp:revision>9</cp:revision>
  <dcterms:created xsi:type="dcterms:W3CDTF">2023-05-21T18:53:10Z</dcterms:created>
  <dcterms:modified xsi:type="dcterms:W3CDTF">2023-05-24T14:36:00Z</dcterms:modified>
</cp:coreProperties>
</file>