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76" r:id="rId10"/>
    <p:sldId id="275" r:id="rId11"/>
    <p:sldId id="277" r:id="rId12"/>
    <p:sldId id="262" r:id="rId13"/>
    <p:sldId id="265" r:id="rId14"/>
    <p:sldId id="269" r:id="rId15"/>
    <p:sldId id="271" r:id="rId16"/>
    <p:sldId id="270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C9C61-2C36-49D9-A983-0C73D7822A89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B908-9DB8-437D-BA7A-6703107B1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14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B812BCF-9BED-4509-A9F0-BB2A7053D7B8}" type="datetime1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0271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174-5443-4214-8581-D9701160E043}" type="datetime1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30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0A28-4133-436C-A2CE-8389C1194983}" type="datetime1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59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53E-7AF4-483A-9243-9AE70AAD3F3A}" type="datetime1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3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6F40-ED1D-4D99-AE91-D6412C7A03EF}" type="datetime1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754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B90A-7DE7-459D-9B5B-4FCC9AF5FD81}" type="datetime1">
              <a:rPr lang="fr-FR" smtClean="0"/>
              <a:t>21/05/2023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94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10C4-41D0-46B3-8525-BCBE92D1E22B}" type="datetime1">
              <a:rPr lang="fr-FR" smtClean="0"/>
              <a:t>21/05/2023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4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0AD6-8C71-4B4C-AC9B-43B1C1E45240}" type="datetime1">
              <a:rPr lang="fr-FR" smtClean="0"/>
              <a:t>21/05/2023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6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C00-48DF-4512-968E-9B457CE38853}" type="datetime1">
              <a:rPr lang="fr-FR" smtClean="0"/>
              <a:t>21/05/2023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19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1E60-A705-421D-925B-2E767ED99351}" type="datetime1">
              <a:rPr lang="fr-FR" smtClean="0"/>
              <a:t>21/05/2023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D765-E8B9-45DA-9D6B-78A998897229}" type="datetime1">
              <a:rPr lang="fr-FR" smtClean="0"/>
              <a:t>21/05/2023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97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BDF4BB-9F02-4066-BED6-CCD793DC15DB}" type="datetime1">
              <a:rPr lang="fr-FR" smtClean="0"/>
              <a:t>21/05/2023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C9A08A5-7ACC-4C52-B2B9-9EF3D4E7F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4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21482-9E66-1A5A-47A8-C8B9C4319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317072"/>
            <a:ext cx="9418320" cy="2254045"/>
          </a:xfrm>
        </p:spPr>
        <p:txBody>
          <a:bodyPr>
            <a:normAutofit/>
          </a:bodyPr>
          <a:lstStyle/>
          <a:p>
            <a:pPr algn="ctr"/>
            <a:r>
              <a:rPr lang="fr-FR" sz="7200" b="1" dirty="0"/>
              <a:t>The </a:t>
            </a:r>
            <a:r>
              <a:rPr lang="fr-FR" sz="7200" b="1" dirty="0" err="1"/>
              <a:t>predictability</a:t>
            </a:r>
            <a:r>
              <a:rPr lang="fr-FR" sz="7200" b="1" dirty="0"/>
              <a:t> of life course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663228-55C3-89DF-1A86-A546B2536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962" y="3429000"/>
            <a:ext cx="9418320" cy="707886"/>
          </a:xfrm>
        </p:spPr>
        <p:txBody>
          <a:bodyPr>
            <a:normAutofit/>
          </a:bodyPr>
          <a:lstStyle/>
          <a:p>
            <a:pPr algn="ctr"/>
            <a:r>
              <a:rPr lang="fr-FR" sz="3600" dirty="0" err="1"/>
              <a:t>Applied</a:t>
            </a:r>
            <a:r>
              <a:rPr lang="fr-FR" sz="3600" dirty="0"/>
              <a:t> </a:t>
            </a:r>
            <a:r>
              <a:rPr lang="fr-FR" sz="3600" dirty="0" err="1"/>
              <a:t>Statistics</a:t>
            </a:r>
            <a:r>
              <a:rPr lang="fr-FR" sz="3600" dirty="0"/>
              <a:t> Project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B13979-8C6F-DF82-74D0-4E49BC8C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788199-C9E7-27B8-C818-EB80A0983488}"/>
              </a:ext>
            </a:extLst>
          </p:cNvPr>
          <p:cNvSpPr txBox="1"/>
          <p:nvPr/>
        </p:nvSpPr>
        <p:spPr>
          <a:xfrm>
            <a:off x="2229643" y="4386766"/>
            <a:ext cx="3313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 err="1"/>
              <a:t>Students</a:t>
            </a:r>
            <a:endParaRPr lang="fr-FR" sz="2400" b="1" dirty="0"/>
          </a:p>
          <a:p>
            <a:pPr algn="r"/>
            <a:r>
              <a:rPr lang="fr-FR" sz="2400" dirty="0"/>
              <a:t>MASSIN Keryann</a:t>
            </a:r>
          </a:p>
          <a:p>
            <a:pPr algn="r"/>
            <a:r>
              <a:rPr lang="fr-FR" sz="2400" dirty="0"/>
              <a:t>VEILLON Juliette</a:t>
            </a:r>
          </a:p>
          <a:p>
            <a:pPr algn="r"/>
            <a:r>
              <a:rPr lang="fr-FR" sz="2400" dirty="0"/>
              <a:t>ANDRU Kilian</a:t>
            </a:r>
          </a:p>
          <a:p>
            <a:pPr algn="r"/>
            <a:r>
              <a:rPr lang="fr-FR" sz="2400" dirty="0"/>
              <a:t>LACOUR Xavier</a:t>
            </a:r>
          </a:p>
          <a:p>
            <a:pPr algn="r"/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BB92E9-FE78-1187-87A5-E231EFCC0DFA}"/>
              </a:ext>
            </a:extLst>
          </p:cNvPr>
          <p:cNvSpPr txBox="1"/>
          <p:nvPr/>
        </p:nvSpPr>
        <p:spPr>
          <a:xfrm>
            <a:off x="6648886" y="4386766"/>
            <a:ext cx="2308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Supervisors</a:t>
            </a:r>
            <a:endParaRPr lang="fr-FR" sz="2000" b="1" dirty="0"/>
          </a:p>
          <a:p>
            <a:r>
              <a:rPr lang="fr-FR" sz="2000" dirty="0"/>
              <a:t>M. TROPF Felix</a:t>
            </a:r>
          </a:p>
          <a:p>
            <a:r>
              <a:rPr lang="fr-FR" sz="2000" dirty="0"/>
              <a:t>M. PETEV </a:t>
            </a:r>
            <a:r>
              <a:rPr lang="fr-FR" sz="2000" dirty="0" err="1"/>
              <a:t>Ivaylo</a:t>
            </a:r>
            <a:r>
              <a:rPr lang="fr-F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88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1F226-D975-2F28-D3E1-D2ACE6E0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HMLasso</a:t>
            </a:r>
            <a:r>
              <a:rPr lang="fr-FR" dirty="0"/>
              <a:t> in Python</a:t>
            </a:r>
          </a:p>
          <a:p>
            <a:pPr lvl="1"/>
            <a:r>
              <a:rPr lang="fr-FR" dirty="0"/>
              <a:t>CVXPY </a:t>
            </a:r>
            <a:r>
              <a:rPr lang="fr-FR" dirty="0" err="1"/>
              <a:t>library</a:t>
            </a:r>
            <a:r>
              <a:rPr lang="fr-FR" dirty="0"/>
              <a:t> → solver</a:t>
            </a:r>
          </a:p>
          <a:p>
            <a:pPr lvl="1"/>
            <a:r>
              <a:rPr lang="fr-FR" dirty="0" err="1"/>
              <a:t>Scikit-learn</a:t>
            </a:r>
            <a:r>
              <a:rPr lang="fr-FR" dirty="0"/>
              <a:t> like interface</a:t>
            </a:r>
          </a:p>
          <a:p>
            <a:r>
              <a:rPr lang="fr-FR" b="1" dirty="0" err="1"/>
              <a:t>Useful</a:t>
            </a:r>
            <a:r>
              <a:rPr lang="fr-FR" dirty="0"/>
              <a:t> to select </a:t>
            </a:r>
            <a:r>
              <a:rPr lang="fr-FR" dirty="0" err="1"/>
              <a:t>predictors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10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0864FBF-7C39-8667-0AA1-210479570D70}"/>
              </a:ext>
            </a:extLst>
          </p:cNvPr>
          <p:cNvGrpSpPr/>
          <p:nvPr/>
        </p:nvGrpSpPr>
        <p:grpSpPr>
          <a:xfrm>
            <a:off x="4927372" y="1682567"/>
            <a:ext cx="6063161" cy="2926456"/>
            <a:chOff x="4927372" y="1682567"/>
            <a:chExt cx="6063161" cy="292645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4E95D8B-1884-F576-BC1E-46DF4336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7372" y="1682567"/>
              <a:ext cx="6063160" cy="2411715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E3E1D5B-F9C4-A37C-DE20-7B280972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7373" y="4090818"/>
              <a:ext cx="6063160" cy="518205"/>
            </a:xfrm>
            <a:prstGeom prst="rect">
              <a:avLst/>
            </a:prstGeom>
          </p:spPr>
        </p:pic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9D583984-69A1-2FF1-92D3-365D406FA234}"/>
              </a:ext>
            </a:extLst>
          </p:cNvPr>
          <p:cNvSpPr/>
          <p:nvPr/>
        </p:nvSpPr>
        <p:spPr>
          <a:xfrm>
            <a:off x="6872748" y="4274074"/>
            <a:ext cx="678426" cy="272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7800941-D647-A7FE-BEBA-3FD0C8A71AEA}"/>
              </a:ext>
            </a:extLst>
          </p:cNvPr>
          <p:cNvSpPr/>
          <p:nvPr/>
        </p:nvSpPr>
        <p:spPr>
          <a:xfrm>
            <a:off x="8971934" y="4101249"/>
            <a:ext cx="816471" cy="305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30AAE-E90E-7F7A-6CCD-9808130CAC93}"/>
              </a:ext>
            </a:extLst>
          </p:cNvPr>
          <p:cNvSpPr txBox="1"/>
          <p:nvPr/>
        </p:nvSpPr>
        <p:spPr>
          <a:xfrm>
            <a:off x="7976417" y="5071414"/>
            <a:ext cx="199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</a:t>
            </a:r>
            <a:r>
              <a:rPr lang="fr-FR" dirty="0"/>
              <a:t> can drop </a:t>
            </a:r>
            <a:r>
              <a:rPr lang="fr-FR" dirty="0" err="1"/>
              <a:t>columns</a:t>
            </a:r>
            <a:r>
              <a:rPr lang="fr-FR" dirty="0"/>
              <a:t> 6 and 9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3ECC302-8D3A-BA41-3AEF-28586409509B}"/>
              </a:ext>
            </a:extLst>
          </p:cNvPr>
          <p:cNvCxnSpPr>
            <a:cxnSpLocks/>
            <a:stCxn id="14" idx="0"/>
            <a:endCxn id="13" idx="4"/>
          </p:cNvCxnSpPr>
          <p:nvPr/>
        </p:nvCxnSpPr>
        <p:spPr>
          <a:xfrm flipV="1">
            <a:off x="8971934" y="4407059"/>
            <a:ext cx="408236" cy="6643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75B3052-7317-CED1-0544-3F6F7C0A37D1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451821" y="4507092"/>
            <a:ext cx="1520113" cy="5643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1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HMLasso in Python</a:t>
                </a:r>
              </a:p>
              <a:p>
                <a:pPr lvl="1"/>
                <a:r>
                  <a:rPr lang="fr-FR" dirty="0"/>
                  <a:t>CVXPY </a:t>
                </a:r>
                <a:r>
                  <a:rPr lang="fr-FR" dirty="0" err="1"/>
                  <a:t>library</a:t>
                </a:r>
                <a:r>
                  <a:rPr lang="fr-FR" dirty="0"/>
                  <a:t> → solver</a:t>
                </a:r>
              </a:p>
              <a:p>
                <a:pPr lvl="1"/>
                <a:r>
                  <a:rPr lang="fr-FR" dirty="0" err="1"/>
                  <a:t>Scikit-learn</a:t>
                </a:r>
                <a:r>
                  <a:rPr lang="fr-FR" dirty="0"/>
                  <a:t> like interface</a:t>
                </a:r>
              </a:p>
              <a:p>
                <a:r>
                  <a:rPr lang="fr-FR" b="1" dirty="0" err="1"/>
                  <a:t>Useful</a:t>
                </a:r>
                <a:r>
                  <a:rPr lang="fr-FR" dirty="0"/>
                  <a:t> to select </a:t>
                </a:r>
                <a:r>
                  <a:rPr lang="fr-FR" dirty="0" err="1"/>
                  <a:t>predictors</a:t>
                </a:r>
                <a:endParaRPr lang="fr-FR" dirty="0"/>
              </a:p>
              <a:p>
                <a:r>
                  <a:rPr lang="fr-FR" b="1" dirty="0"/>
                  <a:t>On </a:t>
                </a:r>
                <a:r>
                  <a:rPr lang="fr-FR" b="1" dirty="0" err="1"/>
                  <a:t>our</a:t>
                </a:r>
                <a:r>
                  <a:rPr lang="fr-FR" b="1" dirty="0"/>
                  <a:t> data, </a:t>
                </a:r>
                <a:r>
                  <a:rPr lang="fr-FR" b="1" dirty="0" err="1"/>
                  <a:t>huge</a:t>
                </a:r>
                <a:r>
                  <a:rPr lang="fr-FR" b="1" dirty="0"/>
                  <a:t> gain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=4, 147⇒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=1500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11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0864FBF-7C39-8667-0AA1-210479570D70}"/>
              </a:ext>
            </a:extLst>
          </p:cNvPr>
          <p:cNvGrpSpPr/>
          <p:nvPr/>
        </p:nvGrpSpPr>
        <p:grpSpPr>
          <a:xfrm>
            <a:off x="4927372" y="1682567"/>
            <a:ext cx="6063161" cy="2926456"/>
            <a:chOff x="4927372" y="1682567"/>
            <a:chExt cx="6063161" cy="292645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4E95D8B-1884-F576-BC1E-46DF4336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7372" y="1682567"/>
              <a:ext cx="6063160" cy="2411715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E3E1D5B-F9C4-A37C-DE20-7B280972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7373" y="4090818"/>
              <a:ext cx="6063160" cy="518205"/>
            </a:xfrm>
            <a:prstGeom prst="rect">
              <a:avLst/>
            </a:prstGeom>
          </p:spPr>
        </p:pic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9D583984-69A1-2FF1-92D3-365D406FA234}"/>
              </a:ext>
            </a:extLst>
          </p:cNvPr>
          <p:cNvSpPr/>
          <p:nvPr/>
        </p:nvSpPr>
        <p:spPr>
          <a:xfrm>
            <a:off x="6872748" y="4274074"/>
            <a:ext cx="678426" cy="272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7800941-D647-A7FE-BEBA-3FD0C8A71AEA}"/>
              </a:ext>
            </a:extLst>
          </p:cNvPr>
          <p:cNvSpPr/>
          <p:nvPr/>
        </p:nvSpPr>
        <p:spPr>
          <a:xfrm>
            <a:off x="8971934" y="4101249"/>
            <a:ext cx="816471" cy="305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30AAE-E90E-7F7A-6CCD-9808130CAC93}"/>
              </a:ext>
            </a:extLst>
          </p:cNvPr>
          <p:cNvSpPr txBox="1"/>
          <p:nvPr/>
        </p:nvSpPr>
        <p:spPr>
          <a:xfrm>
            <a:off x="7976417" y="5071414"/>
            <a:ext cx="199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We</a:t>
            </a:r>
            <a:r>
              <a:rPr lang="fr-FR" dirty="0"/>
              <a:t> can drop </a:t>
            </a:r>
            <a:r>
              <a:rPr lang="fr-FR" dirty="0" err="1"/>
              <a:t>columns</a:t>
            </a:r>
            <a:r>
              <a:rPr lang="fr-FR" dirty="0"/>
              <a:t> 6 and 9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3ECC302-8D3A-BA41-3AEF-28586409509B}"/>
              </a:ext>
            </a:extLst>
          </p:cNvPr>
          <p:cNvCxnSpPr>
            <a:cxnSpLocks/>
            <a:stCxn id="14" idx="0"/>
            <a:endCxn id="13" idx="4"/>
          </p:cNvCxnSpPr>
          <p:nvPr/>
        </p:nvCxnSpPr>
        <p:spPr>
          <a:xfrm flipV="1">
            <a:off x="8971934" y="4407059"/>
            <a:ext cx="408236" cy="6643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75B3052-7317-CED1-0544-3F6F7C0A37D1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7451821" y="4507092"/>
            <a:ext cx="1520113" cy="5643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9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83FDB-3A69-8042-FBDE-58A476E4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473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C1087-EBA2-3465-30A8-54ACCC86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of </a:t>
            </a:r>
            <a:r>
              <a:rPr lang="fr-FR" dirty="0" err="1"/>
              <a:t>methods</a:t>
            </a:r>
            <a:endParaRPr lang="fr-FR" dirty="0"/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2SLS</a:t>
            </a:r>
          </a:p>
          <a:p>
            <a:pPr lvl="1"/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Methods:</a:t>
            </a:r>
          </a:p>
          <a:p>
            <a:pPr lvl="1"/>
            <a:r>
              <a:rPr lang="fr-FR" dirty="0" err="1"/>
              <a:t>XGBoost</a:t>
            </a:r>
            <a:endParaRPr lang="fr-FR" dirty="0"/>
          </a:p>
          <a:p>
            <a:pPr lvl="1"/>
            <a:r>
              <a:rPr lang="fr-FR" dirty="0" err="1"/>
              <a:t>RandomForest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8E2A8-82BE-0969-2DAB-C6DFA54D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08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2SLS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14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16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XGBoost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r>
              <a:rPr lang="fr-FR" b="1" dirty="0"/>
              <a:t>Fragile Family Challenge: </a:t>
            </a:r>
            <a:r>
              <a:rPr lang="fr-FR" dirty="0" err="1"/>
              <a:t>XGBoost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</a:t>
            </a:r>
            <a:r>
              <a:rPr lang="fr-FR" dirty="0" err="1"/>
              <a:t>powerful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  <a:p>
            <a:pPr lvl="1"/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 </a:t>
            </a:r>
            <a:r>
              <a:rPr lang="fr-FR" dirty="0" err="1"/>
              <a:t>try</a:t>
            </a:r>
            <a:r>
              <a:rPr lang="fr-FR" dirty="0"/>
              <a:t>!</a:t>
            </a:r>
          </a:p>
          <a:p>
            <a:r>
              <a:rPr lang="fr-FR" b="1" dirty="0" err="1"/>
              <a:t>What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it</a:t>
            </a:r>
            <a:r>
              <a:rPr lang="fr-FR" b="1" dirty="0"/>
              <a:t>?</a:t>
            </a:r>
          </a:p>
          <a:p>
            <a:pPr lvl="1"/>
            <a:r>
              <a:rPr lang="fr-FR" dirty="0"/>
              <a:t>Gradient </a:t>
            </a:r>
            <a:r>
              <a:rPr lang="fr-FR" dirty="0" err="1"/>
              <a:t>Boosting</a:t>
            </a:r>
            <a:r>
              <a:rPr lang="fr-FR" dirty="0"/>
              <a:t> Method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48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FDBA-865B-2B8B-35F8-270B89A5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84" y="729553"/>
            <a:ext cx="10605663" cy="13255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 – Second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br>
              <a:rPr lang="fr-FR" b="1" dirty="0"/>
            </a:b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</a:t>
            </a:r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8049-343D-9EB5-B2D9-091FDD70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78" y="2241755"/>
            <a:ext cx="8595360" cy="435133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28755-8715-B3C4-ADDD-1AA048EC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2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83F9C-0465-A00D-5493-1BB6D273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83226"/>
          </a:xfrm>
        </p:spPr>
        <p:txBody>
          <a:bodyPr/>
          <a:lstStyle/>
          <a:p>
            <a:r>
              <a:rPr lang="fr-FR" b="1" dirty="0"/>
              <a:t>VI -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532F68-EF4E-2C33-FB15-EA643FA4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7C4907-2A3C-6DD8-27C9-1A003A70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48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6B74A-02E8-385F-F6AB-D0F5D5E5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96413"/>
          </a:xfrm>
        </p:spPr>
        <p:txBody>
          <a:bodyPr>
            <a:normAutofit/>
          </a:bodyPr>
          <a:lstStyle/>
          <a:p>
            <a:r>
              <a:rPr lang="fr-FR" b="1" dirty="0" err="1"/>
              <a:t>Summary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6A5495-F821-BFF2-97FA-35956120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 – Introduction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II – Data </a:t>
            </a:r>
            <a:r>
              <a:rPr lang="fr-FR" dirty="0" err="1"/>
              <a:t>cleaning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III – </a:t>
            </a:r>
            <a:r>
              <a:rPr lang="fr-FR" dirty="0" err="1"/>
              <a:t>Creation</a:t>
            </a:r>
            <a:r>
              <a:rPr lang="fr-FR" dirty="0"/>
              <a:t> of the </a:t>
            </a:r>
            <a:r>
              <a:rPr lang="fr-FR" dirty="0" err="1"/>
              <a:t>Health</a:t>
            </a:r>
            <a:r>
              <a:rPr lang="fr-FR" dirty="0"/>
              <a:t> Index</a:t>
            </a:r>
          </a:p>
          <a:p>
            <a:pPr marL="0" indent="0">
              <a:buNone/>
            </a:pPr>
            <a:r>
              <a:rPr lang="fr-FR" dirty="0"/>
              <a:t>IV – First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procedures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V – Second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procedures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VI - 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5D55E5-CF16-F0D0-8CE5-B46CEB65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0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DE05F-B1A4-CAA2-180F-5C8E3888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5910"/>
          </a:xfrm>
        </p:spPr>
        <p:txBody>
          <a:bodyPr/>
          <a:lstStyle/>
          <a:p>
            <a:r>
              <a:rPr lang="fr-FR" b="1" dirty="0"/>
              <a:t>I –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9CFAF-E334-9F6C-D4BD-F40BC1212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57C9C6-3915-47D0-5ABC-42B46F47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65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FAB44-BC9B-D4A0-B06A-62A60396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5071"/>
          </a:xfrm>
        </p:spPr>
        <p:txBody>
          <a:bodyPr/>
          <a:lstStyle/>
          <a:p>
            <a:r>
              <a:rPr lang="fr-FR" b="1" dirty="0"/>
              <a:t>II – Data </a:t>
            </a:r>
            <a:r>
              <a:rPr lang="fr-FR" b="1" dirty="0" err="1"/>
              <a:t>cleaning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92651-0946-A0E1-D3DE-B5ED4DAD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DBD292-D380-B1EE-9233-F35281EE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85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3D77F-2645-7B4A-4948-5C96D193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4129"/>
            <a:ext cx="9905998" cy="1081548"/>
          </a:xfrm>
        </p:spPr>
        <p:txBody>
          <a:bodyPr/>
          <a:lstStyle/>
          <a:p>
            <a:r>
              <a:rPr lang="fr-FR" b="1" dirty="0"/>
              <a:t>III – </a:t>
            </a:r>
            <a:r>
              <a:rPr lang="fr-FR" b="1" dirty="0" err="1"/>
              <a:t>Creation</a:t>
            </a:r>
            <a:r>
              <a:rPr lang="fr-FR" b="1" dirty="0"/>
              <a:t> of the </a:t>
            </a:r>
            <a:r>
              <a:rPr lang="fr-FR" b="1" dirty="0" err="1"/>
              <a:t>Health</a:t>
            </a:r>
            <a:r>
              <a:rPr lang="fr-FR" b="1" dirty="0"/>
              <a:t> 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AD827-87B2-9EFA-D660-AC6F8795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4B5484-706B-96F7-5DDB-CA8F1686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59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 dirty="0"/>
                  <a:t> Standard </a:t>
                </a:r>
                <a:r>
                  <a:rPr lang="fr-FR" b="0" dirty="0" err="1"/>
                  <a:t>methods</a:t>
                </a:r>
                <a:r>
                  <a:rPr lang="fr-FR" dirty="0"/>
                  <a:t> </a:t>
                </a:r>
                <a:r>
                  <a:rPr lang="fr-FR" dirty="0" err="1"/>
                  <a:t>would</a:t>
                </a:r>
                <a:r>
                  <a:rPr lang="fr-FR" dirty="0"/>
                  <a:t> not converge</a:t>
                </a:r>
              </a:p>
              <a:p>
                <a:r>
                  <a:rPr lang="fr-FR" b="1" dirty="0" err="1"/>
                  <a:t>Idea</a:t>
                </a:r>
                <a:r>
                  <a:rPr lang="fr-FR" b="1" dirty="0"/>
                  <a:t>: </a:t>
                </a:r>
                <a:r>
                  <a:rPr lang="fr-FR" b="0" dirty="0"/>
                  <a:t>Select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:r>
                  <a:rPr lang="fr-FR" b="0" dirty="0" err="1"/>
                  <a:t>predictors</a:t>
                </a:r>
                <a:r>
                  <a:rPr lang="fr-FR" b="0" dirty="0"/>
                  <a:t> </a:t>
                </a:r>
                <a:r>
                  <a:rPr lang="fr-FR" b="0" dirty="0" err="1"/>
                  <a:t>before</a:t>
                </a:r>
                <a:r>
                  <a:rPr lang="fr-FR" dirty="0" err="1"/>
                  <a:t>hand</a:t>
                </a:r>
                <a:endParaRPr lang="fr-FR" dirty="0"/>
              </a:p>
              <a:p>
                <a:pPr lvl="1"/>
                <a:r>
                  <a:rPr lang="fr-FR" b="0" dirty="0"/>
                  <a:t>How</a:t>
                </a:r>
                <a:r>
                  <a:rPr lang="fr-FR" dirty="0"/>
                  <a:t>? Lasso</a:t>
                </a:r>
              </a:p>
              <a:p>
                <a:pPr lvl="1"/>
                <a:r>
                  <a:rPr lang="fr-FR" b="0" dirty="0" err="1"/>
                  <a:t>Problem</a:t>
                </a:r>
                <a:r>
                  <a:rPr lang="fr-FR" b="0" dirty="0"/>
                  <a:t>: a lot of </a:t>
                </a:r>
                <a:r>
                  <a:rPr lang="fr-FR" b="0" dirty="0" err="1"/>
                  <a:t>missing</a:t>
                </a:r>
                <a:r>
                  <a:rPr lang="fr-FR" b="0" dirty="0"/>
                  <a:t> data</a:t>
                </a:r>
              </a:p>
              <a:p>
                <a:r>
                  <a:rPr lang="fr-FR" b="1" dirty="0"/>
                  <a:t>Solution:</a:t>
                </a:r>
                <a:r>
                  <a:rPr lang="fr-FR" b="0" dirty="0"/>
                  <a:t> </a:t>
                </a:r>
                <a:r>
                  <a:rPr lang="fr-FR" b="0" dirty="0" err="1"/>
                  <a:t>modified</a:t>
                </a:r>
                <a:r>
                  <a:rPr lang="fr-FR" b="0" dirty="0"/>
                  <a:t> version of the Lasso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5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 dirty="0"/>
                  <a:t> Standard </a:t>
                </a:r>
                <a:r>
                  <a:rPr lang="fr-FR" b="0" dirty="0" err="1"/>
                  <a:t>methods</a:t>
                </a:r>
                <a:r>
                  <a:rPr lang="fr-FR" dirty="0"/>
                  <a:t> </a:t>
                </a:r>
                <a:r>
                  <a:rPr lang="fr-FR" dirty="0" err="1"/>
                  <a:t>would</a:t>
                </a:r>
                <a:r>
                  <a:rPr lang="fr-FR" dirty="0"/>
                  <a:t> not converge</a:t>
                </a:r>
              </a:p>
              <a:p>
                <a:r>
                  <a:rPr lang="fr-FR" b="1" dirty="0" err="1"/>
                  <a:t>Idea</a:t>
                </a:r>
                <a:r>
                  <a:rPr lang="fr-FR" b="1" dirty="0"/>
                  <a:t>: </a:t>
                </a:r>
                <a:r>
                  <a:rPr lang="fr-FR" b="0" dirty="0"/>
                  <a:t>Select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:r>
                  <a:rPr lang="fr-FR" b="0" dirty="0" err="1"/>
                  <a:t>predictors</a:t>
                </a:r>
                <a:r>
                  <a:rPr lang="fr-FR" b="0" dirty="0"/>
                  <a:t> </a:t>
                </a:r>
                <a:r>
                  <a:rPr lang="fr-FR" b="0" dirty="0" err="1"/>
                  <a:t>before</a:t>
                </a:r>
                <a:r>
                  <a:rPr lang="fr-FR" dirty="0" err="1"/>
                  <a:t>hand</a:t>
                </a:r>
                <a:endParaRPr lang="fr-FR" dirty="0"/>
              </a:p>
              <a:p>
                <a:pPr lvl="1"/>
                <a:r>
                  <a:rPr lang="fr-FR" b="0" dirty="0"/>
                  <a:t>How</a:t>
                </a:r>
                <a:r>
                  <a:rPr lang="fr-FR" dirty="0"/>
                  <a:t>? Lasso</a:t>
                </a:r>
              </a:p>
              <a:p>
                <a:pPr lvl="1"/>
                <a:r>
                  <a:rPr lang="fr-FR" b="0" dirty="0" err="1"/>
                  <a:t>Problem</a:t>
                </a:r>
                <a:r>
                  <a:rPr lang="fr-FR" b="0" dirty="0"/>
                  <a:t>: a lot of </a:t>
                </a:r>
                <a:r>
                  <a:rPr lang="fr-FR" b="0" dirty="0" err="1"/>
                  <a:t>missing</a:t>
                </a:r>
                <a:r>
                  <a:rPr lang="fr-FR" b="0" dirty="0"/>
                  <a:t> data</a:t>
                </a:r>
              </a:p>
              <a:p>
                <a:r>
                  <a:rPr lang="fr-FR" b="1" dirty="0"/>
                  <a:t>Solution:</a:t>
                </a:r>
                <a:r>
                  <a:rPr lang="fr-FR" b="0" dirty="0"/>
                  <a:t> </a:t>
                </a:r>
                <a:r>
                  <a:rPr lang="fr-FR" b="0" dirty="0" err="1"/>
                  <a:t>modified</a:t>
                </a:r>
                <a:r>
                  <a:rPr lang="fr-FR" b="0" dirty="0"/>
                  <a:t> version of the Lasso</a:t>
                </a:r>
              </a:p>
              <a:p>
                <a:r>
                  <a:rPr lang="fr-FR" b="1" dirty="0"/>
                  <a:t>State-of-the-art: </a:t>
                </a:r>
                <a:r>
                  <a:rPr lang="fr-FR" b="0" dirty="0" err="1"/>
                  <a:t>CoCoLasso</a:t>
                </a:r>
                <a:r>
                  <a:rPr lang="fr-FR" b="0" dirty="0"/>
                  <a:t> vs </a:t>
                </a:r>
                <a:r>
                  <a:rPr lang="fr-FR" b="0" dirty="0" err="1"/>
                  <a:t>HMLasso</a:t>
                </a:r>
                <a:endParaRPr lang="fr-FR" dirty="0"/>
              </a:p>
              <a:p>
                <a:pPr lvl="1"/>
                <a:r>
                  <a:rPr lang="fr-FR" dirty="0" err="1"/>
                  <a:t>HMLasso</a:t>
                </a:r>
                <a:r>
                  <a:rPr lang="fr-FR" dirty="0"/>
                  <a:t> </a:t>
                </a:r>
                <a:r>
                  <a:rPr lang="fr-FR" dirty="0" err="1"/>
                  <a:t>better</a:t>
                </a:r>
                <a:r>
                  <a:rPr lang="fr-FR" b="1" dirty="0"/>
                  <a:t> </a:t>
                </a:r>
                <a:r>
                  <a:rPr lang="fr-FR" dirty="0"/>
                  <a:t>for </a:t>
                </a:r>
                <a:r>
                  <a:rPr lang="fr-FR" dirty="0" err="1"/>
                  <a:t>our</a:t>
                </a:r>
                <a:r>
                  <a:rPr lang="fr-FR" dirty="0"/>
                  <a:t> </a:t>
                </a:r>
                <a:r>
                  <a:rPr lang="fr-FR" dirty="0" err="1"/>
                  <a:t>purpose</a:t>
                </a:r>
                <a:endParaRPr lang="fr-FR" dirty="0"/>
              </a:p>
              <a:p>
                <a:pPr lvl="1"/>
                <a:r>
                  <a:rPr lang="fr-FR" b="0" dirty="0"/>
                  <a:t>But </a:t>
                </a:r>
                <a:r>
                  <a:rPr lang="fr-FR" dirty="0"/>
                  <a:t>not </a:t>
                </a:r>
                <a:r>
                  <a:rPr lang="fr-FR" dirty="0" err="1"/>
                  <a:t>implemented</a:t>
                </a:r>
                <a:r>
                  <a:rPr lang="fr-FR" dirty="0"/>
                  <a:t> in Python…</a:t>
                </a:r>
              </a:p>
              <a:p>
                <a:r>
                  <a:rPr lang="fr-FR" b="1" dirty="0"/>
                  <a:t>So </a:t>
                </a:r>
                <a:r>
                  <a:rPr lang="fr-FR" b="1" dirty="0" err="1"/>
                  <a:t>we</a:t>
                </a:r>
                <a:r>
                  <a:rPr lang="fr-FR" b="1" dirty="0"/>
                  <a:t> </a:t>
                </a:r>
                <a:r>
                  <a:rPr lang="fr-FR" b="1" dirty="0" err="1"/>
                  <a:t>implemented</a:t>
                </a:r>
                <a:r>
                  <a:rPr lang="fr-FR" b="1" dirty="0"/>
                  <a:t> </a:t>
                </a:r>
                <a:r>
                  <a:rPr lang="fr-FR" b="1" dirty="0" err="1"/>
                  <a:t>it!</a:t>
                </a:r>
                <a:endParaRPr lang="fr-FR" b="1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05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 dirty="0"/>
                  <a:t> Standard </a:t>
                </a:r>
                <a:r>
                  <a:rPr lang="fr-FR" b="0" dirty="0" err="1"/>
                  <a:t>methods</a:t>
                </a:r>
                <a:r>
                  <a:rPr lang="fr-FR" dirty="0"/>
                  <a:t> </a:t>
                </a:r>
                <a:r>
                  <a:rPr lang="fr-FR" dirty="0" err="1"/>
                  <a:t>would</a:t>
                </a:r>
                <a:r>
                  <a:rPr lang="fr-FR" dirty="0"/>
                  <a:t> not converge</a:t>
                </a:r>
              </a:p>
              <a:p>
                <a:r>
                  <a:rPr lang="fr-FR" b="1" dirty="0" err="1"/>
                  <a:t>Idea</a:t>
                </a:r>
                <a:r>
                  <a:rPr lang="fr-FR" b="1" dirty="0"/>
                  <a:t>: </a:t>
                </a:r>
                <a:r>
                  <a:rPr lang="fr-FR" b="0" dirty="0"/>
                  <a:t>Select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/>
                  <a:t> </a:t>
                </a:r>
                <a:r>
                  <a:rPr lang="fr-FR" b="0" dirty="0" err="1"/>
                  <a:t>predictors</a:t>
                </a:r>
                <a:r>
                  <a:rPr lang="fr-FR" b="0" dirty="0"/>
                  <a:t> </a:t>
                </a:r>
                <a:r>
                  <a:rPr lang="fr-FR" b="0" dirty="0" err="1"/>
                  <a:t>before</a:t>
                </a:r>
                <a:r>
                  <a:rPr lang="fr-FR" dirty="0" err="1"/>
                  <a:t>hand</a:t>
                </a:r>
                <a:endParaRPr lang="fr-FR" dirty="0"/>
              </a:p>
              <a:p>
                <a:pPr lvl="1"/>
                <a:r>
                  <a:rPr lang="fr-FR" b="0" dirty="0"/>
                  <a:t>How</a:t>
                </a:r>
                <a:r>
                  <a:rPr lang="fr-FR" dirty="0"/>
                  <a:t>? Lasso</a:t>
                </a:r>
              </a:p>
              <a:p>
                <a:pPr lvl="1"/>
                <a:r>
                  <a:rPr lang="fr-FR" b="0" dirty="0" err="1"/>
                  <a:t>Problem</a:t>
                </a:r>
                <a:r>
                  <a:rPr lang="fr-FR" b="0" dirty="0"/>
                  <a:t>: a lot of </a:t>
                </a:r>
                <a:r>
                  <a:rPr lang="fr-FR" b="0" dirty="0" err="1"/>
                  <a:t>missing</a:t>
                </a:r>
                <a:r>
                  <a:rPr lang="fr-FR" b="0" dirty="0"/>
                  <a:t> data</a:t>
                </a:r>
              </a:p>
              <a:p>
                <a:r>
                  <a:rPr lang="fr-FR" b="1" dirty="0"/>
                  <a:t>Solution:</a:t>
                </a:r>
                <a:r>
                  <a:rPr lang="fr-FR" b="0" dirty="0"/>
                  <a:t> </a:t>
                </a:r>
                <a:r>
                  <a:rPr lang="fr-FR" b="0" dirty="0" err="1"/>
                  <a:t>modified</a:t>
                </a:r>
                <a:r>
                  <a:rPr lang="fr-FR" b="0" dirty="0"/>
                  <a:t> version of the Lasso</a:t>
                </a:r>
              </a:p>
              <a:p>
                <a:r>
                  <a:rPr lang="fr-FR" b="1" dirty="0"/>
                  <a:t>State-of-the-art: </a:t>
                </a:r>
                <a:r>
                  <a:rPr lang="fr-FR" b="0" dirty="0" err="1"/>
                  <a:t>CoCoLasso</a:t>
                </a:r>
                <a:r>
                  <a:rPr lang="fr-FR" b="0" dirty="0"/>
                  <a:t> vs </a:t>
                </a:r>
                <a:r>
                  <a:rPr lang="fr-FR" b="0" dirty="0" err="1"/>
                  <a:t>HMLasso</a:t>
                </a:r>
                <a:endParaRPr lang="fr-FR" dirty="0"/>
              </a:p>
              <a:p>
                <a:pPr lvl="1"/>
                <a:r>
                  <a:rPr lang="fr-FR" dirty="0" err="1"/>
                  <a:t>HMLasso</a:t>
                </a:r>
                <a:r>
                  <a:rPr lang="fr-FR" dirty="0"/>
                  <a:t> </a:t>
                </a:r>
                <a:r>
                  <a:rPr lang="fr-FR" dirty="0" err="1"/>
                  <a:t>better</a:t>
                </a:r>
                <a:r>
                  <a:rPr lang="fr-FR" b="1" dirty="0"/>
                  <a:t> </a:t>
                </a:r>
                <a:r>
                  <a:rPr lang="fr-FR" dirty="0"/>
                  <a:t>for </a:t>
                </a:r>
                <a:r>
                  <a:rPr lang="fr-FR" dirty="0" err="1"/>
                  <a:t>our</a:t>
                </a:r>
                <a:r>
                  <a:rPr lang="fr-FR" dirty="0"/>
                  <a:t> </a:t>
                </a:r>
                <a:r>
                  <a:rPr lang="fr-FR" dirty="0" err="1"/>
                  <a:t>purpose</a:t>
                </a:r>
                <a:endParaRPr lang="fr-FR" dirty="0"/>
              </a:p>
              <a:p>
                <a:pPr lvl="1"/>
                <a:r>
                  <a:rPr lang="fr-FR" b="0" dirty="0"/>
                  <a:t>But </a:t>
                </a:r>
                <a:r>
                  <a:rPr lang="fr-FR" dirty="0"/>
                  <a:t>not </a:t>
                </a:r>
                <a:r>
                  <a:rPr lang="fr-FR" dirty="0" err="1"/>
                  <a:t>implemented</a:t>
                </a:r>
                <a:r>
                  <a:rPr lang="fr-FR" dirty="0"/>
                  <a:t> in Python…</a:t>
                </a:r>
              </a:p>
              <a:p>
                <a:r>
                  <a:rPr lang="fr-FR" b="1" dirty="0"/>
                  <a:t>So </a:t>
                </a:r>
                <a:r>
                  <a:rPr lang="fr-FR" b="1" dirty="0" err="1"/>
                  <a:t>we</a:t>
                </a:r>
                <a:r>
                  <a:rPr lang="fr-FR" b="1" dirty="0"/>
                  <a:t> </a:t>
                </a:r>
                <a:r>
                  <a:rPr lang="fr-FR" b="1" dirty="0" err="1"/>
                  <a:t>implemented</a:t>
                </a:r>
                <a:r>
                  <a:rPr lang="fr-FR" b="1" dirty="0"/>
                  <a:t> </a:t>
                </a:r>
                <a:r>
                  <a:rPr lang="fr-FR" b="1" dirty="0" err="1"/>
                  <a:t>it!</a:t>
                </a:r>
                <a:endParaRPr lang="fr-FR" b="1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01F226-D975-2F28-D3E1-D2ACE6E01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62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DCE2-D089-FCB5-593D-5C377D7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5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IV – First machine </a:t>
            </a:r>
            <a:r>
              <a:rPr lang="fr-FR" b="1" dirty="0" err="1"/>
              <a:t>learning</a:t>
            </a:r>
            <a:r>
              <a:rPr lang="fr-FR" b="1" dirty="0"/>
              <a:t> </a:t>
            </a:r>
            <a:r>
              <a:rPr lang="fr-FR" b="1" dirty="0" err="1"/>
              <a:t>procedures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1F226-D975-2F28-D3E1-D2ACE6E0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HMLasso</a:t>
            </a:r>
            <a:r>
              <a:rPr lang="fr-FR" dirty="0"/>
              <a:t> in Python</a:t>
            </a:r>
          </a:p>
          <a:p>
            <a:pPr lvl="1"/>
            <a:r>
              <a:rPr lang="fr-FR" dirty="0"/>
              <a:t>CVXPY </a:t>
            </a:r>
            <a:r>
              <a:rPr lang="fr-FR" dirty="0" err="1"/>
              <a:t>library</a:t>
            </a:r>
            <a:r>
              <a:rPr lang="fr-FR" dirty="0"/>
              <a:t> → solver</a:t>
            </a:r>
          </a:p>
          <a:p>
            <a:pPr lvl="1"/>
            <a:r>
              <a:rPr lang="fr-FR" dirty="0" err="1"/>
              <a:t>Scikit-learn</a:t>
            </a:r>
            <a:r>
              <a:rPr lang="fr-FR" dirty="0"/>
              <a:t> like interface</a:t>
            </a:r>
          </a:p>
          <a:p>
            <a:r>
              <a:rPr lang="fr-FR" b="1" dirty="0" err="1"/>
              <a:t>Useful</a:t>
            </a:r>
            <a:r>
              <a:rPr lang="fr-FR" dirty="0"/>
              <a:t> to select </a:t>
            </a:r>
            <a:r>
              <a:rPr lang="fr-FR" dirty="0" err="1"/>
              <a:t>predictors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1B06C-442D-9215-C048-8487166B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C9A08A5-7ACC-4C52-B2B9-9EF3D4E7F5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381304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116</TotalTime>
  <Words>432</Words>
  <Application>Microsoft Office PowerPoint</Application>
  <PresentationFormat>Grand écran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Wingdings 2</vt:lpstr>
      <vt:lpstr>Vue</vt:lpstr>
      <vt:lpstr>The predictability of life course</vt:lpstr>
      <vt:lpstr>Summary</vt:lpstr>
      <vt:lpstr>I – Introduction</vt:lpstr>
      <vt:lpstr>II – Data cleaning</vt:lpstr>
      <vt:lpstr>III – Creation of the Health Index</vt:lpstr>
      <vt:lpstr>IV – First machine learning procedures</vt:lpstr>
      <vt:lpstr>IV – First machine learning procedures</vt:lpstr>
      <vt:lpstr>IV – First machine learning procedures</vt:lpstr>
      <vt:lpstr>IV – First machine learning procedures</vt:lpstr>
      <vt:lpstr>IV – First machine learning procedures</vt:lpstr>
      <vt:lpstr>IV – First machine learning procedures</vt:lpstr>
      <vt:lpstr>V – Second machine learning procedures</vt:lpstr>
      <vt:lpstr>V – Second machine learning procedures Linear methods – 2SLS</vt:lpstr>
      <vt:lpstr>V – Second machine learning procedures Linear methods – Within Regression</vt:lpstr>
      <vt:lpstr>V – Second machine learning procedures Tree Based methods – XGBoost</vt:lpstr>
      <vt:lpstr>V – Second machine learning procedures Tree Based methods – Random Forest</vt:lpstr>
      <vt:lpstr>VI -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predictability of life course</dc:title>
  <dc:creator>MASSIN Keryann</dc:creator>
  <cp:lastModifiedBy>MASSIN Keryann</cp:lastModifiedBy>
  <cp:revision>10</cp:revision>
  <dcterms:created xsi:type="dcterms:W3CDTF">2023-05-21T18:53:10Z</dcterms:created>
  <dcterms:modified xsi:type="dcterms:W3CDTF">2023-05-21T20:49:10Z</dcterms:modified>
</cp:coreProperties>
</file>