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2" r:id="rId7"/>
    <p:sldId id="274" r:id="rId8"/>
    <p:sldId id="276" r:id="rId9"/>
    <p:sldId id="275" r:id="rId10"/>
    <p:sldId id="277" r:id="rId11"/>
    <p:sldId id="262" r:id="rId12"/>
    <p:sldId id="265" r:id="rId13"/>
    <p:sldId id="269" r:id="rId14"/>
    <p:sldId id="271" r:id="rId15"/>
    <p:sldId id="278" r:id="rId16"/>
    <p:sldId id="280" r:id="rId17"/>
    <p:sldId id="279" r:id="rId18"/>
    <p:sldId id="270" r:id="rId19"/>
    <p:sldId id="281" r:id="rId20"/>
    <p:sldId id="282" r:id="rId21"/>
    <p:sldId id="284" r:id="rId22"/>
    <p:sldId id="26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9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C9C61-2C36-49D9-A983-0C73D7822A89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6B908-9DB8-437D-BA7A-6703107B1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144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B812BCF-9BED-4509-A9F0-BB2A7053D7B8}" type="datetime1">
              <a:rPr lang="fr-FR" smtClean="0"/>
              <a:t>23/05/2023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0271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174-5443-4214-8581-D9701160E043}" type="datetime1">
              <a:rPr lang="fr-FR" smtClean="0"/>
              <a:t>23/05/2023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30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0A28-4133-436C-A2CE-8389C1194983}" type="datetime1">
              <a:rPr lang="fr-FR" smtClean="0"/>
              <a:t>23/05/2023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59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53E-7AF4-483A-9243-9AE70AAD3F3A}" type="datetime1">
              <a:rPr lang="fr-FR" smtClean="0"/>
              <a:t>23/05/2023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3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6F40-ED1D-4D99-AE91-D6412C7A03EF}" type="datetime1">
              <a:rPr lang="fr-FR" smtClean="0"/>
              <a:t>23/05/2023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754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B90A-7DE7-459D-9B5B-4FCC9AF5FD81}" type="datetime1">
              <a:rPr lang="fr-FR" smtClean="0"/>
              <a:t>23/05/2023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94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10C4-41D0-46B3-8525-BCBE92D1E22B}" type="datetime1">
              <a:rPr lang="fr-FR" smtClean="0"/>
              <a:t>23/05/2023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4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0AD6-8C71-4B4C-AC9B-43B1C1E45240}" type="datetime1">
              <a:rPr lang="fr-FR" smtClean="0"/>
              <a:t>23/05/2023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63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BC00-48DF-4512-968E-9B457CE38853}" type="datetime1">
              <a:rPr lang="fr-FR" smtClean="0"/>
              <a:t>23/05/2023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19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1E60-A705-421D-925B-2E767ED99351}" type="datetime1">
              <a:rPr lang="fr-FR" smtClean="0"/>
              <a:t>23/05/2023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D765-E8B9-45DA-9D6B-78A998897229}" type="datetime1">
              <a:rPr lang="fr-FR" smtClean="0"/>
              <a:t>23/05/2023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97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5BDF4BB-9F02-4066-BED6-CCD793DC15DB}" type="datetime1">
              <a:rPr lang="fr-FR" smtClean="0"/>
              <a:t>23/05/2023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04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21482-9E66-1A5A-47A8-C8B9C4319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1317072"/>
            <a:ext cx="9418320" cy="2254045"/>
          </a:xfrm>
        </p:spPr>
        <p:txBody>
          <a:bodyPr>
            <a:normAutofit/>
          </a:bodyPr>
          <a:lstStyle/>
          <a:p>
            <a:pPr algn="ctr"/>
            <a:r>
              <a:rPr lang="fr-FR" sz="7200" b="1" dirty="0"/>
              <a:t>The </a:t>
            </a:r>
            <a:r>
              <a:rPr lang="fr-FR" sz="7200" b="1" dirty="0" err="1"/>
              <a:t>predictability</a:t>
            </a:r>
            <a:r>
              <a:rPr lang="fr-FR" sz="7200" b="1" dirty="0"/>
              <a:t> of life course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663228-55C3-89DF-1A86-A546B2536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9962" y="3429000"/>
            <a:ext cx="9418320" cy="707886"/>
          </a:xfrm>
        </p:spPr>
        <p:txBody>
          <a:bodyPr>
            <a:normAutofit/>
          </a:bodyPr>
          <a:lstStyle/>
          <a:p>
            <a:pPr algn="ctr"/>
            <a:r>
              <a:rPr lang="fr-FR" sz="3600" dirty="0" err="1"/>
              <a:t>Applied</a:t>
            </a:r>
            <a:r>
              <a:rPr lang="fr-FR" sz="3600" dirty="0"/>
              <a:t> </a:t>
            </a:r>
            <a:r>
              <a:rPr lang="fr-FR" sz="3600" dirty="0" err="1"/>
              <a:t>Statistics</a:t>
            </a:r>
            <a:r>
              <a:rPr lang="fr-FR" sz="3600" dirty="0"/>
              <a:t> Project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B13979-8C6F-DF82-74D0-4E49BC8C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7788199-C9E7-27B8-C818-EB80A0983488}"/>
              </a:ext>
            </a:extLst>
          </p:cNvPr>
          <p:cNvSpPr txBox="1"/>
          <p:nvPr/>
        </p:nvSpPr>
        <p:spPr>
          <a:xfrm>
            <a:off x="2229643" y="4386766"/>
            <a:ext cx="3313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b="1" dirty="0" err="1"/>
              <a:t>Students</a:t>
            </a:r>
            <a:endParaRPr lang="fr-FR" sz="2400" b="1" dirty="0"/>
          </a:p>
          <a:p>
            <a:pPr algn="r"/>
            <a:r>
              <a:rPr lang="fr-FR" sz="2400" dirty="0"/>
              <a:t>MASSIN Keryann</a:t>
            </a:r>
          </a:p>
          <a:p>
            <a:pPr algn="r"/>
            <a:r>
              <a:rPr lang="fr-FR" sz="2400" dirty="0"/>
              <a:t>VEILLON Juliette</a:t>
            </a:r>
          </a:p>
          <a:p>
            <a:pPr algn="r"/>
            <a:r>
              <a:rPr lang="fr-FR" sz="2400" dirty="0"/>
              <a:t>ANDRU Kilian</a:t>
            </a:r>
          </a:p>
          <a:p>
            <a:pPr algn="r"/>
            <a:r>
              <a:rPr lang="fr-FR" sz="2400" dirty="0"/>
              <a:t>LACOUR Xavier</a:t>
            </a:r>
          </a:p>
          <a:p>
            <a:pPr algn="r"/>
            <a:endParaRPr lang="fr-FR" sz="2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3BB92E9-FE78-1187-87A5-E231EFCC0DFA}"/>
              </a:ext>
            </a:extLst>
          </p:cNvPr>
          <p:cNvSpPr txBox="1"/>
          <p:nvPr/>
        </p:nvSpPr>
        <p:spPr>
          <a:xfrm>
            <a:off x="6648886" y="4386766"/>
            <a:ext cx="2308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Supervisors</a:t>
            </a:r>
            <a:endParaRPr lang="fr-FR" sz="2000" b="1" dirty="0"/>
          </a:p>
          <a:p>
            <a:r>
              <a:rPr lang="fr-FR" sz="2000" dirty="0"/>
              <a:t>M. TROPF Felix</a:t>
            </a:r>
          </a:p>
          <a:p>
            <a:r>
              <a:rPr lang="fr-FR" sz="2000" dirty="0"/>
              <a:t>M. PETEV </a:t>
            </a:r>
            <a:r>
              <a:rPr lang="fr-FR" sz="2000" dirty="0" err="1"/>
              <a:t>Ivaylo</a:t>
            </a:r>
            <a:r>
              <a:rPr lang="fr-F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7886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0DCE2-D089-FCB5-593D-5C377D7B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561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IV – First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endParaRPr lang="fr-F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D01F226-D975-2F28-D3E1-D2ACE6E012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HMLasso in Python</a:t>
                </a:r>
              </a:p>
              <a:p>
                <a:pPr lvl="1"/>
                <a:r>
                  <a:rPr lang="fr-FR" dirty="0"/>
                  <a:t>CVXPY </a:t>
                </a:r>
                <a:r>
                  <a:rPr lang="fr-FR" dirty="0" err="1"/>
                  <a:t>library</a:t>
                </a:r>
                <a:r>
                  <a:rPr lang="fr-FR" dirty="0"/>
                  <a:t> → solver</a:t>
                </a:r>
              </a:p>
              <a:p>
                <a:pPr lvl="1"/>
                <a:r>
                  <a:rPr lang="fr-FR" dirty="0" err="1"/>
                  <a:t>Scikit-learn</a:t>
                </a:r>
                <a:r>
                  <a:rPr lang="fr-FR" dirty="0"/>
                  <a:t> like interface</a:t>
                </a:r>
              </a:p>
              <a:p>
                <a:r>
                  <a:rPr lang="fr-FR" b="1" dirty="0" err="1"/>
                  <a:t>Useful</a:t>
                </a:r>
                <a:r>
                  <a:rPr lang="fr-FR" dirty="0"/>
                  <a:t> to select </a:t>
                </a:r>
                <a:r>
                  <a:rPr lang="fr-FR" dirty="0" err="1"/>
                  <a:t>predictors</a:t>
                </a:r>
                <a:endParaRPr lang="fr-FR" dirty="0"/>
              </a:p>
              <a:p>
                <a:r>
                  <a:rPr lang="fr-FR" b="1" dirty="0"/>
                  <a:t>On </a:t>
                </a:r>
                <a:r>
                  <a:rPr lang="fr-FR" b="1" dirty="0" err="1"/>
                  <a:t>our</a:t>
                </a:r>
                <a:r>
                  <a:rPr lang="fr-FR" b="1" dirty="0"/>
                  <a:t> data, </a:t>
                </a:r>
                <a:r>
                  <a:rPr lang="fr-FR" b="1" dirty="0" err="1"/>
                  <a:t>huge</a:t>
                </a:r>
                <a:r>
                  <a:rPr lang="fr-FR" b="1" dirty="0"/>
                  <a:t> gain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=4, 147⇒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=1500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D01F226-D975-2F28-D3E1-D2ACE6E012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A1B06C-442D-9215-C048-8487166B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10</a:t>
            </a:fld>
            <a:endParaRPr lang="fr-FR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0864FBF-7C39-8667-0AA1-210479570D70}"/>
              </a:ext>
            </a:extLst>
          </p:cNvPr>
          <p:cNvGrpSpPr/>
          <p:nvPr/>
        </p:nvGrpSpPr>
        <p:grpSpPr>
          <a:xfrm>
            <a:off x="4927372" y="1682567"/>
            <a:ext cx="6063161" cy="2926456"/>
            <a:chOff x="4927372" y="1682567"/>
            <a:chExt cx="6063161" cy="2926456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84E95D8B-1884-F576-BC1E-46DF4336C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7372" y="1682567"/>
              <a:ext cx="6063160" cy="2411715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E3E1D5B-F9C4-A37C-DE20-7B2809728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7373" y="4090818"/>
              <a:ext cx="6063160" cy="518205"/>
            </a:xfrm>
            <a:prstGeom prst="rect">
              <a:avLst/>
            </a:prstGeom>
          </p:spPr>
        </p:pic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9D583984-69A1-2FF1-92D3-365D406FA234}"/>
              </a:ext>
            </a:extLst>
          </p:cNvPr>
          <p:cNvSpPr/>
          <p:nvPr/>
        </p:nvSpPr>
        <p:spPr>
          <a:xfrm>
            <a:off x="6872748" y="4274074"/>
            <a:ext cx="678426" cy="2729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7800941-D647-A7FE-BEBA-3FD0C8A71AEA}"/>
              </a:ext>
            </a:extLst>
          </p:cNvPr>
          <p:cNvSpPr/>
          <p:nvPr/>
        </p:nvSpPr>
        <p:spPr>
          <a:xfrm>
            <a:off x="8971934" y="4101249"/>
            <a:ext cx="816471" cy="3058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430AAE-E90E-7F7A-6CCD-9808130CAC93}"/>
              </a:ext>
            </a:extLst>
          </p:cNvPr>
          <p:cNvSpPr txBox="1"/>
          <p:nvPr/>
        </p:nvSpPr>
        <p:spPr>
          <a:xfrm>
            <a:off x="7976417" y="5071414"/>
            <a:ext cx="1991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We</a:t>
            </a:r>
            <a:r>
              <a:rPr lang="fr-FR" dirty="0"/>
              <a:t> can drop </a:t>
            </a:r>
            <a:r>
              <a:rPr lang="fr-FR" dirty="0" err="1"/>
              <a:t>columns</a:t>
            </a:r>
            <a:r>
              <a:rPr lang="fr-FR" dirty="0"/>
              <a:t> 6 and 9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3ECC302-8D3A-BA41-3AEF-28586409509B}"/>
              </a:ext>
            </a:extLst>
          </p:cNvPr>
          <p:cNvCxnSpPr>
            <a:cxnSpLocks/>
            <a:stCxn id="14" idx="0"/>
            <a:endCxn id="13" idx="4"/>
          </p:cNvCxnSpPr>
          <p:nvPr/>
        </p:nvCxnSpPr>
        <p:spPr>
          <a:xfrm flipV="1">
            <a:off x="8971934" y="4407059"/>
            <a:ext cx="408236" cy="6643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75B3052-7317-CED1-0544-3F6F7C0A37D1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7451821" y="4507092"/>
            <a:ext cx="1520113" cy="5643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98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83FDB-3A69-8042-FBDE-58A476E46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94735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V – Second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1C1087-EBA2-3465-30A8-54ACCC86A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Two</a:t>
            </a:r>
            <a:r>
              <a:rPr lang="fr-FR" b="1" dirty="0"/>
              <a:t> </a:t>
            </a:r>
            <a:r>
              <a:rPr lang="fr-FR" b="1" dirty="0" err="1"/>
              <a:t>kind</a:t>
            </a:r>
            <a:r>
              <a:rPr lang="fr-FR" b="1" dirty="0"/>
              <a:t> of </a:t>
            </a:r>
            <a:r>
              <a:rPr lang="fr-FR" b="1" dirty="0" err="1"/>
              <a:t>methods</a:t>
            </a:r>
            <a:endParaRPr lang="fr-FR" b="1" dirty="0"/>
          </a:p>
          <a:p>
            <a:r>
              <a:rPr lang="fr-FR" b="1" dirty="0" err="1"/>
              <a:t>Linear</a:t>
            </a:r>
            <a:r>
              <a:rPr lang="fr-FR" b="1" dirty="0"/>
              <a:t> </a:t>
            </a:r>
            <a:r>
              <a:rPr lang="fr-FR" b="1" dirty="0" err="1"/>
              <a:t>methods</a:t>
            </a:r>
            <a:r>
              <a:rPr lang="fr-FR" b="1" dirty="0"/>
              <a:t>:</a:t>
            </a:r>
          </a:p>
          <a:p>
            <a:pPr lvl="1"/>
            <a:r>
              <a:rPr lang="fr-FR" dirty="0"/>
              <a:t>2SLS</a:t>
            </a:r>
          </a:p>
          <a:p>
            <a:pPr lvl="1"/>
            <a:r>
              <a:rPr lang="fr-FR" dirty="0" err="1"/>
              <a:t>Within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  <a:p>
            <a:r>
              <a:rPr lang="fr-FR" b="1" dirty="0" err="1"/>
              <a:t>Tree</a:t>
            </a:r>
            <a:r>
              <a:rPr lang="fr-FR" b="1" dirty="0"/>
              <a:t> </a:t>
            </a:r>
            <a:r>
              <a:rPr lang="fr-FR" b="1" dirty="0" err="1"/>
              <a:t>Based</a:t>
            </a:r>
            <a:r>
              <a:rPr lang="fr-FR" b="1" dirty="0"/>
              <a:t> Methods:</a:t>
            </a:r>
          </a:p>
          <a:p>
            <a:pPr lvl="1"/>
            <a:r>
              <a:rPr lang="fr-FR" dirty="0" err="1"/>
              <a:t>XGBoost</a:t>
            </a:r>
            <a:endParaRPr lang="fr-FR" dirty="0"/>
          </a:p>
          <a:p>
            <a:pPr lvl="1"/>
            <a:r>
              <a:rPr lang="fr-FR" dirty="0" err="1"/>
              <a:t>RandomForest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A8E2A8-82BE-0969-2DAB-C6DFA54D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085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1FDBA-865B-2B8B-35F8-270B89A5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84" y="729553"/>
            <a:ext cx="10605663" cy="132556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V – Second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br>
              <a:rPr lang="fr-FR" b="1" dirty="0"/>
            </a:b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– 2SLS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68049-343D-9EB5-B2D9-091FDD70A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878" y="2241755"/>
            <a:ext cx="8595360" cy="435133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328755-8715-B3C4-ADDD-1AA048EC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148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1FDBA-865B-2B8B-35F8-270B89A5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84" y="729553"/>
            <a:ext cx="10605663" cy="132556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V – Second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br>
              <a:rPr lang="fr-FR" b="1" dirty="0"/>
            </a:b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– </a:t>
            </a:r>
            <a:r>
              <a:rPr lang="fr-FR" dirty="0" err="1"/>
              <a:t>Within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68049-343D-9EB5-B2D9-091FDD70A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878" y="2241755"/>
            <a:ext cx="8595360" cy="435133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328755-8715-B3C4-ADDD-1AA048EC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516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1FDBA-865B-2B8B-35F8-270B89A5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84" y="729553"/>
            <a:ext cx="10605663" cy="132556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V – Second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br>
              <a:rPr lang="fr-FR" b="1" dirty="0"/>
            </a:br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– </a:t>
            </a:r>
            <a:r>
              <a:rPr lang="fr-FR" dirty="0" err="1"/>
              <a:t>XGBoost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68049-343D-9EB5-B2D9-091FDD70A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878" y="2241755"/>
            <a:ext cx="8595360" cy="4351337"/>
          </a:xfrm>
        </p:spPr>
        <p:txBody>
          <a:bodyPr/>
          <a:lstStyle/>
          <a:p>
            <a:r>
              <a:rPr lang="fr-FR" b="1" dirty="0"/>
              <a:t>Fragile Family Challenge: </a:t>
            </a:r>
            <a:r>
              <a:rPr lang="fr-FR" dirty="0" err="1"/>
              <a:t>XGBoost</a:t>
            </a:r>
            <a:r>
              <a:rPr lang="fr-FR" dirty="0"/>
              <a:t> </a:t>
            </a:r>
            <a:r>
              <a:rPr lang="fr-FR" dirty="0" err="1"/>
              <a:t>provided</a:t>
            </a:r>
            <a:r>
              <a:rPr lang="fr-FR" dirty="0"/>
              <a:t> </a:t>
            </a:r>
            <a:r>
              <a:rPr lang="fr-FR" dirty="0" err="1"/>
              <a:t>powerful</a:t>
            </a:r>
            <a:r>
              <a:rPr lang="fr-FR" dirty="0"/>
              <a:t> </a:t>
            </a:r>
            <a:r>
              <a:rPr lang="fr-FR" dirty="0" err="1"/>
              <a:t>results</a:t>
            </a:r>
            <a:endParaRPr lang="fr-FR" dirty="0"/>
          </a:p>
          <a:p>
            <a:pPr lvl="1"/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give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a </a:t>
            </a:r>
            <a:r>
              <a:rPr lang="fr-FR" dirty="0" err="1"/>
              <a:t>try</a:t>
            </a:r>
            <a:r>
              <a:rPr lang="fr-FR" dirty="0"/>
              <a:t>!</a:t>
            </a:r>
          </a:p>
          <a:p>
            <a:r>
              <a:rPr lang="fr-FR" b="1" dirty="0" err="1"/>
              <a:t>What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</a:t>
            </a:r>
            <a:r>
              <a:rPr lang="fr-FR" b="1" dirty="0" err="1"/>
              <a:t>it</a:t>
            </a:r>
            <a:r>
              <a:rPr lang="fr-FR" b="1" dirty="0"/>
              <a:t>?</a:t>
            </a:r>
          </a:p>
          <a:p>
            <a:pPr lvl="1"/>
            <a:r>
              <a:rPr lang="fr-FR" dirty="0"/>
              <a:t>Gradient </a:t>
            </a:r>
            <a:r>
              <a:rPr lang="fr-FR" dirty="0" err="1"/>
              <a:t>Boosting</a:t>
            </a:r>
            <a:r>
              <a:rPr lang="fr-FR" dirty="0"/>
              <a:t> Method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328755-8715-B3C4-ADDD-1AA048EC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483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1FDBA-865B-2B8B-35F8-270B89A5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84" y="729553"/>
            <a:ext cx="10605663" cy="132556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V – Second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br>
              <a:rPr lang="fr-FR" b="1" dirty="0"/>
            </a:br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– </a:t>
            </a:r>
            <a:r>
              <a:rPr lang="fr-FR" dirty="0" err="1"/>
              <a:t>XGBoost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D768049-343D-9EB5-B2D9-091FDD70A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2878" y="2241755"/>
                <a:ext cx="8595360" cy="4351337"/>
              </a:xfrm>
            </p:spPr>
            <p:txBody>
              <a:bodyPr/>
              <a:lstStyle/>
              <a:p>
                <a:r>
                  <a:rPr lang="fr-FR" b="1" dirty="0"/>
                  <a:t>Fragile Family Challenge: </a:t>
                </a:r>
                <a:r>
                  <a:rPr lang="fr-FR" dirty="0" err="1"/>
                  <a:t>XGBoost</a:t>
                </a:r>
                <a:r>
                  <a:rPr lang="fr-FR" dirty="0"/>
                  <a:t> </a:t>
                </a:r>
                <a:r>
                  <a:rPr lang="fr-FR" dirty="0" err="1"/>
                  <a:t>provided</a:t>
                </a:r>
                <a:r>
                  <a:rPr lang="fr-FR" dirty="0"/>
                  <a:t> </a:t>
                </a:r>
                <a:r>
                  <a:rPr lang="fr-FR" dirty="0" err="1"/>
                  <a:t>powerful</a:t>
                </a:r>
                <a:r>
                  <a:rPr lang="fr-FR" dirty="0"/>
                  <a:t> </a:t>
                </a:r>
                <a:r>
                  <a:rPr lang="fr-FR" dirty="0" err="1"/>
                  <a:t>results</a:t>
                </a:r>
                <a:endParaRPr lang="fr-FR" dirty="0"/>
              </a:p>
              <a:p>
                <a:pPr lvl="1"/>
                <a:r>
                  <a:rPr lang="fr-FR" dirty="0" err="1"/>
                  <a:t>Let’s</a:t>
                </a:r>
                <a:r>
                  <a:rPr lang="fr-FR" dirty="0"/>
                  <a:t> </a:t>
                </a:r>
                <a:r>
                  <a:rPr lang="fr-FR" dirty="0" err="1"/>
                  <a:t>give</a:t>
                </a:r>
                <a:r>
                  <a:rPr lang="fr-FR" dirty="0"/>
                  <a:t> </a:t>
                </a:r>
                <a:r>
                  <a:rPr lang="fr-FR" dirty="0" err="1"/>
                  <a:t>it</a:t>
                </a:r>
                <a:r>
                  <a:rPr lang="fr-FR" dirty="0"/>
                  <a:t> a </a:t>
                </a:r>
                <a:r>
                  <a:rPr lang="fr-FR" dirty="0" err="1"/>
                  <a:t>try</a:t>
                </a:r>
                <a:r>
                  <a:rPr lang="fr-FR" dirty="0"/>
                  <a:t>!</a:t>
                </a:r>
              </a:p>
              <a:p>
                <a:r>
                  <a:rPr lang="fr-FR" b="1" dirty="0" err="1"/>
                  <a:t>What</a:t>
                </a:r>
                <a:r>
                  <a:rPr lang="fr-FR" b="1" dirty="0"/>
                  <a:t> </a:t>
                </a:r>
                <a:r>
                  <a:rPr lang="fr-FR" b="1" dirty="0" err="1"/>
                  <a:t>is</a:t>
                </a:r>
                <a:r>
                  <a:rPr lang="fr-FR" b="1" dirty="0"/>
                  <a:t> </a:t>
                </a:r>
                <a:r>
                  <a:rPr lang="fr-FR" b="1" dirty="0" err="1"/>
                  <a:t>it</a:t>
                </a:r>
                <a:r>
                  <a:rPr lang="fr-FR" b="1" dirty="0"/>
                  <a:t>?</a:t>
                </a:r>
              </a:p>
              <a:p>
                <a:pPr lvl="1"/>
                <a:r>
                  <a:rPr lang="fr-FR" dirty="0"/>
                  <a:t>Gradient </a:t>
                </a:r>
                <a:r>
                  <a:rPr lang="fr-FR" dirty="0" err="1"/>
                  <a:t>Boosting</a:t>
                </a:r>
                <a:r>
                  <a:rPr lang="fr-FR" dirty="0"/>
                  <a:t> Method</a:t>
                </a:r>
              </a:p>
              <a:p>
                <a:pPr lvl="1"/>
                <a:r>
                  <a:rPr lang="fr-FR" b="1" dirty="0" err="1"/>
                  <a:t>Idea</a:t>
                </a:r>
                <a:r>
                  <a:rPr lang="fr-FR" dirty="0"/>
                  <a:t>: </a:t>
                </a:r>
                <a:r>
                  <a:rPr lang="fr-FR" dirty="0" err="1"/>
                  <a:t>greedily</a:t>
                </a:r>
                <a:r>
                  <a:rPr lang="fr-FR" dirty="0"/>
                  <a:t> </a:t>
                </a:r>
                <a:r>
                  <a:rPr lang="fr-FR" dirty="0" err="1"/>
                  <a:t>construct</a:t>
                </a:r>
                <a:endParaRPr lang="fr-FR" dirty="0"/>
              </a:p>
              <a:p>
                <a:pPr marL="0" indent="0">
                  <a:buNone/>
                </a:pPr>
                <a:r>
                  <a:rPr lang="fr-FR" b="0" dirty="0"/>
                  <a:t>	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𝑇𝑟𝑒𝑒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lvl="1"/>
                <a:r>
                  <a:rPr lang="fr-FR" b="1" dirty="0" err="1"/>
                  <a:t>XGBoost</a:t>
                </a:r>
                <a:r>
                  <a:rPr lang="fr-FR" b="1" dirty="0"/>
                  <a:t>: </a:t>
                </a:r>
                <a:r>
                  <a:rPr lang="fr-FR" dirty="0" err="1"/>
                  <a:t>algorithm</a:t>
                </a:r>
                <a:r>
                  <a:rPr lang="fr-FR" dirty="0"/>
                  <a:t> of</a:t>
                </a:r>
              </a:p>
              <a:p>
                <a:pPr marL="274320" lvl="1" indent="0">
                  <a:buNone/>
                </a:pPr>
                <a:r>
                  <a:rPr lang="fr-FR" dirty="0"/>
                  <a:t>Gradient </a:t>
                </a:r>
                <a:r>
                  <a:rPr lang="fr-FR" dirty="0" err="1"/>
                  <a:t>Boosting</a:t>
                </a:r>
                <a:r>
                  <a:rPr lang="fr-FR" dirty="0"/>
                  <a:t> </a:t>
                </a:r>
                <a:r>
                  <a:rPr lang="fr-FR" dirty="0" err="1"/>
                  <a:t>that</a:t>
                </a:r>
                <a:r>
                  <a:rPr lang="fr-FR" dirty="0"/>
                  <a:t> </a:t>
                </a:r>
                <a:r>
                  <a:rPr lang="fr-FR" dirty="0" err="1"/>
                  <a:t>handle</a:t>
                </a:r>
                <a:endParaRPr lang="fr-FR" dirty="0"/>
              </a:p>
              <a:p>
                <a:pPr marL="274320" lvl="1" indent="0">
                  <a:buNone/>
                </a:pPr>
                <a:r>
                  <a:rPr lang="fr-FR" dirty="0" err="1"/>
                  <a:t>missing</a:t>
                </a:r>
                <a:r>
                  <a:rPr lang="fr-FR" dirty="0"/>
                  <a:t> values</a:t>
                </a:r>
              </a:p>
              <a:p>
                <a:pPr marL="274320" lvl="1" indent="0">
                  <a:buNone/>
                </a:pPr>
                <a:endParaRPr lang="fr-FR" dirty="0"/>
              </a:p>
              <a:p>
                <a:pPr lvl="1"/>
                <a:r>
                  <a:rPr lang="fr-FR" b="1" dirty="0"/>
                  <a:t>Run </a:t>
                </a:r>
                <a:r>
                  <a:rPr lang="fr-FR" b="1" dirty="0" err="1"/>
                  <a:t>extremely</a:t>
                </a:r>
                <a:r>
                  <a:rPr lang="fr-FR" b="1" dirty="0"/>
                  <a:t> </a:t>
                </a:r>
                <a:r>
                  <a:rPr lang="fr-FR" b="1" dirty="0" err="1"/>
                  <a:t>fastly</a:t>
                </a:r>
                <a:r>
                  <a:rPr lang="fr-FR" b="1" dirty="0"/>
                  <a:t>!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D768049-343D-9EB5-B2D9-091FDD70A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878" y="2241755"/>
                <a:ext cx="8595360" cy="4351337"/>
              </a:xfrm>
              <a:blipFill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328755-8715-B3C4-ADDD-1AA048EC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15</a:t>
            </a:fld>
            <a:endParaRPr lang="fr-FR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0595793-200F-1E07-E1E6-9ADCB0FD44F1}"/>
              </a:ext>
            </a:extLst>
          </p:cNvPr>
          <p:cNvGrpSpPr/>
          <p:nvPr/>
        </p:nvGrpSpPr>
        <p:grpSpPr>
          <a:xfrm>
            <a:off x="4888274" y="2815421"/>
            <a:ext cx="5876925" cy="3356779"/>
            <a:chOff x="4848080" y="2812460"/>
            <a:chExt cx="5876925" cy="3356779"/>
          </a:xfrm>
        </p:grpSpPr>
        <p:pic>
          <p:nvPicPr>
            <p:cNvPr id="6" name="Image 5" descr="Schéma explicatif du gradient boosting">
              <a:extLst>
                <a:ext uri="{FF2B5EF4-FFF2-40B4-BE49-F238E27FC236}">
                  <a16:creationId xmlns:a16="http://schemas.microsoft.com/office/drawing/2014/main" id="{88FB0389-9AF8-5E6B-7AEF-3AEAFBCB3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080" y="2812460"/>
              <a:ext cx="5876925" cy="3209925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CE9210C-3BA5-5E71-5D9D-EE64BA3207A3}"/>
                </a:ext>
              </a:extLst>
            </p:cNvPr>
            <p:cNvSpPr txBox="1"/>
            <p:nvPr/>
          </p:nvSpPr>
          <p:spPr>
            <a:xfrm>
              <a:off x="5005159" y="5892240"/>
              <a:ext cx="44999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Source: https://www.geeksforgeeks.org/ml-gradient-boosting/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720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1FDBA-865B-2B8B-35F8-270B89A5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84" y="729553"/>
            <a:ext cx="10605663" cy="132556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V – Second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br>
              <a:rPr lang="fr-FR" b="1" dirty="0"/>
            </a:br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– </a:t>
            </a:r>
            <a:r>
              <a:rPr lang="fr-FR" dirty="0" err="1"/>
              <a:t>XGBoost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68049-343D-9EB5-B2D9-091FDD70A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878" y="2241755"/>
            <a:ext cx="8595360" cy="4351337"/>
          </a:xfrm>
        </p:spPr>
        <p:txBody>
          <a:bodyPr/>
          <a:lstStyle/>
          <a:p>
            <a:r>
              <a:rPr lang="fr-FR" b="1" dirty="0"/>
              <a:t>On </a:t>
            </a:r>
            <a:r>
              <a:rPr lang="fr-FR" b="1" dirty="0" err="1"/>
              <a:t>our</a:t>
            </a:r>
            <a:r>
              <a:rPr lang="fr-FR" b="1" dirty="0"/>
              <a:t> data</a:t>
            </a:r>
          </a:p>
          <a:p>
            <a:pPr lvl="1"/>
            <a:r>
              <a:rPr lang="fr-FR" dirty="0" err="1"/>
              <a:t>Regression</a:t>
            </a:r>
            <a:endParaRPr lang="fr-FR" dirty="0"/>
          </a:p>
          <a:p>
            <a:pPr lvl="1"/>
            <a:r>
              <a:rPr lang="fr-FR" dirty="0" err="1"/>
              <a:t>Optimized</a:t>
            </a:r>
            <a:r>
              <a:rPr lang="fr-FR" dirty="0"/>
              <a:t> </a:t>
            </a:r>
            <a:r>
              <a:rPr lang="fr-FR" dirty="0" err="1"/>
              <a:t>hyperparameters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cross-validation</a:t>
            </a:r>
          </a:p>
          <a:p>
            <a:pPr lvl="1"/>
            <a:r>
              <a:rPr lang="fr-FR" b="1" dirty="0" err="1"/>
              <a:t>Results</a:t>
            </a:r>
            <a:r>
              <a:rPr lang="fr-FR" b="1" dirty="0"/>
              <a:t>: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328755-8715-B3C4-ADDD-1AA048EC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1DB1694-D5CB-B1D2-D1A5-E320E8F60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528" y="3739050"/>
            <a:ext cx="9105011" cy="2127672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4D1CFF9C-A8AA-0C0F-1651-D09BF082A804}"/>
              </a:ext>
            </a:extLst>
          </p:cNvPr>
          <p:cNvSpPr/>
          <p:nvPr/>
        </p:nvSpPr>
        <p:spPr>
          <a:xfrm>
            <a:off x="5614491" y="4102790"/>
            <a:ext cx="757083" cy="3146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47857DA-ECA4-2E15-2359-3BE187DD49D9}"/>
              </a:ext>
            </a:extLst>
          </p:cNvPr>
          <p:cNvSpPr txBox="1"/>
          <p:nvPr/>
        </p:nvSpPr>
        <p:spPr>
          <a:xfrm>
            <a:off x="7516835" y="3244334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Good </a:t>
            </a:r>
            <a:r>
              <a:rPr lang="fr-FR" b="1" dirty="0" err="1"/>
              <a:t>results</a:t>
            </a:r>
            <a:r>
              <a:rPr lang="fr-FR" b="1" dirty="0"/>
              <a:t>!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07891CF-4971-2057-6F0C-58E9BE016B39}"/>
              </a:ext>
            </a:extLst>
          </p:cNvPr>
          <p:cNvCxnSpPr>
            <a:cxnSpLocks/>
            <a:stCxn id="8" idx="1"/>
            <a:endCxn id="7" idx="7"/>
          </p:cNvCxnSpPr>
          <p:nvPr/>
        </p:nvCxnSpPr>
        <p:spPr>
          <a:xfrm flipH="1">
            <a:off x="6260702" y="3429000"/>
            <a:ext cx="1256133" cy="7198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001D076-8BF3-37F2-0299-70626067370D}"/>
              </a:ext>
            </a:extLst>
          </p:cNvPr>
          <p:cNvSpPr/>
          <p:nvPr/>
        </p:nvSpPr>
        <p:spPr>
          <a:xfrm>
            <a:off x="5641541" y="5090608"/>
            <a:ext cx="757083" cy="3146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189CB8-3084-0DF7-9A09-38FD41EBCE30}"/>
              </a:ext>
            </a:extLst>
          </p:cNvPr>
          <p:cNvSpPr txBox="1"/>
          <p:nvPr/>
        </p:nvSpPr>
        <p:spPr>
          <a:xfrm>
            <a:off x="7310998" y="5906741"/>
            <a:ext cx="323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Unable</a:t>
            </a:r>
            <a:r>
              <a:rPr lang="fr-FR" dirty="0"/>
              <a:t> to </a:t>
            </a:r>
            <a:r>
              <a:rPr lang="fr-FR" dirty="0" err="1"/>
              <a:t>identify</a:t>
            </a:r>
            <a:r>
              <a:rPr lang="fr-FR" dirty="0"/>
              <a:t> the </a:t>
            </a:r>
            <a:r>
              <a:rPr lang="fr-FR" dirty="0" err="1"/>
              <a:t>effect</a:t>
            </a:r>
            <a:r>
              <a:rPr lang="fr-FR" dirty="0"/>
              <a:t> of </a:t>
            </a:r>
            <a:r>
              <a:rPr lang="fr-FR" dirty="0" err="1"/>
              <a:t>genetic</a:t>
            </a:r>
            <a:r>
              <a:rPr lang="fr-FR" dirty="0"/>
              <a:t> variables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F4971D1-101F-B14D-3B53-C33069BBFA06}"/>
              </a:ext>
            </a:extLst>
          </p:cNvPr>
          <p:cNvCxnSpPr>
            <a:cxnSpLocks/>
            <a:stCxn id="14" idx="1"/>
            <a:endCxn id="13" idx="5"/>
          </p:cNvCxnSpPr>
          <p:nvPr/>
        </p:nvCxnSpPr>
        <p:spPr>
          <a:xfrm flipH="1" flipV="1">
            <a:off x="6287752" y="5359164"/>
            <a:ext cx="1023246" cy="8707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047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1FDBA-865B-2B8B-35F8-270B89A5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84" y="729553"/>
            <a:ext cx="10605663" cy="132556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V – Second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br>
              <a:rPr lang="fr-FR" b="1" dirty="0"/>
            </a:br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– </a:t>
            </a:r>
            <a:r>
              <a:rPr lang="fr-FR" dirty="0" err="1"/>
              <a:t>XGBoost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D768049-343D-9EB5-B2D9-091FDD70A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2878" y="2241755"/>
                <a:ext cx="8595360" cy="4351337"/>
              </a:xfrm>
            </p:spPr>
            <p:txBody>
              <a:bodyPr/>
              <a:lstStyle/>
              <a:p>
                <a:r>
                  <a:rPr lang="fr-FR" b="1" dirty="0"/>
                  <a:t>On </a:t>
                </a:r>
                <a:r>
                  <a:rPr lang="fr-FR" b="1" dirty="0" err="1"/>
                  <a:t>our</a:t>
                </a:r>
                <a:r>
                  <a:rPr lang="fr-FR" b="1" dirty="0"/>
                  <a:t> data</a:t>
                </a:r>
              </a:p>
              <a:p>
                <a:pPr lvl="1"/>
                <a:r>
                  <a:rPr lang="fr-FR" dirty="0" err="1"/>
                  <a:t>Regression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dirty="0"/>
                  <a:t> </a:t>
                </a:r>
                <a:r>
                  <a:rPr lang="fr-FR" b="1" dirty="0" err="1"/>
                  <a:t>what</a:t>
                </a:r>
                <a:r>
                  <a:rPr lang="fr-FR" b="1" dirty="0"/>
                  <a:t> about classification?</a:t>
                </a:r>
              </a:p>
              <a:p>
                <a:pPr lvl="1"/>
                <a:r>
                  <a:rPr lang="fr-FR" dirty="0"/>
                  <a:t>Is GHI = 99 </a:t>
                </a:r>
                <a:r>
                  <a:rPr lang="fr-FR" dirty="0" err="1"/>
                  <a:t>really</a:t>
                </a:r>
                <a:r>
                  <a:rPr lang="fr-FR" dirty="0"/>
                  <a:t> </a:t>
                </a:r>
                <a:r>
                  <a:rPr lang="fr-FR" dirty="0" err="1"/>
                  <a:t>worse</a:t>
                </a:r>
                <a:r>
                  <a:rPr lang="fr-FR" dirty="0"/>
                  <a:t> </a:t>
                </a:r>
                <a:r>
                  <a:rPr lang="fr-FR" dirty="0" err="1"/>
                  <a:t>than</a:t>
                </a:r>
                <a:r>
                  <a:rPr lang="fr-FR" dirty="0"/>
                  <a:t> GHI = 100?</a:t>
                </a:r>
              </a:p>
              <a:p>
                <a:r>
                  <a:rPr lang="fr-FR" b="1" dirty="0"/>
                  <a:t>For 2 </a:t>
                </a:r>
                <a:r>
                  <a:rPr lang="fr-FR" b="1" dirty="0" err="1"/>
                  <a:t>categories</a:t>
                </a:r>
                <a:r>
                  <a:rPr lang="fr-FR" b="1" dirty="0"/>
                  <a:t> </a:t>
                </a:r>
                <a:r>
                  <a:rPr lang="fr-FR" i="1" dirty="0"/>
                  <a:t>{</a:t>
                </a:r>
                <a:r>
                  <a:rPr lang="fr-FR" i="1" dirty="0" err="1"/>
                  <a:t>bad</a:t>
                </a:r>
                <a:r>
                  <a:rPr lang="fr-FR" i="1" dirty="0"/>
                  <a:t> </a:t>
                </a:r>
                <a:r>
                  <a:rPr lang="fr-FR" i="1" dirty="0" err="1"/>
                  <a:t>health</a:t>
                </a:r>
                <a:r>
                  <a:rPr lang="fr-FR" i="1" dirty="0"/>
                  <a:t>, good </a:t>
                </a:r>
                <a:r>
                  <a:rPr lang="fr-FR" i="1" dirty="0" err="1"/>
                  <a:t>health</a:t>
                </a:r>
                <a:r>
                  <a:rPr lang="fr-FR" i="1" dirty="0"/>
                  <a:t>}</a:t>
                </a:r>
                <a:r>
                  <a:rPr lang="fr-FR" dirty="0"/>
                  <a:t>,</a:t>
                </a:r>
              </a:p>
              <a:p>
                <a:pPr lvl="1"/>
                <a:r>
                  <a:rPr lang="fr-FR" dirty="0"/>
                  <a:t>75,31% of </a:t>
                </a:r>
                <a:r>
                  <a:rPr lang="fr-FR" dirty="0" err="1"/>
                  <a:t>accuracy</a:t>
                </a:r>
                <a:endParaRPr lang="fr-FR" dirty="0"/>
              </a:p>
              <a:p>
                <a:pPr lvl="1"/>
                <a:r>
                  <a:rPr lang="fr-FR" dirty="0"/>
                  <a:t>1,51 times </a:t>
                </a:r>
                <a:r>
                  <a:rPr lang="fr-FR" dirty="0" err="1"/>
                  <a:t>better</a:t>
                </a:r>
                <a:r>
                  <a:rPr lang="fr-FR" dirty="0"/>
                  <a:t> </a:t>
                </a:r>
                <a:r>
                  <a:rPr lang="fr-FR" dirty="0" err="1"/>
                  <a:t>than</a:t>
                </a:r>
                <a:r>
                  <a:rPr lang="fr-FR" dirty="0"/>
                  <a:t> </a:t>
                </a:r>
                <a:r>
                  <a:rPr lang="fr-FR" dirty="0" err="1"/>
                  <a:t>dummy</a:t>
                </a:r>
                <a:r>
                  <a:rPr lang="fr-FR" dirty="0"/>
                  <a:t> classifier</a:t>
                </a:r>
              </a:p>
              <a:p>
                <a:r>
                  <a:rPr lang="fr-FR" b="1" dirty="0"/>
                  <a:t>For 10 </a:t>
                </a:r>
                <a:r>
                  <a:rPr lang="fr-FR" b="1" dirty="0" err="1"/>
                  <a:t>categories</a:t>
                </a:r>
                <a:r>
                  <a:rPr lang="fr-FR" dirty="0"/>
                  <a:t>,</a:t>
                </a:r>
              </a:p>
              <a:p>
                <a:pPr lvl="1"/>
                <a:r>
                  <a:rPr lang="fr-FR" dirty="0"/>
                  <a:t>41,21% of </a:t>
                </a:r>
                <a:r>
                  <a:rPr lang="fr-FR" dirty="0" err="1"/>
                  <a:t>accuracy</a:t>
                </a:r>
                <a:endParaRPr lang="fr-FR" dirty="0"/>
              </a:p>
              <a:p>
                <a:pPr lvl="1"/>
                <a:r>
                  <a:rPr lang="fr-FR" dirty="0"/>
                  <a:t>4,12 times </a:t>
                </a:r>
                <a:r>
                  <a:rPr lang="fr-FR" dirty="0" err="1"/>
                  <a:t>better</a:t>
                </a:r>
                <a:r>
                  <a:rPr lang="fr-FR" dirty="0"/>
                  <a:t> </a:t>
                </a:r>
                <a:r>
                  <a:rPr lang="fr-FR" dirty="0" err="1"/>
                  <a:t>than</a:t>
                </a:r>
                <a:r>
                  <a:rPr lang="fr-FR" dirty="0"/>
                  <a:t> </a:t>
                </a:r>
                <a:r>
                  <a:rPr lang="fr-FR" dirty="0" err="1"/>
                  <a:t>dummy</a:t>
                </a:r>
                <a:r>
                  <a:rPr lang="fr-FR" dirty="0"/>
                  <a:t> classifier!</a:t>
                </a:r>
              </a:p>
              <a:p>
                <a:pPr lvl="1"/>
                <a:endParaRPr lang="fr-FR" b="1" dirty="0"/>
              </a:p>
              <a:p>
                <a:endParaRPr lang="fr-FR" b="1" dirty="0"/>
              </a:p>
              <a:p>
                <a:endParaRPr lang="fr-FR" b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D768049-343D-9EB5-B2D9-091FDD70A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878" y="2241755"/>
                <a:ext cx="8595360" cy="4351337"/>
              </a:xfrm>
              <a:blipFill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328755-8715-B3C4-ADDD-1AA048EC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17</a:t>
            </a:fld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142949D-4D9D-12B5-B56C-B0BDC332B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268" y="2260986"/>
            <a:ext cx="5045572" cy="370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15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1FDBA-865B-2B8B-35F8-270B89A5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84" y="729553"/>
            <a:ext cx="10605663" cy="132556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V – Second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br>
              <a:rPr lang="fr-FR" b="1" dirty="0"/>
            </a:br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– </a:t>
            </a:r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68049-343D-9EB5-B2D9-091FDD70A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878" y="2241755"/>
            <a:ext cx="8595360" cy="4351337"/>
          </a:xfrm>
        </p:spPr>
        <p:txBody>
          <a:bodyPr/>
          <a:lstStyle/>
          <a:p>
            <a:r>
              <a:rPr lang="fr-FR" dirty="0"/>
              <a:t>Boosting </a:t>
            </a:r>
            <a:r>
              <a:rPr lang="fr-FR" dirty="0" err="1"/>
              <a:t>works</a:t>
            </a:r>
            <a:r>
              <a:rPr lang="fr-FR" dirty="0"/>
              <a:t>. </a:t>
            </a:r>
            <a:r>
              <a:rPr lang="fr-FR" b="1" dirty="0" err="1"/>
              <a:t>What</a:t>
            </a:r>
            <a:r>
              <a:rPr lang="fr-FR" b="1" dirty="0"/>
              <a:t> about bagging?</a:t>
            </a:r>
          </a:p>
          <a:p>
            <a:pPr lvl="1"/>
            <a:r>
              <a:rPr lang="fr-FR" b="1" dirty="0" err="1"/>
              <a:t>Random</a:t>
            </a:r>
            <a:r>
              <a:rPr lang="fr-FR" b="1" dirty="0"/>
              <a:t> Forest </a:t>
            </a:r>
            <a:r>
              <a:rPr lang="fr-FR" dirty="0"/>
              <a:t>vs Gradient </a:t>
            </a:r>
            <a:r>
              <a:rPr lang="fr-FR" dirty="0" err="1"/>
              <a:t>Boosting</a:t>
            </a:r>
            <a:endParaRPr lang="fr-FR" dirty="0"/>
          </a:p>
          <a:p>
            <a:pPr marL="274320" lvl="1" indent="0">
              <a:buNone/>
            </a:pPr>
            <a:endParaRPr lang="fr-FR" dirty="0"/>
          </a:p>
          <a:p>
            <a:pPr marL="274320" lvl="1" indent="0">
              <a:buNone/>
            </a:pPr>
            <a:r>
              <a:rPr lang="fr-FR" b="0" dirty="0"/>
              <a:t>	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328755-8715-B3C4-ADDD-1AA048EC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627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1FDBA-865B-2B8B-35F8-270B89A5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84" y="729553"/>
            <a:ext cx="10605663" cy="132556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V – Second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br>
              <a:rPr lang="fr-FR" b="1" dirty="0"/>
            </a:br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– </a:t>
            </a:r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D768049-343D-9EB5-B2D9-091FDD70A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2878" y="2241755"/>
                <a:ext cx="8595360" cy="4351337"/>
              </a:xfrm>
            </p:spPr>
            <p:txBody>
              <a:bodyPr/>
              <a:lstStyle/>
              <a:p>
                <a:r>
                  <a:rPr lang="fr-FR" dirty="0"/>
                  <a:t>Boosting </a:t>
                </a:r>
                <a:r>
                  <a:rPr lang="fr-FR" dirty="0" err="1"/>
                  <a:t>works</a:t>
                </a:r>
                <a:r>
                  <a:rPr lang="fr-FR" dirty="0"/>
                  <a:t>. </a:t>
                </a:r>
                <a:r>
                  <a:rPr lang="fr-FR" b="1" dirty="0" err="1"/>
                  <a:t>What</a:t>
                </a:r>
                <a:r>
                  <a:rPr lang="fr-FR" b="1" dirty="0"/>
                  <a:t> about bagging?</a:t>
                </a:r>
              </a:p>
              <a:p>
                <a:pPr lvl="1"/>
                <a:r>
                  <a:rPr lang="fr-FR" b="1" dirty="0" err="1"/>
                  <a:t>Random</a:t>
                </a:r>
                <a:r>
                  <a:rPr lang="fr-FR" b="1" dirty="0"/>
                  <a:t> Forest </a:t>
                </a:r>
                <a:r>
                  <a:rPr lang="fr-FR" dirty="0"/>
                  <a:t>vs Gradient </a:t>
                </a:r>
                <a:r>
                  <a:rPr lang="fr-FR" dirty="0" err="1"/>
                  <a:t>Boosting</a:t>
                </a:r>
                <a:endParaRPr lang="fr-FR" dirty="0"/>
              </a:p>
              <a:p>
                <a:r>
                  <a:rPr lang="fr-FR" b="1" dirty="0" err="1"/>
                  <a:t>What</a:t>
                </a:r>
                <a:r>
                  <a:rPr lang="fr-FR" b="1" dirty="0"/>
                  <a:t> </a:t>
                </a:r>
                <a:r>
                  <a:rPr lang="fr-FR" b="1" dirty="0" err="1"/>
                  <a:t>is</a:t>
                </a:r>
                <a:r>
                  <a:rPr lang="fr-FR" b="1" dirty="0"/>
                  <a:t> </a:t>
                </a:r>
                <a:r>
                  <a:rPr lang="fr-FR" b="1" dirty="0" err="1"/>
                  <a:t>it</a:t>
                </a:r>
                <a:r>
                  <a:rPr lang="fr-FR" b="1" dirty="0"/>
                  <a:t>?</a:t>
                </a:r>
              </a:p>
              <a:p>
                <a:pPr lvl="1"/>
                <a:r>
                  <a:rPr lang="fr-FR" b="1" dirty="0" err="1"/>
                  <a:t>Idea</a:t>
                </a:r>
                <a:r>
                  <a:rPr lang="fr-FR" b="1" dirty="0"/>
                  <a:t>:</a:t>
                </a:r>
                <a:r>
                  <a:rPr lang="fr-FR" dirty="0"/>
                  <a:t> </a:t>
                </a:r>
                <a:r>
                  <a:rPr lang="fr-FR" dirty="0" err="1"/>
                  <a:t>parallelise</a:t>
                </a:r>
                <a:r>
                  <a:rPr lang="fr-FR" dirty="0"/>
                  <a:t> the training of </a:t>
                </a:r>
                <a:r>
                  <a:rPr lang="fr-FR" dirty="0" err="1"/>
                  <a:t>decision</a:t>
                </a:r>
                <a:r>
                  <a:rPr lang="fr-FR" dirty="0"/>
                  <a:t> </a:t>
                </a:r>
                <a:r>
                  <a:rPr lang="fr-FR" dirty="0" err="1"/>
                  <a:t>trees</a:t>
                </a:r>
                <a:endParaRPr lang="fr-FR" dirty="0"/>
              </a:p>
              <a:p>
                <a:pPr lvl="1"/>
                <a:r>
                  <a:rPr lang="fr-FR" b="0" dirty="0" err="1"/>
                  <a:t>Wi</a:t>
                </a:r>
                <a:r>
                  <a:rPr lang="fr-FR" b="0" dirty="0"/>
                  <a:t>sdom of crowds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b="0" dirty="0"/>
                  <a:t> </a:t>
                </a:r>
                <a:r>
                  <a:rPr lang="fr-FR" b="0" dirty="0" err="1"/>
                  <a:t>Majority-voting</a:t>
                </a:r>
                <a:r>
                  <a:rPr lang="fr-FR" b="0" dirty="0"/>
                  <a:t> to </a:t>
                </a:r>
                <a:r>
                  <a:rPr lang="fr-FR" b="0" dirty="0" err="1"/>
                  <a:t>predict</a:t>
                </a:r>
                <a:endParaRPr lang="fr-FR" b="0" dirty="0"/>
              </a:p>
              <a:p>
                <a:pPr marL="274320" lvl="1" indent="0">
                  <a:buNone/>
                </a:pPr>
                <a:r>
                  <a:rPr lang="fr-FR" dirty="0"/>
                  <a:t>a class</a:t>
                </a:r>
              </a:p>
              <a:p>
                <a:pPr lvl="1"/>
                <a:r>
                  <a:rPr lang="fr-FR" b="1" dirty="0"/>
                  <a:t>How? </a:t>
                </a:r>
                <a:r>
                  <a:rPr lang="fr-FR" dirty="0" err="1"/>
                  <a:t>Database</a:t>
                </a:r>
                <a:r>
                  <a:rPr lang="fr-FR" dirty="0"/>
                  <a:t> </a:t>
                </a:r>
                <a:r>
                  <a:rPr lang="fr-FR" dirty="0" err="1"/>
                  <a:t>boostrap</a:t>
                </a:r>
                <a:endParaRPr lang="fr-FR" dirty="0"/>
              </a:p>
              <a:p>
                <a:pPr marL="274320" lvl="1" indent="0">
                  <a:buNone/>
                </a:pPr>
                <a:endParaRPr lang="fr-FR" dirty="0"/>
              </a:p>
              <a:p>
                <a:pPr marL="274320" lvl="1" indent="0">
                  <a:buNone/>
                </a:pPr>
                <a:r>
                  <a:rPr lang="fr-FR" b="0" dirty="0"/>
                  <a:t>	</a:t>
                </a:r>
              </a:p>
              <a:p>
                <a:pPr lvl="1"/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D768049-343D-9EB5-B2D9-091FDD70A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878" y="2241755"/>
                <a:ext cx="8595360" cy="4351337"/>
              </a:xfrm>
              <a:blipFill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328755-8715-B3C4-ADDD-1AA048EC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19</a:t>
            </a:fld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37D9272E-F44A-B636-E405-7A6E10B82CCC}"/>
              </a:ext>
            </a:extLst>
          </p:cNvPr>
          <p:cNvGrpSpPr/>
          <p:nvPr/>
        </p:nvGrpSpPr>
        <p:grpSpPr>
          <a:xfrm>
            <a:off x="6587392" y="2353702"/>
            <a:ext cx="4225806" cy="3169354"/>
            <a:chOff x="6446715" y="2363749"/>
            <a:chExt cx="4225806" cy="3169354"/>
          </a:xfrm>
        </p:grpSpPr>
        <p:pic>
          <p:nvPicPr>
            <p:cNvPr id="6" name="Image 5" descr="Une image contenant texte, ligne, diagramme, capture d’écran">
              <a:extLst>
                <a:ext uri="{FF2B5EF4-FFF2-40B4-BE49-F238E27FC236}">
                  <a16:creationId xmlns:a16="http://schemas.microsoft.com/office/drawing/2014/main" id="{785A741E-4A14-F6D7-D55B-E859BEF62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715" y="2363749"/>
              <a:ext cx="4225806" cy="3169354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31E7E1BA-0A50-AC04-C1EA-260DEEB328C0}"/>
                </a:ext>
              </a:extLst>
            </p:cNvPr>
            <p:cNvSpPr txBox="1"/>
            <p:nvPr/>
          </p:nvSpPr>
          <p:spPr>
            <a:xfrm>
              <a:off x="6446715" y="5178034"/>
              <a:ext cx="39036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Source: https://en.wikipedia.org/wiki/Random_forest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31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86B74A-02E8-385F-F6AB-D0F5D5E50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96413"/>
          </a:xfrm>
        </p:spPr>
        <p:txBody>
          <a:bodyPr>
            <a:normAutofit/>
          </a:bodyPr>
          <a:lstStyle/>
          <a:p>
            <a:r>
              <a:rPr lang="fr-FR" b="1" dirty="0" err="1"/>
              <a:t>Summary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6A5495-F821-BFF2-97FA-359561201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 – Introduction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II – Data </a:t>
            </a:r>
            <a:r>
              <a:rPr lang="fr-FR" dirty="0" err="1"/>
              <a:t>cleaning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III – </a:t>
            </a:r>
            <a:r>
              <a:rPr lang="fr-FR" dirty="0" err="1"/>
              <a:t>Creation</a:t>
            </a:r>
            <a:r>
              <a:rPr lang="fr-FR" dirty="0"/>
              <a:t> of the </a:t>
            </a:r>
            <a:r>
              <a:rPr lang="fr-FR" dirty="0" err="1"/>
              <a:t>Health</a:t>
            </a:r>
            <a:r>
              <a:rPr lang="fr-FR" dirty="0"/>
              <a:t> Index</a:t>
            </a:r>
          </a:p>
          <a:p>
            <a:pPr marL="0" indent="0">
              <a:buNone/>
            </a:pPr>
            <a:r>
              <a:rPr lang="fr-FR" dirty="0"/>
              <a:t>IV – First machine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procedures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V – Second machine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procedures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VI - 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5D55E5-CF16-F0D0-8CE5-B46CEB65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016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1FDBA-865B-2B8B-35F8-270B89A5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84" y="729553"/>
            <a:ext cx="10605663" cy="132556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V – Second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br>
              <a:rPr lang="fr-FR" b="1" dirty="0"/>
            </a:br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– </a:t>
            </a:r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68049-343D-9EB5-B2D9-091FDD70A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878" y="2241755"/>
            <a:ext cx="8595360" cy="4351337"/>
          </a:xfrm>
        </p:spPr>
        <p:txBody>
          <a:bodyPr/>
          <a:lstStyle/>
          <a:p>
            <a:r>
              <a:rPr lang="fr-FR" b="1" dirty="0"/>
              <a:t>On </a:t>
            </a:r>
            <a:r>
              <a:rPr lang="fr-FR" b="1" dirty="0" err="1"/>
              <a:t>our</a:t>
            </a:r>
            <a:r>
              <a:rPr lang="fr-FR" b="1" dirty="0"/>
              <a:t> data</a:t>
            </a:r>
          </a:p>
          <a:p>
            <a:pPr lvl="1"/>
            <a:r>
              <a:rPr lang="fr-FR" dirty="0" err="1"/>
              <a:t>Regression</a:t>
            </a:r>
            <a:endParaRPr lang="fr-FR" dirty="0"/>
          </a:p>
          <a:p>
            <a:pPr lvl="1"/>
            <a:r>
              <a:rPr lang="fr-FR" dirty="0" err="1"/>
              <a:t>Optimized</a:t>
            </a:r>
            <a:r>
              <a:rPr lang="fr-FR" dirty="0"/>
              <a:t> </a:t>
            </a:r>
            <a:r>
              <a:rPr lang="fr-FR" dirty="0" err="1"/>
              <a:t>hyperparameters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cross-validation</a:t>
            </a:r>
          </a:p>
          <a:p>
            <a:pPr lvl="1"/>
            <a:r>
              <a:rPr lang="fr-FR" b="1" dirty="0" err="1"/>
              <a:t>Results</a:t>
            </a:r>
            <a:r>
              <a:rPr lang="fr-FR" b="1" dirty="0"/>
              <a:t>:</a:t>
            </a:r>
          </a:p>
          <a:p>
            <a:pPr marL="274320" lvl="1" indent="0">
              <a:buNone/>
            </a:pPr>
            <a:endParaRPr lang="fr-FR" dirty="0"/>
          </a:p>
          <a:p>
            <a:pPr marL="274320" lvl="1" indent="0">
              <a:buNone/>
            </a:pPr>
            <a:r>
              <a:rPr lang="fr-FR" b="0" dirty="0"/>
              <a:t>	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328755-8715-B3C4-ADDD-1AA048EC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20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E29C8D6-D47D-61EA-885C-F99E27698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465" y="3618271"/>
            <a:ext cx="9014194" cy="2128513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B4592506-09C2-9A71-4A60-93F14A0B0188}"/>
              </a:ext>
            </a:extLst>
          </p:cNvPr>
          <p:cNvSpPr/>
          <p:nvPr/>
        </p:nvSpPr>
        <p:spPr>
          <a:xfrm>
            <a:off x="5591271" y="4001729"/>
            <a:ext cx="766917" cy="34412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933DBA1-30F1-E5F8-7075-CE45C4DEAF68}"/>
              </a:ext>
            </a:extLst>
          </p:cNvPr>
          <p:cNvSpPr txBox="1"/>
          <p:nvPr/>
        </p:nvSpPr>
        <p:spPr>
          <a:xfrm>
            <a:off x="7216877" y="3054752"/>
            <a:ext cx="282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Strong </a:t>
            </a:r>
            <a:r>
              <a:rPr lang="fr-FR" dirty="0" err="1"/>
              <a:t>prediction</a:t>
            </a:r>
            <a:r>
              <a:rPr lang="fr-FR" dirty="0"/>
              <a:t> power!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478669D-68A1-9733-8919-13D2903121A3}"/>
              </a:ext>
            </a:extLst>
          </p:cNvPr>
          <p:cNvCxnSpPr>
            <a:cxnSpLocks/>
            <a:stCxn id="11" idx="1"/>
            <a:endCxn id="10" idx="7"/>
          </p:cNvCxnSpPr>
          <p:nvPr/>
        </p:nvCxnSpPr>
        <p:spPr>
          <a:xfrm flipH="1">
            <a:off x="6245876" y="3239418"/>
            <a:ext cx="971001" cy="8127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BB54FE5-9A3C-E65A-0CF8-BBB2D88596D9}"/>
              </a:ext>
            </a:extLst>
          </p:cNvPr>
          <p:cNvSpPr/>
          <p:nvPr/>
        </p:nvSpPr>
        <p:spPr>
          <a:xfrm>
            <a:off x="7216877" y="5428642"/>
            <a:ext cx="1492869" cy="34412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197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1FDBA-865B-2B8B-35F8-270B89A5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84" y="729553"/>
            <a:ext cx="10605663" cy="132556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V – Second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br>
              <a:rPr lang="fr-FR" b="1" dirty="0"/>
            </a:br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– </a:t>
            </a:r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68049-343D-9EB5-B2D9-091FDD70A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878" y="2241755"/>
            <a:ext cx="8595360" cy="4351337"/>
          </a:xfrm>
        </p:spPr>
        <p:txBody>
          <a:bodyPr/>
          <a:lstStyle/>
          <a:p>
            <a:r>
              <a:rPr lang="fr-FR" b="1" dirty="0"/>
              <a:t>On </a:t>
            </a:r>
            <a:r>
              <a:rPr lang="fr-FR" b="1" dirty="0" err="1"/>
              <a:t>our</a:t>
            </a:r>
            <a:r>
              <a:rPr lang="fr-FR" b="1" dirty="0"/>
              <a:t> data</a:t>
            </a:r>
          </a:p>
          <a:p>
            <a:pPr lvl="1"/>
            <a:r>
              <a:rPr lang="fr-FR" dirty="0"/>
              <a:t>Classification</a:t>
            </a:r>
          </a:p>
          <a:p>
            <a:pPr lvl="1"/>
            <a:r>
              <a:rPr lang="fr-FR" b="1" dirty="0" err="1"/>
              <a:t>Results</a:t>
            </a:r>
            <a:r>
              <a:rPr lang="fr-FR" b="1" dirty="0"/>
              <a:t>:</a:t>
            </a:r>
          </a:p>
          <a:p>
            <a:pPr marL="274320" lvl="1" indent="0">
              <a:buNone/>
            </a:pPr>
            <a:r>
              <a:rPr lang="fr-FR" b="0" dirty="0"/>
              <a:t>	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328755-8715-B3C4-ADDD-1AA048EC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21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7D66B8F-2D0D-BEA7-89D8-C23A044E9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59" y="3394504"/>
            <a:ext cx="8746482" cy="273394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B942B7E-47BA-D0AD-22EB-2C6FD92F5AA4}"/>
              </a:ext>
            </a:extLst>
          </p:cNvPr>
          <p:cNvSpPr txBox="1"/>
          <p:nvPr/>
        </p:nvSpPr>
        <p:spPr>
          <a:xfrm>
            <a:off x="6771447" y="2560527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Random</a:t>
            </a:r>
            <a:r>
              <a:rPr lang="fr-FR" dirty="0"/>
              <a:t> Forest &lt; </a:t>
            </a:r>
            <a:r>
              <a:rPr lang="fr-FR" dirty="0" err="1"/>
              <a:t>XGBoost</a:t>
            </a:r>
            <a:endParaRPr lang="fr-FR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A243007-560F-5FF9-0B4E-F55D6E669D33}"/>
              </a:ext>
            </a:extLst>
          </p:cNvPr>
          <p:cNvSpPr/>
          <p:nvPr/>
        </p:nvSpPr>
        <p:spPr>
          <a:xfrm>
            <a:off x="3687096" y="3293807"/>
            <a:ext cx="2703871" cy="254655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9F04BEC-9FA1-7224-A9A5-B90D6C7633AA}"/>
              </a:ext>
            </a:extLst>
          </p:cNvPr>
          <p:cNvCxnSpPr>
            <a:cxnSpLocks/>
          </p:cNvCxnSpPr>
          <p:nvPr/>
        </p:nvCxnSpPr>
        <p:spPr>
          <a:xfrm flipH="1">
            <a:off x="6158153" y="2795542"/>
            <a:ext cx="577124" cy="5486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460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083F9C-0465-A00D-5493-1BB6D273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83226"/>
          </a:xfrm>
        </p:spPr>
        <p:txBody>
          <a:bodyPr/>
          <a:lstStyle/>
          <a:p>
            <a:r>
              <a:rPr lang="fr-FR" b="1" dirty="0"/>
              <a:t>VI -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532F68-EF4E-2C33-FB15-EA643FA46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7C4907-2A3C-6DD8-27C9-1A003A70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48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BDE05F-B1A4-CAA2-180F-5C8E38886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25910"/>
          </a:xfrm>
        </p:spPr>
        <p:txBody>
          <a:bodyPr/>
          <a:lstStyle/>
          <a:p>
            <a:r>
              <a:rPr lang="fr-FR" b="1" dirty="0"/>
              <a:t>I –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99CFAF-E334-9F6C-D4BD-F40BC1212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57C9C6-3915-47D0-5ABC-42B46F47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65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FAB44-BC9B-D4A0-B06A-62A60396C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5071"/>
          </a:xfrm>
        </p:spPr>
        <p:txBody>
          <a:bodyPr/>
          <a:lstStyle/>
          <a:p>
            <a:r>
              <a:rPr lang="fr-FR" b="1" dirty="0"/>
              <a:t>II – Data </a:t>
            </a:r>
            <a:r>
              <a:rPr lang="fr-FR" b="1" dirty="0" err="1"/>
              <a:t>cleaning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F92651-0946-A0E1-D3DE-B5ED4DAD8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DBD292-D380-B1EE-9233-F35281EE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85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93D77F-2645-7B4A-4948-5C96D193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4129"/>
            <a:ext cx="9905998" cy="1081548"/>
          </a:xfrm>
        </p:spPr>
        <p:txBody>
          <a:bodyPr/>
          <a:lstStyle/>
          <a:p>
            <a:r>
              <a:rPr lang="fr-FR" b="1" dirty="0"/>
              <a:t>III – </a:t>
            </a:r>
            <a:r>
              <a:rPr lang="fr-FR" b="1" dirty="0" err="1"/>
              <a:t>Creation</a:t>
            </a:r>
            <a:r>
              <a:rPr lang="fr-FR" b="1" dirty="0"/>
              <a:t> of the </a:t>
            </a:r>
            <a:r>
              <a:rPr lang="fr-FR" b="1" dirty="0" err="1"/>
              <a:t>Health</a:t>
            </a:r>
            <a:r>
              <a:rPr lang="fr-FR" b="1" dirty="0"/>
              <a:t> Index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5AD827-87B2-9EFA-D660-AC6F8795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4B5484-706B-96F7-5DDB-CA8F1686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590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0DCE2-D089-FCB5-593D-5C377D7B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561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IV – First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endParaRPr lang="fr-F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D01F226-D975-2F28-D3E1-D2ACE6E012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b="0" dirty="0"/>
                  <a:t>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b="0" dirty="0"/>
                  <a:t> Standard </a:t>
                </a:r>
                <a:r>
                  <a:rPr lang="fr-FR" b="0" dirty="0" err="1"/>
                  <a:t>methods</a:t>
                </a:r>
                <a:r>
                  <a:rPr lang="fr-FR" dirty="0"/>
                  <a:t> </a:t>
                </a:r>
                <a:r>
                  <a:rPr lang="fr-FR" dirty="0" err="1"/>
                  <a:t>would</a:t>
                </a:r>
                <a:r>
                  <a:rPr lang="fr-FR" dirty="0"/>
                  <a:t> not converge</a:t>
                </a:r>
              </a:p>
              <a:p>
                <a:r>
                  <a:rPr lang="fr-FR" b="1" dirty="0" err="1"/>
                  <a:t>Idea</a:t>
                </a:r>
                <a:r>
                  <a:rPr lang="fr-FR" b="1" dirty="0"/>
                  <a:t>: </a:t>
                </a:r>
                <a:r>
                  <a:rPr lang="fr-FR" b="0" dirty="0"/>
                  <a:t>Select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b="0" dirty="0"/>
                  <a:t> </a:t>
                </a:r>
                <a:r>
                  <a:rPr lang="fr-FR" b="0" dirty="0" err="1"/>
                  <a:t>predictors</a:t>
                </a:r>
                <a:r>
                  <a:rPr lang="fr-FR" b="0" dirty="0"/>
                  <a:t> </a:t>
                </a:r>
                <a:r>
                  <a:rPr lang="fr-FR" b="0" dirty="0" err="1"/>
                  <a:t>before</a:t>
                </a:r>
                <a:r>
                  <a:rPr lang="fr-FR" dirty="0" err="1"/>
                  <a:t>hand</a:t>
                </a:r>
                <a:endParaRPr lang="fr-FR" dirty="0"/>
              </a:p>
              <a:p>
                <a:pPr lvl="1"/>
                <a:r>
                  <a:rPr lang="fr-FR" b="0" dirty="0"/>
                  <a:t>How</a:t>
                </a:r>
                <a:r>
                  <a:rPr lang="fr-FR" dirty="0"/>
                  <a:t>? Lasso</a:t>
                </a:r>
              </a:p>
              <a:p>
                <a:pPr lvl="1"/>
                <a:r>
                  <a:rPr lang="fr-FR" b="0" dirty="0" err="1"/>
                  <a:t>Problem</a:t>
                </a:r>
                <a:r>
                  <a:rPr lang="fr-FR" b="0" dirty="0"/>
                  <a:t>: a lot of </a:t>
                </a:r>
                <a:r>
                  <a:rPr lang="fr-FR" b="0" dirty="0" err="1"/>
                  <a:t>missing</a:t>
                </a:r>
                <a:r>
                  <a:rPr lang="fr-FR" b="0" dirty="0"/>
                  <a:t> data</a:t>
                </a:r>
              </a:p>
              <a:p>
                <a:r>
                  <a:rPr lang="fr-FR" b="1" dirty="0"/>
                  <a:t>Solution:</a:t>
                </a:r>
                <a:r>
                  <a:rPr lang="fr-FR" b="0" dirty="0"/>
                  <a:t> </a:t>
                </a:r>
                <a:r>
                  <a:rPr lang="fr-FR" b="0" dirty="0" err="1"/>
                  <a:t>modified</a:t>
                </a:r>
                <a:r>
                  <a:rPr lang="fr-FR" b="0" dirty="0"/>
                  <a:t> version of the Lasso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D01F226-D975-2F28-D3E1-D2ACE6E012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A1B06C-442D-9215-C048-8487166B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5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0DCE2-D089-FCB5-593D-5C377D7B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561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IV – First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endParaRPr lang="fr-F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D01F226-D975-2F28-D3E1-D2ACE6E012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b="0" dirty="0"/>
                  <a:t>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b="0" dirty="0"/>
                  <a:t> Standard </a:t>
                </a:r>
                <a:r>
                  <a:rPr lang="fr-FR" b="0" dirty="0" err="1"/>
                  <a:t>methods</a:t>
                </a:r>
                <a:r>
                  <a:rPr lang="fr-FR" dirty="0"/>
                  <a:t> </a:t>
                </a:r>
                <a:r>
                  <a:rPr lang="fr-FR" dirty="0" err="1"/>
                  <a:t>would</a:t>
                </a:r>
                <a:r>
                  <a:rPr lang="fr-FR" dirty="0"/>
                  <a:t> not converge</a:t>
                </a:r>
              </a:p>
              <a:p>
                <a:r>
                  <a:rPr lang="fr-FR" b="1" dirty="0" err="1"/>
                  <a:t>Idea</a:t>
                </a:r>
                <a:r>
                  <a:rPr lang="fr-FR" b="1" dirty="0"/>
                  <a:t>: </a:t>
                </a:r>
                <a:r>
                  <a:rPr lang="fr-FR" b="0" dirty="0"/>
                  <a:t>Select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b="0" dirty="0"/>
                  <a:t> </a:t>
                </a:r>
                <a:r>
                  <a:rPr lang="fr-FR" b="0" dirty="0" err="1"/>
                  <a:t>predictors</a:t>
                </a:r>
                <a:r>
                  <a:rPr lang="fr-FR" b="0" dirty="0"/>
                  <a:t> </a:t>
                </a:r>
                <a:r>
                  <a:rPr lang="fr-FR" b="0" dirty="0" err="1"/>
                  <a:t>before</a:t>
                </a:r>
                <a:r>
                  <a:rPr lang="fr-FR" dirty="0" err="1"/>
                  <a:t>hand</a:t>
                </a:r>
                <a:endParaRPr lang="fr-FR" dirty="0"/>
              </a:p>
              <a:p>
                <a:pPr lvl="1"/>
                <a:r>
                  <a:rPr lang="fr-FR" b="0" dirty="0"/>
                  <a:t>How</a:t>
                </a:r>
                <a:r>
                  <a:rPr lang="fr-FR" dirty="0"/>
                  <a:t>? Lasso</a:t>
                </a:r>
              </a:p>
              <a:p>
                <a:pPr lvl="1"/>
                <a:r>
                  <a:rPr lang="fr-FR" b="0" dirty="0" err="1"/>
                  <a:t>Problem</a:t>
                </a:r>
                <a:r>
                  <a:rPr lang="fr-FR" b="0" dirty="0"/>
                  <a:t>: a lot of </a:t>
                </a:r>
                <a:r>
                  <a:rPr lang="fr-FR" b="0" dirty="0" err="1"/>
                  <a:t>missing</a:t>
                </a:r>
                <a:r>
                  <a:rPr lang="fr-FR" b="0" dirty="0"/>
                  <a:t> data</a:t>
                </a:r>
              </a:p>
              <a:p>
                <a:r>
                  <a:rPr lang="fr-FR" b="1" dirty="0"/>
                  <a:t>Solution:</a:t>
                </a:r>
                <a:r>
                  <a:rPr lang="fr-FR" b="0" dirty="0"/>
                  <a:t> </a:t>
                </a:r>
                <a:r>
                  <a:rPr lang="fr-FR" b="0" dirty="0" err="1"/>
                  <a:t>modified</a:t>
                </a:r>
                <a:r>
                  <a:rPr lang="fr-FR" b="0" dirty="0"/>
                  <a:t> version of the Lasso</a:t>
                </a:r>
              </a:p>
              <a:p>
                <a:r>
                  <a:rPr lang="fr-FR" b="1" dirty="0"/>
                  <a:t>State-of-the-art: </a:t>
                </a:r>
                <a:r>
                  <a:rPr lang="fr-FR" b="0" dirty="0" err="1"/>
                  <a:t>CoCoLasso</a:t>
                </a:r>
                <a:r>
                  <a:rPr lang="fr-FR" b="0" dirty="0"/>
                  <a:t> vs </a:t>
                </a:r>
                <a:r>
                  <a:rPr lang="fr-FR" b="0" dirty="0" err="1"/>
                  <a:t>HMLasso</a:t>
                </a:r>
                <a:endParaRPr lang="fr-FR" dirty="0"/>
              </a:p>
              <a:p>
                <a:pPr lvl="1"/>
                <a:r>
                  <a:rPr lang="fr-FR" dirty="0" err="1"/>
                  <a:t>HMLasso</a:t>
                </a:r>
                <a:r>
                  <a:rPr lang="fr-FR" dirty="0"/>
                  <a:t> </a:t>
                </a:r>
                <a:r>
                  <a:rPr lang="fr-FR" dirty="0" err="1"/>
                  <a:t>better</a:t>
                </a:r>
                <a:r>
                  <a:rPr lang="fr-FR" b="1" dirty="0"/>
                  <a:t> </a:t>
                </a:r>
                <a:r>
                  <a:rPr lang="fr-FR" dirty="0"/>
                  <a:t>for </a:t>
                </a:r>
                <a:r>
                  <a:rPr lang="fr-FR" dirty="0" err="1"/>
                  <a:t>our</a:t>
                </a:r>
                <a:r>
                  <a:rPr lang="fr-FR" dirty="0"/>
                  <a:t> </a:t>
                </a:r>
                <a:r>
                  <a:rPr lang="fr-FR" dirty="0" err="1"/>
                  <a:t>purpose</a:t>
                </a:r>
                <a:endParaRPr lang="fr-FR" dirty="0"/>
              </a:p>
              <a:p>
                <a:pPr lvl="1"/>
                <a:r>
                  <a:rPr lang="fr-FR" b="0" dirty="0"/>
                  <a:t>But </a:t>
                </a:r>
                <a:r>
                  <a:rPr lang="fr-FR" dirty="0"/>
                  <a:t>not </a:t>
                </a:r>
                <a:r>
                  <a:rPr lang="fr-FR" dirty="0" err="1"/>
                  <a:t>implemented</a:t>
                </a:r>
                <a:r>
                  <a:rPr lang="fr-FR" dirty="0"/>
                  <a:t> in Python…</a:t>
                </a:r>
              </a:p>
              <a:p>
                <a:r>
                  <a:rPr lang="fr-FR" b="1" dirty="0"/>
                  <a:t>So </a:t>
                </a:r>
                <a:r>
                  <a:rPr lang="fr-FR" b="1" dirty="0" err="1"/>
                  <a:t>we</a:t>
                </a:r>
                <a:r>
                  <a:rPr lang="fr-FR" b="1" dirty="0"/>
                  <a:t> </a:t>
                </a:r>
                <a:r>
                  <a:rPr lang="fr-FR" b="1" dirty="0" err="1"/>
                  <a:t>implemented</a:t>
                </a:r>
                <a:r>
                  <a:rPr lang="fr-FR" b="1" dirty="0"/>
                  <a:t> </a:t>
                </a:r>
                <a:r>
                  <a:rPr lang="fr-FR" b="1" dirty="0" err="1"/>
                  <a:t>it!</a:t>
                </a:r>
                <a:endParaRPr lang="fr-FR" b="1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D01F226-D975-2F28-D3E1-D2ACE6E012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A1B06C-442D-9215-C048-8487166B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626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0DCE2-D089-FCB5-593D-5C377D7B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561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IV – First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01F226-D975-2F28-D3E1-D2ACE6E01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HMLasso</a:t>
            </a:r>
            <a:r>
              <a:rPr lang="fr-FR" dirty="0"/>
              <a:t> in Python</a:t>
            </a:r>
          </a:p>
          <a:p>
            <a:pPr lvl="1"/>
            <a:r>
              <a:rPr lang="fr-FR" dirty="0"/>
              <a:t>CVXPY </a:t>
            </a:r>
            <a:r>
              <a:rPr lang="fr-FR" dirty="0" err="1"/>
              <a:t>library</a:t>
            </a:r>
            <a:r>
              <a:rPr lang="fr-FR" dirty="0"/>
              <a:t> → solver</a:t>
            </a:r>
          </a:p>
          <a:p>
            <a:pPr lvl="1"/>
            <a:r>
              <a:rPr lang="fr-FR" dirty="0" err="1"/>
              <a:t>Scikit-learn</a:t>
            </a:r>
            <a:r>
              <a:rPr lang="fr-FR" dirty="0"/>
              <a:t> like interface</a:t>
            </a:r>
          </a:p>
          <a:p>
            <a:r>
              <a:rPr lang="fr-FR" b="1" dirty="0" err="1"/>
              <a:t>Useful</a:t>
            </a:r>
            <a:r>
              <a:rPr lang="fr-FR" dirty="0"/>
              <a:t> to select </a:t>
            </a:r>
            <a:r>
              <a:rPr lang="fr-FR" dirty="0" err="1"/>
              <a:t>predictors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A1B06C-442D-9215-C048-8487166B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38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0DCE2-D089-FCB5-593D-5C377D7B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561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IV – First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01F226-D975-2F28-D3E1-D2ACE6E01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HMLasso</a:t>
            </a:r>
            <a:r>
              <a:rPr lang="fr-FR" dirty="0"/>
              <a:t> in Python</a:t>
            </a:r>
          </a:p>
          <a:p>
            <a:pPr lvl="1"/>
            <a:r>
              <a:rPr lang="fr-FR" dirty="0"/>
              <a:t>CVXPY </a:t>
            </a:r>
            <a:r>
              <a:rPr lang="fr-FR" dirty="0" err="1"/>
              <a:t>library</a:t>
            </a:r>
            <a:r>
              <a:rPr lang="fr-FR" dirty="0"/>
              <a:t> → solver</a:t>
            </a:r>
          </a:p>
          <a:p>
            <a:pPr lvl="1"/>
            <a:r>
              <a:rPr lang="fr-FR" dirty="0" err="1"/>
              <a:t>Scikit-learn</a:t>
            </a:r>
            <a:r>
              <a:rPr lang="fr-FR" dirty="0"/>
              <a:t> like interface</a:t>
            </a:r>
          </a:p>
          <a:p>
            <a:r>
              <a:rPr lang="fr-FR" b="1" dirty="0" err="1"/>
              <a:t>Useful</a:t>
            </a:r>
            <a:r>
              <a:rPr lang="fr-FR" dirty="0"/>
              <a:t> to select </a:t>
            </a:r>
            <a:r>
              <a:rPr lang="fr-FR" dirty="0" err="1"/>
              <a:t>predictors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A1B06C-442D-9215-C048-8487166B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9</a:t>
            </a:fld>
            <a:endParaRPr lang="fr-FR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0864FBF-7C39-8667-0AA1-210479570D70}"/>
              </a:ext>
            </a:extLst>
          </p:cNvPr>
          <p:cNvGrpSpPr/>
          <p:nvPr/>
        </p:nvGrpSpPr>
        <p:grpSpPr>
          <a:xfrm>
            <a:off x="4927372" y="1682567"/>
            <a:ext cx="6063161" cy="2926456"/>
            <a:chOff x="4927372" y="1682567"/>
            <a:chExt cx="6063161" cy="2926456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84E95D8B-1884-F576-BC1E-46DF4336C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7372" y="1682567"/>
              <a:ext cx="6063160" cy="2411715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E3E1D5B-F9C4-A37C-DE20-7B2809728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7373" y="4090818"/>
              <a:ext cx="6063160" cy="518205"/>
            </a:xfrm>
            <a:prstGeom prst="rect">
              <a:avLst/>
            </a:prstGeom>
          </p:spPr>
        </p:pic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9D583984-69A1-2FF1-92D3-365D406FA234}"/>
              </a:ext>
            </a:extLst>
          </p:cNvPr>
          <p:cNvSpPr/>
          <p:nvPr/>
        </p:nvSpPr>
        <p:spPr>
          <a:xfrm>
            <a:off x="6872748" y="4274074"/>
            <a:ext cx="678426" cy="2729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7800941-D647-A7FE-BEBA-3FD0C8A71AEA}"/>
              </a:ext>
            </a:extLst>
          </p:cNvPr>
          <p:cNvSpPr/>
          <p:nvPr/>
        </p:nvSpPr>
        <p:spPr>
          <a:xfrm>
            <a:off x="8971934" y="4101249"/>
            <a:ext cx="816471" cy="3058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430AAE-E90E-7F7A-6CCD-9808130CAC93}"/>
              </a:ext>
            </a:extLst>
          </p:cNvPr>
          <p:cNvSpPr txBox="1"/>
          <p:nvPr/>
        </p:nvSpPr>
        <p:spPr>
          <a:xfrm>
            <a:off x="7976417" y="5071414"/>
            <a:ext cx="1991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We</a:t>
            </a:r>
            <a:r>
              <a:rPr lang="fr-FR" dirty="0"/>
              <a:t> can drop </a:t>
            </a:r>
            <a:r>
              <a:rPr lang="fr-FR" dirty="0" err="1"/>
              <a:t>columns</a:t>
            </a:r>
            <a:r>
              <a:rPr lang="fr-FR" dirty="0"/>
              <a:t> 6 and 9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3ECC302-8D3A-BA41-3AEF-28586409509B}"/>
              </a:ext>
            </a:extLst>
          </p:cNvPr>
          <p:cNvCxnSpPr>
            <a:cxnSpLocks/>
            <a:stCxn id="14" idx="0"/>
            <a:endCxn id="13" idx="4"/>
          </p:cNvCxnSpPr>
          <p:nvPr/>
        </p:nvCxnSpPr>
        <p:spPr>
          <a:xfrm flipV="1">
            <a:off x="8971934" y="4407059"/>
            <a:ext cx="408236" cy="6643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75B3052-7317-CED1-0544-3F6F7C0A37D1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7451821" y="4507092"/>
            <a:ext cx="1520113" cy="5643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413554"/>
      </p:ext>
    </p:extLst>
  </p:cSld>
  <p:clrMapOvr>
    <a:masterClrMapping/>
  </p:clrMapOvr>
</p:sld>
</file>

<file path=ppt/theme/theme1.xml><?xml version="1.0" encoding="utf-8"?>
<a:theme xmlns:a="http://schemas.openxmlformats.org/drawingml/2006/main" name="Vue">
  <a:themeElements>
    <a:clrScheme name="Vu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u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u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178</TotalTime>
  <Words>675</Words>
  <Application>Microsoft Office PowerPoint</Application>
  <PresentationFormat>Grand écran</PresentationFormat>
  <Paragraphs>158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Century Schoolbook</vt:lpstr>
      <vt:lpstr>Wingdings 2</vt:lpstr>
      <vt:lpstr>Vue</vt:lpstr>
      <vt:lpstr>The predictability of life course</vt:lpstr>
      <vt:lpstr>Summary</vt:lpstr>
      <vt:lpstr>I – Introduction</vt:lpstr>
      <vt:lpstr>II – Data cleaning</vt:lpstr>
      <vt:lpstr>III – Creation of the Health Index</vt:lpstr>
      <vt:lpstr>IV – First machine learning procedures</vt:lpstr>
      <vt:lpstr>IV – First machine learning procedures</vt:lpstr>
      <vt:lpstr>IV – First machine learning procedures</vt:lpstr>
      <vt:lpstr>IV – First machine learning procedures</vt:lpstr>
      <vt:lpstr>IV – First machine learning procedures</vt:lpstr>
      <vt:lpstr>V – Second machine learning procedures</vt:lpstr>
      <vt:lpstr>V – Second machine learning procedures Linear methods – 2SLS</vt:lpstr>
      <vt:lpstr>V – Second machine learning procedures Linear methods – Within Regression</vt:lpstr>
      <vt:lpstr>V – Second machine learning procedures Tree Based methods – XGBoost</vt:lpstr>
      <vt:lpstr>V – Second machine learning procedures Tree Based methods – XGBoost</vt:lpstr>
      <vt:lpstr>V – Second machine learning procedures Tree Based methods – XGBoost</vt:lpstr>
      <vt:lpstr>V – Second machine learning procedures Tree Based methods – XGBoost</vt:lpstr>
      <vt:lpstr>V – Second machine learning procedures Tree Based methods – Random Forest</vt:lpstr>
      <vt:lpstr>V – Second machine learning procedures Tree Based methods – Random Forest</vt:lpstr>
      <vt:lpstr>V – Second machine learning procedures Tree Based methods – Random Forest</vt:lpstr>
      <vt:lpstr>V – Second machine learning procedures Tree Based methods – Random Forest</vt:lpstr>
      <vt:lpstr>VI -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predictability of life course</dc:title>
  <dc:creator>MASSIN Keryann</dc:creator>
  <cp:lastModifiedBy>MASSIN Keryann</cp:lastModifiedBy>
  <cp:revision>16</cp:revision>
  <dcterms:created xsi:type="dcterms:W3CDTF">2023-05-21T18:53:10Z</dcterms:created>
  <dcterms:modified xsi:type="dcterms:W3CDTF">2023-05-23T15:41:35Z</dcterms:modified>
</cp:coreProperties>
</file>