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8"/>
  </p:notesMasterIdLst>
  <p:sldIdLst>
    <p:sldId id="339" r:id="rId3"/>
    <p:sldId id="264" r:id="rId4"/>
    <p:sldId id="265" r:id="rId5"/>
    <p:sldId id="318" r:id="rId6"/>
    <p:sldId id="310" r:id="rId7"/>
    <p:sldId id="320" r:id="rId8"/>
    <p:sldId id="319" r:id="rId9"/>
    <p:sldId id="323" r:id="rId10"/>
    <p:sldId id="322" r:id="rId11"/>
    <p:sldId id="321" r:id="rId12"/>
    <p:sldId id="312" r:id="rId13"/>
    <p:sldId id="328" r:id="rId14"/>
    <p:sldId id="333" r:id="rId15"/>
    <p:sldId id="325" r:id="rId16"/>
    <p:sldId id="334" r:id="rId17"/>
    <p:sldId id="335" r:id="rId18"/>
    <p:sldId id="336" r:id="rId19"/>
    <p:sldId id="337" r:id="rId20"/>
    <p:sldId id="327" r:id="rId21"/>
    <p:sldId id="326" r:id="rId22"/>
    <p:sldId id="274" r:id="rId23"/>
    <p:sldId id="316" r:id="rId24"/>
    <p:sldId id="332" r:id="rId25"/>
    <p:sldId id="304" r:id="rId26"/>
    <p:sldId id="305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2" autoAdjust="0"/>
    <p:restoredTop sz="94660"/>
  </p:normalViewPr>
  <p:slideViewPr>
    <p:cSldViewPr>
      <p:cViewPr varScale="1">
        <p:scale>
          <a:sx n="106" d="100"/>
          <a:sy n="106" d="100"/>
        </p:scale>
        <p:origin x="108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36C423-C1A2-4F05-9084-CD3456E5C251}" type="doc">
      <dgm:prSet loTypeId="urn:diagrams.loki3.com/VaryingWidthList+Icon" loCatId="list" qsTypeId="urn:microsoft.com/office/officeart/2005/8/quickstyle/simple1" qsCatId="simple" csTypeId="urn:microsoft.com/office/officeart/2005/8/colors/accent1_2" csCatId="accent1" phldr="1"/>
      <dgm:spPr/>
    </dgm:pt>
    <dgm:pt modelId="{912031C3-7F41-4266-B673-E64E825DD747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 smtClean="0"/>
            <a:t>Infrastructure as a Service</a:t>
          </a:r>
        </a:p>
        <a:p>
          <a:r>
            <a:rPr lang="en-US" dirty="0" smtClean="0"/>
            <a:t>(</a:t>
          </a:r>
          <a:r>
            <a:rPr lang="en-US" dirty="0" err="1" smtClean="0"/>
            <a:t>IaaS</a:t>
          </a:r>
          <a:r>
            <a:rPr lang="en-US" dirty="0" smtClean="0"/>
            <a:t>)</a:t>
          </a:r>
          <a:endParaRPr lang="en-US" dirty="0"/>
        </a:p>
      </dgm:t>
    </dgm:pt>
    <dgm:pt modelId="{525BE1FB-11A1-42C8-AEC9-C4EFC8D04E3B}" type="parTrans" cxnId="{50F5FD1B-4D17-429C-B9BC-88587B5929C6}">
      <dgm:prSet/>
      <dgm:spPr/>
      <dgm:t>
        <a:bodyPr/>
        <a:lstStyle/>
        <a:p>
          <a:endParaRPr lang="en-US"/>
        </a:p>
      </dgm:t>
    </dgm:pt>
    <dgm:pt modelId="{9A06D308-B5E9-41BA-977C-F4D7B3FB49D3}" type="sibTrans" cxnId="{50F5FD1B-4D17-429C-B9BC-88587B5929C6}">
      <dgm:prSet/>
      <dgm:spPr/>
      <dgm:t>
        <a:bodyPr/>
        <a:lstStyle/>
        <a:p>
          <a:endParaRPr lang="en-US"/>
        </a:p>
      </dgm:t>
    </dgm:pt>
    <dgm:pt modelId="{E9312818-8B4E-4F70-AFE9-85A0E82B8F5F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Platform as a Service   </a:t>
          </a:r>
        </a:p>
        <a:p>
          <a:r>
            <a:rPr lang="en-US" dirty="0" err="1" smtClean="0"/>
            <a:t>PaaS</a:t>
          </a:r>
          <a:endParaRPr lang="en-US" dirty="0"/>
        </a:p>
      </dgm:t>
    </dgm:pt>
    <dgm:pt modelId="{C8DDC85D-7168-412C-BC18-6D2B407B2237}" type="parTrans" cxnId="{A03BF730-3D4C-4932-B469-7542AFE2E67A}">
      <dgm:prSet/>
      <dgm:spPr/>
      <dgm:t>
        <a:bodyPr/>
        <a:lstStyle/>
        <a:p>
          <a:endParaRPr lang="en-US"/>
        </a:p>
      </dgm:t>
    </dgm:pt>
    <dgm:pt modelId="{95DCCEAB-2265-47B7-8B9A-C50D9733F876}" type="sibTrans" cxnId="{A03BF730-3D4C-4932-B469-7542AFE2E67A}">
      <dgm:prSet/>
      <dgm:spPr/>
      <dgm:t>
        <a:bodyPr/>
        <a:lstStyle/>
        <a:p>
          <a:endParaRPr lang="en-US"/>
        </a:p>
      </dgm:t>
    </dgm:pt>
    <dgm:pt modelId="{6B65229E-28E1-4397-9BCC-ABCDED15FF60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 smtClean="0"/>
            <a:t>Software as a Service</a:t>
          </a:r>
        </a:p>
        <a:p>
          <a:r>
            <a:rPr lang="en-US" dirty="0" err="1" smtClean="0"/>
            <a:t>SaaS</a:t>
          </a:r>
          <a:endParaRPr lang="en-US" dirty="0"/>
        </a:p>
      </dgm:t>
    </dgm:pt>
    <dgm:pt modelId="{0B14FB11-D4AD-4494-8970-627F09AC5177}" type="parTrans" cxnId="{797C5D50-5805-4740-9F08-76CC01047BDE}">
      <dgm:prSet/>
      <dgm:spPr/>
      <dgm:t>
        <a:bodyPr/>
        <a:lstStyle/>
        <a:p>
          <a:endParaRPr lang="en-US"/>
        </a:p>
      </dgm:t>
    </dgm:pt>
    <dgm:pt modelId="{7B1B44AB-81DF-41AC-B2B1-7288427794C5}" type="sibTrans" cxnId="{797C5D50-5805-4740-9F08-76CC01047BDE}">
      <dgm:prSet/>
      <dgm:spPr/>
      <dgm:t>
        <a:bodyPr/>
        <a:lstStyle/>
        <a:p>
          <a:endParaRPr lang="en-US"/>
        </a:p>
      </dgm:t>
    </dgm:pt>
    <dgm:pt modelId="{4F789BEF-F5D7-46B8-A28F-F6EBBAE515C5}" type="pres">
      <dgm:prSet presAssocID="{1436C423-C1A2-4F05-9084-CD3456E5C251}" presName="Name0" presStyleCnt="0">
        <dgm:presLayoutVars>
          <dgm:resizeHandles/>
        </dgm:presLayoutVars>
      </dgm:prSet>
      <dgm:spPr/>
    </dgm:pt>
    <dgm:pt modelId="{9CB780D2-E860-42C6-BEE8-5A261AE1173D}" type="pres">
      <dgm:prSet presAssocID="{912031C3-7F41-4266-B673-E64E825DD747}" presName="text" presStyleLbl="node1" presStyleIdx="0" presStyleCnt="3" custScaleX="1020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2F9E8D-6B5B-45E0-ADF9-CDA44522C629}" type="pres">
      <dgm:prSet presAssocID="{9A06D308-B5E9-41BA-977C-F4D7B3FB49D3}" presName="space" presStyleCnt="0"/>
      <dgm:spPr/>
    </dgm:pt>
    <dgm:pt modelId="{5705C249-58CE-40ED-81FB-E9F4F4ADA403}" type="pres">
      <dgm:prSet presAssocID="{E9312818-8B4E-4F70-AFE9-85A0E82B8F5F}" presName="text" presStyleLbl="node1" presStyleIdx="1" presStyleCnt="3" custScaleX="1263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7A54B8-C919-4F28-A300-1D5778CD1822}" type="pres">
      <dgm:prSet presAssocID="{95DCCEAB-2265-47B7-8B9A-C50D9733F876}" presName="space" presStyleCnt="0"/>
      <dgm:spPr/>
    </dgm:pt>
    <dgm:pt modelId="{841ED75F-1FE1-4EBF-AC9D-50E8BF34EF5D}" type="pres">
      <dgm:prSet presAssocID="{6B65229E-28E1-4397-9BCC-ABCDED15FF60}" presName="text" presStyleLbl="node1" presStyleIdx="2" presStyleCnt="3" custScaleX="1243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6307E1-AD7D-48D9-9C5A-26F69AC8CE1C}" type="presOf" srcId="{1436C423-C1A2-4F05-9084-CD3456E5C251}" destId="{4F789BEF-F5D7-46B8-A28F-F6EBBAE515C5}" srcOrd="0" destOrd="0" presId="urn:diagrams.loki3.com/VaryingWidthList+Icon"/>
    <dgm:cxn modelId="{797C5D50-5805-4740-9F08-76CC01047BDE}" srcId="{1436C423-C1A2-4F05-9084-CD3456E5C251}" destId="{6B65229E-28E1-4397-9BCC-ABCDED15FF60}" srcOrd="2" destOrd="0" parTransId="{0B14FB11-D4AD-4494-8970-627F09AC5177}" sibTransId="{7B1B44AB-81DF-41AC-B2B1-7288427794C5}"/>
    <dgm:cxn modelId="{D3B9BA2B-AE1C-406D-805C-C83AA945878B}" type="presOf" srcId="{E9312818-8B4E-4F70-AFE9-85A0E82B8F5F}" destId="{5705C249-58CE-40ED-81FB-E9F4F4ADA403}" srcOrd="0" destOrd="0" presId="urn:diagrams.loki3.com/VaryingWidthList+Icon"/>
    <dgm:cxn modelId="{810639D8-E7A2-4DD5-9EEF-85E2FD8FD2B4}" type="presOf" srcId="{6B65229E-28E1-4397-9BCC-ABCDED15FF60}" destId="{841ED75F-1FE1-4EBF-AC9D-50E8BF34EF5D}" srcOrd="0" destOrd="0" presId="urn:diagrams.loki3.com/VaryingWidthList+Icon"/>
    <dgm:cxn modelId="{A03BF730-3D4C-4932-B469-7542AFE2E67A}" srcId="{1436C423-C1A2-4F05-9084-CD3456E5C251}" destId="{E9312818-8B4E-4F70-AFE9-85A0E82B8F5F}" srcOrd="1" destOrd="0" parTransId="{C8DDC85D-7168-412C-BC18-6D2B407B2237}" sibTransId="{95DCCEAB-2265-47B7-8B9A-C50D9733F876}"/>
    <dgm:cxn modelId="{8D5A55C6-D691-4E71-A8BC-954159C42C7B}" type="presOf" srcId="{912031C3-7F41-4266-B673-E64E825DD747}" destId="{9CB780D2-E860-42C6-BEE8-5A261AE1173D}" srcOrd="0" destOrd="0" presId="urn:diagrams.loki3.com/VaryingWidthList+Icon"/>
    <dgm:cxn modelId="{50F5FD1B-4D17-429C-B9BC-88587B5929C6}" srcId="{1436C423-C1A2-4F05-9084-CD3456E5C251}" destId="{912031C3-7F41-4266-B673-E64E825DD747}" srcOrd="0" destOrd="0" parTransId="{525BE1FB-11A1-42C8-AEC9-C4EFC8D04E3B}" sibTransId="{9A06D308-B5E9-41BA-977C-F4D7B3FB49D3}"/>
    <dgm:cxn modelId="{20720B90-9EA6-4D0C-9D84-3D66BBB16194}" type="presParOf" srcId="{4F789BEF-F5D7-46B8-A28F-F6EBBAE515C5}" destId="{9CB780D2-E860-42C6-BEE8-5A261AE1173D}" srcOrd="0" destOrd="0" presId="urn:diagrams.loki3.com/VaryingWidthList+Icon"/>
    <dgm:cxn modelId="{4D07F9BB-8EF8-4026-A53D-527A9FB72CBE}" type="presParOf" srcId="{4F789BEF-F5D7-46B8-A28F-F6EBBAE515C5}" destId="{FF2F9E8D-6B5B-45E0-ADF9-CDA44522C629}" srcOrd="1" destOrd="0" presId="urn:diagrams.loki3.com/VaryingWidthList+Icon"/>
    <dgm:cxn modelId="{E9B90ACD-A2DE-4EA2-85F2-497EDF1DD0DC}" type="presParOf" srcId="{4F789BEF-F5D7-46B8-A28F-F6EBBAE515C5}" destId="{5705C249-58CE-40ED-81FB-E9F4F4ADA403}" srcOrd="2" destOrd="0" presId="urn:diagrams.loki3.com/VaryingWidthList+Icon"/>
    <dgm:cxn modelId="{67B9D2A0-10AB-4131-BA27-B74FCB1ABCD9}" type="presParOf" srcId="{4F789BEF-F5D7-46B8-A28F-F6EBBAE515C5}" destId="{0D7A54B8-C919-4F28-A300-1D5778CD1822}" srcOrd="3" destOrd="0" presId="urn:diagrams.loki3.com/VaryingWidthList+Icon"/>
    <dgm:cxn modelId="{0EEAA7D9-DE90-4A07-96A0-745E6FF3A6C6}" type="presParOf" srcId="{4F789BEF-F5D7-46B8-A28F-F6EBBAE515C5}" destId="{841ED75F-1FE1-4EBF-AC9D-50E8BF34EF5D}" srcOrd="4" destOrd="0" presId="urn:diagrams.loki3.com/VaryingWidthLis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36C423-C1A2-4F05-9084-CD3456E5C251}" type="doc">
      <dgm:prSet loTypeId="urn:diagrams.loki3.com/VaryingWidthList+Icon" loCatId="list" qsTypeId="urn:microsoft.com/office/officeart/2005/8/quickstyle/simple1" qsCatId="simple" csTypeId="urn:microsoft.com/office/officeart/2005/8/colors/accent1_2" csCatId="accent1" phldr="1"/>
      <dgm:spPr/>
    </dgm:pt>
    <dgm:pt modelId="{912031C3-7F41-4266-B673-E64E825DD747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 smtClean="0"/>
            <a:t>Private Cloud</a:t>
          </a:r>
          <a:endParaRPr lang="en-US" dirty="0"/>
        </a:p>
      </dgm:t>
    </dgm:pt>
    <dgm:pt modelId="{525BE1FB-11A1-42C8-AEC9-C4EFC8D04E3B}" type="parTrans" cxnId="{50F5FD1B-4D17-429C-B9BC-88587B5929C6}">
      <dgm:prSet/>
      <dgm:spPr/>
      <dgm:t>
        <a:bodyPr/>
        <a:lstStyle/>
        <a:p>
          <a:endParaRPr lang="en-US"/>
        </a:p>
      </dgm:t>
    </dgm:pt>
    <dgm:pt modelId="{9A06D308-B5E9-41BA-977C-F4D7B3FB49D3}" type="sibTrans" cxnId="{50F5FD1B-4D17-429C-B9BC-88587B5929C6}">
      <dgm:prSet/>
      <dgm:spPr/>
      <dgm:t>
        <a:bodyPr/>
        <a:lstStyle/>
        <a:p>
          <a:endParaRPr lang="en-US"/>
        </a:p>
      </dgm:t>
    </dgm:pt>
    <dgm:pt modelId="{6B65229E-28E1-4397-9BCC-ABCDED15FF60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 smtClean="0"/>
            <a:t>Public Cloud</a:t>
          </a:r>
          <a:endParaRPr lang="en-US" dirty="0"/>
        </a:p>
      </dgm:t>
    </dgm:pt>
    <dgm:pt modelId="{0B14FB11-D4AD-4494-8970-627F09AC5177}" type="parTrans" cxnId="{797C5D50-5805-4740-9F08-76CC01047BDE}">
      <dgm:prSet/>
      <dgm:spPr/>
      <dgm:t>
        <a:bodyPr/>
        <a:lstStyle/>
        <a:p>
          <a:endParaRPr lang="en-US"/>
        </a:p>
      </dgm:t>
    </dgm:pt>
    <dgm:pt modelId="{7B1B44AB-81DF-41AC-B2B1-7288427794C5}" type="sibTrans" cxnId="{797C5D50-5805-4740-9F08-76CC01047BDE}">
      <dgm:prSet/>
      <dgm:spPr/>
      <dgm:t>
        <a:bodyPr/>
        <a:lstStyle/>
        <a:p>
          <a:endParaRPr lang="en-US"/>
        </a:p>
      </dgm:t>
    </dgm:pt>
    <dgm:pt modelId="{2CDE46BA-47FF-4709-9FCB-B9A22B98AA85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/>
            <a:t>Hybrid Cloud</a:t>
          </a:r>
          <a:endParaRPr lang="en-US" dirty="0"/>
        </a:p>
      </dgm:t>
    </dgm:pt>
    <dgm:pt modelId="{8CE452BA-F2A0-4154-8DD5-B035C80B9EB8}" type="parTrans" cxnId="{16F91901-8513-42A5-8954-DD5F7811E094}">
      <dgm:prSet/>
      <dgm:spPr/>
      <dgm:t>
        <a:bodyPr/>
        <a:lstStyle/>
        <a:p>
          <a:endParaRPr lang="en-US"/>
        </a:p>
      </dgm:t>
    </dgm:pt>
    <dgm:pt modelId="{D2B0233D-19AC-42FE-9BAB-AED8CE7BCDDB}" type="sibTrans" cxnId="{16F91901-8513-42A5-8954-DD5F7811E094}">
      <dgm:prSet/>
      <dgm:spPr/>
      <dgm:t>
        <a:bodyPr/>
        <a:lstStyle/>
        <a:p>
          <a:endParaRPr lang="en-US"/>
        </a:p>
      </dgm:t>
    </dgm:pt>
    <dgm:pt modelId="{4F789BEF-F5D7-46B8-A28F-F6EBBAE515C5}" type="pres">
      <dgm:prSet presAssocID="{1436C423-C1A2-4F05-9084-CD3456E5C251}" presName="Name0" presStyleCnt="0">
        <dgm:presLayoutVars>
          <dgm:resizeHandles/>
        </dgm:presLayoutVars>
      </dgm:prSet>
      <dgm:spPr/>
    </dgm:pt>
    <dgm:pt modelId="{9CB780D2-E860-42C6-BEE8-5A261AE1173D}" type="pres">
      <dgm:prSet presAssocID="{912031C3-7F41-4266-B673-E64E825DD747}" presName="text" presStyleLbl="node1" presStyleIdx="0" presStyleCnt="3" custScaleX="2126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2F9E8D-6B5B-45E0-ADF9-CDA44522C629}" type="pres">
      <dgm:prSet presAssocID="{9A06D308-B5E9-41BA-977C-F4D7B3FB49D3}" presName="space" presStyleCnt="0"/>
      <dgm:spPr/>
    </dgm:pt>
    <dgm:pt modelId="{841ED75F-1FE1-4EBF-AC9D-50E8BF34EF5D}" type="pres">
      <dgm:prSet presAssocID="{6B65229E-28E1-4397-9BCC-ABCDED15FF60}" presName="text" presStyleLbl="node1" presStyleIdx="1" presStyleCnt="3" custScaleX="1532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143AEC-9A13-4752-800B-8981EE37492A}" type="pres">
      <dgm:prSet presAssocID="{7B1B44AB-81DF-41AC-B2B1-7288427794C5}" presName="space" presStyleCnt="0"/>
      <dgm:spPr/>
    </dgm:pt>
    <dgm:pt modelId="{4E263E7B-27FD-40D7-8DC3-2188DAEADC08}" type="pres">
      <dgm:prSet presAssocID="{2CDE46BA-47FF-4709-9FCB-B9A22B98AA85}" presName="text" presStyleLbl="node1" presStyleIdx="2" presStyleCnt="3" custScaleX="1470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FB2A2C8-D679-4376-A171-003F17E8A50D}" type="presOf" srcId="{2CDE46BA-47FF-4709-9FCB-B9A22B98AA85}" destId="{4E263E7B-27FD-40D7-8DC3-2188DAEADC08}" srcOrd="0" destOrd="0" presId="urn:diagrams.loki3.com/VaryingWidthList+Icon"/>
    <dgm:cxn modelId="{797C5D50-5805-4740-9F08-76CC01047BDE}" srcId="{1436C423-C1A2-4F05-9084-CD3456E5C251}" destId="{6B65229E-28E1-4397-9BCC-ABCDED15FF60}" srcOrd="1" destOrd="0" parTransId="{0B14FB11-D4AD-4494-8970-627F09AC5177}" sibTransId="{7B1B44AB-81DF-41AC-B2B1-7288427794C5}"/>
    <dgm:cxn modelId="{20431E6F-F253-482B-B67B-9B2AFA4C633A}" type="presOf" srcId="{912031C3-7F41-4266-B673-E64E825DD747}" destId="{9CB780D2-E860-42C6-BEE8-5A261AE1173D}" srcOrd="0" destOrd="0" presId="urn:diagrams.loki3.com/VaryingWidthList+Icon"/>
    <dgm:cxn modelId="{16F91901-8513-42A5-8954-DD5F7811E094}" srcId="{1436C423-C1A2-4F05-9084-CD3456E5C251}" destId="{2CDE46BA-47FF-4709-9FCB-B9A22B98AA85}" srcOrd="2" destOrd="0" parTransId="{8CE452BA-F2A0-4154-8DD5-B035C80B9EB8}" sibTransId="{D2B0233D-19AC-42FE-9BAB-AED8CE7BCDDB}"/>
    <dgm:cxn modelId="{9EA3B8C6-3205-4855-BA7D-6929BC1E6E50}" type="presOf" srcId="{6B65229E-28E1-4397-9BCC-ABCDED15FF60}" destId="{841ED75F-1FE1-4EBF-AC9D-50E8BF34EF5D}" srcOrd="0" destOrd="0" presId="urn:diagrams.loki3.com/VaryingWidthList+Icon"/>
    <dgm:cxn modelId="{50F5FD1B-4D17-429C-B9BC-88587B5929C6}" srcId="{1436C423-C1A2-4F05-9084-CD3456E5C251}" destId="{912031C3-7F41-4266-B673-E64E825DD747}" srcOrd="0" destOrd="0" parTransId="{525BE1FB-11A1-42C8-AEC9-C4EFC8D04E3B}" sibTransId="{9A06D308-B5E9-41BA-977C-F4D7B3FB49D3}"/>
    <dgm:cxn modelId="{EA89B8AE-2B8A-4F53-AC91-43FC2069B0E8}" type="presOf" srcId="{1436C423-C1A2-4F05-9084-CD3456E5C251}" destId="{4F789BEF-F5D7-46B8-A28F-F6EBBAE515C5}" srcOrd="0" destOrd="0" presId="urn:diagrams.loki3.com/VaryingWidthList+Icon"/>
    <dgm:cxn modelId="{6B51FE76-4BD7-45A0-8F91-7F730FB5D221}" type="presParOf" srcId="{4F789BEF-F5D7-46B8-A28F-F6EBBAE515C5}" destId="{9CB780D2-E860-42C6-BEE8-5A261AE1173D}" srcOrd="0" destOrd="0" presId="urn:diagrams.loki3.com/VaryingWidthList+Icon"/>
    <dgm:cxn modelId="{74D46AE3-4662-4905-950B-511D963491BD}" type="presParOf" srcId="{4F789BEF-F5D7-46B8-A28F-F6EBBAE515C5}" destId="{FF2F9E8D-6B5B-45E0-ADF9-CDA44522C629}" srcOrd="1" destOrd="0" presId="urn:diagrams.loki3.com/VaryingWidthList+Icon"/>
    <dgm:cxn modelId="{1D671592-71E0-45AD-A718-14A514B9A692}" type="presParOf" srcId="{4F789BEF-F5D7-46B8-A28F-F6EBBAE515C5}" destId="{841ED75F-1FE1-4EBF-AC9D-50E8BF34EF5D}" srcOrd="2" destOrd="0" presId="urn:diagrams.loki3.com/VaryingWidthList+Icon"/>
    <dgm:cxn modelId="{9A2E1B05-ADDF-40DD-BFE1-D4D32EDEF567}" type="presParOf" srcId="{4F789BEF-F5D7-46B8-A28F-F6EBBAE515C5}" destId="{CD143AEC-9A13-4752-800B-8981EE37492A}" srcOrd="3" destOrd="0" presId="urn:diagrams.loki3.com/VaryingWidthList+Icon"/>
    <dgm:cxn modelId="{6897AFA0-96E5-48E9-B098-74531D3BFD81}" type="presParOf" srcId="{4F789BEF-F5D7-46B8-A28F-F6EBBAE515C5}" destId="{4E263E7B-27FD-40D7-8DC3-2188DAEADC08}" srcOrd="4" destOrd="0" presId="urn:diagrams.loki3.com/VaryingWidthList+Icon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DFC2038-6BF3-4E7E-8617-7D1F83BB81C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A49FC86-01CE-4772-A7F9-7C5B4E55EF3C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 dirty="0" smtClean="0">
              <a:solidFill>
                <a:schemeClr val="tx2"/>
              </a:solidFill>
            </a:rPr>
            <a:t>Plan</a:t>
          </a:r>
          <a:endParaRPr lang="en-US" b="1" dirty="0">
            <a:solidFill>
              <a:schemeClr val="tx2"/>
            </a:solidFill>
          </a:endParaRPr>
        </a:p>
      </dgm:t>
    </dgm:pt>
    <dgm:pt modelId="{8CE93AFF-ECF4-4411-B98A-CD78FBC63971}" type="parTrans" cxnId="{3D1FBA14-60B1-4A05-9314-B2CAB6036A7B}">
      <dgm:prSet/>
      <dgm:spPr/>
      <dgm:t>
        <a:bodyPr/>
        <a:lstStyle/>
        <a:p>
          <a:endParaRPr lang="en-US"/>
        </a:p>
      </dgm:t>
    </dgm:pt>
    <dgm:pt modelId="{F42B0B49-5831-42D6-99EB-11E9FF352C0D}" type="sibTrans" cxnId="{3D1FBA14-60B1-4A05-9314-B2CAB6036A7B}">
      <dgm:prSet/>
      <dgm:spPr/>
      <dgm:t>
        <a:bodyPr/>
        <a:lstStyle/>
        <a:p>
          <a:endParaRPr lang="en-US"/>
        </a:p>
      </dgm:t>
    </dgm:pt>
    <dgm:pt modelId="{3F1FB393-7AA7-46FF-9EF8-E4F7C159319F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 dirty="0" smtClean="0">
              <a:solidFill>
                <a:schemeClr val="tx2"/>
              </a:solidFill>
            </a:rPr>
            <a:t>Execute</a:t>
          </a:r>
          <a:endParaRPr lang="en-US" b="1" dirty="0">
            <a:solidFill>
              <a:schemeClr val="tx2"/>
            </a:solidFill>
          </a:endParaRPr>
        </a:p>
      </dgm:t>
    </dgm:pt>
    <dgm:pt modelId="{D9A5088E-5E21-47B1-A2E6-3A395AEC85CD}" type="parTrans" cxnId="{E06C4196-21CA-41BA-A7E1-AA66186AE602}">
      <dgm:prSet/>
      <dgm:spPr/>
      <dgm:t>
        <a:bodyPr/>
        <a:lstStyle/>
        <a:p>
          <a:endParaRPr lang="en-US"/>
        </a:p>
      </dgm:t>
    </dgm:pt>
    <dgm:pt modelId="{3EA935B0-3CB4-443A-94EE-8C9E6771D521}" type="sibTrans" cxnId="{E06C4196-21CA-41BA-A7E1-AA66186AE602}">
      <dgm:prSet/>
      <dgm:spPr/>
      <dgm:t>
        <a:bodyPr/>
        <a:lstStyle/>
        <a:p>
          <a:endParaRPr lang="en-US"/>
        </a:p>
      </dgm:t>
    </dgm:pt>
    <dgm:pt modelId="{D50B1400-ADC9-4F98-9443-97A7F7D94605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 dirty="0" smtClean="0">
              <a:solidFill>
                <a:schemeClr val="tx2"/>
              </a:solidFill>
            </a:rPr>
            <a:t>Improve</a:t>
          </a:r>
          <a:endParaRPr lang="en-US" b="1" dirty="0">
            <a:solidFill>
              <a:schemeClr val="tx2"/>
            </a:solidFill>
          </a:endParaRPr>
        </a:p>
      </dgm:t>
    </dgm:pt>
    <dgm:pt modelId="{5EFC6920-F3FC-4AB2-A93A-CF9A86A49850}" type="parTrans" cxnId="{E98C53FF-4016-4E06-9025-8E025DEB8FA0}">
      <dgm:prSet/>
      <dgm:spPr/>
      <dgm:t>
        <a:bodyPr/>
        <a:lstStyle/>
        <a:p>
          <a:endParaRPr lang="en-US"/>
        </a:p>
      </dgm:t>
    </dgm:pt>
    <dgm:pt modelId="{56681817-EC9A-42F9-ADB9-873B07AC7DA1}" type="sibTrans" cxnId="{E98C53FF-4016-4E06-9025-8E025DEB8FA0}">
      <dgm:prSet/>
      <dgm:spPr/>
      <dgm:t>
        <a:bodyPr/>
        <a:lstStyle/>
        <a:p>
          <a:endParaRPr lang="en-US"/>
        </a:p>
      </dgm:t>
    </dgm:pt>
    <dgm:pt modelId="{E19B6049-2862-434A-9F88-6360A979A397}" type="pres">
      <dgm:prSet presAssocID="{BDFC2038-6BF3-4E7E-8617-7D1F83BB81C2}" presName="Name0" presStyleCnt="0">
        <dgm:presLayoutVars>
          <dgm:dir/>
          <dgm:resizeHandles val="exact"/>
        </dgm:presLayoutVars>
      </dgm:prSet>
      <dgm:spPr/>
    </dgm:pt>
    <dgm:pt modelId="{D95D7816-5606-4805-9D02-578F81794122}" type="pres">
      <dgm:prSet presAssocID="{AA49FC86-01CE-4772-A7F9-7C5B4E55EF3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BB10A0-68DA-48CF-BB9A-D1B6680F2676}" type="pres">
      <dgm:prSet presAssocID="{F42B0B49-5831-42D6-99EB-11E9FF352C0D}" presName="sibTrans" presStyleLbl="sibTrans2D1" presStyleIdx="0" presStyleCnt="2"/>
      <dgm:spPr/>
      <dgm:t>
        <a:bodyPr/>
        <a:lstStyle/>
        <a:p>
          <a:endParaRPr lang="en-US"/>
        </a:p>
      </dgm:t>
    </dgm:pt>
    <dgm:pt modelId="{D23C1CF2-22F9-4864-A2E6-6CABB3076BF3}" type="pres">
      <dgm:prSet presAssocID="{F42B0B49-5831-42D6-99EB-11E9FF352C0D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3660D47F-5300-48A9-A2C8-8EEE16BD8EB9}" type="pres">
      <dgm:prSet presAssocID="{3F1FB393-7AA7-46FF-9EF8-E4F7C159319F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DD6991-F41C-4589-B858-465340DFA8E6}" type="pres">
      <dgm:prSet presAssocID="{3EA935B0-3CB4-443A-94EE-8C9E6771D521}" presName="sibTrans" presStyleLbl="sibTrans2D1" presStyleIdx="1" presStyleCnt="2"/>
      <dgm:spPr/>
      <dgm:t>
        <a:bodyPr/>
        <a:lstStyle/>
        <a:p>
          <a:endParaRPr lang="en-US"/>
        </a:p>
      </dgm:t>
    </dgm:pt>
    <dgm:pt modelId="{C1BD1573-48DD-4601-BACC-F1E9DF0D864E}" type="pres">
      <dgm:prSet presAssocID="{3EA935B0-3CB4-443A-94EE-8C9E6771D521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F1951337-8950-4760-96B5-B34D634A36BF}" type="pres">
      <dgm:prSet presAssocID="{D50B1400-ADC9-4F98-9443-97A7F7D9460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3F4EEDA-AD65-42CD-A33F-DCE5B525EF67}" type="presOf" srcId="{3F1FB393-7AA7-46FF-9EF8-E4F7C159319F}" destId="{3660D47F-5300-48A9-A2C8-8EEE16BD8EB9}" srcOrd="0" destOrd="0" presId="urn:microsoft.com/office/officeart/2005/8/layout/process1"/>
    <dgm:cxn modelId="{2F829A22-190A-4DE0-8E72-F6C452EC40A1}" type="presOf" srcId="{AA49FC86-01CE-4772-A7F9-7C5B4E55EF3C}" destId="{D95D7816-5606-4805-9D02-578F81794122}" srcOrd="0" destOrd="0" presId="urn:microsoft.com/office/officeart/2005/8/layout/process1"/>
    <dgm:cxn modelId="{381E93AF-9261-4086-BB6C-06B453A4AC7C}" type="presOf" srcId="{F42B0B49-5831-42D6-99EB-11E9FF352C0D}" destId="{D23C1CF2-22F9-4864-A2E6-6CABB3076BF3}" srcOrd="1" destOrd="0" presId="urn:microsoft.com/office/officeart/2005/8/layout/process1"/>
    <dgm:cxn modelId="{4E7ADC05-B825-4F2C-B35C-C47A5F354CA3}" type="presOf" srcId="{3EA935B0-3CB4-443A-94EE-8C9E6771D521}" destId="{A2DD6991-F41C-4589-B858-465340DFA8E6}" srcOrd="0" destOrd="0" presId="urn:microsoft.com/office/officeart/2005/8/layout/process1"/>
    <dgm:cxn modelId="{D8742D05-52B6-4524-B76A-C3B43380D86B}" type="presOf" srcId="{3EA935B0-3CB4-443A-94EE-8C9E6771D521}" destId="{C1BD1573-48DD-4601-BACC-F1E9DF0D864E}" srcOrd="1" destOrd="0" presId="urn:microsoft.com/office/officeart/2005/8/layout/process1"/>
    <dgm:cxn modelId="{3D1FBA14-60B1-4A05-9314-B2CAB6036A7B}" srcId="{BDFC2038-6BF3-4E7E-8617-7D1F83BB81C2}" destId="{AA49FC86-01CE-4772-A7F9-7C5B4E55EF3C}" srcOrd="0" destOrd="0" parTransId="{8CE93AFF-ECF4-4411-B98A-CD78FBC63971}" sibTransId="{F42B0B49-5831-42D6-99EB-11E9FF352C0D}"/>
    <dgm:cxn modelId="{E06C4196-21CA-41BA-A7E1-AA66186AE602}" srcId="{BDFC2038-6BF3-4E7E-8617-7D1F83BB81C2}" destId="{3F1FB393-7AA7-46FF-9EF8-E4F7C159319F}" srcOrd="1" destOrd="0" parTransId="{D9A5088E-5E21-47B1-A2E6-3A395AEC85CD}" sibTransId="{3EA935B0-3CB4-443A-94EE-8C9E6771D521}"/>
    <dgm:cxn modelId="{9BC37F4C-719A-4E22-8056-9F81AF237F2D}" type="presOf" srcId="{F42B0B49-5831-42D6-99EB-11E9FF352C0D}" destId="{BDBB10A0-68DA-48CF-BB9A-D1B6680F2676}" srcOrd="0" destOrd="0" presId="urn:microsoft.com/office/officeart/2005/8/layout/process1"/>
    <dgm:cxn modelId="{3FAFE15D-168B-4E59-9BF5-B092D28FB59F}" type="presOf" srcId="{D50B1400-ADC9-4F98-9443-97A7F7D94605}" destId="{F1951337-8950-4760-96B5-B34D634A36BF}" srcOrd="0" destOrd="0" presId="urn:microsoft.com/office/officeart/2005/8/layout/process1"/>
    <dgm:cxn modelId="{F17E9FBB-2458-4763-8D92-78AA891E6EAB}" type="presOf" srcId="{BDFC2038-6BF3-4E7E-8617-7D1F83BB81C2}" destId="{E19B6049-2862-434A-9F88-6360A979A397}" srcOrd="0" destOrd="0" presId="urn:microsoft.com/office/officeart/2005/8/layout/process1"/>
    <dgm:cxn modelId="{E98C53FF-4016-4E06-9025-8E025DEB8FA0}" srcId="{BDFC2038-6BF3-4E7E-8617-7D1F83BB81C2}" destId="{D50B1400-ADC9-4F98-9443-97A7F7D94605}" srcOrd="2" destOrd="0" parTransId="{5EFC6920-F3FC-4AB2-A93A-CF9A86A49850}" sibTransId="{56681817-EC9A-42F9-ADB9-873B07AC7DA1}"/>
    <dgm:cxn modelId="{6722CFDE-E703-4072-A1A6-351978FB91E3}" type="presParOf" srcId="{E19B6049-2862-434A-9F88-6360A979A397}" destId="{D95D7816-5606-4805-9D02-578F81794122}" srcOrd="0" destOrd="0" presId="urn:microsoft.com/office/officeart/2005/8/layout/process1"/>
    <dgm:cxn modelId="{AAAF99E2-7DBD-440D-A62D-499B64500907}" type="presParOf" srcId="{E19B6049-2862-434A-9F88-6360A979A397}" destId="{BDBB10A0-68DA-48CF-BB9A-D1B6680F2676}" srcOrd="1" destOrd="0" presId="urn:microsoft.com/office/officeart/2005/8/layout/process1"/>
    <dgm:cxn modelId="{3D057DC1-9AF1-4A1E-92AF-79545AAF8223}" type="presParOf" srcId="{BDBB10A0-68DA-48CF-BB9A-D1B6680F2676}" destId="{D23C1CF2-22F9-4864-A2E6-6CABB3076BF3}" srcOrd="0" destOrd="0" presId="urn:microsoft.com/office/officeart/2005/8/layout/process1"/>
    <dgm:cxn modelId="{0BE7D22D-F40E-4DCF-BC19-D13D9DF36312}" type="presParOf" srcId="{E19B6049-2862-434A-9F88-6360A979A397}" destId="{3660D47F-5300-48A9-A2C8-8EEE16BD8EB9}" srcOrd="2" destOrd="0" presId="urn:microsoft.com/office/officeart/2005/8/layout/process1"/>
    <dgm:cxn modelId="{94669002-CCD8-4F92-950C-6993FB9DC2E1}" type="presParOf" srcId="{E19B6049-2862-434A-9F88-6360A979A397}" destId="{A2DD6991-F41C-4589-B858-465340DFA8E6}" srcOrd="3" destOrd="0" presId="urn:microsoft.com/office/officeart/2005/8/layout/process1"/>
    <dgm:cxn modelId="{970A099D-B70D-4A1B-A29E-8FAB84982329}" type="presParOf" srcId="{A2DD6991-F41C-4589-B858-465340DFA8E6}" destId="{C1BD1573-48DD-4601-BACC-F1E9DF0D864E}" srcOrd="0" destOrd="0" presId="urn:microsoft.com/office/officeart/2005/8/layout/process1"/>
    <dgm:cxn modelId="{9791F51A-CFF1-48C2-A437-F06F94A531FA}" type="presParOf" srcId="{E19B6049-2862-434A-9F88-6360A979A397}" destId="{F1951337-8950-4760-96B5-B34D634A36B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B780D2-E860-42C6-BEE8-5A261AE1173D}">
      <dsp:nvSpPr>
        <dsp:cNvPr id="0" name=""/>
        <dsp:cNvSpPr/>
      </dsp:nvSpPr>
      <dsp:spPr>
        <a:xfrm>
          <a:off x="228603" y="1465"/>
          <a:ext cx="3581393" cy="967505"/>
        </a:xfrm>
        <a:prstGeom prst="rect">
          <a:avLst/>
        </a:prstGeom>
        <a:solidFill>
          <a:schemeClr val="tx2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Infrastructure as a Service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(</a:t>
          </a:r>
          <a:r>
            <a:rPr lang="en-US" sz="2300" kern="1200" dirty="0" err="1" smtClean="0"/>
            <a:t>IaaS</a:t>
          </a:r>
          <a:r>
            <a:rPr lang="en-US" sz="2300" kern="1200" dirty="0" smtClean="0"/>
            <a:t>)</a:t>
          </a:r>
          <a:endParaRPr lang="en-US" sz="2300" kern="1200" dirty="0"/>
        </a:p>
      </dsp:txBody>
      <dsp:txXfrm>
        <a:off x="228603" y="1465"/>
        <a:ext cx="3581393" cy="967505"/>
      </dsp:txXfrm>
    </dsp:sp>
    <dsp:sp modelId="{5705C249-58CE-40ED-81FB-E9F4F4ADA403}">
      <dsp:nvSpPr>
        <dsp:cNvPr id="0" name=""/>
        <dsp:cNvSpPr/>
      </dsp:nvSpPr>
      <dsp:spPr>
        <a:xfrm>
          <a:off x="228600" y="1017346"/>
          <a:ext cx="3581398" cy="967505"/>
        </a:xfrm>
        <a:prstGeom prst="rect">
          <a:avLst/>
        </a:prstGeom>
        <a:solidFill>
          <a:schemeClr val="accent2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Platform as a Service   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PaaS</a:t>
          </a:r>
          <a:endParaRPr lang="en-US" sz="2300" kern="1200" dirty="0"/>
        </a:p>
      </dsp:txBody>
      <dsp:txXfrm>
        <a:off x="228600" y="1017346"/>
        <a:ext cx="3581398" cy="967505"/>
      </dsp:txXfrm>
    </dsp:sp>
    <dsp:sp modelId="{841ED75F-1FE1-4EBF-AC9D-50E8BF34EF5D}">
      <dsp:nvSpPr>
        <dsp:cNvPr id="0" name=""/>
        <dsp:cNvSpPr/>
      </dsp:nvSpPr>
      <dsp:spPr>
        <a:xfrm>
          <a:off x="256582" y="2033227"/>
          <a:ext cx="3525435" cy="967505"/>
        </a:xfrm>
        <a:prstGeom prst="rect">
          <a:avLst/>
        </a:prstGeom>
        <a:solidFill>
          <a:schemeClr val="accent3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Software as a Service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SaaS</a:t>
          </a:r>
          <a:endParaRPr lang="en-US" sz="2300" kern="1200" dirty="0"/>
        </a:p>
      </dsp:txBody>
      <dsp:txXfrm>
        <a:off x="256582" y="2033227"/>
        <a:ext cx="3525435" cy="9675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B780D2-E860-42C6-BEE8-5A261AE1173D}">
      <dsp:nvSpPr>
        <dsp:cNvPr id="0" name=""/>
        <dsp:cNvSpPr/>
      </dsp:nvSpPr>
      <dsp:spPr>
        <a:xfrm>
          <a:off x="0" y="1413"/>
          <a:ext cx="3761620" cy="933152"/>
        </a:xfrm>
        <a:prstGeom prst="rect">
          <a:avLst/>
        </a:prstGeom>
        <a:solidFill>
          <a:schemeClr val="tx2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760" tIns="111760" rIns="111760" bIns="11176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Private Cloud</a:t>
          </a:r>
          <a:endParaRPr lang="en-US" sz="4400" kern="1200" dirty="0"/>
        </a:p>
      </dsp:txBody>
      <dsp:txXfrm>
        <a:off x="0" y="1413"/>
        <a:ext cx="3761620" cy="933152"/>
      </dsp:txXfrm>
    </dsp:sp>
    <dsp:sp modelId="{841ED75F-1FE1-4EBF-AC9D-50E8BF34EF5D}">
      <dsp:nvSpPr>
        <dsp:cNvPr id="0" name=""/>
        <dsp:cNvSpPr/>
      </dsp:nvSpPr>
      <dsp:spPr>
        <a:xfrm>
          <a:off x="0" y="981223"/>
          <a:ext cx="3761620" cy="933152"/>
        </a:xfrm>
        <a:prstGeom prst="rect">
          <a:avLst/>
        </a:prstGeom>
        <a:solidFill>
          <a:schemeClr val="accent3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760" tIns="111760" rIns="111760" bIns="11176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Public Cloud</a:t>
          </a:r>
          <a:endParaRPr lang="en-US" sz="4400" kern="1200" dirty="0"/>
        </a:p>
      </dsp:txBody>
      <dsp:txXfrm>
        <a:off x="0" y="981223"/>
        <a:ext cx="3761620" cy="933152"/>
      </dsp:txXfrm>
    </dsp:sp>
    <dsp:sp modelId="{4E263E7B-27FD-40D7-8DC3-2188DAEADC08}">
      <dsp:nvSpPr>
        <dsp:cNvPr id="0" name=""/>
        <dsp:cNvSpPr/>
      </dsp:nvSpPr>
      <dsp:spPr>
        <a:xfrm>
          <a:off x="0" y="1961033"/>
          <a:ext cx="3761620" cy="933152"/>
        </a:xfrm>
        <a:prstGeom prst="rect">
          <a:avLst/>
        </a:prstGeom>
        <a:solidFill>
          <a:schemeClr val="accent6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760" tIns="111760" rIns="111760" bIns="11176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Hybrid Cloud</a:t>
          </a:r>
          <a:endParaRPr lang="en-US" sz="4400" kern="1200" dirty="0"/>
        </a:p>
      </dsp:txBody>
      <dsp:txXfrm>
        <a:off x="0" y="1961033"/>
        <a:ext cx="3761620" cy="9331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5D7816-5606-4805-9D02-578F81794122}">
      <dsp:nvSpPr>
        <dsp:cNvPr id="0" name=""/>
        <dsp:cNvSpPr/>
      </dsp:nvSpPr>
      <dsp:spPr>
        <a:xfrm>
          <a:off x="7366" y="876126"/>
          <a:ext cx="2201912" cy="132114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b="1" kern="1200" dirty="0" smtClean="0">
              <a:solidFill>
                <a:schemeClr val="tx2"/>
              </a:solidFill>
            </a:rPr>
            <a:t>Plan</a:t>
          </a:r>
          <a:endParaRPr lang="en-US" sz="3700" b="1" kern="1200" dirty="0">
            <a:solidFill>
              <a:schemeClr val="tx2"/>
            </a:solidFill>
          </a:endParaRPr>
        </a:p>
      </dsp:txBody>
      <dsp:txXfrm>
        <a:off x="46061" y="914821"/>
        <a:ext cx="2124522" cy="1243757"/>
      </dsp:txXfrm>
    </dsp:sp>
    <dsp:sp modelId="{BDBB10A0-68DA-48CF-BB9A-D1B6680F2676}">
      <dsp:nvSpPr>
        <dsp:cNvPr id="0" name=""/>
        <dsp:cNvSpPr/>
      </dsp:nvSpPr>
      <dsp:spPr>
        <a:xfrm>
          <a:off x="2429470" y="1263662"/>
          <a:ext cx="466805" cy="546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2429470" y="1372877"/>
        <a:ext cx="326764" cy="327644"/>
      </dsp:txXfrm>
    </dsp:sp>
    <dsp:sp modelId="{3660D47F-5300-48A9-A2C8-8EEE16BD8EB9}">
      <dsp:nvSpPr>
        <dsp:cNvPr id="0" name=""/>
        <dsp:cNvSpPr/>
      </dsp:nvSpPr>
      <dsp:spPr>
        <a:xfrm>
          <a:off x="3090043" y="876126"/>
          <a:ext cx="2201912" cy="132114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b="1" kern="1200" dirty="0" smtClean="0">
              <a:solidFill>
                <a:schemeClr val="tx2"/>
              </a:solidFill>
            </a:rPr>
            <a:t>Execute</a:t>
          </a:r>
          <a:endParaRPr lang="en-US" sz="3700" b="1" kern="1200" dirty="0">
            <a:solidFill>
              <a:schemeClr val="tx2"/>
            </a:solidFill>
          </a:endParaRPr>
        </a:p>
      </dsp:txBody>
      <dsp:txXfrm>
        <a:off x="3128738" y="914821"/>
        <a:ext cx="2124522" cy="1243757"/>
      </dsp:txXfrm>
    </dsp:sp>
    <dsp:sp modelId="{A2DD6991-F41C-4589-B858-465340DFA8E6}">
      <dsp:nvSpPr>
        <dsp:cNvPr id="0" name=""/>
        <dsp:cNvSpPr/>
      </dsp:nvSpPr>
      <dsp:spPr>
        <a:xfrm>
          <a:off x="5512147" y="1263662"/>
          <a:ext cx="466805" cy="546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5512147" y="1372877"/>
        <a:ext cx="326764" cy="327644"/>
      </dsp:txXfrm>
    </dsp:sp>
    <dsp:sp modelId="{F1951337-8950-4760-96B5-B34D634A36BF}">
      <dsp:nvSpPr>
        <dsp:cNvPr id="0" name=""/>
        <dsp:cNvSpPr/>
      </dsp:nvSpPr>
      <dsp:spPr>
        <a:xfrm>
          <a:off x="6172720" y="876126"/>
          <a:ext cx="2201912" cy="132114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b="1" kern="1200" dirty="0" smtClean="0">
              <a:solidFill>
                <a:schemeClr val="tx2"/>
              </a:solidFill>
            </a:rPr>
            <a:t>Improve</a:t>
          </a:r>
          <a:endParaRPr lang="en-US" sz="3700" b="1" kern="1200" dirty="0">
            <a:solidFill>
              <a:schemeClr val="tx2"/>
            </a:solidFill>
          </a:endParaRPr>
        </a:p>
      </dsp:txBody>
      <dsp:txXfrm>
        <a:off x="6211415" y="914821"/>
        <a:ext cx="2124522" cy="12437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VaryingWidthList+Icon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VaryingWidthList+Icon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83484-4867-40D2-B2C1-A01D9CE1F214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A937C-E154-4AFF-B754-B3DE52C9E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24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76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A937C-E154-4AFF-B754-B3DE52C9E5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08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12A7B-77D6-481B-9328-8CDC6639495F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5EE954-055A-40A8-A167-913483023E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12A7B-77D6-481B-9328-8CDC6639495F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E954-055A-40A8-A167-913483023E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12A7B-77D6-481B-9328-8CDC6639495F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E954-055A-40A8-A167-913483023E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3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892" indent="0" algn="ctr">
              <a:buNone/>
              <a:defRPr sz="18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12A7B-77D6-481B-9328-8CDC6639495F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E954-055A-40A8-A167-913483023EE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8853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12A7B-77D6-481B-9328-8CDC6639495F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E954-055A-40A8-A167-913483023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95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3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12A7B-77D6-481B-9328-8CDC6639495F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E954-055A-40A8-A167-913483023EE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504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6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12A7B-77D6-481B-9328-8CDC6639495F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E954-055A-40A8-A167-913483023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056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6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12A7B-77D6-481B-9328-8CDC6639495F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E954-055A-40A8-A167-913483023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186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12A7B-77D6-481B-9328-8CDC6639495F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E954-055A-40A8-A167-913483023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6783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3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3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12A7B-77D6-481B-9328-8CDC6639495F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E954-055A-40A8-A167-913483023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972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5" y="6459788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B8212A7B-77D6-481B-9328-8CDC6639495F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8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5EE954-055A-40A8-A167-913483023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68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12A7B-77D6-481B-9328-8CDC6639495F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E954-055A-40A8-A167-913483023E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3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4948" cy="82296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3"/>
            <a:ext cx="7584948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12A7B-77D6-481B-9328-8CDC6639495F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E954-055A-40A8-A167-913483023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169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12A7B-77D6-481B-9328-8CDC6639495F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E954-055A-40A8-A167-913483023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78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3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14781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14778"/>
            <a:ext cx="5800725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12A7B-77D6-481B-9328-8CDC6639495F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E954-055A-40A8-A167-913483023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9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12A7B-77D6-481B-9328-8CDC6639495F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E954-055A-40A8-A167-913483023EE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12A7B-77D6-481B-9328-8CDC6639495F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E954-055A-40A8-A167-913483023E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12A7B-77D6-481B-9328-8CDC6639495F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E954-055A-40A8-A167-913483023EE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12A7B-77D6-481B-9328-8CDC6639495F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E954-055A-40A8-A167-913483023E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12A7B-77D6-481B-9328-8CDC6639495F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E954-055A-40A8-A167-913483023E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12A7B-77D6-481B-9328-8CDC6639495F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E954-055A-40A8-A167-913483023E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12A7B-77D6-481B-9328-8CDC6639495F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E954-055A-40A8-A167-913483023E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8212A7B-77D6-481B-9328-8CDC6639495F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C5EE954-055A-40A8-A167-913483023EE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9144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6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5734"/>
            <a:ext cx="75438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2" y="6459788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B8212A7B-77D6-481B-9328-8CDC6639495F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459788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5" y="6459788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4C5EE954-055A-40A8-A167-913483023EE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448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783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79" indent="-68579" algn="l" defTabSz="685783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29" indent="-13715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86" indent="-13715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42" indent="-13715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499" indent="-13715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4980" indent="-17144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4976" indent="-17144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4972" indent="-17144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4969" indent="-17144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4.tmp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4.tmp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/>
              <a:t>Engineering a smaller world 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5680496" y="1986209"/>
            <a:ext cx="29955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 smtClean="0">
                <a:latin typeface="+mj-lt"/>
              </a:rPr>
              <a:t>PAC Technology Strategy</a:t>
            </a:r>
            <a:endParaRPr lang="en-US" sz="33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9195" y="3549071"/>
            <a:ext cx="296964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>
                <a:latin typeface="+mj-lt"/>
              </a:rPr>
              <a:t>  </a:t>
            </a:r>
            <a:endParaRPr lang="en-US" sz="3300" dirty="0">
              <a:latin typeface="+mj-lt"/>
            </a:endParaRPr>
          </a:p>
        </p:txBody>
      </p:sp>
      <p:pic>
        <p:nvPicPr>
          <p:cNvPr id="7" name="Picture 6" descr="C:\Users\Gabriel\Dropbox\PAC\Gabriel\images\LOGOS\Partisan Alliance Corp\PARTISAN ALLIANCE CORP.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5659"/>
            <a:ext cx="4544431" cy="40657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178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28600" y="120303"/>
            <a:ext cx="8686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spcBef>
                <a:spcPct val="20000"/>
              </a:spcBef>
            </a:pPr>
            <a:r>
              <a:rPr lang="en-US" sz="4000" b="1" spc="-150" dirty="0" smtClean="0">
                <a:ln>
                  <a:solidFill>
                    <a:schemeClr val="bg1">
                      <a:alpha val="6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25400" dist="25400" dir="5400000" algn="t" rotWithShape="0">
                    <a:prstClr val="black">
                      <a:alpha val="15000"/>
                    </a:prstClr>
                  </a:outerShdw>
                </a:effectLst>
                <a:cs typeface="Arial" pitchFamily="34" charset="0"/>
              </a:rPr>
              <a:t>Cloud Computing Patterns</a:t>
            </a:r>
            <a:endParaRPr lang="en-US" sz="4000" b="1" spc="-150" dirty="0">
              <a:ln>
                <a:solidFill>
                  <a:schemeClr val="bg1">
                    <a:alpha val="6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>
                <a:outerShdw blurRad="25400" dist="25400" dir="5400000" algn="t" rotWithShape="0">
                  <a:prstClr val="black">
                    <a:alpha val="15000"/>
                  </a:prstClr>
                </a:outerShdw>
              </a:effectLst>
              <a:ea typeface="+mn-ea"/>
              <a:cs typeface="Arial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746622" y="1557669"/>
            <a:ext cx="3689497" cy="2785731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headEnd type="none" w="med" len="med"/>
            <a:tailEnd type="none" w="med" len="med"/>
          </a:ln>
          <a:effectLst>
            <a:innerShdw blurRad="127000" dir="11220000">
              <a:prstClr val="black">
                <a:alpha val="50000"/>
              </a:prstClr>
            </a:innerShdw>
          </a:effectLst>
          <a:scene3d>
            <a:camera prst="orthographicFront">
              <a:rot lat="0" lon="0" rev="0"/>
            </a:camera>
            <a:lightRig rig="threePt" dir="tl"/>
          </a:scene3d>
          <a:sp3d prstMaterial="matte"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400" spc="-5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950000" scaled="1"/>
                </a:gradFill>
                <a:latin typeface="Segoe UI Semibold" pitchFamily="34" charset="0"/>
              </a:rPr>
              <a:t>  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4925218" y="1557669"/>
            <a:ext cx="3689497" cy="2785731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headEnd type="none" w="med" len="med"/>
            <a:tailEnd type="none" w="med" len="med"/>
          </a:ln>
          <a:effectLst>
            <a:innerShdw blurRad="127000" dir="11220000">
              <a:prstClr val="black">
                <a:alpha val="50000"/>
              </a:prstClr>
            </a:innerShdw>
          </a:effectLst>
          <a:scene3d>
            <a:camera prst="orthographicFront">
              <a:rot lat="0" lon="0" rev="0"/>
            </a:camera>
            <a:lightRig rig="threePt" dir="tl"/>
          </a:scene3d>
          <a:sp3d prstMaterial="matte"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400" spc="-5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950000" scaled="1"/>
                </a:gradFill>
                <a:latin typeface="Segoe UI Semibold" pitchFamily="34" charset="0"/>
              </a:rPr>
              <a:t>  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874213" y="1650687"/>
            <a:ext cx="3402419" cy="1709982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30000">
                <a:schemeClr val="bg2">
                  <a:lumMod val="75000"/>
                </a:schemeClr>
              </a:gs>
              <a:gs pos="45000">
                <a:schemeClr val="accent3">
                  <a:lumMod val="75000"/>
                </a:schemeClr>
              </a:gs>
              <a:gs pos="55000">
                <a:schemeClr val="accent3">
                  <a:lumMod val="75000"/>
                </a:schemeClr>
              </a:gs>
              <a:gs pos="73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</a:gradFill>
          <a:ln>
            <a:headEnd type="none" w="med" len="med"/>
            <a:tailEnd type="none" w="med" len="med"/>
          </a:ln>
          <a:effectLst>
            <a:innerShdw blurRad="127000" dir="11220000">
              <a:prstClr val="black">
                <a:alpha val="50000"/>
              </a:prstClr>
            </a:innerShdw>
          </a:effectLst>
          <a:scene3d>
            <a:camera prst="orthographicFront">
              <a:rot lat="0" lon="0" rev="0"/>
            </a:camera>
            <a:lightRig rig="threePt" dir="tl"/>
          </a:scene3d>
          <a:sp3d prstMaterial="matte"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spc="-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rot="16200000" flipV="1">
            <a:off x="1019212" y="2595092"/>
            <a:ext cx="895273" cy="3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 bwMode="auto">
          <a:xfrm>
            <a:off x="1466848" y="3043968"/>
            <a:ext cx="2365359" cy="93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Text Placeholder 6"/>
          <p:cNvSpPr txBox="1">
            <a:spLocks/>
          </p:cNvSpPr>
          <p:nvPr/>
        </p:nvSpPr>
        <p:spPr bwMode="auto">
          <a:xfrm>
            <a:off x="2916756" y="2844761"/>
            <a:ext cx="857096" cy="134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sz="800" b="1" i="1" dirty="0" smtClean="0">
                <a:solidFill>
                  <a:srgbClr val="FFFFFF"/>
                </a:solidFill>
              </a:rPr>
              <a:t>Usage</a:t>
            </a:r>
            <a:endParaRPr lang="en-US" sz="800" b="1" i="1" dirty="0">
              <a:solidFill>
                <a:srgbClr val="FFFFFF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 rot="16200000">
            <a:off x="953141" y="2517471"/>
            <a:ext cx="697480" cy="1949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ctr" eaLnBrk="0" fontAlgn="base" hangingPunct="0">
              <a:lnSpc>
                <a:spcPts val="8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sz="900" b="1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950000" scaled="1"/>
                </a:gradFill>
                <a:latin typeface="Segoe UI Semibold" pitchFamily="34" charset="0"/>
              </a:rPr>
              <a:t>Compute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290169" y="3145559"/>
            <a:ext cx="662447" cy="1949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ctr" eaLnBrk="0" fontAlgn="base" hangingPunct="0">
              <a:lnSpc>
                <a:spcPts val="8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sz="900" b="1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950000" scaled="1"/>
                </a:gradFill>
                <a:latin typeface="Segoe UI Semibold" pitchFamily="34" charset="0"/>
              </a:rPr>
              <a:t>Time </a:t>
            </a:r>
          </a:p>
        </p:txBody>
      </p:sp>
      <p:cxnSp>
        <p:nvCxnSpPr>
          <p:cNvPr id="17" name="Straight Arrow Connector 16"/>
          <p:cNvCxnSpPr/>
          <p:nvPr/>
        </p:nvCxnSpPr>
        <p:spPr bwMode="auto">
          <a:xfrm flipV="1">
            <a:off x="1466849" y="2710302"/>
            <a:ext cx="764232" cy="6536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 bwMode="auto">
          <a:xfrm flipV="1">
            <a:off x="2985744" y="2689323"/>
            <a:ext cx="800693" cy="863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ext Placeholder 6"/>
          <p:cNvSpPr txBox="1">
            <a:spLocks/>
          </p:cNvSpPr>
          <p:nvPr/>
        </p:nvSpPr>
        <p:spPr bwMode="auto">
          <a:xfrm>
            <a:off x="1448009" y="2845736"/>
            <a:ext cx="857096" cy="134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sz="800" b="1" i="1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950000" scaled="1"/>
                </a:gradFill>
                <a:latin typeface="Segoe UI Semibold" pitchFamily="34" charset="0"/>
              </a:rPr>
              <a:t>Average</a:t>
            </a:r>
            <a:endParaRPr lang="en-US" sz="800" b="1" i="1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950000" scaled="1"/>
              </a:gradFill>
              <a:latin typeface="Segoe UI Semibold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 bwMode="auto">
          <a:xfrm rot="5400000" flipH="1" flipV="1">
            <a:off x="2560328" y="2618263"/>
            <a:ext cx="853043" cy="1174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200565" y="2348723"/>
            <a:ext cx="83798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ctr" eaLnBrk="0" fontAlgn="base" hangingPunct="0">
              <a:lnSpc>
                <a:spcPts val="8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endParaRPr lang="en-US" sz="800" b="1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950000" scaled="1"/>
              </a:gradFill>
              <a:latin typeface="Segoe UI Semibold" pitchFamily="34" charset="0"/>
            </a:endParaRPr>
          </a:p>
          <a:p>
            <a:pPr marL="228600" indent="-228600" algn="ctr" eaLnBrk="0" fontAlgn="base" hangingPunct="0">
              <a:lnSpc>
                <a:spcPts val="800"/>
              </a:lnSpc>
              <a:spcAft>
                <a:spcPts val="600"/>
              </a:spcAft>
              <a:buClr>
                <a:srgbClr val="000000"/>
              </a:buClr>
            </a:pPr>
            <a:r>
              <a:rPr lang="en-US" sz="800" b="1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950000" scaled="1"/>
                </a:gradFill>
                <a:latin typeface="Segoe UI Semibold" pitchFamily="34" charset="0"/>
              </a:rPr>
              <a:t>Inactivity</a:t>
            </a:r>
          </a:p>
          <a:p>
            <a:pPr marL="228600" indent="-228600" algn="ctr" eaLnBrk="0" fontAlgn="base" hangingPunct="0">
              <a:lnSpc>
                <a:spcPts val="800"/>
              </a:lnSpc>
              <a:spcAft>
                <a:spcPts val="600"/>
              </a:spcAft>
              <a:buClr>
                <a:srgbClr val="000000"/>
              </a:buClr>
            </a:pPr>
            <a:r>
              <a:rPr lang="en-US" sz="800" b="1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950000" scaled="1"/>
                </a:gradFill>
                <a:latin typeface="Segoe UI Semibold" pitchFamily="34" charset="0"/>
              </a:rPr>
              <a:t>Period </a:t>
            </a:r>
          </a:p>
        </p:txBody>
      </p:sp>
      <p:cxnSp>
        <p:nvCxnSpPr>
          <p:cNvPr id="22" name="Straight Connector 21"/>
          <p:cNvCxnSpPr/>
          <p:nvPr/>
        </p:nvCxnSpPr>
        <p:spPr bwMode="auto">
          <a:xfrm rot="5400000" flipH="1" flipV="1">
            <a:off x="1820590" y="2618263"/>
            <a:ext cx="853043" cy="1174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99753" y="1699907"/>
            <a:ext cx="1765190" cy="3139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1600" b="1" dirty="0" smtClean="0">
                <a:gradFill>
                  <a:gsLst>
                    <a:gs pos="0">
                      <a:prstClr val="black"/>
                    </a:gs>
                    <a:gs pos="86000">
                      <a:prstClr val="black"/>
                    </a:gs>
                  </a:gsLst>
                  <a:lin ang="5400000" scaled="0"/>
                </a:gradFill>
                <a:effectLst>
                  <a:outerShdw blurRad="63500" algn="ctr" rotWithShape="0">
                    <a:prstClr val="black">
                      <a:alpha val="60000"/>
                    </a:prstClr>
                  </a:outerShdw>
                </a:effectLst>
              </a:rPr>
              <a:t>“On and Off “ 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66900" y="3487177"/>
            <a:ext cx="3367204" cy="664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863" lvl="1" indent="-169863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5000"/>
              <a:buFontTx/>
              <a:buBlip>
                <a:blip r:embed="rId2"/>
              </a:buBlip>
            </a:pPr>
            <a:r>
              <a:rPr lang="en-US" sz="1200" dirty="0">
                <a:gradFill>
                  <a:gsLst>
                    <a:gs pos="0">
                      <a:prstClr val="black"/>
                    </a:gs>
                    <a:gs pos="86000">
                      <a:prstClr val="black"/>
                    </a:gs>
                  </a:gsLst>
                  <a:lin ang="5400000" scaled="0"/>
                </a:gradFill>
              </a:rPr>
              <a:t>On and off </a:t>
            </a:r>
            <a:r>
              <a:rPr lang="en-US" sz="1200" dirty="0" smtClean="0">
                <a:gradFill>
                  <a:gsLst>
                    <a:gs pos="0">
                      <a:prstClr val="black"/>
                    </a:gs>
                    <a:gs pos="86000">
                      <a:prstClr val="black"/>
                    </a:gs>
                  </a:gsLst>
                  <a:lin ang="5400000" scaled="0"/>
                </a:gradFill>
              </a:rPr>
              <a:t>workloads (e.g</a:t>
            </a:r>
            <a:r>
              <a:rPr lang="en-US" sz="1200" dirty="0">
                <a:gradFill>
                  <a:gsLst>
                    <a:gs pos="0">
                      <a:prstClr val="black"/>
                    </a:gs>
                    <a:gs pos="86000">
                      <a:prstClr val="black"/>
                    </a:gs>
                  </a:gsLst>
                  <a:lin ang="5400000" scaled="0"/>
                </a:gradFill>
              </a:rPr>
              <a:t>. batch job)</a:t>
            </a:r>
          </a:p>
          <a:p>
            <a:pPr marL="169863" lvl="1" indent="-169863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5000"/>
              <a:buFontTx/>
              <a:buBlip>
                <a:blip r:embed="rId2"/>
              </a:buBlip>
            </a:pPr>
            <a:r>
              <a:rPr lang="en-US" sz="1200" dirty="0">
                <a:gradFill>
                  <a:gsLst>
                    <a:gs pos="0">
                      <a:prstClr val="black"/>
                    </a:gs>
                    <a:gs pos="86000">
                      <a:prstClr val="black"/>
                    </a:gs>
                  </a:gsLst>
                  <a:lin ang="5400000" scaled="0"/>
                </a:gradFill>
              </a:rPr>
              <a:t>Over provisioned capacity is wasted </a:t>
            </a:r>
          </a:p>
          <a:p>
            <a:pPr marL="169863" lvl="1" indent="-169863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5000"/>
              <a:buFontTx/>
              <a:buBlip>
                <a:blip r:embed="rId2"/>
              </a:buBlip>
            </a:pPr>
            <a:r>
              <a:rPr lang="en-US" sz="1200" dirty="0">
                <a:gradFill>
                  <a:gsLst>
                    <a:gs pos="0">
                      <a:prstClr val="black"/>
                    </a:gs>
                    <a:gs pos="86000">
                      <a:prstClr val="black"/>
                    </a:gs>
                  </a:gsLst>
                  <a:lin ang="5400000" scaled="0"/>
                </a:gradFill>
              </a:rPr>
              <a:t>Time to market can be cumbersome 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5058549" y="1648090"/>
            <a:ext cx="3401568" cy="1709982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30000">
                <a:schemeClr val="bg2">
                  <a:lumMod val="75000"/>
                </a:schemeClr>
              </a:gs>
              <a:gs pos="45000">
                <a:schemeClr val="accent3">
                  <a:lumMod val="75000"/>
                </a:schemeClr>
              </a:gs>
              <a:gs pos="55000">
                <a:schemeClr val="accent3">
                  <a:lumMod val="75000"/>
                </a:schemeClr>
              </a:gs>
              <a:gs pos="73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</a:gradFill>
          <a:ln>
            <a:headEnd type="none" w="med" len="med"/>
            <a:tailEnd type="none" w="med" len="med"/>
          </a:ln>
          <a:effectLst>
            <a:innerShdw blurRad="127000" dir="11220000">
              <a:prstClr val="black">
                <a:alpha val="50000"/>
              </a:prstClr>
            </a:innerShdw>
          </a:effectLst>
          <a:scene3d>
            <a:camera prst="orthographicFront">
              <a:rot lat="0" lon="0" rev="0"/>
            </a:camera>
            <a:lightRig rig="threePt" dir="tl"/>
          </a:scene3d>
          <a:sp3d prstMaterial="matte"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spc="-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26" name="Straight Arrow Connector 25"/>
          <p:cNvCxnSpPr/>
          <p:nvPr/>
        </p:nvCxnSpPr>
        <p:spPr bwMode="auto">
          <a:xfrm rot="16200000" flipV="1">
            <a:off x="5249073" y="2592495"/>
            <a:ext cx="895273" cy="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 bwMode="auto">
          <a:xfrm>
            <a:off x="5696709" y="3041371"/>
            <a:ext cx="2365359" cy="93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8" name="Text Placeholder 6"/>
          <p:cNvSpPr txBox="1">
            <a:spLocks/>
          </p:cNvSpPr>
          <p:nvPr/>
        </p:nvSpPr>
        <p:spPr bwMode="auto">
          <a:xfrm>
            <a:off x="7159595" y="2769817"/>
            <a:ext cx="857096" cy="134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sz="800" b="1" i="1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950000" scaled="1"/>
                </a:gradFill>
                <a:latin typeface="Segoe UI Semibold" pitchFamily="34" charset="0"/>
              </a:rPr>
              <a:t>Average Usage</a:t>
            </a:r>
            <a:endParaRPr lang="en-US" sz="800" b="1" i="1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950000" scaled="1"/>
              </a:gradFill>
              <a:latin typeface="Segoe UI Semibold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 rot="16200000">
            <a:off x="5183002" y="2514617"/>
            <a:ext cx="697480" cy="195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ctr" eaLnBrk="0" fontAlgn="base" hangingPunct="0">
              <a:lnSpc>
                <a:spcPts val="8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sz="900" b="1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950000" scaled="1"/>
                </a:gradFill>
                <a:latin typeface="Segoe UI Semibold" pitchFamily="34" charset="0"/>
              </a:rPr>
              <a:t>Compute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520030" y="3142962"/>
            <a:ext cx="662447" cy="199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ctr" eaLnBrk="0" fontAlgn="base" hangingPunct="0">
              <a:lnSpc>
                <a:spcPts val="8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sz="900" b="1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950000" scaled="1"/>
                </a:gradFill>
                <a:latin typeface="Segoe UI Semibold" pitchFamily="34" charset="0"/>
              </a:rPr>
              <a:t>Time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356520" y="1690317"/>
            <a:ext cx="2852473" cy="3139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1600" b="1" dirty="0" smtClean="0">
                <a:gradFill>
                  <a:gsLst>
                    <a:gs pos="0">
                      <a:prstClr val="black"/>
                    </a:gs>
                    <a:gs pos="86000">
                      <a:prstClr val="black"/>
                    </a:gs>
                  </a:gsLst>
                  <a:lin ang="5400000" scaled="0"/>
                </a:gradFill>
                <a:effectLst>
                  <a:outerShdw blurRad="63500" algn="ctr" rotWithShape="0">
                    <a:prstClr val="black">
                      <a:alpha val="60000"/>
                    </a:prstClr>
                  </a:outerShdw>
                </a:effectLst>
              </a:rPr>
              <a:t>“Growing Fast“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067423" y="3487177"/>
            <a:ext cx="3536661" cy="664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863" lvl="1" indent="-169863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5000"/>
              <a:buFontTx/>
              <a:buBlip>
                <a:blip r:embed="rId2"/>
              </a:buBlip>
            </a:pPr>
            <a:r>
              <a:rPr lang="en-US" sz="1200" dirty="0">
                <a:gradFill>
                  <a:gsLst>
                    <a:gs pos="0">
                      <a:prstClr val="black"/>
                    </a:gs>
                    <a:gs pos="86000">
                      <a:prstClr val="black"/>
                    </a:gs>
                  </a:gsLst>
                  <a:lin ang="5400000" scaled="0"/>
                </a:gradFill>
              </a:rPr>
              <a:t>Successful services needs to grow/scale  </a:t>
            </a:r>
          </a:p>
          <a:p>
            <a:pPr marL="169863" lvl="1" indent="-169863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5000"/>
              <a:buFontTx/>
              <a:buBlip>
                <a:blip r:embed="rId2"/>
              </a:buBlip>
            </a:pPr>
            <a:r>
              <a:rPr lang="en-US" sz="1200" dirty="0">
                <a:gradFill>
                  <a:gsLst>
                    <a:gs pos="0">
                      <a:prstClr val="black"/>
                    </a:gs>
                    <a:gs pos="86000">
                      <a:prstClr val="black"/>
                    </a:gs>
                  </a:gsLst>
                  <a:lin ang="5400000" scaled="0"/>
                </a:gradFill>
              </a:rPr>
              <a:t>Keeping up </a:t>
            </a:r>
            <a:r>
              <a:rPr lang="en-US" sz="1200" dirty="0" smtClean="0">
                <a:gradFill>
                  <a:gsLst>
                    <a:gs pos="0">
                      <a:prstClr val="black"/>
                    </a:gs>
                    <a:gs pos="86000">
                      <a:prstClr val="black"/>
                    </a:gs>
                  </a:gsLst>
                  <a:lin ang="5400000" scaled="0"/>
                </a:gradFill>
              </a:rPr>
              <a:t>with growth </a:t>
            </a:r>
            <a:r>
              <a:rPr lang="en-US" sz="1200" dirty="0">
                <a:gradFill>
                  <a:gsLst>
                    <a:gs pos="0">
                      <a:prstClr val="black"/>
                    </a:gs>
                    <a:gs pos="86000">
                      <a:prstClr val="black"/>
                    </a:gs>
                  </a:gsLst>
                  <a:lin ang="5400000" scaled="0"/>
                </a:gradFill>
              </a:rPr>
              <a:t>is big IT challenge </a:t>
            </a:r>
          </a:p>
          <a:p>
            <a:pPr marL="169863" lvl="1" indent="-169863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5000"/>
              <a:buFontTx/>
              <a:buBlip>
                <a:blip r:embed="rId2"/>
              </a:buBlip>
            </a:pPr>
            <a:r>
              <a:rPr lang="en-US" sz="1200" dirty="0">
                <a:gradFill>
                  <a:gsLst>
                    <a:gs pos="0">
                      <a:prstClr val="black"/>
                    </a:gs>
                    <a:gs pos="86000">
                      <a:prstClr val="black"/>
                    </a:gs>
                  </a:gsLst>
                  <a:lin ang="5400000" scaled="0"/>
                </a:gradFill>
              </a:rPr>
              <a:t>Complex lead time for deployment</a:t>
            </a:r>
          </a:p>
        </p:txBody>
      </p:sp>
      <p:sp>
        <p:nvSpPr>
          <p:cNvPr id="33" name="Freeform 32"/>
          <p:cNvSpPr/>
          <p:nvPr/>
        </p:nvSpPr>
        <p:spPr>
          <a:xfrm>
            <a:off x="5590742" y="2150885"/>
            <a:ext cx="2423515" cy="860645"/>
          </a:xfrm>
          <a:custGeom>
            <a:avLst/>
            <a:gdLst>
              <a:gd name="connsiteX0" fmla="*/ 0 w 3180080"/>
              <a:gd name="connsiteY0" fmla="*/ 782320 h 912707"/>
              <a:gd name="connsiteX1" fmla="*/ 1635760 w 3180080"/>
              <a:gd name="connsiteY1" fmla="*/ 782320 h 912707"/>
              <a:gd name="connsiteX2" fmla="*/ 3180080 w 3180080"/>
              <a:gd name="connsiteY2" fmla="*/ 0 h 912707"/>
              <a:gd name="connsiteX0" fmla="*/ 0 w 3159760"/>
              <a:gd name="connsiteY0" fmla="*/ 881288 h 946481"/>
              <a:gd name="connsiteX1" fmla="*/ 1615440 w 3159760"/>
              <a:gd name="connsiteY1" fmla="*/ 782320 h 946481"/>
              <a:gd name="connsiteX2" fmla="*/ 3159760 w 3159760"/>
              <a:gd name="connsiteY2" fmla="*/ 0 h 946481"/>
              <a:gd name="connsiteX0" fmla="*/ 0 w 3159760"/>
              <a:gd name="connsiteY0" fmla="*/ 881288 h 929201"/>
              <a:gd name="connsiteX1" fmla="*/ 1615440 w 3159760"/>
              <a:gd name="connsiteY1" fmla="*/ 782320 h 929201"/>
              <a:gd name="connsiteX2" fmla="*/ 3159760 w 3159760"/>
              <a:gd name="connsiteY2" fmla="*/ 0 h 929201"/>
              <a:gd name="connsiteX0" fmla="*/ 0 w 3149600"/>
              <a:gd name="connsiteY0" fmla="*/ 991253 h 1001464"/>
              <a:gd name="connsiteX1" fmla="*/ 1605280 w 3149600"/>
              <a:gd name="connsiteY1" fmla="*/ 782320 h 1001464"/>
              <a:gd name="connsiteX2" fmla="*/ 3149600 w 3149600"/>
              <a:gd name="connsiteY2" fmla="*/ 0 h 1001464"/>
              <a:gd name="connsiteX0" fmla="*/ 0 w 3149600"/>
              <a:gd name="connsiteY0" fmla="*/ 991253 h 991253"/>
              <a:gd name="connsiteX1" fmla="*/ 1605280 w 3149600"/>
              <a:gd name="connsiteY1" fmla="*/ 782320 h 991253"/>
              <a:gd name="connsiteX2" fmla="*/ 3149600 w 3149600"/>
              <a:gd name="connsiteY2" fmla="*/ 0 h 991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9600" h="991253">
                <a:moveTo>
                  <a:pt x="0" y="991253"/>
                </a:moveTo>
                <a:cubicBezTo>
                  <a:pt x="623993" y="979471"/>
                  <a:pt x="1080347" y="947529"/>
                  <a:pt x="1605280" y="782320"/>
                </a:cubicBezTo>
                <a:cubicBezTo>
                  <a:pt x="2130213" y="617111"/>
                  <a:pt x="2642446" y="325966"/>
                  <a:pt x="3149600" y="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Left"/>
            <a:lightRig rig="threePt" dir="t"/>
          </a:scene3d>
        </p:spPr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34" name="Picture 3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37958"/>
            <a:ext cx="9144000" cy="42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23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685800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4000" b="1" spc="-150" dirty="0" smtClean="0">
                <a:ln>
                  <a:solidFill>
                    <a:schemeClr val="bg1">
                      <a:alpha val="6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25400" dist="25400" dir="5400000" algn="t" rotWithShape="0">
                    <a:prstClr val="black">
                      <a:alpha val="15000"/>
                    </a:prstClr>
                  </a:outerShdw>
                </a:effectLst>
                <a:cs typeface="Arial" pitchFamily="34" charset="0"/>
              </a:rPr>
              <a:t>Microsoft Azure Data Center</a:t>
            </a:r>
            <a:endParaRPr lang="en-US" sz="4000" b="1" spc="-150" dirty="0">
              <a:ln>
                <a:solidFill>
                  <a:schemeClr val="bg1">
                    <a:alpha val="6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>
                <a:outerShdw blurRad="25400" dist="25400" dir="5400000" algn="t" rotWithShape="0">
                  <a:prstClr val="black">
                    <a:alpha val="15000"/>
                  </a:prstClr>
                </a:outerShdw>
              </a:effectLst>
              <a:cs typeface="Arial" pitchFamily="34" charset="0"/>
            </a:endParaRPr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968" y="1524000"/>
            <a:ext cx="4667901" cy="411537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9600" y="685800"/>
            <a:ext cx="7924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A2A2A"/>
                </a:solidFill>
                <a:latin typeface="Segoe UI" panose="020B0502040204020203" pitchFamily="34" charset="0"/>
              </a:rPr>
              <a:t>Windows Azure is an Internet-scale computing and services platform hosted in data centers managed or supported by Microsoft.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24000" y="5867400"/>
            <a:ext cx="6172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Out business </a:t>
            </a:r>
            <a:r>
              <a:rPr lang="en-US" dirty="0"/>
              <a:t>is a service; a service is capacity on demand.</a:t>
            </a: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37958"/>
            <a:ext cx="9144000" cy="42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00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19200"/>
            <a:ext cx="8571672" cy="47244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780636" y="0"/>
            <a:ext cx="76200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spcBef>
                <a:spcPct val="20000"/>
              </a:spcBef>
            </a:pPr>
            <a:r>
              <a:rPr lang="en-US" sz="4000" b="1" spc="-150" dirty="0" smtClean="0">
                <a:ln>
                  <a:solidFill>
                    <a:schemeClr val="bg1">
                      <a:alpha val="6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25400" dist="25400" dir="5400000" algn="t" rotWithShape="0">
                    <a:prstClr val="black">
                      <a:alpha val="15000"/>
                    </a:prstClr>
                  </a:outerShdw>
                </a:effectLst>
                <a:latin typeface="Arial" pitchFamily="34" charset="0"/>
                <a:ea typeface="+mn-ea"/>
                <a:cs typeface="Arial" pitchFamily="34" charset="0"/>
              </a:rPr>
              <a:t>Windows Azure Platform Building Blocks</a:t>
            </a:r>
            <a:endParaRPr lang="en-US" sz="4000" b="1" spc="-150" dirty="0">
              <a:ln>
                <a:solidFill>
                  <a:schemeClr val="bg1">
                    <a:alpha val="6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>
                <a:outerShdw blurRad="25400" dist="25400" dir="5400000" algn="t" rotWithShape="0">
                  <a:prstClr val="black">
                    <a:alpha val="15000"/>
                  </a:prstClr>
                </a:outerShdw>
              </a:effectLst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37958"/>
            <a:ext cx="9144000" cy="42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85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762000" y="0"/>
            <a:ext cx="76200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spcBef>
                <a:spcPct val="20000"/>
              </a:spcBef>
            </a:pPr>
            <a:r>
              <a:rPr lang="en-US" sz="4000" b="1" spc="-150" dirty="0" smtClean="0">
                <a:ln>
                  <a:solidFill>
                    <a:schemeClr val="bg1">
                      <a:alpha val="6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25400" dist="25400" dir="5400000" algn="t" rotWithShape="0">
                    <a:prstClr val="black">
                      <a:alpha val="15000"/>
                    </a:prstClr>
                  </a:outerShdw>
                </a:effectLst>
                <a:ea typeface="+mn-ea"/>
                <a:cs typeface="Arial" pitchFamily="34" charset="0"/>
              </a:rPr>
              <a:t>Azure Data Center Regions</a:t>
            </a:r>
            <a:endParaRPr lang="en-US" sz="4000" b="1" spc="-150" dirty="0">
              <a:ln>
                <a:solidFill>
                  <a:schemeClr val="bg1">
                    <a:alpha val="6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>
                <a:outerShdw blurRad="25400" dist="25400" dir="5400000" algn="t" rotWithShape="0">
                  <a:prstClr val="black">
                    <a:alpha val="15000"/>
                  </a:prstClr>
                </a:outerShdw>
              </a:effectLst>
              <a:ea typeface="+mn-ea"/>
              <a:cs typeface="Arial" pitchFamily="34" charset="0"/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8351"/>
            <a:ext cx="9144000" cy="4201298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37958"/>
            <a:ext cx="9144000" cy="42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15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1"/>
          <p:cNvSpPr>
            <a:spLocks noGrp="1"/>
          </p:cNvSpPr>
          <p:nvPr>
            <p:ph type="title"/>
          </p:nvPr>
        </p:nvSpPr>
        <p:spPr>
          <a:xfrm>
            <a:off x="2820073" y="173581"/>
            <a:ext cx="3633680" cy="553998"/>
          </a:xfrm>
        </p:spPr>
        <p:txBody>
          <a:bodyPr/>
          <a:lstStyle/>
          <a:p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</a:rPr>
              <a:t>Scalability</a:t>
            </a:r>
            <a:endParaRPr lang="en-US" sz="40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152400" y="3124200"/>
            <a:ext cx="8534400" cy="3232064"/>
            <a:chOff x="76200" y="3244936"/>
            <a:chExt cx="9915767" cy="3431059"/>
          </a:xfrm>
        </p:grpSpPr>
        <p:grpSp>
          <p:nvGrpSpPr>
            <p:cNvPr id="55" name="Group 21"/>
            <p:cNvGrpSpPr/>
            <p:nvPr/>
          </p:nvGrpSpPr>
          <p:grpSpPr>
            <a:xfrm>
              <a:off x="3450089" y="4303394"/>
              <a:ext cx="3555074" cy="844380"/>
              <a:chOff x="3200400" y="2362200"/>
              <a:chExt cx="2667000" cy="844380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3200400" y="2825580"/>
                <a:ext cx="2667000" cy="381000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Queue</a:t>
                </a:r>
                <a:endParaRPr lang="en-US" dirty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200400" y="2362200"/>
                <a:ext cx="21124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Input Queue (Work Items)</a:t>
                </a:r>
                <a:endParaRPr lang="en-US" dirty="0"/>
              </a:p>
            </p:txBody>
          </p:sp>
        </p:grpSp>
        <p:sp>
          <p:nvSpPr>
            <p:cNvPr id="58" name="Right Arrow 57"/>
            <p:cNvSpPr/>
            <p:nvPr/>
          </p:nvSpPr>
          <p:spPr>
            <a:xfrm>
              <a:off x="2011372" y="4704053"/>
              <a:ext cx="1218883" cy="304800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ounded Rectangle 58"/>
            <p:cNvSpPr/>
            <p:nvPr/>
          </p:nvSpPr>
          <p:spPr bwMode="auto">
            <a:xfrm>
              <a:off x="76200" y="3586805"/>
              <a:ext cx="1691062" cy="568411"/>
            </a:xfrm>
            <a:prstGeom prst="roundRect">
              <a:avLst/>
            </a:prstGeom>
            <a:solidFill>
              <a:schemeClr val="tx2"/>
            </a:solidFill>
            <a:ln>
              <a:headEnd type="none" w="med" len="med"/>
              <a:tailEnd type="none" w="med" len="med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rthographicFront" fov="0">
                <a:rot lat="0" lon="0" rev="0"/>
              </a:camera>
              <a:lightRig rig="soft" dir="tl">
                <a:rot lat="0" lon="0" rev="20000000"/>
              </a:lightRig>
            </a:scene3d>
            <a:sp3d prstMaterial="matte"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Web Role</a:t>
              </a:r>
            </a:p>
          </p:txBody>
        </p:sp>
        <p:sp>
          <p:nvSpPr>
            <p:cNvPr id="60" name="Rounded Rectangle 59"/>
            <p:cNvSpPr/>
            <p:nvPr/>
          </p:nvSpPr>
          <p:spPr bwMode="auto">
            <a:xfrm>
              <a:off x="76200" y="4593881"/>
              <a:ext cx="1691062" cy="568411"/>
            </a:xfrm>
            <a:prstGeom prst="roundRect">
              <a:avLst/>
            </a:prstGeom>
            <a:solidFill>
              <a:schemeClr val="tx2"/>
            </a:solidFill>
            <a:ln>
              <a:headEnd type="none" w="med" len="med"/>
              <a:tailEnd type="none" w="med" len="med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rthographicFront" fov="0">
                <a:rot lat="0" lon="0" rev="0"/>
              </a:camera>
              <a:lightRig rig="soft" dir="tl">
                <a:rot lat="0" lon="0" rev="20000000"/>
              </a:lightRig>
            </a:scene3d>
            <a:sp3d prstMaterial="matte"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Web Role</a:t>
              </a:r>
            </a:p>
          </p:txBody>
        </p:sp>
        <p:sp>
          <p:nvSpPr>
            <p:cNvPr id="61" name="Rounded Rectangle 60"/>
            <p:cNvSpPr/>
            <p:nvPr/>
          </p:nvSpPr>
          <p:spPr bwMode="auto">
            <a:xfrm>
              <a:off x="76200" y="5600956"/>
              <a:ext cx="1691062" cy="568411"/>
            </a:xfrm>
            <a:prstGeom prst="roundRect">
              <a:avLst/>
            </a:prstGeom>
            <a:solidFill>
              <a:schemeClr val="tx2"/>
            </a:solidFill>
            <a:ln>
              <a:headEnd type="none" w="med" len="med"/>
              <a:tailEnd type="none" w="med" len="med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rthographicFront" fov="0">
                <a:rot lat="0" lon="0" rev="0"/>
              </a:camera>
              <a:lightRig rig="soft" dir="tl">
                <a:rot lat="0" lon="0" rev="20000000"/>
              </a:lightRig>
            </a:scene3d>
            <a:sp3d prstMaterial="matte"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Web Role</a:t>
              </a:r>
            </a:p>
          </p:txBody>
        </p:sp>
        <p:sp>
          <p:nvSpPr>
            <p:cNvPr id="62" name="Right Arrow 61"/>
            <p:cNvSpPr/>
            <p:nvPr/>
          </p:nvSpPr>
          <p:spPr>
            <a:xfrm rot="1551301">
              <a:off x="2038960" y="3993539"/>
              <a:ext cx="1218883" cy="304800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ight Arrow 62"/>
            <p:cNvSpPr/>
            <p:nvPr/>
          </p:nvSpPr>
          <p:spPr>
            <a:xfrm rot="20048699" flipV="1">
              <a:off x="2038960" y="5414566"/>
              <a:ext cx="1218883" cy="304800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Rounded Rectangle 63"/>
            <p:cNvSpPr/>
            <p:nvPr/>
          </p:nvSpPr>
          <p:spPr bwMode="auto">
            <a:xfrm>
              <a:off x="8300905" y="3244936"/>
              <a:ext cx="1691062" cy="568411"/>
            </a:xfrm>
            <a:prstGeom prst="roundRect">
              <a:avLst/>
            </a:prstGeom>
            <a:solidFill>
              <a:srgbClr val="0070C0">
                <a:alpha val="75000"/>
              </a:srgbClr>
            </a:solidFill>
            <a:ln>
              <a:headEnd type="none" w="med" len="med"/>
              <a:tailEnd type="none" w="med" len="med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rthographicFront" fov="0">
                <a:rot lat="0" lon="0" rev="0"/>
              </a:camera>
              <a:lightRig rig="soft" dir="tl">
                <a:rot lat="0" lon="0" rev="20000000"/>
              </a:lightRig>
            </a:scene3d>
            <a:sp3d prstMaterial="matte"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Worker Role</a:t>
              </a:r>
            </a:p>
          </p:txBody>
        </p:sp>
        <p:sp>
          <p:nvSpPr>
            <p:cNvPr id="65" name="Rounded Rectangle 64"/>
            <p:cNvSpPr/>
            <p:nvPr/>
          </p:nvSpPr>
          <p:spPr bwMode="auto">
            <a:xfrm>
              <a:off x="8300905" y="4199152"/>
              <a:ext cx="1691062" cy="568411"/>
            </a:xfrm>
            <a:prstGeom prst="roundRect">
              <a:avLst/>
            </a:prstGeom>
            <a:solidFill>
              <a:srgbClr val="0070C0">
                <a:alpha val="75000"/>
              </a:srgbClr>
            </a:solidFill>
            <a:ln>
              <a:headEnd type="none" w="med" len="med"/>
              <a:tailEnd type="none" w="med" len="med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rthographicFront" fov="0">
                <a:rot lat="0" lon="0" rev="0"/>
              </a:camera>
              <a:lightRig rig="soft" dir="tl">
                <a:rot lat="0" lon="0" rev="20000000"/>
              </a:lightRig>
            </a:scene3d>
            <a:sp3d prstMaterial="matte"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Worker Role</a:t>
              </a:r>
            </a:p>
          </p:txBody>
        </p:sp>
        <p:sp>
          <p:nvSpPr>
            <p:cNvPr id="66" name="Rounded Rectangle 65"/>
            <p:cNvSpPr/>
            <p:nvPr/>
          </p:nvSpPr>
          <p:spPr bwMode="auto">
            <a:xfrm>
              <a:off x="8300905" y="5153368"/>
              <a:ext cx="1691062" cy="568411"/>
            </a:xfrm>
            <a:prstGeom prst="roundRect">
              <a:avLst/>
            </a:prstGeom>
            <a:solidFill>
              <a:srgbClr val="0070C0">
                <a:alpha val="75000"/>
              </a:srgbClr>
            </a:solidFill>
            <a:ln>
              <a:headEnd type="none" w="med" len="med"/>
              <a:tailEnd type="none" w="med" len="med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rthographicFront" fov="0">
                <a:rot lat="0" lon="0" rev="0"/>
              </a:camera>
              <a:lightRig rig="soft" dir="tl">
                <a:rot lat="0" lon="0" rev="20000000"/>
              </a:lightRig>
            </a:scene3d>
            <a:sp3d prstMaterial="matte"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Worker Role</a:t>
              </a:r>
            </a:p>
          </p:txBody>
        </p:sp>
        <p:sp>
          <p:nvSpPr>
            <p:cNvPr id="67" name="Rounded Rectangle 66"/>
            <p:cNvSpPr/>
            <p:nvPr/>
          </p:nvSpPr>
          <p:spPr bwMode="auto">
            <a:xfrm>
              <a:off x="8300905" y="6107584"/>
              <a:ext cx="1691062" cy="568411"/>
            </a:xfrm>
            <a:prstGeom prst="roundRect">
              <a:avLst/>
            </a:prstGeom>
            <a:solidFill>
              <a:srgbClr val="0070C0">
                <a:alpha val="75000"/>
              </a:srgbClr>
            </a:solidFill>
            <a:ln>
              <a:headEnd type="none" w="med" len="med"/>
              <a:tailEnd type="none" w="med" len="med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rthographicFront" fov="0">
                <a:rot lat="0" lon="0" rev="0"/>
              </a:camera>
              <a:lightRig rig="soft" dir="tl">
                <a:rot lat="0" lon="0" rev="20000000"/>
              </a:lightRig>
            </a:scene3d>
            <a:sp3d prstMaterial="matte"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Worker Role</a:t>
              </a:r>
            </a:p>
          </p:txBody>
        </p:sp>
        <p:sp>
          <p:nvSpPr>
            <p:cNvPr id="68" name="Right Arrow 67"/>
            <p:cNvSpPr/>
            <p:nvPr/>
          </p:nvSpPr>
          <p:spPr>
            <a:xfrm rot="1568662">
              <a:off x="7079068" y="5127275"/>
              <a:ext cx="1218883" cy="182261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Right Arrow 68"/>
            <p:cNvSpPr/>
            <p:nvPr/>
          </p:nvSpPr>
          <p:spPr>
            <a:xfrm rot="3028648">
              <a:off x="7051509" y="5568592"/>
              <a:ext cx="1224406" cy="235331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Right Arrow 69"/>
            <p:cNvSpPr/>
            <p:nvPr/>
          </p:nvSpPr>
          <p:spPr>
            <a:xfrm rot="20031338" flipV="1">
              <a:off x="7062592" y="4538255"/>
              <a:ext cx="1218883" cy="182261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Right Arrow 70"/>
            <p:cNvSpPr/>
            <p:nvPr/>
          </p:nvSpPr>
          <p:spPr>
            <a:xfrm rot="18571352" flipV="1">
              <a:off x="7024052" y="4023984"/>
              <a:ext cx="1224406" cy="235331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Rounded Rectangle 21"/>
          <p:cNvSpPr/>
          <p:nvPr/>
        </p:nvSpPr>
        <p:spPr bwMode="auto">
          <a:xfrm>
            <a:off x="2743200" y="838200"/>
            <a:ext cx="3689497" cy="2785731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headEnd type="none" w="med" len="med"/>
            <a:tailEnd type="none" w="med" len="med"/>
          </a:ln>
          <a:effectLst>
            <a:innerShdw blurRad="127000" dir="11220000">
              <a:prstClr val="black">
                <a:alpha val="50000"/>
              </a:prstClr>
            </a:innerShdw>
          </a:effectLst>
          <a:scene3d>
            <a:camera prst="orthographicFront">
              <a:rot lat="0" lon="0" rev="0"/>
            </a:camera>
            <a:lightRig rig="threePt" dir="tl"/>
          </a:scene3d>
          <a:sp3d prstMaterial="matte"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400" spc="-5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950000" scaled="1"/>
                </a:gradFill>
                <a:latin typeface="Segoe UI Semibold" pitchFamily="34" charset="0"/>
              </a:rPr>
              <a:t>  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2876531" y="928621"/>
            <a:ext cx="3401568" cy="1709982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30000">
                <a:schemeClr val="bg2">
                  <a:lumMod val="75000"/>
                </a:schemeClr>
              </a:gs>
              <a:gs pos="45000">
                <a:schemeClr val="accent3">
                  <a:lumMod val="75000"/>
                </a:schemeClr>
              </a:gs>
              <a:gs pos="55000">
                <a:schemeClr val="accent3">
                  <a:lumMod val="75000"/>
                </a:schemeClr>
              </a:gs>
              <a:gs pos="73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</a:gradFill>
          <a:ln>
            <a:headEnd type="none" w="med" len="med"/>
            <a:tailEnd type="none" w="med" len="med"/>
          </a:ln>
          <a:effectLst>
            <a:innerShdw blurRad="127000" dir="11220000">
              <a:prstClr val="black">
                <a:alpha val="50000"/>
              </a:prstClr>
            </a:innerShdw>
          </a:effectLst>
          <a:scene3d>
            <a:camera prst="orthographicFront">
              <a:rot lat="0" lon="0" rev="0"/>
            </a:camera>
            <a:lightRig rig="threePt" dir="tl"/>
          </a:scene3d>
          <a:sp3d prstMaterial="matte"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spc="-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 rot="16200000" flipV="1">
            <a:off x="3067055" y="1873026"/>
            <a:ext cx="895273" cy="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 bwMode="auto">
          <a:xfrm>
            <a:off x="3514691" y="2321902"/>
            <a:ext cx="2365359" cy="93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6" name="Text Placeholder 6"/>
          <p:cNvSpPr txBox="1">
            <a:spLocks/>
          </p:cNvSpPr>
          <p:nvPr/>
        </p:nvSpPr>
        <p:spPr bwMode="auto">
          <a:xfrm>
            <a:off x="4977577" y="2050348"/>
            <a:ext cx="857096" cy="134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sz="800" b="1" i="1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950000" scaled="1"/>
                </a:gradFill>
                <a:latin typeface="Segoe UI Semibold" pitchFamily="34" charset="0"/>
              </a:rPr>
              <a:t>Average Usage</a:t>
            </a:r>
            <a:endParaRPr lang="en-US" sz="800" b="1" i="1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950000" scaled="1"/>
              </a:gradFill>
              <a:latin typeface="Segoe UI Semibold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 rot="16200000">
            <a:off x="3000984" y="1795148"/>
            <a:ext cx="697480" cy="195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ctr" eaLnBrk="0" fontAlgn="base" hangingPunct="0">
              <a:lnSpc>
                <a:spcPts val="8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sz="900" b="1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950000" scaled="1"/>
                </a:gradFill>
                <a:latin typeface="Segoe UI Semibold" pitchFamily="34" charset="0"/>
              </a:rPr>
              <a:t>Compute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338012" y="2423493"/>
            <a:ext cx="662447" cy="199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ctr" eaLnBrk="0" fontAlgn="base" hangingPunct="0">
              <a:lnSpc>
                <a:spcPts val="8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sz="900" b="1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950000" scaled="1"/>
                </a:gradFill>
                <a:latin typeface="Segoe UI Semibold" pitchFamily="34" charset="0"/>
              </a:rPr>
              <a:t>Time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174502" y="970848"/>
            <a:ext cx="2852473" cy="3139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1600" b="1" dirty="0" smtClean="0">
                <a:gradFill>
                  <a:gsLst>
                    <a:gs pos="0">
                      <a:prstClr val="black"/>
                    </a:gs>
                    <a:gs pos="86000">
                      <a:prstClr val="black"/>
                    </a:gs>
                  </a:gsLst>
                  <a:lin ang="5400000" scaled="0"/>
                </a:gradFill>
                <a:effectLst>
                  <a:outerShdw blurRad="63500" algn="ctr" rotWithShape="0">
                    <a:prstClr val="black">
                      <a:alpha val="60000"/>
                    </a:prstClr>
                  </a:outerShdw>
                </a:effectLst>
              </a:rPr>
              <a:t>“Growing Fast“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885405" y="2767708"/>
            <a:ext cx="3536661" cy="664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863" lvl="1" indent="-169863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5000"/>
              <a:buFontTx/>
              <a:buBlip>
                <a:blip r:embed="rId2"/>
              </a:buBlip>
            </a:pPr>
            <a:r>
              <a:rPr lang="en-US" sz="1200" dirty="0">
                <a:gradFill>
                  <a:gsLst>
                    <a:gs pos="0">
                      <a:prstClr val="black"/>
                    </a:gs>
                    <a:gs pos="86000">
                      <a:prstClr val="black"/>
                    </a:gs>
                  </a:gsLst>
                  <a:lin ang="5400000" scaled="0"/>
                </a:gradFill>
              </a:rPr>
              <a:t>Successful services needs to grow/scale  </a:t>
            </a:r>
          </a:p>
          <a:p>
            <a:pPr marL="169863" lvl="1" indent="-169863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5000"/>
              <a:buFontTx/>
              <a:buBlip>
                <a:blip r:embed="rId2"/>
              </a:buBlip>
            </a:pPr>
            <a:r>
              <a:rPr lang="en-US" sz="1200" dirty="0">
                <a:gradFill>
                  <a:gsLst>
                    <a:gs pos="0">
                      <a:prstClr val="black"/>
                    </a:gs>
                    <a:gs pos="86000">
                      <a:prstClr val="black"/>
                    </a:gs>
                  </a:gsLst>
                  <a:lin ang="5400000" scaled="0"/>
                </a:gradFill>
              </a:rPr>
              <a:t>Keeping up </a:t>
            </a:r>
            <a:r>
              <a:rPr lang="en-US" sz="1200" dirty="0" smtClean="0">
                <a:gradFill>
                  <a:gsLst>
                    <a:gs pos="0">
                      <a:prstClr val="black"/>
                    </a:gs>
                    <a:gs pos="86000">
                      <a:prstClr val="black"/>
                    </a:gs>
                  </a:gsLst>
                  <a:lin ang="5400000" scaled="0"/>
                </a:gradFill>
              </a:rPr>
              <a:t>with growth </a:t>
            </a:r>
            <a:r>
              <a:rPr lang="en-US" sz="1200" dirty="0">
                <a:gradFill>
                  <a:gsLst>
                    <a:gs pos="0">
                      <a:prstClr val="black"/>
                    </a:gs>
                    <a:gs pos="86000">
                      <a:prstClr val="black"/>
                    </a:gs>
                  </a:gsLst>
                  <a:lin ang="5400000" scaled="0"/>
                </a:gradFill>
              </a:rPr>
              <a:t>is big IT challenge </a:t>
            </a:r>
          </a:p>
          <a:p>
            <a:pPr marL="169863" lvl="1" indent="-169863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5000"/>
              <a:buFontTx/>
              <a:buBlip>
                <a:blip r:embed="rId2"/>
              </a:buBlip>
            </a:pPr>
            <a:r>
              <a:rPr lang="en-US" sz="1200" dirty="0">
                <a:gradFill>
                  <a:gsLst>
                    <a:gs pos="0">
                      <a:prstClr val="black"/>
                    </a:gs>
                    <a:gs pos="86000">
                      <a:prstClr val="black"/>
                    </a:gs>
                  </a:gsLst>
                  <a:lin ang="5400000" scaled="0"/>
                </a:gradFill>
              </a:rPr>
              <a:t>Complex lead time for deployment</a:t>
            </a:r>
          </a:p>
        </p:txBody>
      </p:sp>
      <p:sp>
        <p:nvSpPr>
          <p:cNvPr id="31" name="Freeform 30"/>
          <p:cNvSpPr/>
          <p:nvPr/>
        </p:nvSpPr>
        <p:spPr>
          <a:xfrm>
            <a:off x="3408724" y="1431416"/>
            <a:ext cx="2423515" cy="860645"/>
          </a:xfrm>
          <a:custGeom>
            <a:avLst/>
            <a:gdLst>
              <a:gd name="connsiteX0" fmla="*/ 0 w 3180080"/>
              <a:gd name="connsiteY0" fmla="*/ 782320 h 912707"/>
              <a:gd name="connsiteX1" fmla="*/ 1635760 w 3180080"/>
              <a:gd name="connsiteY1" fmla="*/ 782320 h 912707"/>
              <a:gd name="connsiteX2" fmla="*/ 3180080 w 3180080"/>
              <a:gd name="connsiteY2" fmla="*/ 0 h 912707"/>
              <a:gd name="connsiteX0" fmla="*/ 0 w 3159760"/>
              <a:gd name="connsiteY0" fmla="*/ 881288 h 946481"/>
              <a:gd name="connsiteX1" fmla="*/ 1615440 w 3159760"/>
              <a:gd name="connsiteY1" fmla="*/ 782320 h 946481"/>
              <a:gd name="connsiteX2" fmla="*/ 3159760 w 3159760"/>
              <a:gd name="connsiteY2" fmla="*/ 0 h 946481"/>
              <a:gd name="connsiteX0" fmla="*/ 0 w 3159760"/>
              <a:gd name="connsiteY0" fmla="*/ 881288 h 929201"/>
              <a:gd name="connsiteX1" fmla="*/ 1615440 w 3159760"/>
              <a:gd name="connsiteY1" fmla="*/ 782320 h 929201"/>
              <a:gd name="connsiteX2" fmla="*/ 3159760 w 3159760"/>
              <a:gd name="connsiteY2" fmla="*/ 0 h 929201"/>
              <a:gd name="connsiteX0" fmla="*/ 0 w 3149600"/>
              <a:gd name="connsiteY0" fmla="*/ 991253 h 1001464"/>
              <a:gd name="connsiteX1" fmla="*/ 1605280 w 3149600"/>
              <a:gd name="connsiteY1" fmla="*/ 782320 h 1001464"/>
              <a:gd name="connsiteX2" fmla="*/ 3149600 w 3149600"/>
              <a:gd name="connsiteY2" fmla="*/ 0 h 1001464"/>
              <a:gd name="connsiteX0" fmla="*/ 0 w 3149600"/>
              <a:gd name="connsiteY0" fmla="*/ 991253 h 991253"/>
              <a:gd name="connsiteX1" fmla="*/ 1605280 w 3149600"/>
              <a:gd name="connsiteY1" fmla="*/ 782320 h 991253"/>
              <a:gd name="connsiteX2" fmla="*/ 3149600 w 3149600"/>
              <a:gd name="connsiteY2" fmla="*/ 0 h 991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9600" h="991253">
                <a:moveTo>
                  <a:pt x="0" y="991253"/>
                </a:moveTo>
                <a:cubicBezTo>
                  <a:pt x="623993" y="979471"/>
                  <a:pt x="1080347" y="947529"/>
                  <a:pt x="1605280" y="782320"/>
                </a:cubicBezTo>
                <a:cubicBezTo>
                  <a:pt x="2130213" y="617111"/>
                  <a:pt x="2642446" y="325966"/>
                  <a:pt x="3149600" y="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Left"/>
            <a:lightRig rig="threePt" dir="t"/>
          </a:scene3d>
        </p:spPr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32" name="Picture 3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37958"/>
            <a:ext cx="9144000" cy="42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82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1"/>
          <p:cNvSpPr>
            <a:spLocks noGrp="1"/>
          </p:cNvSpPr>
          <p:nvPr>
            <p:ph type="title"/>
          </p:nvPr>
        </p:nvSpPr>
        <p:spPr>
          <a:xfrm>
            <a:off x="-176320" y="310363"/>
            <a:ext cx="9525000" cy="553998"/>
          </a:xfrm>
        </p:spPr>
        <p:txBody>
          <a:bodyPr/>
          <a:lstStyle/>
          <a:p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Scalability</a:t>
            </a:r>
            <a:endParaRPr lang="en-US" sz="4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45" y="1219200"/>
            <a:ext cx="7763070" cy="4449011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37958"/>
            <a:ext cx="9144000" cy="42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21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1"/>
          <p:cNvSpPr>
            <a:spLocks noGrp="1"/>
          </p:cNvSpPr>
          <p:nvPr>
            <p:ph type="title"/>
          </p:nvPr>
        </p:nvSpPr>
        <p:spPr>
          <a:xfrm>
            <a:off x="-176320" y="310363"/>
            <a:ext cx="9525000" cy="553998"/>
          </a:xfrm>
        </p:spPr>
        <p:txBody>
          <a:bodyPr/>
          <a:lstStyle/>
          <a:p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Scalability</a:t>
            </a:r>
            <a:endParaRPr lang="en-US" sz="4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19200"/>
            <a:ext cx="7891774" cy="4528570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37958"/>
            <a:ext cx="9144000" cy="42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92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1"/>
          <p:cNvSpPr>
            <a:spLocks noGrp="1"/>
          </p:cNvSpPr>
          <p:nvPr>
            <p:ph type="title"/>
          </p:nvPr>
        </p:nvSpPr>
        <p:spPr>
          <a:xfrm>
            <a:off x="-176320" y="310363"/>
            <a:ext cx="9525000" cy="553998"/>
          </a:xfrm>
        </p:spPr>
        <p:txBody>
          <a:bodyPr/>
          <a:lstStyle/>
          <a:p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Scalability</a:t>
            </a:r>
            <a:endParaRPr lang="en-US" sz="4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90" y="1143000"/>
            <a:ext cx="7926580" cy="4681403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37958"/>
            <a:ext cx="9144000" cy="42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68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1"/>
          <p:cNvSpPr>
            <a:spLocks noGrp="1"/>
          </p:cNvSpPr>
          <p:nvPr>
            <p:ph type="title"/>
          </p:nvPr>
        </p:nvSpPr>
        <p:spPr>
          <a:xfrm>
            <a:off x="-176320" y="310363"/>
            <a:ext cx="9525000" cy="553998"/>
          </a:xfrm>
        </p:spPr>
        <p:txBody>
          <a:bodyPr/>
          <a:lstStyle/>
          <a:p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Scalability</a:t>
            </a:r>
            <a:endParaRPr lang="en-US" sz="4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43000"/>
            <a:ext cx="7736115" cy="4572000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37958"/>
            <a:ext cx="9144000" cy="42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64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62000" y="381001"/>
            <a:ext cx="76200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spcBef>
                <a:spcPct val="20000"/>
              </a:spcBef>
            </a:pPr>
            <a:r>
              <a:rPr lang="en-US" sz="4000" b="1" spc="-150" dirty="0" smtClean="0">
                <a:ln>
                  <a:solidFill>
                    <a:schemeClr val="bg1">
                      <a:alpha val="6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25400" dist="25400" dir="5400000" algn="t" rotWithShape="0">
                    <a:prstClr val="black">
                      <a:alpha val="15000"/>
                    </a:prstClr>
                  </a:outerShdw>
                </a:effectLst>
                <a:ea typeface="+mn-ea"/>
                <a:cs typeface="Arial" pitchFamily="34" charset="0"/>
              </a:rPr>
              <a:t>Usage Based</a:t>
            </a:r>
            <a:endParaRPr lang="en-US" sz="4000" b="1" spc="-150" dirty="0">
              <a:ln>
                <a:solidFill>
                  <a:schemeClr val="bg1">
                    <a:alpha val="6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>
                <a:outerShdw blurRad="25400" dist="25400" dir="5400000" algn="t" rotWithShape="0">
                  <a:prstClr val="black">
                    <a:alpha val="15000"/>
                  </a:prstClr>
                </a:outerShdw>
              </a:effectLst>
              <a:ea typeface="+mn-ea"/>
              <a:cs typeface="Arial" pitchFamily="34" charset="0"/>
            </a:endParaRPr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0" y="2667000"/>
            <a:ext cx="9144000" cy="1123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smtClean="0"/>
              <a:t>Pay </a:t>
            </a:r>
            <a:r>
              <a:rPr lang="en-US" sz="6000" dirty="0" smtClean="0">
                <a:solidFill>
                  <a:srgbClr val="00AEEF">
                    <a:alpha val="99000"/>
                  </a:srgbClr>
                </a:solidFill>
              </a:rPr>
              <a:t>only </a:t>
            </a:r>
            <a:r>
              <a:rPr lang="en-US" sz="6000" dirty="0" smtClean="0"/>
              <a:t>for what PAC uses</a:t>
            </a:r>
            <a:endParaRPr lang="en-US" sz="6000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37958"/>
            <a:ext cx="9144000" cy="42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96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552" y="76200"/>
            <a:ext cx="8229600" cy="762000"/>
          </a:xfrm>
        </p:spPr>
        <p:txBody>
          <a:bodyPr/>
          <a:lstStyle/>
          <a:p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</a:rPr>
              <a:t>AGENDA</a:t>
            </a:r>
            <a:endParaRPr lang="en-US" sz="4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71600" y="990600"/>
            <a:ext cx="69342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8650" indent="-285750" fontAlgn="ctr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F5897"/>
                </a:solidFill>
                <a:latin typeface="Palatino Linotype" panose="02040502050505030304" pitchFamily="18" charset="0"/>
              </a:rPr>
              <a:t>IT Vision and Mission</a:t>
            </a:r>
            <a:endParaRPr lang="en-US" sz="11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628650" indent="-285750" fontAlgn="ctr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F5897"/>
                </a:solidFill>
                <a:latin typeface="Palatino Linotype" panose="02040502050505030304" pitchFamily="18" charset="0"/>
              </a:rPr>
              <a:t>IT 2014/2015 Strategic Objectives</a:t>
            </a:r>
            <a:endParaRPr lang="en-US" sz="11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628650" indent="-285750" fontAlgn="ctr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F5897"/>
                </a:solidFill>
                <a:latin typeface="Palatino Linotype" panose="02040502050505030304" pitchFamily="18" charset="0"/>
              </a:rPr>
              <a:t>IT Culture</a:t>
            </a:r>
            <a:endParaRPr lang="en-US" sz="11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628650" indent="-285750" fontAlgn="ctr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F5897"/>
                </a:solidFill>
                <a:latin typeface="Palatino Linotype" panose="02040502050505030304" pitchFamily="18" charset="0"/>
              </a:rPr>
              <a:t>IT Organizational Structure</a:t>
            </a:r>
            <a:endParaRPr lang="en-US" sz="11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628650" indent="-285750" fontAlgn="ctr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2F5897"/>
                </a:solidFill>
                <a:latin typeface="Palatino Linotype" panose="02040502050505030304" pitchFamily="18" charset="0"/>
              </a:rPr>
              <a:t>Insourcing </a:t>
            </a:r>
            <a:r>
              <a:rPr lang="en-US" dirty="0">
                <a:solidFill>
                  <a:srgbClr val="2F5897"/>
                </a:solidFill>
                <a:latin typeface="Palatino Linotype" panose="02040502050505030304" pitchFamily="18" charset="0"/>
              </a:rPr>
              <a:t>&amp; Outsourcing strategy</a:t>
            </a:r>
            <a:endParaRPr lang="en-US" sz="11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628650" indent="-285750" fontAlgn="ctr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2F5897"/>
                </a:solidFill>
                <a:latin typeface="Palatino Linotype" panose="02040502050505030304" pitchFamily="18" charset="0"/>
              </a:rPr>
              <a:t>The Cloud</a:t>
            </a:r>
            <a:endParaRPr lang="en-US" sz="11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628650" indent="-285750" fontAlgn="ctr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2F5897"/>
                </a:solidFill>
                <a:latin typeface="Palatino Linotype" panose="02040502050505030304" pitchFamily="18" charset="0"/>
              </a:rPr>
              <a:t>Microsoft </a:t>
            </a:r>
            <a:r>
              <a:rPr lang="en-US" dirty="0">
                <a:solidFill>
                  <a:srgbClr val="2F5897"/>
                </a:solidFill>
                <a:latin typeface="Palatino Linotype" panose="02040502050505030304" pitchFamily="18" charset="0"/>
              </a:rPr>
              <a:t>Azure Data Center</a:t>
            </a:r>
            <a:endParaRPr lang="en-US" sz="11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628650" indent="-285750" fontAlgn="ctr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F5897"/>
                </a:solidFill>
                <a:latin typeface="Palatino Linotype" panose="02040502050505030304" pitchFamily="18" charset="0"/>
              </a:rPr>
              <a:t>Windows Azure Platform Building Blocks</a:t>
            </a:r>
            <a:endParaRPr lang="en-US" sz="11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628650" indent="-285750" fontAlgn="ctr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F5897"/>
                </a:solidFill>
                <a:latin typeface="Palatino Linotype" panose="02040502050505030304" pitchFamily="18" charset="0"/>
              </a:rPr>
              <a:t>Data center regions</a:t>
            </a:r>
            <a:endParaRPr lang="en-US" sz="11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628650" indent="-285750" fontAlgn="ctr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2F5897"/>
                </a:solidFill>
                <a:latin typeface="Palatino Linotype" panose="02040502050505030304" pitchFamily="18" charset="0"/>
              </a:rPr>
              <a:t>Scalability</a:t>
            </a:r>
            <a:endParaRPr lang="en-US" sz="11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628650" indent="-285750" fontAlgn="ctr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F5897"/>
                </a:solidFill>
                <a:latin typeface="Palatino Linotype" panose="02040502050505030304" pitchFamily="18" charset="0"/>
              </a:rPr>
              <a:t>Service Level </a:t>
            </a:r>
            <a:r>
              <a:rPr lang="en-US" dirty="0" smtClean="0">
                <a:solidFill>
                  <a:srgbClr val="2F5897"/>
                </a:solidFill>
                <a:latin typeface="Palatino Linotype" panose="02040502050505030304" pitchFamily="18" charset="0"/>
              </a:rPr>
              <a:t>Agreements</a:t>
            </a:r>
            <a:endParaRPr lang="en-US" sz="11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628650" indent="-285750" fontAlgn="ctr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F5897"/>
                </a:solidFill>
                <a:latin typeface="Palatino Linotype" panose="02040502050505030304" pitchFamily="18" charset="0"/>
              </a:rPr>
              <a:t>Data center usage</a:t>
            </a:r>
            <a:endParaRPr lang="en-US" sz="11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628650" indent="-285750" fontAlgn="ctr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F5897"/>
                </a:solidFill>
                <a:latin typeface="Palatino Linotype" panose="02040502050505030304" pitchFamily="18" charset="0"/>
              </a:rPr>
              <a:t>Software Development Process</a:t>
            </a:r>
            <a:endParaRPr lang="en-US" sz="11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628650" indent="-285750" fontAlgn="ctr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F5897"/>
                </a:solidFill>
                <a:latin typeface="Palatino Linotype" panose="02040502050505030304" pitchFamily="18" charset="0"/>
              </a:rPr>
              <a:t>High Level Technology Overview and Products</a:t>
            </a:r>
            <a:endParaRPr lang="en-US" sz="11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628650" indent="-285750" fontAlgn="ctr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F5897"/>
                </a:solidFill>
                <a:latin typeface="Palatino Linotype" panose="02040502050505030304" pitchFamily="18" charset="0"/>
              </a:rPr>
              <a:t>High Level Business Process Flow</a:t>
            </a:r>
            <a:endParaRPr lang="en-US" sz="11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628650" indent="-285750" fontAlgn="ctr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2F5897"/>
                </a:solidFill>
                <a:latin typeface="Palatino Linotype" panose="02040502050505030304" pitchFamily="18" charset="0"/>
              </a:rPr>
              <a:t>Roadmap</a:t>
            </a:r>
            <a:endParaRPr lang="en-US" sz="11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0"/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" y="6449913"/>
            <a:ext cx="9144000" cy="42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8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62001" y="152400"/>
            <a:ext cx="76200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spcBef>
                <a:spcPct val="20000"/>
              </a:spcBef>
            </a:pPr>
            <a:r>
              <a:rPr lang="en-US" sz="4000" b="1" spc="-150" dirty="0" smtClean="0">
                <a:ln>
                  <a:solidFill>
                    <a:schemeClr val="bg1">
                      <a:alpha val="6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25400" dist="25400" dir="5400000" algn="t" rotWithShape="0">
                    <a:prstClr val="black">
                      <a:alpha val="15000"/>
                    </a:prstClr>
                  </a:outerShdw>
                </a:effectLst>
                <a:ea typeface="+mn-ea"/>
                <a:cs typeface="Arial" pitchFamily="34" charset="0"/>
              </a:rPr>
              <a:t>Service Level Agreement</a:t>
            </a:r>
            <a:endParaRPr lang="en-US" sz="4000" b="1" spc="-150" dirty="0">
              <a:ln>
                <a:solidFill>
                  <a:schemeClr val="bg1">
                    <a:alpha val="6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>
                <a:outerShdw blurRad="25400" dist="25400" dir="5400000" algn="t" rotWithShape="0">
                  <a:prstClr val="black">
                    <a:alpha val="15000"/>
                  </a:prstClr>
                </a:outerShdw>
              </a:effectLst>
              <a:ea typeface="+mn-ea"/>
              <a:cs typeface="Arial" pitchFamily="34" charset="0"/>
            </a:endParaRPr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1" y="2743200"/>
            <a:ext cx="9144000" cy="1328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dirty="0" smtClean="0">
                <a:solidFill>
                  <a:srgbClr val="00B0F0"/>
                </a:solidFill>
              </a:rPr>
              <a:t>99.95% </a:t>
            </a:r>
            <a:r>
              <a:rPr lang="en-US" sz="6500" dirty="0" smtClean="0"/>
              <a:t>monthly</a:t>
            </a:r>
            <a:r>
              <a:rPr lang="en-US" sz="8000" dirty="0" smtClean="0"/>
              <a:t> SLA</a:t>
            </a:r>
            <a:endParaRPr lang="en-US" sz="8000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37958"/>
            <a:ext cx="9144000" cy="42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79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685800"/>
          </a:xfrm>
        </p:spPr>
        <p:txBody>
          <a:bodyPr/>
          <a:lstStyle/>
          <a:p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Agile Software Development Process</a:t>
            </a: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49" y="1295400"/>
            <a:ext cx="8460901" cy="3897052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37958"/>
            <a:ext cx="9144000" cy="42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52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152400"/>
            <a:ext cx="9144000" cy="838200"/>
          </a:xfrm>
        </p:spPr>
        <p:txBody>
          <a:bodyPr/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  <a:effectLst/>
              </a:rPr>
              <a:t>High Level Technology Overview and Products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838200"/>
            <a:ext cx="8654872" cy="5628595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37958"/>
            <a:ext cx="9144000" cy="42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09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8229600" cy="838200"/>
          </a:xfrm>
        </p:spPr>
        <p:txBody>
          <a:bodyPr/>
          <a:lstStyle/>
          <a:p>
            <a:r>
              <a:rPr lang="en-US" sz="4000" dirty="0" smtClean="0"/>
              <a:t>High Level Business Process Flow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143000"/>
            <a:ext cx="8349172" cy="5135178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37958"/>
            <a:ext cx="9144000" cy="42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52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609600"/>
          </a:xfrm>
        </p:spPr>
        <p:txBody>
          <a:bodyPr/>
          <a:lstStyle/>
          <a:p>
            <a:r>
              <a:rPr lang="en-US" sz="4000" dirty="0" smtClean="0"/>
              <a:t>Roadmap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8610600" cy="56388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US" dirty="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Short term objectives (45 days)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Hire IT Core Team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Document detail software </a:t>
            </a:r>
            <a:r>
              <a:rPr lang="en-US" dirty="0" smtClean="0">
                <a:solidFill>
                  <a:schemeClr val="tx2"/>
                </a:solidFill>
              </a:rPr>
              <a:t>features</a:t>
            </a:r>
            <a:endParaRPr lang="en-US" dirty="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Mid </a:t>
            </a:r>
            <a:r>
              <a:rPr lang="en-US" dirty="0" smtClean="0">
                <a:solidFill>
                  <a:schemeClr val="tx2"/>
                </a:solidFill>
              </a:rPr>
              <a:t>term objectives (46 days to 6 months)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Build external </a:t>
            </a:r>
            <a:r>
              <a:rPr lang="en-US" dirty="0" smtClean="0">
                <a:solidFill>
                  <a:schemeClr val="tx2"/>
                </a:solidFill>
              </a:rPr>
              <a:t>portals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Build </a:t>
            </a:r>
            <a:r>
              <a:rPr lang="en-US" dirty="0" smtClean="0">
                <a:solidFill>
                  <a:schemeClr val="tx2"/>
                </a:solidFill>
              </a:rPr>
              <a:t>internal line of business applications</a:t>
            </a:r>
            <a:endParaRPr lang="en-US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Build customer profiles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Build </a:t>
            </a:r>
            <a:r>
              <a:rPr lang="en-US" dirty="0" smtClean="0">
                <a:solidFill>
                  <a:schemeClr val="tx2"/>
                </a:solidFill>
              </a:rPr>
              <a:t>PCRP </a:t>
            </a:r>
            <a:r>
              <a:rPr lang="en-US" dirty="0" smtClean="0">
                <a:solidFill>
                  <a:schemeClr val="tx2"/>
                </a:solidFill>
              </a:rPr>
              <a:t>algorithm prototype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Build Reporting capabilities</a:t>
            </a:r>
            <a:endParaRPr lang="en-US" dirty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tx2"/>
                </a:solidFill>
              </a:rPr>
              <a:t>Long-term objectives (longer than 6 months)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solidFill>
                  <a:schemeClr val="tx2"/>
                </a:solidFill>
              </a:rPr>
              <a:t>Develop Standard Operating Procedures to be compliant.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solidFill>
                  <a:schemeClr val="tx2"/>
                </a:solidFill>
              </a:rPr>
              <a:t>Make site bi-lingual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solidFill>
                  <a:schemeClr val="tx2"/>
                </a:solidFill>
              </a:rPr>
              <a:t>Make mobile app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solidFill>
                  <a:schemeClr val="tx2"/>
                </a:solidFill>
              </a:rPr>
              <a:t>Build interfaces to collect data customer transactional data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solidFill>
                  <a:schemeClr val="tx2"/>
                </a:solidFill>
              </a:rPr>
              <a:t>Banks, purchases, payments, FICO scores, etc.</a:t>
            </a:r>
          </a:p>
          <a:p>
            <a:pPr marL="457200" lvl="1" indent="0">
              <a:buNone/>
            </a:pPr>
            <a:endParaRPr lang="en-US" dirty="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en-US" dirty="0" smtClean="0">
              <a:solidFill>
                <a:schemeClr val="tx2"/>
              </a:solidFill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37958"/>
            <a:ext cx="9144000" cy="42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73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graphicFrame>
        <p:nvGraphicFramePr>
          <p:cNvPr id="23" name="Diagram 22"/>
          <p:cNvGraphicFramePr/>
          <p:nvPr>
            <p:extLst>
              <p:ext uri="{D42A27DB-BD31-4B8C-83A1-F6EECF244321}">
                <p14:modId xmlns:p14="http://schemas.microsoft.com/office/powerpoint/2010/main" val="1891662073"/>
              </p:ext>
            </p:extLst>
          </p:nvPr>
        </p:nvGraphicFramePr>
        <p:xfrm>
          <a:off x="381000" y="1752600"/>
          <a:ext cx="8382000" cy="307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37958"/>
            <a:ext cx="9144000" cy="42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06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8492" y="336673"/>
            <a:ext cx="838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chemeClr val="tx2">
                    <a:lumMod val="75000"/>
                  </a:schemeClr>
                </a:solidFill>
              </a:rPr>
              <a:t>IT VISION</a:t>
            </a:r>
          </a:p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To deliver solid and fast solutions.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7200" y="1301147"/>
            <a:ext cx="838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chemeClr val="tx2">
                    <a:lumMod val="75000"/>
                  </a:schemeClr>
                </a:solidFill>
              </a:rPr>
              <a:t>IT MISSION</a:t>
            </a:r>
          </a:p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Hire subject matter experts and keep them.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7200" y="2152411"/>
            <a:ext cx="8382000" cy="1905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399" y="2542120"/>
            <a:ext cx="1563189" cy="1371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Hire core team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48989" y="2533411"/>
            <a:ext cx="1524000" cy="1371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Build key software applications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886200" y="2533411"/>
            <a:ext cx="1524000" cy="1371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Create client profiles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62600" y="2520349"/>
            <a:ext cx="1524000" cy="1371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Implement PCRP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Algorithm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239000" y="2500755"/>
            <a:ext cx="1524000" cy="1371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Create framework to handle Big Data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36669" y="2179319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2014-2015 STRATEGIC OBJECTIVES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57200" y="4191000"/>
            <a:ext cx="8382000" cy="1905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533400" y="4554584"/>
            <a:ext cx="8229600" cy="3984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Results Orientation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33400" y="5095477"/>
            <a:ext cx="8229600" cy="4191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Great Place to Work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33400" y="5615941"/>
            <a:ext cx="8229600" cy="4191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Collaboration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25537" y="4180897"/>
            <a:ext cx="138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chemeClr val="tx2">
                    <a:lumMod val="75000"/>
                  </a:schemeClr>
                </a:solidFill>
              </a:rPr>
              <a:t>CULTURE</a:t>
            </a:r>
            <a:endParaRPr lang="en-US" b="1" u="sng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6" name="Picture 1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37958"/>
            <a:ext cx="9144000" cy="42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05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914400"/>
          </a:xfrm>
        </p:spPr>
        <p:txBody>
          <a:bodyPr/>
          <a:lstStyle/>
          <a:p>
            <a:r>
              <a:rPr lang="en-US" sz="4000" dirty="0" smtClean="0"/>
              <a:t>IT Organizational Structure</a:t>
            </a:r>
            <a:endParaRPr lang="en-US" sz="4000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37958"/>
            <a:ext cx="9144000" cy="4200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6321" y="1500771"/>
            <a:ext cx="9114121" cy="360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61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763000" cy="106680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</a:rPr>
              <a:t>Insourcing &amp; Outsourcing Strategy</a:t>
            </a:r>
            <a:endParaRPr lang="en-US" sz="4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95300" y="1600200"/>
            <a:ext cx="8229600" cy="4297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tx2"/>
                </a:solidFill>
                <a:latin typeface="+mn-lt"/>
              </a:rPr>
              <a:t>Outsource any commoditized components and insource all strategic components.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tx2"/>
              </a:solidFill>
              <a:latin typeface="+mn-lt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2"/>
                </a:solidFill>
                <a:latin typeface="+mn-lt"/>
              </a:rPr>
              <a:t>Outsource to the cloud:</a:t>
            </a:r>
          </a:p>
          <a:p>
            <a:pPr lvl="1"/>
            <a:r>
              <a:rPr lang="en-US" sz="1200" dirty="0" smtClean="0">
                <a:solidFill>
                  <a:schemeClr val="tx2"/>
                </a:solidFill>
                <a:latin typeface="+mn-lt"/>
              </a:rPr>
              <a:t>Virtual machines, virtual networks, could services, relational databases, Hadoop clusters, storage, backup, site recovery, active directory, etc.</a:t>
            </a:r>
          </a:p>
          <a:p>
            <a:pPr marL="0" indent="0">
              <a:buNone/>
            </a:pPr>
            <a:endParaRPr lang="en-US" sz="2000" dirty="0">
              <a:solidFill>
                <a:schemeClr val="tx2"/>
              </a:solidFill>
              <a:latin typeface="+mn-lt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2"/>
                </a:solidFill>
                <a:latin typeface="+mn-lt"/>
              </a:rPr>
              <a:t>Insource:</a:t>
            </a:r>
          </a:p>
          <a:p>
            <a:pPr lvl="1"/>
            <a:r>
              <a:rPr lang="en-US" sz="1200" dirty="0" smtClean="0">
                <a:solidFill>
                  <a:schemeClr val="tx2"/>
                </a:solidFill>
                <a:latin typeface="+mn-lt"/>
              </a:rPr>
              <a:t>Key software applications and algorithms in order to: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sz="1200" dirty="0" smtClean="0">
                <a:solidFill>
                  <a:schemeClr val="tx2"/>
                </a:solidFill>
                <a:latin typeface="+mn-lt"/>
              </a:rPr>
              <a:t>Have full </a:t>
            </a:r>
            <a:r>
              <a:rPr lang="en-US" sz="1200" dirty="0">
                <a:solidFill>
                  <a:schemeClr val="tx2"/>
                </a:solidFill>
                <a:latin typeface="+mn-lt"/>
              </a:rPr>
              <a:t>control of company software secrets.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sz="1200" dirty="0" smtClean="0">
                <a:solidFill>
                  <a:schemeClr val="tx2"/>
                </a:solidFill>
                <a:latin typeface="+mn-lt"/>
              </a:rPr>
              <a:t>Deliver fast </a:t>
            </a:r>
            <a:r>
              <a:rPr lang="en-US" sz="1200" dirty="0">
                <a:solidFill>
                  <a:schemeClr val="tx2"/>
                </a:solidFill>
                <a:latin typeface="+mn-lt"/>
              </a:rPr>
              <a:t>time to </a:t>
            </a:r>
            <a:r>
              <a:rPr lang="en-US" sz="1200" dirty="0" smtClean="0">
                <a:solidFill>
                  <a:schemeClr val="tx2"/>
                </a:solidFill>
                <a:latin typeface="+mn-lt"/>
              </a:rPr>
              <a:t>market solutions.</a:t>
            </a:r>
            <a:endParaRPr lang="en-US" sz="1200" dirty="0">
              <a:solidFill>
                <a:schemeClr val="tx2"/>
              </a:solidFill>
              <a:latin typeface="+mn-lt"/>
            </a:endParaRPr>
          </a:p>
          <a:p>
            <a:pPr marL="1257300" lvl="2" indent="-457200">
              <a:buFont typeface="+mj-lt"/>
              <a:buAutoNum type="arabicPeriod"/>
            </a:pPr>
            <a:r>
              <a:rPr lang="en-US" sz="1200" dirty="0" smtClean="0">
                <a:solidFill>
                  <a:schemeClr val="tx2"/>
                </a:solidFill>
                <a:latin typeface="+mn-lt"/>
              </a:rPr>
              <a:t>Ensure high </a:t>
            </a:r>
            <a:r>
              <a:rPr lang="en-US" sz="1200" dirty="0">
                <a:solidFill>
                  <a:schemeClr val="tx2"/>
                </a:solidFill>
                <a:latin typeface="+mn-lt"/>
              </a:rPr>
              <a:t>software quality.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sz="1200" dirty="0" smtClean="0">
                <a:solidFill>
                  <a:schemeClr val="tx2"/>
                </a:solidFill>
                <a:latin typeface="+mn-lt"/>
              </a:rPr>
              <a:t>Adapt quickly to company and customer needs.</a:t>
            </a:r>
            <a:endParaRPr lang="en-US" sz="1200" dirty="0">
              <a:solidFill>
                <a:schemeClr val="tx2"/>
              </a:solidFill>
              <a:latin typeface="+mn-lt"/>
            </a:endParaRPr>
          </a:p>
          <a:p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37958"/>
            <a:ext cx="9144000" cy="42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39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762000" y="200013"/>
            <a:ext cx="76200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spcBef>
                <a:spcPct val="20000"/>
              </a:spcBef>
            </a:pPr>
            <a:r>
              <a:rPr lang="en-US" sz="4000" b="1" spc="-150" dirty="0" smtClean="0">
                <a:ln>
                  <a:solidFill>
                    <a:schemeClr val="bg1">
                      <a:alpha val="6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25400" dist="25400" dir="5400000" algn="t" rotWithShape="0">
                    <a:prstClr val="black">
                      <a:alpha val="15000"/>
                    </a:prstClr>
                  </a:outerShdw>
                </a:effectLst>
                <a:ea typeface="+mn-ea"/>
                <a:cs typeface="Arial" pitchFamily="34" charset="0"/>
              </a:rPr>
              <a:t>Business Benefits of the Cloud</a:t>
            </a:r>
            <a:endParaRPr lang="en-US" sz="4000" b="1" spc="-150" dirty="0">
              <a:ln>
                <a:solidFill>
                  <a:schemeClr val="bg1">
                    <a:alpha val="6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>
                <a:outerShdw blurRad="25400" dist="25400" dir="5400000" algn="t" rotWithShape="0">
                  <a:prstClr val="black">
                    <a:alpha val="15000"/>
                  </a:prstClr>
                </a:outerShdw>
              </a:effectLst>
              <a:ea typeface="+mn-ea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5801" y="1600200"/>
            <a:ext cx="40386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SzPct val="75000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Top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five advantages of cloud computing: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spcBef>
                <a:spcPct val="20000"/>
              </a:spcBef>
              <a:buSzPct val="75000"/>
            </a:pPr>
            <a:endParaRPr lang="en-US" sz="2000" dirty="0" smtClean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spcBef>
                <a:spcPct val="20000"/>
              </a:spcBef>
              <a:buSzPct val="75000"/>
              <a:buFont typeface="+mj-lt"/>
              <a:buAutoNum type="arabicPeriod"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Pay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only for what you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use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spcBef>
                <a:spcPct val="20000"/>
              </a:spcBef>
              <a:buSzPct val="75000"/>
              <a:buFont typeface="+mj-lt"/>
              <a:buAutoNum type="arabicPeriod"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Easy/fast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deployment to end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users 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spcBef>
                <a:spcPct val="20000"/>
              </a:spcBef>
              <a:buSzPct val="75000"/>
              <a:buFont typeface="+mj-lt"/>
              <a:buAutoNum type="arabicPeriod"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Monthly payments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spcBef>
                <a:spcPct val="20000"/>
              </a:spcBef>
              <a:buSzPct val="75000"/>
              <a:buFont typeface="+mj-lt"/>
              <a:buAutoNum type="arabicPeriod"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Encourages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standard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systems 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spcBef>
                <a:spcPct val="20000"/>
              </a:spcBef>
              <a:buSzPct val="75000"/>
              <a:buFont typeface="+mj-lt"/>
              <a:buAutoNum type="arabicPeriod"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Requires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less in-house staff,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costs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2" descr="C:\Users\mayfieldv\Desktop\Current\CloudImages\iStock_000018174960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520" y="2208483"/>
            <a:ext cx="4022280" cy="3016710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37958"/>
            <a:ext cx="9144000" cy="42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33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762000" y="228600"/>
            <a:ext cx="76200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spcBef>
                <a:spcPct val="20000"/>
              </a:spcBef>
            </a:pPr>
            <a:r>
              <a:rPr lang="en-US" sz="4000" b="1" spc="-150" dirty="0" smtClean="0">
                <a:ln>
                  <a:solidFill>
                    <a:schemeClr val="bg1">
                      <a:alpha val="6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25400" dist="25400" dir="5400000" algn="t" rotWithShape="0">
                    <a:prstClr val="black">
                      <a:alpha val="15000"/>
                    </a:prstClr>
                  </a:outerShdw>
                </a:effectLst>
                <a:ea typeface="+mn-ea"/>
                <a:cs typeface="Arial" pitchFamily="34" charset="0"/>
              </a:rPr>
              <a:t>Defining the Cloud</a:t>
            </a:r>
            <a:endParaRPr lang="en-US" sz="4000" b="1" spc="-150" dirty="0">
              <a:ln>
                <a:solidFill>
                  <a:schemeClr val="bg1">
                    <a:alpha val="6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>
                <a:outerShdw blurRad="25400" dist="25400" dir="5400000" algn="t" rotWithShape="0">
                  <a:prstClr val="black">
                    <a:alpha val="15000"/>
                  </a:prstClr>
                </a:outerShdw>
              </a:effectLst>
              <a:ea typeface="+mn-ea"/>
              <a:cs typeface="Arial" pitchFamily="34" charset="0"/>
            </a:endParaRP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auto">
          <a:xfrm>
            <a:off x="5410200" y="1621418"/>
            <a:ext cx="24256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Service Models</a:t>
            </a:r>
            <a:endParaRPr lang="en-US" sz="2400" b="1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1066800" y="1663205"/>
            <a:ext cx="309091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Deployment Models</a:t>
            </a:r>
            <a:endParaRPr lang="en-US" sz="2400" b="1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386470975"/>
              </p:ext>
            </p:extLst>
          </p:nvPr>
        </p:nvGraphicFramePr>
        <p:xfrm>
          <a:off x="4648200" y="2255601"/>
          <a:ext cx="4038600" cy="3002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2754914089"/>
              </p:ext>
            </p:extLst>
          </p:nvPr>
        </p:nvGraphicFramePr>
        <p:xfrm>
          <a:off x="731445" y="2362200"/>
          <a:ext cx="3761620" cy="289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37958"/>
            <a:ext cx="9144000" cy="42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73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/>
          <p:cNvSpPr txBox="1">
            <a:spLocks/>
          </p:cNvSpPr>
          <p:nvPr/>
        </p:nvSpPr>
        <p:spPr>
          <a:xfrm>
            <a:off x="835857" y="-66138"/>
            <a:ext cx="76200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spcBef>
                <a:spcPct val="20000"/>
              </a:spcBef>
            </a:pPr>
            <a:r>
              <a:rPr lang="en-US" sz="4000" b="1" spc="-150" dirty="0" smtClean="0">
                <a:ln>
                  <a:solidFill>
                    <a:schemeClr val="bg1">
                      <a:alpha val="6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25400" dist="25400" dir="5400000" algn="t" rotWithShape="0">
                    <a:prstClr val="black">
                      <a:alpha val="15000"/>
                    </a:prstClr>
                  </a:outerShdw>
                </a:effectLst>
                <a:ea typeface="+mn-ea"/>
                <a:cs typeface="Arial" pitchFamily="34" charset="0"/>
              </a:rPr>
              <a:t>Cloud Computing Taxonomy</a:t>
            </a:r>
            <a:endParaRPr lang="en-US" sz="4000" b="1" spc="-150" dirty="0">
              <a:ln>
                <a:solidFill>
                  <a:schemeClr val="bg1">
                    <a:alpha val="6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>
                <a:outerShdw blurRad="25400" dist="25400" dir="5400000" algn="t" rotWithShape="0">
                  <a:prstClr val="black">
                    <a:alpha val="15000"/>
                  </a:prstClr>
                </a:outerShdw>
              </a:effectLst>
              <a:ea typeface="+mn-ea"/>
              <a:cs typeface="Arial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64357" y="1143000"/>
            <a:ext cx="8763000" cy="5105400"/>
            <a:chOff x="-276886" y="914400"/>
            <a:chExt cx="9649486" cy="5914085"/>
          </a:xfrm>
        </p:grpSpPr>
        <p:sp>
          <p:nvSpPr>
            <p:cNvPr id="95" name="Top Arrow"/>
            <p:cNvSpPr/>
            <p:nvPr/>
          </p:nvSpPr>
          <p:spPr>
            <a:xfrm>
              <a:off x="76200" y="5960976"/>
              <a:ext cx="8915400" cy="867509"/>
            </a:xfrm>
            <a:prstGeom prst="leftRightArrow">
              <a:avLst>
                <a:gd name="adj1" fmla="val 45387"/>
                <a:gd name="adj2" fmla="val 46429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anchor="ctr"/>
            <a:lstStyle/>
            <a:p>
              <a:pPr defTabSz="914363">
                <a:lnSpc>
                  <a:spcPct val="90000"/>
                </a:lnSpc>
                <a:defRPr/>
              </a:pPr>
              <a:r>
                <a:rPr 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Segoe UI" pitchFamily="34" charset="0"/>
                  <a:cs typeface="Segoe UI" pitchFamily="34" charset="0"/>
                </a:rPr>
                <a:t>Higher </a:t>
              </a:r>
              <a:r>
                <a:rPr lang="en-US" sz="1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Segoe UI" pitchFamily="34" charset="0"/>
                  <a:cs typeface="Segoe UI" pitchFamily="34" charset="0"/>
                </a:rPr>
                <a:t>Cost &amp; More Control</a:t>
              </a:r>
              <a:r>
                <a:rPr lang="en-US" sz="1200" b="1" dirty="0">
                  <a:solidFill>
                    <a:schemeClr val="bg1"/>
                  </a:solidFill>
                  <a:ea typeface="Segoe UI" pitchFamily="34" charset="0"/>
                  <a:cs typeface="Segoe UI" pitchFamily="34" charset="0"/>
                </a:rPr>
                <a:t>			</a:t>
              </a:r>
              <a:r>
                <a:rPr lang="en-US" sz="1200" b="1" dirty="0" smtClean="0">
                  <a:solidFill>
                    <a:schemeClr val="bg1"/>
                  </a:solidFill>
                  <a:ea typeface="Segoe UI" pitchFamily="34" charset="0"/>
                  <a:cs typeface="Segoe UI" pitchFamily="34" charset="0"/>
                </a:rPr>
                <a:t>                </a:t>
              </a:r>
              <a:r>
                <a:rPr lang="en-US" sz="1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Segoe UI" pitchFamily="34" charset="0"/>
                  <a:cs typeface="Segoe UI" pitchFamily="34" charset="0"/>
                </a:rPr>
                <a:t>Lower </a:t>
              </a:r>
              <a:r>
                <a:rPr lang="en-US" sz="1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Segoe UI" pitchFamily="34" charset="0"/>
                  <a:cs typeface="Segoe UI" pitchFamily="34" charset="0"/>
                </a:rPr>
                <a:t>Cost &amp; Higher Agility</a:t>
              </a:r>
            </a:p>
          </p:txBody>
        </p:sp>
        <p:grpSp>
          <p:nvGrpSpPr>
            <p:cNvPr id="96" name="Group 95"/>
            <p:cNvGrpSpPr/>
            <p:nvPr/>
          </p:nvGrpSpPr>
          <p:grpSpPr>
            <a:xfrm>
              <a:off x="-276886" y="948364"/>
              <a:ext cx="2171493" cy="4953000"/>
              <a:chOff x="1599170" y="1557964"/>
              <a:chExt cx="2171492" cy="4953000"/>
            </a:xfrm>
          </p:grpSpPr>
          <p:sp>
            <p:nvSpPr>
              <p:cNvPr id="97" name="Rounded Rectangle 96"/>
              <p:cNvSpPr/>
              <p:nvPr/>
            </p:nvSpPr>
            <p:spPr>
              <a:xfrm>
                <a:off x="1903891" y="1557964"/>
                <a:ext cx="1866771" cy="4953000"/>
              </a:xfrm>
              <a:prstGeom prst="round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0" rIns="0" rtlCol="0" anchor="t" anchorCtr="0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Packaged Software</a:t>
                </a:r>
                <a:endParaRPr lang="en-US" sz="2000" dirty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98" name="Group 97"/>
              <p:cNvGrpSpPr/>
              <p:nvPr/>
            </p:nvGrpSpPr>
            <p:grpSpPr>
              <a:xfrm>
                <a:off x="2074455" y="2491414"/>
                <a:ext cx="1638240" cy="4019550"/>
                <a:chOff x="637640" y="2381250"/>
                <a:chExt cx="1371600" cy="4019550"/>
              </a:xfrm>
            </p:grpSpPr>
            <p:sp>
              <p:nvSpPr>
                <p:cNvPr id="101" name="Rounded Rectangle 100"/>
                <p:cNvSpPr/>
                <p:nvPr/>
              </p:nvSpPr>
              <p:spPr>
                <a:xfrm>
                  <a:off x="637640" y="5564983"/>
                  <a:ext cx="1371600" cy="38100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400" dirty="0" smtClean="0">
                      <a:solidFill>
                        <a:schemeClr val="bg1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Storage</a:t>
                  </a:r>
                </a:p>
              </p:txBody>
            </p:sp>
            <p:sp>
              <p:nvSpPr>
                <p:cNvPr id="102" name="Rounded Rectangle 101"/>
                <p:cNvSpPr/>
                <p:nvPr/>
              </p:nvSpPr>
              <p:spPr>
                <a:xfrm>
                  <a:off x="637640" y="5110164"/>
                  <a:ext cx="1371600" cy="38100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400" dirty="0" smtClean="0">
                      <a:solidFill>
                        <a:schemeClr val="bg1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Servers</a:t>
                  </a:r>
                </a:p>
              </p:txBody>
            </p:sp>
            <p:sp>
              <p:nvSpPr>
                <p:cNvPr id="103" name="Rounded Rectangle 102"/>
                <p:cNvSpPr/>
                <p:nvPr/>
              </p:nvSpPr>
              <p:spPr>
                <a:xfrm>
                  <a:off x="637640" y="6019800"/>
                  <a:ext cx="1371600" cy="38100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400" dirty="0" smtClean="0">
                      <a:solidFill>
                        <a:schemeClr val="bg1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Networking</a:t>
                  </a:r>
                </a:p>
              </p:txBody>
            </p:sp>
            <p:sp>
              <p:nvSpPr>
                <p:cNvPr id="104" name="Rounded Rectangle 103"/>
                <p:cNvSpPr/>
                <p:nvPr/>
              </p:nvSpPr>
              <p:spPr>
                <a:xfrm>
                  <a:off x="637640" y="4200526"/>
                  <a:ext cx="1371600" cy="38100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400" dirty="0" smtClean="0">
                      <a:solidFill>
                        <a:schemeClr val="bg1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O/S</a:t>
                  </a:r>
                </a:p>
              </p:txBody>
            </p:sp>
            <p:sp>
              <p:nvSpPr>
                <p:cNvPr id="105" name="Rounded Rectangle 104"/>
                <p:cNvSpPr/>
                <p:nvPr/>
              </p:nvSpPr>
              <p:spPr>
                <a:xfrm>
                  <a:off x="637640" y="3745707"/>
                  <a:ext cx="1371600" cy="38100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400" dirty="0" smtClean="0">
                      <a:solidFill>
                        <a:schemeClr val="bg1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Middleware</a:t>
                  </a:r>
                </a:p>
              </p:txBody>
            </p:sp>
            <p:sp>
              <p:nvSpPr>
                <p:cNvPr id="106" name="Rounded Rectangle 105"/>
                <p:cNvSpPr/>
                <p:nvPr/>
              </p:nvSpPr>
              <p:spPr>
                <a:xfrm>
                  <a:off x="637640" y="4655345"/>
                  <a:ext cx="1371600" cy="38100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t" anchorCtr="0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400" dirty="0" smtClean="0">
                      <a:solidFill>
                        <a:schemeClr val="bg1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Virtualization</a:t>
                  </a:r>
                </a:p>
              </p:txBody>
            </p:sp>
            <p:sp>
              <p:nvSpPr>
                <p:cNvPr id="107" name="Rounded Rectangle 106"/>
                <p:cNvSpPr/>
                <p:nvPr/>
              </p:nvSpPr>
              <p:spPr>
                <a:xfrm>
                  <a:off x="637640" y="2836069"/>
                  <a:ext cx="1371600" cy="38100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400" dirty="0" smtClean="0">
                      <a:solidFill>
                        <a:schemeClr val="bg1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Data</a:t>
                  </a:r>
                </a:p>
              </p:txBody>
            </p:sp>
            <p:sp>
              <p:nvSpPr>
                <p:cNvPr id="108" name="Rounded Rectangle 107"/>
                <p:cNvSpPr/>
                <p:nvPr/>
              </p:nvSpPr>
              <p:spPr>
                <a:xfrm>
                  <a:off x="637640" y="2381250"/>
                  <a:ext cx="1371600" cy="38100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400" dirty="0" smtClean="0">
                      <a:solidFill>
                        <a:schemeClr val="bg1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Applications</a:t>
                  </a:r>
                </a:p>
              </p:txBody>
            </p:sp>
            <p:sp>
              <p:nvSpPr>
                <p:cNvPr id="109" name="Rounded Rectangle 108"/>
                <p:cNvSpPr/>
                <p:nvPr/>
              </p:nvSpPr>
              <p:spPr>
                <a:xfrm>
                  <a:off x="637640" y="3290888"/>
                  <a:ext cx="1371600" cy="38100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400" dirty="0" smtClean="0">
                      <a:solidFill>
                        <a:schemeClr val="bg1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Runtime</a:t>
                  </a:r>
                </a:p>
              </p:txBody>
            </p:sp>
          </p:grpSp>
          <p:sp>
            <p:nvSpPr>
              <p:cNvPr id="99" name="Left Brace 98"/>
              <p:cNvSpPr/>
              <p:nvPr/>
            </p:nvSpPr>
            <p:spPr>
              <a:xfrm>
                <a:off x="1927153" y="2491414"/>
                <a:ext cx="137875" cy="4019550"/>
              </a:xfrm>
              <a:prstGeom prst="leftBrace">
                <a:avLst>
                  <a:gd name="adj1" fmla="val 0"/>
                  <a:gd name="adj2" fmla="val 50000"/>
                </a:avLst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0" name="TextBox 52"/>
              <p:cNvSpPr txBox="1"/>
              <p:nvPr/>
            </p:nvSpPr>
            <p:spPr>
              <a:xfrm>
                <a:off x="1599170" y="3992743"/>
                <a:ext cx="400110" cy="1070421"/>
              </a:xfrm>
              <a:prstGeom prst="rect">
                <a:avLst/>
              </a:prstGeom>
              <a:noFill/>
            </p:spPr>
            <p:txBody>
              <a:bodyPr vert="vert270"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You manage</a:t>
                </a:r>
                <a:endParaRPr lang="en-US" sz="14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1957732" y="914400"/>
              <a:ext cx="2656713" cy="4986964"/>
              <a:chOff x="3656646" y="1524000"/>
              <a:chExt cx="2656713" cy="4986964"/>
            </a:xfrm>
          </p:grpSpPr>
          <p:sp>
            <p:nvSpPr>
              <p:cNvPr id="111" name="Rounded Rectangle 110"/>
              <p:cNvSpPr/>
              <p:nvPr/>
            </p:nvSpPr>
            <p:spPr>
              <a:xfrm>
                <a:off x="3656646" y="1524000"/>
                <a:ext cx="2593773" cy="4953000"/>
              </a:xfrm>
              <a:prstGeom prst="round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t" anchorCtr="0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Infrastructure</a:t>
                </a:r>
                <a:endParaRPr lang="en-US" sz="16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(as a Service)</a:t>
                </a:r>
              </a:p>
            </p:txBody>
          </p:sp>
          <p:grpSp>
            <p:nvGrpSpPr>
              <p:cNvPr id="112" name="Group 111"/>
              <p:cNvGrpSpPr/>
              <p:nvPr/>
            </p:nvGrpSpPr>
            <p:grpSpPr>
              <a:xfrm>
                <a:off x="4141915" y="2491414"/>
                <a:ext cx="1638240" cy="4019550"/>
                <a:chOff x="2705100" y="2381250"/>
                <a:chExt cx="1371600" cy="4019550"/>
              </a:xfrm>
            </p:grpSpPr>
            <p:sp>
              <p:nvSpPr>
                <p:cNvPr id="117" name="Rounded Rectangle 116"/>
                <p:cNvSpPr/>
                <p:nvPr/>
              </p:nvSpPr>
              <p:spPr>
                <a:xfrm>
                  <a:off x="2705100" y="5564983"/>
                  <a:ext cx="1371600" cy="381000"/>
                </a:xfrm>
                <a:prstGeom prst="roundRect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 anchorCtr="0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400" dirty="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Storage</a:t>
                  </a:r>
                </a:p>
              </p:txBody>
            </p:sp>
            <p:sp>
              <p:nvSpPr>
                <p:cNvPr id="118" name="Rounded Rectangle 117"/>
                <p:cNvSpPr/>
                <p:nvPr/>
              </p:nvSpPr>
              <p:spPr>
                <a:xfrm>
                  <a:off x="2705100" y="5110164"/>
                  <a:ext cx="1371600" cy="381000"/>
                </a:xfrm>
                <a:prstGeom prst="roundRect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 anchorCtr="0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400" dirty="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Servers</a:t>
                  </a:r>
                </a:p>
              </p:txBody>
            </p:sp>
            <p:sp>
              <p:nvSpPr>
                <p:cNvPr id="119" name="Rounded Rectangle 118"/>
                <p:cNvSpPr/>
                <p:nvPr/>
              </p:nvSpPr>
              <p:spPr>
                <a:xfrm>
                  <a:off x="2705100" y="6019800"/>
                  <a:ext cx="1371600" cy="381000"/>
                </a:xfrm>
                <a:prstGeom prst="roundRect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 anchorCtr="0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400" dirty="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Networking</a:t>
                  </a:r>
                </a:p>
              </p:txBody>
            </p:sp>
            <p:sp>
              <p:nvSpPr>
                <p:cNvPr id="120" name="Rounded Rectangle 119"/>
                <p:cNvSpPr/>
                <p:nvPr/>
              </p:nvSpPr>
              <p:spPr>
                <a:xfrm>
                  <a:off x="2705100" y="4200526"/>
                  <a:ext cx="1371600" cy="38100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 defTabSz="914400"/>
                  <a:r>
                    <a:rPr lang="en-US" sz="1400" dirty="0">
                      <a:solidFill>
                        <a:schemeClr val="bg1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O/S</a:t>
                  </a:r>
                </a:p>
              </p:txBody>
            </p:sp>
            <p:sp>
              <p:nvSpPr>
                <p:cNvPr id="121" name="Rounded Rectangle 120"/>
                <p:cNvSpPr/>
                <p:nvPr/>
              </p:nvSpPr>
              <p:spPr>
                <a:xfrm>
                  <a:off x="2705100" y="3745707"/>
                  <a:ext cx="1371600" cy="38100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400" dirty="0" smtClean="0">
                      <a:solidFill>
                        <a:schemeClr val="bg1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Middleware</a:t>
                  </a:r>
                </a:p>
              </p:txBody>
            </p:sp>
            <p:sp>
              <p:nvSpPr>
                <p:cNvPr id="122" name="Rounded Rectangle 121"/>
                <p:cNvSpPr/>
                <p:nvPr/>
              </p:nvSpPr>
              <p:spPr>
                <a:xfrm>
                  <a:off x="2705100" y="4655345"/>
                  <a:ext cx="1371600" cy="381000"/>
                </a:xfrm>
                <a:prstGeom prst="roundRect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lIns="0" rIns="0" rtlCol="0" anchor="t" anchorCtr="0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400" dirty="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Virtualization</a:t>
                  </a:r>
                </a:p>
              </p:txBody>
            </p:sp>
            <p:sp>
              <p:nvSpPr>
                <p:cNvPr id="123" name="Rounded Rectangle 122"/>
                <p:cNvSpPr/>
                <p:nvPr/>
              </p:nvSpPr>
              <p:spPr>
                <a:xfrm>
                  <a:off x="2705100" y="2836069"/>
                  <a:ext cx="1371600" cy="38100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400" dirty="0" smtClean="0">
                      <a:solidFill>
                        <a:schemeClr val="bg1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Data</a:t>
                  </a:r>
                </a:p>
              </p:txBody>
            </p:sp>
            <p:sp>
              <p:nvSpPr>
                <p:cNvPr id="124" name="Rounded Rectangle 123"/>
                <p:cNvSpPr/>
                <p:nvPr/>
              </p:nvSpPr>
              <p:spPr>
                <a:xfrm>
                  <a:off x="2705100" y="2381250"/>
                  <a:ext cx="1371600" cy="38100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400" dirty="0" smtClean="0">
                      <a:solidFill>
                        <a:schemeClr val="bg1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Applications</a:t>
                  </a:r>
                </a:p>
              </p:txBody>
            </p:sp>
            <p:sp>
              <p:nvSpPr>
                <p:cNvPr id="125" name="Rounded Rectangle 124"/>
                <p:cNvSpPr/>
                <p:nvPr/>
              </p:nvSpPr>
              <p:spPr>
                <a:xfrm>
                  <a:off x="2705100" y="3290888"/>
                  <a:ext cx="1371600" cy="38100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Runtime</a:t>
                  </a:r>
                </a:p>
              </p:txBody>
            </p:sp>
          </p:grpSp>
          <p:sp>
            <p:nvSpPr>
              <p:cNvPr id="113" name="Left Brace 112"/>
              <p:cNvSpPr/>
              <p:nvPr/>
            </p:nvSpPr>
            <p:spPr>
              <a:xfrm flipH="1">
                <a:off x="5789386" y="4724400"/>
                <a:ext cx="228600" cy="1764000"/>
              </a:xfrm>
              <a:prstGeom prst="leftBrace">
                <a:avLst>
                  <a:gd name="adj1" fmla="val 0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4" name="TextBox 56"/>
              <p:cNvSpPr txBox="1"/>
              <p:nvPr/>
            </p:nvSpPr>
            <p:spPr>
              <a:xfrm flipH="1">
                <a:off x="5913249" y="4724400"/>
                <a:ext cx="400110" cy="1691104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Managed by vendor</a:t>
                </a:r>
                <a:endParaRPr lang="en-US" sz="14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5" name="Left Brace 114"/>
              <p:cNvSpPr/>
              <p:nvPr/>
            </p:nvSpPr>
            <p:spPr>
              <a:xfrm>
                <a:off x="4003407" y="2491414"/>
                <a:ext cx="133350" cy="1752600"/>
              </a:xfrm>
              <a:prstGeom prst="leftBrace">
                <a:avLst>
                  <a:gd name="adj1" fmla="val 0"/>
                  <a:gd name="adj2" fmla="val 50000"/>
                </a:avLst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6" name="TextBox 58"/>
              <p:cNvSpPr txBox="1"/>
              <p:nvPr/>
            </p:nvSpPr>
            <p:spPr>
              <a:xfrm>
                <a:off x="3665997" y="2849743"/>
                <a:ext cx="400110" cy="1070421"/>
              </a:xfrm>
              <a:prstGeom prst="rect">
                <a:avLst/>
              </a:prstGeom>
              <a:noFill/>
            </p:spPr>
            <p:txBody>
              <a:bodyPr vert="vert270"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You manage</a:t>
                </a:r>
                <a:endParaRPr lang="en-US" sz="14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4313782" y="914400"/>
              <a:ext cx="2646305" cy="4995236"/>
              <a:chOff x="5809552" y="1524000"/>
              <a:chExt cx="2646306" cy="4995236"/>
            </a:xfrm>
          </p:grpSpPr>
          <p:sp>
            <p:nvSpPr>
              <p:cNvPr id="127" name="Rounded Rectangle 126"/>
              <p:cNvSpPr/>
              <p:nvPr/>
            </p:nvSpPr>
            <p:spPr>
              <a:xfrm>
                <a:off x="6125572" y="1524000"/>
                <a:ext cx="2000311" cy="4953000"/>
              </a:xfrm>
              <a:prstGeom prst="round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t" anchorCtr="0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Platform</a:t>
                </a:r>
                <a:endParaRPr lang="en-US" sz="14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(as a Service)</a:t>
                </a:r>
              </a:p>
            </p:txBody>
          </p:sp>
          <p:sp>
            <p:nvSpPr>
              <p:cNvPr id="128" name="Left Brace 127"/>
              <p:cNvSpPr/>
              <p:nvPr/>
            </p:nvSpPr>
            <p:spPr>
              <a:xfrm flipH="1">
                <a:off x="7942006" y="3396288"/>
                <a:ext cx="209580" cy="3122948"/>
              </a:xfrm>
              <a:prstGeom prst="leftBrace">
                <a:avLst>
                  <a:gd name="adj1" fmla="val 0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9" name="TextBox 54"/>
              <p:cNvSpPr txBox="1"/>
              <p:nvPr/>
            </p:nvSpPr>
            <p:spPr>
              <a:xfrm flipH="1">
                <a:off x="8055748" y="4072564"/>
                <a:ext cx="400110" cy="1691104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Managed by vendor</a:t>
                </a:r>
              </a:p>
            </p:txBody>
          </p:sp>
          <p:sp>
            <p:nvSpPr>
              <p:cNvPr id="130" name="Left Brace 129"/>
              <p:cNvSpPr/>
              <p:nvPr/>
            </p:nvSpPr>
            <p:spPr>
              <a:xfrm>
                <a:off x="6132678" y="2472363"/>
                <a:ext cx="152400" cy="847725"/>
              </a:xfrm>
              <a:prstGeom prst="leftBrace">
                <a:avLst>
                  <a:gd name="adj1" fmla="val 0"/>
                  <a:gd name="adj2" fmla="val 50000"/>
                </a:avLst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1" name="TextBox 60"/>
              <p:cNvSpPr txBox="1"/>
              <p:nvPr/>
            </p:nvSpPr>
            <p:spPr>
              <a:xfrm>
                <a:off x="5809552" y="2392543"/>
                <a:ext cx="400110" cy="1070421"/>
              </a:xfrm>
              <a:prstGeom prst="rect">
                <a:avLst/>
              </a:prstGeom>
              <a:noFill/>
            </p:spPr>
            <p:txBody>
              <a:bodyPr vert="vert270"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You manage</a:t>
                </a:r>
                <a:endParaRPr lang="en-US" sz="14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132" name="Group 131"/>
              <p:cNvGrpSpPr/>
              <p:nvPr/>
            </p:nvGrpSpPr>
            <p:grpSpPr>
              <a:xfrm>
                <a:off x="6294505" y="2491414"/>
                <a:ext cx="1638240" cy="4019550"/>
                <a:chOff x="4857690" y="2381250"/>
                <a:chExt cx="1371600" cy="4019550"/>
              </a:xfrm>
            </p:grpSpPr>
            <p:sp>
              <p:nvSpPr>
                <p:cNvPr id="133" name="Rounded Rectangle 132"/>
                <p:cNvSpPr/>
                <p:nvPr/>
              </p:nvSpPr>
              <p:spPr>
                <a:xfrm>
                  <a:off x="4857690" y="5564983"/>
                  <a:ext cx="1371600" cy="381000"/>
                </a:xfrm>
                <a:prstGeom prst="roundRect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 anchorCtr="0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400" dirty="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Storage</a:t>
                  </a:r>
                </a:p>
              </p:txBody>
            </p:sp>
            <p:sp>
              <p:nvSpPr>
                <p:cNvPr id="134" name="Rounded Rectangle 133"/>
                <p:cNvSpPr/>
                <p:nvPr/>
              </p:nvSpPr>
              <p:spPr>
                <a:xfrm>
                  <a:off x="4857690" y="5110164"/>
                  <a:ext cx="1371600" cy="381000"/>
                </a:xfrm>
                <a:prstGeom prst="roundRect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 anchorCtr="0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400" dirty="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Servers</a:t>
                  </a:r>
                </a:p>
              </p:txBody>
            </p:sp>
            <p:sp>
              <p:nvSpPr>
                <p:cNvPr id="135" name="Rounded Rectangle 134"/>
                <p:cNvSpPr/>
                <p:nvPr/>
              </p:nvSpPr>
              <p:spPr>
                <a:xfrm>
                  <a:off x="4857690" y="6019800"/>
                  <a:ext cx="1371600" cy="381000"/>
                </a:xfrm>
                <a:prstGeom prst="roundRect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 anchorCtr="0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400" dirty="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Networking</a:t>
                  </a:r>
                </a:p>
              </p:txBody>
            </p:sp>
            <p:sp>
              <p:nvSpPr>
                <p:cNvPr id="136" name="Rounded Rectangle 135"/>
                <p:cNvSpPr/>
                <p:nvPr/>
              </p:nvSpPr>
              <p:spPr>
                <a:xfrm>
                  <a:off x="4857690" y="4200526"/>
                  <a:ext cx="1371600" cy="381000"/>
                </a:xfrm>
                <a:prstGeom prst="roundRect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 anchorCtr="0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400" dirty="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O/S</a:t>
                  </a:r>
                </a:p>
              </p:txBody>
            </p:sp>
            <p:sp>
              <p:nvSpPr>
                <p:cNvPr id="137" name="Rounded Rectangle 136"/>
                <p:cNvSpPr/>
                <p:nvPr/>
              </p:nvSpPr>
              <p:spPr>
                <a:xfrm>
                  <a:off x="4857690" y="3745707"/>
                  <a:ext cx="1371600" cy="381000"/>
                </a:xfrm>
                <a:prstGeom prst="roundRect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 anchorCtr="0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400" dirty="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Middleware</a:t>
                  </a:r>
                </a:p>
              </p:txBody>
            </p:sp>
            <p:sp>
              <p:nvSpPr>
                <p:cNvPr id="138" name="Rounded Rectangle 137"/>
                <p:cNvSpPr/>
                <p:nvPr/>
              </p:nvSpPr>
              <p:spPr>
                <a:xfrm>
                  <a:off x="4857690" y="4655345"/>
                  <a:ext cx="1371600" cy="381000"/>
                </a:xfrm>
                <a:prstGeom prst="roundRect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lIns="0" rIns="0" rtlCol="0" anchor="t" anchorCtr="0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400" dirty="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Virtualization</a:t>
                  </a:r>
                </a:p>
              </p:txBody>
            </p:sp>
            <p:sp>
              <p:nvSpPr>
                <p:cNvPr id="139" name="Rounded Rectangle 138"/>
                <p:cNvSpPr/>
                <p:nvPr/>
              </p:nvSpPr>
              <p:spPr>
                <a:xfrm>
                  <a:off x="4857690" y="2381250"/>
                  <a:ext cx="1371600" cy="38100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400" dirty="0" smtClean="0">
                      <a:solidFill>
                        <a:schemeClr val="bg1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Applications</a:t>
                  </a:r>
                </a:p>
              </p:txBody>
            </p:sp>
            <p:sp>
              <p:nvSpPr>
                <p:cNvPr id="140" name="Rounded Rectangle 139"/>
                <p:cNvSpPr/>
                <p:nvPr/>
              </p:nvSpPr>
              <p:spPr>
                <a:xfrm>
                  <a:off x="4857690" y="3290888"/>
                  <a:ext cx="1371600" cy="381000"/>
                </a:xfrm>
                <a:prstGeom prst="roundRect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 anchorCtr="0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400" dirty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Runtime</a:t>
                  </a:r>
                </a:p>
              </p:txBody>
            </p:sp>
            <p:sp>
              <p:nvSpPr>
                <p:cNvPr id="141" name="Rounded Rectangle 140"/>
                <p:cNvSpPr/>
                <p:nvPr/>
              </p:nvSpPr>
              <p:spPr>
                <a:xfrm>
                  <a:off x="4857690" y="2836069"/>
                  <a:ext cx="1371600" cy="38100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400" dirty="0" smtClean="0">
                      <a:solidFill>
                        <a:schemeClr val="bg1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Data</a:t>
                  </a:r>
                </a:p>
              </p:txBody>
            </p:sp>
          </p:grpSp>
        </p:grpSp>
        <p:grpSp>
          <p:nvGrpSpPr>
            <p:cNvPr id="142" name="Group 141"/>
            <p:cNvGrpSpPr/>
            <p:nvPr/>
          </p:nvGrpSpPr>
          <p:grpSpPr>
            <a:xfrm>
              <a:off x="7010405" y="948364"/>
              <a:ext cx="2362195" cy="4961272"/>
              <a:chOff x="8227458" y="1557964"/>
              <a:chExt cx="2362196" cy="4961272"/>
            </a:xfrm>
          </p:grpSpPr>
          <p:sp>
            <p:nvSpPr>
              <p:cNvPr id="143" name="Rounded Rectangle 142"/>
              <p:cNvSpPr/>
              <p:nvPr/>
            </p:nvSpPr>
            <p:spPr>
              <a:xfrm>
                <a:off x="8227458" y="1557964"/>
                <a:ext cx="2028257" cy="4953000"/>
              </a:xfrm>
              <a:prstGeom prst="round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t" anchorCtr="0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Software</a:t>
                </a:r>
                <a:endParaRPr lang="en-US" sz="14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(as a Service)</a:t>
                </a:r>
              </a:p>
            </p:txBody>
          </p:sp>
          <p:sp>
            <p:nvSpPr>
              <p:cNvPr id="144" name="Left Brace 143"/>
              <p:cNvSpPr/>
              <p:nvPr/>
            </p:nvSpPr>
            <p:spPr>
              <a:xfrm flipH="1">
                <a:off x="10075704" y="2472364"/>
                <a:ext cx="200055" cy="4046872"/>
              </a:xfrm>
              <a:prstGeom prst="leftBrace">
                <a:avLst>
                  <a:gd name="adj1" fmla="val 0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5" name="TextBox 64"/>
              <p:cNvSpPr txBox="1"/>
              <p:nvPr/>
            </p:nvSpPr>
            <p:spPr>
              <a:xfrm flipH="1">
                <a:off x="10189544" y="3600660"/>
                <a:ext cx="400110" cy="1691104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Managed by vendor</a:t>
                </a:r>
              </a:p>
            </p:txBody>
          </p:sp>
          <p:grpSp>
            <p:nvGrpSpPr>
              <p:cNvPr id="146" name="Group 145"/>
              <p:cNvGrpSpPr/>
              <p:nvPr/>
            </p:nvGrpSpPr>
            <p:grpSpPr>
              <a:xfrm>
                <a:off x="8428105" y="2491414"/>
                <a:ext cx="1638240" cy="4019550"/>
                <a:chOff x="6991290" y="2381250"/>
                <a:chExt cx="1371600" cy="4019550"/>
              </a:xfrm>
            </p:grpSpPr>
            <p:sp>
              <p:nvSpPr>
                <p:cNvPr id="147" name="Rounded Rectangle 146"/>
                <p:cNvSpPr/>
                <p:nvPr/>
              </p:nvSpPr>
              <p:spPr>
                <a:xfrm>
                  <a:off x="6991290" y="5564983"/>
                  <a:ext cx="1371600" cy="381000"/>
                </a:xfrm>
                <a:prstGeom prst="roundRect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 anchorCtr="0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400" dirty="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Storage</a:t>
                  </a:r>
                </a:p>
              </p:txBody>
            </p:sp>
            <p:sp>
              <p:nvSpPr>
                <p:cNvPr id="148" name="Rounded Rectangle 147"/>
                <p:cNvSpPr/>
                <p:nvPr/>
              </p:nvSpPr>
              <p:spPr>
                <a:xfrm>
                  <a:off x="6991290" y="5110164"/>
                  <a:ext cx="1371600" cy="381000"/>
                </a:xfrm>
                <a:prstGeom prst="roundRect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 anchorCtr="0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400" dirty="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Servers</a:t>
                  </a:r>
                </a:p>
              </p:txBody>
            </p:sp>
            <p:sp>
              <p:nvSpPr>
                <p:cNvPr id="149" name="Rounded Rectangle 148"/>
                <p:cNvSpPr/>
                <p:nvPr/>
              </p:nvSpPr>
              <p:spPr>
                <a:xfrm>
                  <a:off x="6991290" y="6019800"/>
                  <a:ext cx="1371600" cy="381000"/>
                </a:xfrm>
                <a:prstGeom prst="roundRect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 anchorCtr="0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400" dirty="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Networking</a:t>
                  </a:r>
                </a:p>
              </p:txBody>
            </p:sp>
            <p:sp>
              <p:nvSpPr>
                <p:cNvPr id="150" name="Rounded Rectangle 149"/>
                <p:cNvSpPr/>
                <p:nvPr/>
              </p:nvSpPr>
              <p:spPr>
                <a:xfrm>
                  <a:off x="6991290" y="4200526"/>
                  <a:ext cx="1371600" cy="381000"/>
                </a:xfrm>
                <a:prstGeom prst="roundRect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 anchorCtr="0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400" dirty="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O/S</a:t>
                  </a:r>
                </a:p>
              </p:txBody>
            </p:sp>
            <p:sp>
              <p:nvSpPr>
                <p:cNvPr id="151" name="Rounded Rectangle 150"/>
                <p:cNvSpPr/>
                <p:nvPr/>
              </p:nvSpPr>
              <p:spPr>
                <a:xfrm>
                  <a:off x="6991290" y="3745707"/>
                  <a:ext cx="1371600" cy="381000"/>
                </a:xfrm>
                <a:prstGeom prst="roundRect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 anchorCtr="0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400" dirty="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Middleware</a:t>
                  </a:r>
                </a:p>
              </p:txBody>
            </p:sp>
            <p:sp>
              <p:nvSpPr>
                <p:cNvPr id="152" name="Rounded Rectangle 151"/>
                <p:cNvSpPr/>
                <p:nvPr/>
              </p:nvSpPr>
              <p:spPr>
                <a:xfrm>
                  <a:off x="6991290" y="4655345"/>
                  <a:ext cx="1371600" cy="381000"/>
                </a:xfrm>
                <a:prstGeom prst="roundRect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lIns="0" rIns="0" rtlCol="0" anchor="t" anchorCtr="0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400" dirty="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Virtualization</a:t>
                  </a:r>
                </a:p>
              </p:txBody>
            </p:sp>
            <p:sp>
              <p:nvSpPr>
                <p:cNvPr id="153" name="Rounded Rectangle 152"/>
                <p:cNvSpPr/>
                <p:nvPr/>
              </p:nvSpPr>
              <p:spPr>
                <a:xfrm>
                  <a:off x="6991290" y="2381250"/>
                  <a:ext cx="1371600" cy="381000"/>
                </a:xfrm>
                <a:prstGeom prst="roundRect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 anchorCtr="0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400" dirty="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Applications</a:t>
                  </a:r>
                </a:p>
              </p:txBody>
            </p:sp>
            <p:sp>
              <p:nvSpPr>
                <p:cNvPr id="154" name="Rounded Rectangle 153"/>
                <p:cNvSpPr/>
                <p:nvPr/>
              </p:nvSpPr>
              <p:spPr>
                <a:xfrm>
                  <a:off x="6991290" y="3290888"/>
                  <a:ext cx="1371600" cy="381000"/>
                </a:xfrm>
                <a:prstGeom prst="roundRect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 anchorCtr="0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400" dirty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Runtime</a:t>
                  </a:r>
                </a:p>
              </p:txBody>
            </p:sp>
            <p:sp>
              <p:nvSpPr>
                <p:cNvPr id="155" name="Rounded Rectangle 154"/>
                <p:cNvSpPr/>
                <p:nvPr/>
              </p:nvSpPr>
              <p:spPr>
                <a:xfrm>
                  <a:off x="6991290" y="2836069"/>
                  <a:ext cx="1371600" cy="381000"/>
                </a:xfrm>
                <a:prstGeom prst="roundRect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 anchorCtr="0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400" dirty="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Data</a:t>
                  </a:r>
                </a:p>
              </p:txBody>
            </p:sp>
          </p:grpSp>
        </p:grpSp>
        <p:sp>
          <p:nvSpPr>
            <p:cNvPr id="156" name="Oval 155"/>
            <p:cNvSpPr/>
            <p:nvPr/>
          </p:nvSpPr>
          <p:spPr bwMode="auto">
            <a:xfrm>
              <a:off x="4319072" y="948364"/>
              <a:ext cx="2691333" cy="5300036"/>
            </a:xfrm>
            <a:prstGeom prst="ellips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  <a:headEnd type="none" w="med" len="med"/>
              <a:tailEnd type="none" w="med" len="med"/>
            </a:ln>
            <a:effectLst>
              <a:innerShdw blurRad="127000" dir="11220000">
                <a:prstClr val="black">
                  <a:alpha val="50000"/>
                </a:prstClr>
              </a:inn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matte"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US" sz="2400" spc="-50" dirty="0" smtClean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endParaRPr>
            </a:p>
          </p:txBody>
        </p:sp>
      </p:grpSp>
      <p:pic>
        <p:nvPicPr>
          <p:cNvPr id="66" name="Picture 6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37958"/>
            <a:ext cx="9144000" cy="42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41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44215" y="131992"/>
            <a:ext cx="8686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spcBef>
                <a:spcPct val="20000"/>
              </a:spcBef>
            </a:pPr>
            <a:r>
              <a:rPr lang="en-US" sz="4000" b="1" spc="-150" dirty="0" smtClean="0">
                <a:ln>
                  <a:solidFill>
                    <a:schemeClr val="bg1">
                      <a:alpha val="6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25400" dist="25400" dir="5400000" algn="t" rotWithShape="0">
                    <a:prstClr val="black">
                      <a:alpha val="15000"/>
                    </a:prstClr>
                  </a:outerShdw>
                </a:effectLst>
                <a:ea typeface="+mn-ea"/>
                <a:cs typeface="Arial" pitchFamily="34" charset="0"/>
              </a:rPr>
              <a:t>Cloud Computing Patterns</a:t>
            </a:r>
            <a:endParaRPr lang="en-US" sz="4000" b="1" spc="-150" dirty="0">
              <a:ln>
                <a:solidFill>
                  <a:schemeClr val="bg1">
                    <a:alpha val="6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>
                <a:outerShdw blurRad="25400" dist="25400" dir="5400000" algn="t" rotWithShape="0">
                  <a:prstClr val="black">
                    <a:alpha val="15000"/>
                  </a:prstClr>
                </a:outerShdw>
              </a:effectLst>
              <a:ea typeface="+mn-ea"/>
              <a:cs typeface="Arial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4864329" y="1557669"/>
            <a:ext cx="3689497" cy="2785731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headEnd type="none" w="med" len="med"/>
            <a:tailEnd type="none" w="med" len="med"/>
          </a:ln>
          <a:effectLst>
            <a:innerShdw blurRad="127000" dir="11220000">
              <a:prstClr val="black">
                <a:alpha val="50000"/>
              </a:prstClr>
            </a:innerShdw>
          </a:effectLst>
          <a:scene3d>
            <a:camera prst="orthographicFront">
              <a:rot lat="0" lon="0" rev="0"/>
            </a:camera>
            <a:lightRig rig="threePt" dir="tl"/>
          </a:scene3d>
          <a:sp3d prstMaterial="matte"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400" spc="-5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950000" scaled="1"/>
                </a:gradFill>
                <a:latin typeface="Segoe UI Semibold" pitchFamily="34" charset="0"/>
              </a:rPr>
              <a:t>  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685733" y="1557669"/>
            <a:ext cx="3689497" cy="2785731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headEnd type="none" w="med" len="med"/>
            <a:tailEnd type="none" w="med" len="med"/>
          </a:ln>
          <a:effectLst>
            <a:innerShdw blurRad="127000" dir="11220000">
              <a:prstClr val="black">
                <a:alpha val="50000"/>
              </a:prstClr>
            </a:innerShdw>
          </a:effectLst>
          <a:scene3d>
            <a:camera prst="orthographicFront">
              <a:rot lat="0" lon="0" rev="0"/>
            </a:camera>
            <a:lightRig rig="threePt" dir="tl"/>
          </a:scene3d>
          <a:sp3d prstMaterial="matte"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400" spc="-5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950000" scaled="1"/>
                </a:gradFill>
                <a:latin typeface="Segoe UI Semibold" pitchFamily="34" charset="0"/>
              </a:rPr>
              <a:t>  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819064" y="1661786"/>
            <a:ext cx="3401568" cy="1709982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30000">
                <a:schemeClr val="bg2">
                  <a:lumMod val="75000"/>
                </a:schemeClr>
              </a:gs>
              <a:gs pos="45000">
                <a:schemeClr val="accent3">
                  <a:lumMod val="75000"/>
                </a:schemeClr>
              </a:gs>
              <a:gs pos="55000">
                <a:schemeClr val="accent3">
                  <a:lumMod val="75000"/>
                </a:schemeClr>
              </a:gs>
              <a:gs pos="73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</a:gradFill>
          <a:ln>
            <a:headEnd type="none" w="med" len="med"/>
            <a:tailEnd type="none" w="med" len="med"/>
          </a:ln>
          <a:effectLst>
            <a:innerShdw blurRad="127000" dir="11220000">
              <a:prstClr val="black">
                <a:alpha val="50000"/>
              </a:prstClr>
            </a:innerShdw>
          </a:effectLst>
          <a:scene3d>
            <a:camera prst="orthographicFront">
              <a:rot lat="0" lon="0" rev="0"/>
            </a:camera>
            <a:lightRig rig="threePt" dir="tl"/>
          </a:scene3d>
          <a:sp3d prstMaterial="matte"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spc="-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rot="16200000" flipV="1">
            <a:off x="901575" y="2599199"/>
            <a:ext cx="895273" cy="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 bwMode="auto">
          <a:xfrm>
            <a:off x="1349210" y="3048074"/>
            <a:ext cx="2365359" cy="93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 rot="16200000">
            <a:off x="835504" y="2521320"/>
            <a:ext cx="697480" cy="195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ctr" eaLnBrk="0" fontAlgn="base" hangingPunct="0">
              <a:lnSpc>
                <a:spcPts val="8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sz="900" b="1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950000" scaled="1"/>
                </a:gradFill>
                <a:latin typeface="Segoe UI Semibold" pitchFamily="34" charset="0"/>
              </a:rPr>
              <a:t>Compute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148956" y="3143403"/>
            <a:ext cx="662447" cy="199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ctr" eaLnBrk="0" fontAlgn="base" hangingPunct="0">
              <a:lnSpc>
                <a:spcPts val="8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sz="900" b="1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950000" scaled="1"/>
                </a:gradFill>
                <a:latin typeface="Segoe UI Semibold" pitchFamily="34" charset="0"/>
              </a:rPr>
              <a:t>Time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75782" y="1697020"/>
            <a:ext cx="2668160" cy="3139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1600" b="1" dirty="0" smtClean="0">
                <a:gradFill>
                  <a:gsLst>
                    <a:gs pos="0">
                      <a:prstClr val="black"/>
                    </a:gs>
                    <a:gs pos="86000">
                      <a:prstClr val="black"/>
                    </a:gs>
                  </a:gsLst>
                  <a:lin ang="5400000" scaled="0"/>
                </a:gradFill>
                <a:effectLst>
                  <a:outerShdw blurRad="63500" algn="ctr" rotWithShape="0">
                    <a:prstClr val="black">
                      <a:alpha val="60000"/>
                    </a:prstClr>
                  </a:outerShdw>
                </a:effectLst>
              </a:rPr>
              <a:t>“Unpredictable Bursting“  </a:t>
            </a:r>
          </a:p>
        </p:txBody>
      </p:sp>
      <p:sp>
        <p:nvSpPr>
          <p:cNvPr id="17" name="Text Placeholder 6"/>
          <p:cNvSpPr txBox="1">
            <a:spLocks/>
          </p:cNvSpPr>
          <p:nvPr/>
        </p:nvSpPr>
        <p:spPr bwMode="auto">
          <a:xfrm>
            <a:off x="2080887" y="2851495"/>
            <a:ext cx="857096" cy="134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sz="800" b="1" i="1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950000" scaled="1"/>
                </a:gradFill>
                <a:latin typeface="Segoe UI Semibold" pitchFamily="34" charset="0"/>
              </a:rPr>
              <a:t>Average Usage </a:t>
            </a:r>
            <a:endParaRPr lang="en-US" sz="800" b="1" i="1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950000" scaled="1"/>
              </a:gradFill>
              <a:latin typeface="Segoe UI Semibold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06010" y="3482632"/>
            <a:ext cx="3653240" cy="664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863" lvl="1" indent="-169863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5000"/>
              <a:buFontTx/>
              <a:buBlip>
                <a:blip r:embed="rId2"/>
              </a:buBlip>
            </a:pPr>
            <a:r>
              <a:rPr lang="en-US" sz="1200" dirty="0">
                <a:gradFill>
                  <a:gsLst>
                    <a:gs pos="0">
                      <a:prstClr val="black"/>
                    </a:gs>
                    <a:gs pos="86000">
                      <a:prstClr val="black"/>
                    </a:gs>
                  </a:gsLst>
                  <a:lin ang="5400000" scaled="0"/>
                </a:gradFill>
              </a:rPr>
              <a:t>Unexpected/unplanned peak in demand </a:t>
            </a:r>
          </a:p>
          <a:p>
            <a:pPr marL="169863" lvl="1" indent="-169863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5000"/>
              <a:buFontTx/>
              <a:buBlip>
                <a:blip r:embed="rId2"/>
              </a:buBlip>
            </a:pPr>
            <a:r>
              <a:rPr lang="en-US" sz="1200" dirty="0">
                <a:gradFill>
                  <a:gsLst>
                    <a:gs pos="0">
                      <a:prstClr val="black"/>
                    </a:gs>
                    <a:gs pos="86000">
                      <a:prstClr val="black"/>
                    </a:gs>
                  </a:gsLst>
                  <a:lin ang="5400000" scaled="0"/>
                </a:gradFill>
              </a:rPr>
              <a:t>Sudden spike impacts performance </a:t>
            </a:r>
          </a:p>
          <a:p>
            <a:pPr marL="169863" lvl="1" indent="-169863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5000"/>
              <a:buFontTx/>
              <a:buBlip>
                <a:blip r:embed="rId2"/>
              </a:buBlip>
            </a:pPr>
            <a:r>
              <a:rPr lang="en-US" sz="1200" dirty="0">
                <a:gradFill>
                  <a:gsLst>
                    <a:gs pos="0">
                      <a:prstClr val="black"/>
                    </a:gs>
                    <a:gs pos="86000">
                      <a:prstClr val="black"/>
                    </a:gs>
                  </a:gsLst>
                  <a:lin ang="5400000" scaled="0"/>
                </a:gradFill>
              </a:rPr>
              <a:t>Can’t over provision for extreme cases 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383024" y="2265342"/>
            <a:ext cx="2326525" cy="492377"/>
            <a:chOff x="5574420" y="5257417"/>
            <a:chExt cx="3253688" cy="721360"/>
          </a:xfrm>
        </p:grpSpPr>
        <p:cxnSp>
          <p:nvCxnSpPr>
            <p:cNvPr id="20" name="Straight Arrow Connector 19"/>
            <p:cNvCxnSpPr/>
            <p:nvPr/>
          </p:nvCxnSpPr>
          <p:spPr bwMode="auto">
            <a:xfrm>
              <a:off x="7600265" y="5975286"/>
              <a:ext cx="1227843" cy="250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21" name="Straight Connector 20"/>
            <p:cNvCxnSpPr>
              <a:endCxn id="22" idx="0"/>
            </p:cNvCxnSpPr>
            <p:nvPr/>
          </p:nvCxnSpPr>
          <p:spPr bwMode="auto">
            <a:xfrm flipV="1">
              <a:off x="5574420" y="5967876"/>
              <a:ext cx="1219909" cy="7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22" name="Freeform 21"/>
            <p:cNvSpPr/>
            <p:nvPr/>
          </p:nvSpPr>
          <p:spPr>
            <a:xfrm>
              <a:off x="6794329" y="5257417"/>
              <a:ext cx="795191" cy="721360"/>
            </a:xfrm>
            <a:custGeom>
              <a:avLst/>
              <a:gdLst>
                <a:gd name="connsiteX0" fmla="*/ 0 w 1595120"/>
                <a:gd name="connsiteY0" fmla="*/ 662093 h 672253"/>
                <a:gd name="connsiteX1" fmla="*/ 751840 w 1595120"/>
                <a:gd name="connsiteY1" fmla="*/ 1693 h 672253"/>
                <a:gd name="connsiteX2" fmla="*/ 1595120 w 1595120"/>
                <a:gd name="connsiteY2" fmla="*/ 672253 h 672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95120" h="672253">
                  <a:moveTo>
                    <a:pt x="0" y="662093"/>
                  </a:moveTo>
                  <a:cubicBezTo>
                    <a:pt x="242993" y="331046"/>
                    <a:pt x="485987" y="0"/>
                    <a:pt x="751840" y="1693"/>
                  </a:cubicBezTo>
                  <a:cubicBezTo>
                    <a:pt x="1017693" y="3386"/>
                    <a:pt x="1306406" y="337819"/>
                    <a:pt x="1595120" y="672253"/>
                  </a:cubicBez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23" name="Rectangle 22"/>
          <p:cNvSpPr/>
          <p:nvPr/>
        </p:nvSpPr>
        <p:spPr bwMode="auto">
          <a:xfrm>
            <a:off x="4997660" y="1659807"/>
            <a:ext cx="3401568" cy="1709982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30000">
                <a:schemeClr val="bg2">
                  <a:lumMod val="75000"/>
                </a:schemeClr>
              </a:gs>
              <a:gs pos="45000">
                <a:schemeClr val="accent3">
                  <a:lumMod val="75000"/>
                </a:schemeClr>
              </a:gs>
              <a:gs pos="55000">
                <a:schemeClr val="accent3">
                  <a:lumMod val="75000"/>
                </a:schemeClr>
              </a:gs>
              <a:gs pos="73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</a:gradFill>
          <a:ln>
            <a:headEnd type="none" w="med" len="med"/>
            <a:tailEnd type="none" w="med" len="med"/>
          </a:ln>
          <a:effectLst>
            <a:innerShdw blurRad="127000" dir="11220000">
              <a:prstClr val="black">
                <a:alpha val="50000"/>
              </a:prstClr>
            </a:innerShdw>
          </a:effectLst>
          <a:scene3d>
            <a:camera prst="orthographicFront">
              <a:rot lat="0" lon="0" rev="0"/>
            </a:camera>
            <a:lightRig rig="threePt" dir="tl"/>
          </a:scene3d>
          <a:sp3d prstMaterial="matte"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spc="-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 rot="16200000" flipV="1">
            <a:off x="5179819" y="2604212"/>
            <a:ext cx="895273" cy="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 bwMode="auto">
          <a:xfrm>
            <a:off x="5627455" y="3053088"/>
            <a:ext cx="2365359" cy="93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 rot="16200000">
            <a:off x="5113748" y="2526334"/>
            <a:ext cx="697480" cy="195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ctr" eaLnBrk="0" fontAlgn="base" hangingPunct="0">
              <a:lnSpc>
                <a:spcPts val="8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sz="900" b="1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950000" scaled="1"/>
                </a:gradFill>
                <a:latin typeface="Segoe UI Semibold" pitchFamily="34" charset="0"/>
              </a:rPr>
              <a:t>Compute 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439964" y="3154679"/>
            <a:ext cx="662447" cy="199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ctr" eaLnBrk="0" fontAlgn="base" hangingPunct="0">
              <a:lnSpc>
                <a:spcPts val="8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sz="900" b="1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950000" scaled="1"/>
                </a:gradFill>
                <a:latin typeface="Segoe UI Semibold" pitchFamily="34" charset="0"/>
              </a:rPr>
              <a:t>Time </a:t>
            </a:r>
          </a:p>
        </p:txBody>
      </p:sp>
      <p:sp>
        <p:nvSpPr>
          <p:cNvPr id="28" name="Text Placeholder 6"/>
          <p:cNvSpPr txBox="1">
            <a:spLocks/>
          </p:cNvSpPr>
          <p:nvPr/>
        </p:nvSpPr>
        <p:spPr bwMode="auto">
          <a:xfrm>
            <a:off x="6347300" y="2854856"/>
            <a:ext cx="857096" cy="134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sz="800" b="1" i="1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950000" scaled="1"/>
                </a:gradFill>
                <a:latin typeface="Segoe UI Semibold" pitchFamily="34" charset="0"/>
              </a:rPr>
              <a:t>Average Usage </a:t>
            </a:r>
            <a:endParaRPr lang="en-US" sz="800" b="1" i="1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950000" scaled="1"/>
              </a:gradFill>
              <a:latin typeface="Segoe UI Semibold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87266" y="1702034"/>
            <a:ext cx="2852473" cy="3139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1600" b="1" dirty="0" smtClean="0">
                <a:gradFill>
                  <a:gsLst>
                    <a:gs pos="0">
                      <a:prstClr val="black"/>
                    </a:gs>
                    <a:gs pos="86000">
                      <a:prstClr val="black"/>
                    </a:gs>
                  </a:gsLst>
                  <a:lin ang="5400000" scaled="0"/>
                </a:gradFill>
                <a:effectLst>
                  <a:outerShdw blurRad="63500" algn="ctr" rotWithShape="0">
                    <a:prstClr val="black">
                      <a:alpha val="60000"/>
                    </a:prstClr>
                  </a:outerShdw>
                </a:effectLst>
              </a:rPr>
              <a:t>“Predictable Bursting“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997010" y="3482632"/>
            <a:ext cx="3915144" cy="664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863" lvl="1" indent="-169863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5000"/>
              <a:buFontTx/>
              <a:buBlip>
                <a:blip r:embed="rId2"/>
              </a:buBlip>
            </a:pPr>
            <a:r>
              <a:rPr lang="en-US" sz="1200" dirty="0">
                <a:gradFill>
                  <a:gsLst>
                    <a:gs pos="0">
                      <a:prstClr val="black"/>
                    </a:gs>
                    <a:gs pos="86000">
                      <a:prstClr val="black"/>
                    </a:gs>
                  </a:gsLst>
                  <a:lin ang="5400000" scaled="0"/>
                </a:gradFill>
              </a:rPr>
              <a:t>Services with micro seasonality trends  </a:t>
            </a:r>
          </a:p>
          <a:p>
            <a:pPr marL="169863" lvl="1" indent="-169863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5000"/>
              <a:buFontTx/>
              <a:buBlip>
                <a:blip r:embed="rId2"/>
              </a:buBlip>
            </a:pPr>
            <a:r>
              <a:rPr lang="en-US" sz="1200" dirty="0">
                <a:gradFill>
                  <a:gsLst>
                    <a:gs pos="0">
                      <a:prstClr val="black"/>
                    </a:gs>
                    <a:gs pos="86000">
                      <a:prstClr val="black"/>
                    </a:gs>
                  </a:gsLst>
                  <a:lin ang="5400000" scaled="0"/>
                </a:gradFill>
              </a:rPr>
              <a:t>Peaks due to periodic increased demand</a:t>
            </a:r>
          </a:p>
          <a:p>
            <a:pPr marL="169863" lvl="1" indent="-169863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5000"/>
              <a:buFontTx/>
              <a:buBlip>
                <a:blip r:embed="rId2"/>
              </a:buBlip>
            </a:pPr>
            <a:r>
              <a:rPr lang="en-US" sz="1200" dirty="0">
                <a:gradFill>
                  <a:gsLst>
                    <a:gs pos="0">
                      <a:prstClr val="black"/>
                    </a:gs>
                    <a:gs pos="86000">
                      <a:prstClr val="black"/>
                    </a:gs>
                  </a:gsLst>
                  <a:lin ang="5400000" scaled="0"/>
                </a:gradFill>
              </a:rPr>
              <a:t>IT complexity and wasted capacity  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5645492" y="2224538"/>
            <a:ext cx="2273432" cy="583019"/>
            <a:chOff x="3460618" y="6566490"/>
            <a:chExt cx="2273432" cy="583019"/>
          </a:xfrm>
        </p:grpSpPr>
        <p:cxnSp>
          <p:nvCxnSpPr>
            <p:cNvPr id="32" name="Straight Arrow Connector 31"/>
            <p:cNvCxnSpPr/>
            <p:nvPr/>
          </p:nvCxnSpPr>
          <p:spPr bwMode="auto">
            <a:xfrm rot="5400000" flipH="1" flipV="1">
              <a:off x="5621611" y="6745562"/>
              <a:ext cx="123825" cy="10105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3" name="Freeform 32"/>
            <p:cNvSpPr/>
            <p:nvPr/>
          </p:nvSpPr>
          <p:spPr>
            <a:xfrm>
              <a:off x="3460618" y="6566490"/>
              <a:ext cx="2190307" cy="583019"/>
            </a:xfrm>
            <a:custGeom>
              <a:avLst/>
              <a:gdLst>
                <a:gd name="connsiteX0" fmla="*/ 0 w 2190307"/>
                <a:gd name="connsiteY0" fmla="*/ 689345 h 781494"/>
                <a:gd name="connsiteX1" fmla="*/ 531628 w 2190307"/>
                <a:gd name="connsiteY1" fmla="*/ 8861 h 781494"/>
                <a:gd name="connsiteX2" fmla="*/ 967563 w 2190307"/>
                <a:gd name="connsiteY2" fmla="*/ 742508 h 781494"/>
                <a:gd name="connsiteX3" fmla="*/ 1435395 w 2190307"/>
                <a:gd name="connsiteY3" fmla="*/ 8861 h 781494"/>
                <a:gd name="connsiteX4" fmla="*/ 1828800 w 2190307"/>
                <a:gd name="connsiteY4" fmla="*/ 721243 h 781494"/>
                <a:gd name="connsiteX5" fmla="*/ 2190307 w 2190307"/>
                <a:gd name="connsiteY5" fmla="*/ 370368 h 781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90307" h="781494">
                  <a:moveTo>
                    <a:pt x="0" y="689345"/>
                  </a:moveTo>
                  <a:cubicBezTo>
                    <a:pt x="185183" y="344672"/>
                    <a:pt x="370367" y="0"/>
                    <a:pt x="531628" y="8861"/>
                  </a:cubicBezTo>
                  <a:cubicBezTo>
                    <a:pt x="692889" y="17722"/>
                    <a:pt x="816935" y="742508"/>
                    <a:pt x="967563" y="742508"/>
                  </a:cubicBezTo>
                  <a:cubicBezTo>
                    <a:pt x="1118191" y="742508"/>
                    <a:pt x="1291856" y="12405"/>
                    <a:pt x="1435395" y="8861"/>
                  </a:cubicBezTo>
                  <a:cubicBezTo>
                    <a:pt x="1578934" y="5317"/>
                    <a:pt x="1702981" y="660992"/>
                    <a:pt x="1828800" y="721243"/>
                  </a:cubicBezTo>
                  <a:cubicBezTo>
                    <a:pt x="1954619" y="781494"/>
                    <a:pt x="2119423" y="430619"/>
                    <a:pt x="2190307" y="370368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</p:grpSp>
      <p:pic>
        <p:nvPicPr>
          <p:cNvPr id="34" name="Picture 3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37958"/>
            <a:ext cx="9144000" cy="42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55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C Theme">
  <a:themeElements>
    <a:clrScheme name="PAC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FFC000"/>
      </a:accent1>
      <a:accent2>
        <a:srgbClr val="002060"/>
      </a:accent2>
      <a:accent3>
        <a:srgbClr val="FFC00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C Theme" id="{D409405F-EEC9-44CE-AD37-626D7F9087B0}" vid="{EEF84F9E-D62B-4C64-B22E-DBA5D9F5846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3553</TotalTime>
  <Words>672</Words>
  <Application>Microsoft Office PowerPoint</Application>
  <PresentationFormat>On-screen Show (4:3)</PresentationFormat>
  <Paragraphs>215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Arial</vt:lpstr>
      <vt:lpstr>Calibri</vt:lpstr>
      <vt:lpstr>Calibri Light</vt:lpstr>
      <vt:lpstr>Century Gothic</vt:lpstr>
      <vt:lpstr>Courier New</vt:lpstr>
      <vt:lpstr>Palatino Linotype</vt:lpstr>
      <vt:lpstr>Segoe UI</vt:lpstr>
      <vt:lpstr>Segoe UI Semibold</vt:lpstr>
      <vt:lpstr>Wingdings</vt:lpstr>
      <vt:lpstr>Executive</vt:lpstr>
      <vt:lpstr>PAC Theme</vt:lpstr>
      <vt:lpstr>PowerPoint Presentation</vt:lpstr>
      <vt:lpstr>AGENDA</vt:lpstr>
      <vt:lpstr>PowerPoint Presentation</vt:lpstr>
      <vt:lpstr>IT Organizational Structure</vt:lpstr>
      <vt:lpstr>    Insourcing &amp; Outsourcing Strategy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Microsoft Azure Data Center</vt:lpstr>
      <vt:lpstr>PowerPoint Presentation</vt:lpstr>
      <vt:lpstr>PowerPoint Presentation</vt:lpstr>
      <vt:lpstr>Scalability</vt:lpstr>
      <vt:lpstr>Scalability</vt:lpstr>
      <vt:lpstr>Scalability</vt:lpstr>
      <vt:lpstr>Scalability</vt:lpstr>
      <vt:lpstr>Scalability</vt:lpstr>
      <vt:lpstr>PowerPoint Presentation</vt:lpstr>
      <vt:lpstr>PowerPoint Presentation</vt:lpstr>
      <vt:lpstr>Agile Software Development Process</vt:lpstr>
      <vt:lpstr>High Level Technology Overview and Products</vt:lpstr>
      <vt:lpstr>High Level Business Process Flow</vt:lpstr>
      <vt:lpstr>Roadmap</vt:lpstr>
      <vt:lpstr>Q&amp;A</vt:lpstr>
    </vt:vector>
  </TitlesOfParts>
  <Company>TriWest Healthcare Alliance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ECS Analysis</dc:title>
  <dc:creator>Velazquez, Jorge</dc:creator>
  <cp:lastModifiedBy>Jorge Velazquez</cp:lastModifiedBy>
  <cp:revision>249</cp:revision>
  <dcterms:created xsi:type="dcterms:W3CDTF">2011-08-22T06:19:48Z</dcterms:created>
  <dcterms:modified xsi:type="dcterms:W3CDTF">2014-08-14T04:03:39Z</dcterms:modified>
</cp:coreProperties>
</file>