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60" r:id="rId4"/>
    <p:sldId id="261" r:id="rId5"/>
    <p:sldId id="275" r:id="rId6"/>
    <p:sldId id="262" r:id="rId7"/>
    <p:sldId id="263" r:id="rId8"/>
    <p:sldId id="276" r:id="rId9"/>
    <p:sldId id="264" r:id="rId10"/>
    <p:sldId id="265" r:id="rId11"/>
    <p:sldId id="269" r:id="rId12"/>
    <p:sldId id="273" r:id="rId13"/>
    <p:sldId id="270" r:id="rId14"/>
    <p:sldId id="271" r:id="rId15"/>
    <p:sldId id="266" r:id="rId16"/>
    <p:sldId id="267" r:id="rId17"/>
    <p:sldId id="268" r:id="rId18"/>
    <p:sldId id="272" r:id="rId19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310E71A-74DA-444B-9940-B8FC80039E48}">
          <p14:sldIdLst>
            <p14:sldId id="256"/>
            <p14:sldId id="259"/>
            <p14:sldId id="260"/>
            <p14:sldId id="261"/>
            <p14:sldId id="275"/>
            <p14:sldId id="262"/>
            <p14:sldId id="263"/>
            <p14:sldId id="276"/>
            <p14:sldId id="264"/>
            <p14:sldId id="265"/>
            <p14:sldId id="269"/>
            <p14:sldId id="273"/>
            <p14:sldId id="270"/>
            <p14:sldId id="271"/>
            <p14:sldId id="266"/>
            <p14:sldId id="267"/>
            <p14:sldId id="268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43" autoAdjust="0"/>
    <p:restoredTop sz="88761" autoAdjust="0"/>
  </p:normalViewPr>
  <p:slideViewPr>
    <p:cSldViewPr snapToGrid="0" showGuides="1">
      <p:cViewPr varScale="1">
        <p:scale>
          <a:sx n="118" d="100"/>
          <a:sy n="118" d="100"/>
        </p:scale>
        <p:origin x="-1422" y="-102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0" y="63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5044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49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</a:t>
            </a:r>
            <a:r>
              <a:rPr lang="en-US" baseline="0" dirty="0" smtClean="0"/>
              <a:t> a name to the project and also change it in the documentation for the project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733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with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52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</a:t>
            </a:r>
            <a:r>
              <a:rPr lang="en-US" baseline="0" dirty="0" smtClean="0"/>
              <a:t> with timeouts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36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Remove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43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 on the time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4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text over the image</a:t>
            </a:r>
          </a:p>
          <a:p>
            <a:r>
              <a:rPr lang="en-US" dirty="0" smtClean="0"/>
              <a:t>Don’t talk about </a:t>
            </a:r>
            <a:r>
              <a:rPr lang="en-US" dirty="0" err="1" smtClean="0"/>
              <a:t>nino</a:t>
            </a:r>
            <a:r>
              <a:rPr lang="en-US" dirty="0" smtClean="0"/>
              <a:t> before.</a:t>
            </a:r>
          </a:p>
          <a:p>
            <a:r>
              <a:rPr lang="en-US" dirty="0" err="1" smtClean="0"/>
              <a:t>Ews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bulit</a:t>
            </a:r>
            <a:r>
              <a:rPr lang="en-US" baseline="0" dirty="0" smtClean="0"/>
              <a:t> in web server, good for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50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138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scrum, 2 sprints,</a:t>
            </a:r>
            <a:r>
              <a:rPr lang="en-US" baseline="0" dirty="0" smtClean="0"/>
              <a:t> duration</a:t>
            </a:r>
          </a:p>
          <a:p>
            <a:r>
              <a:rPr lang="en-US" baseline="0" dirty="0" smtClean="0"/>
              <a:t>Say something about the diagram</a:t>
            </a:r>
          </a:p>
          <a:p>
            <a:r>
              <a:rPr lang="en-US" baseline="0" dirty="0" smtClean="0"/>
              <a:t>Add sprint 2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84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2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boxes and</a:t>
            </a:r>
            <a:r>
              <a:rPr lang="en-US" baseline="0" dirty="0" smtClean="0"/>
              <a:t> compare with the previous </a:t>
            </a:r>
            <a:r>
              <a:rPr lang="en-US" baseline="0" dirty="0" err="1" smtClean="0"/>
              <a:t>CloudStudio</a:t>
            </a:r>
            <a:r>
              <a:rPr lang="en-US" baseline="0" smtClean="0"/>
              <a:t> version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Both are the latest technology</a:t>
            </a:r>
            <a:r>
              <a:rPr lang="en-US" baseline="0" dirty="0" smtClean="0"/>
              <a:t> in their respective fields.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0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8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23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the how</a:t>
            </a:r>
            <a:r>
              <a:rPr lang="en-US" baseline="0" dirty="0" smtClean="0"/>
              <a:t> every project gets its own id.</a:t>
            </a:r>
          </a:p>
          <a:p>
            <a:r>
              <a:rPr lang="en-US" baseline="0" dirty="0" smtClean="0"/>
              <a:t>Talk about the JSON elements.</a:t>
            </a:r>
          </a:p>
          <a:p>
            <a:r>
              <a:rPr lang="en-US" baseline="0" dirty="0" smtClean="0"/>
              <a:t>Talk about how all other features also have the similar JSON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01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 and Runtime</a:t>
            </a:r>
            <a:r>
              <a:rPr lang="en-US" baseline="0" dirty="0" smtClean="0"/>
              <a:t> Error also have such JSON parsing</a:t>
            </a:r>
            <a:endParaRPr lang="en-US" dirty="0" smtClean="0"/>
          </a:p>
          <a:p>
            <a:r>
              <a:rPr lang="en-US" dirty="0" smtClean="0"/>
              <a:t>Maybe show an example</a:t>
            </a:r>
            <a:r>
              <a:rPr lang="en-US" baseline="0" dirty="0" smtClean="0"/>
              <a:t> of 1-2 unit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00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40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1863" y="741363"/>
            <a:ext cx="4930775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E4620FC-5404-4E8D-AA15-7C685E11D267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 userDrawn="1"/>
        </p:nvPicPr>
        <p:blipFill>
          <a:blip r:embed="rId3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135187" name="Grafik 20" descr="footer.jpg"/>
          <p:cNvPicPr>
            <a:picLocks noChangeAspect="1"/>
          </p:cNvPicPr>
          <p:nvPr userDrawn="1"/>
        </p:nvPicPr>
        <p:blipFill>
          <a:blip r:embed="rId2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Grafik 14" descr="pic_titel_2.jpg"/>
          <p:cNvPicPr>
            <a:picLocks noChangeAspect="1"/>
          </p:cNvPicPr>
          <p:nvPr userDrawn="1"/>
        </p:nvPicPr>
        <p:blipFill>
          <a:blip r:embed="rId4"/>
          <a:srcRect t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Mastertitelformat bearbeiten</a:t>
            </a:r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hg.jpg"/>
          <p:cNvPicPr>
            <a:picLocks noChangeAspect="1"/>
          </p:cNvPicPr>
          <p:nvPr userDrawn="1"/>
        </p:nvPicPr>
        <p:blipFill>
          <a:blip r:embed="rId2"/>
          <a:srcRect t="13959"/>
          <a:stretch>
            <a:fillRect/>
          </a:stretch>
        </p:blipFill>
        <p:spPr>
          <a:xfrm>
            <a:off x="0" y="957263"/>
            <a:ext cx="9144000" cy="5672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528764"/>
            <a:ext cx="8382000" cy="1052512"/>
          </a:xfrm>
        </p:spPr>
        <p:txBody>
          <a:bodyPr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620962"/>
            <a:ext cx="8382000" cy="1970088"/>
          </a:xfrm>
        </p:spPr>
        <p:txBody>
          <a:bodyPr anchor="t" anchorCtr="0">
            <a:noAutofit/>
          </a:bodyPr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51013"/>
            <a:ext cx="4114800" cy="4678362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CH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57263"/>
            <a:ext cx="9144000" cy="56213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 userDrawn="1"/>
        </p:nvPicPr>
        <p:blipFill>
          <a:blip r:embed="rId10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 userDrawn="1"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 userDrawn="1"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 userDrawn="1"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 userDrawn="1"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 userDrawn="1"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 userDrawn="1"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noProof="0" dirty="0" smtClean="0"/>
              <a:t>3/25/14</a:t>
            </a:r>
            <a:endParaRPr lang="en-US" noProof="0" dirty="0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dirty="0" smtClean="0"/>
              <a:t>ETH </a:t>
            </a:r>
            <a:r>
              <a:rPr lang="de-DE" dirty="0" err="1" smtClean="0"/>
              <a:t>Zurich</a:t>
            </a:r>
            <a:r>
              <a:rPr lang="de-DE" dirty="0" smtClean="0"/>
              <a:t>, </a:t>
            </a:r>
            <a:r>
              <a:rPr lang="de-DE" dirty="0" err="1" smtClean="0"/>
              <a:t>Chair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Sofware</a:t>
            </a:r>
            <a:r>
              <a:rPr lang="de-DE" dirty="0" smtClean="0"/>
              <a:t> Engineering</a:t>
            </a:r>
            <a:endParaRPr lang="de-DE" dirty="0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138861" y="7130"/>
            <a:ext cx="821483" cy="442337"/>
          </a:xfrm>
          <a:prstGeom prst="rect">
            <a:avLst/>
          </a:prstGeom>
        </p:spPr>
      </p:pic>
      <p:sp>
        <p:nvSpPr>
          <p:cNvPr id="3" name="Textfeld 2"/>
          <p:cNvSpPr txBox="1"/>
          <p:nvPr userDrawn="1"/>
        </p:nvSpPr>
        <p:spPr>
          <a:xfrm>
            <a:off x="7063344" y="306780"/>
            <a:ext cx="851515" cy="251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  <a:spcBef>
                <a:spcPts val="0"/>
              </a:spcBef>
            </a:pPr>
            <a:r>
              <a:rPr lang="en-US" sz="700" dirty="0" smtClean="0">
                <a:latin typeface="Calibri"/>
                <a:cs typeface="Calibri"/>
              </a:rPr>
              <a:t>Department of</a:t>
            </a:r>
            <a:br>
              <a:rPr lang="en-US" sz="700" dirty="0" smtClean="0">
                <a:latin typeface="Calibri"/>
                <a:cs typeface="Calibri"/>
              </a:rPr>
            </a:br>
            <a:r>
              <a:rPr lang="en-US" sz="700" dirty="0" smtClean="0">
                <a:latin typeface="Calibri"/>
                <a:cs typeface="Calibri"/>
              </a:rPr>
              <a:t>Computer</a:t>
            </a:r>
            <a:r>
              <a:rPr lang="en-US" sz="700" baseline="0" dirty="0" smtClean="0">
                <a:latin typeface="Calibri"/>
                <a:cs typeface="Calibri"/>
              </a:rPr>
              <a:t> Science</a:t>
            </a:r>
            <a:endParaRPr lang="en-US" sz="7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60" r:id="rId8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fontAlgn="base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run?id=id-give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compile?clean=true;path=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45079" y="1310882"/>
            <a:ext cx="4434841" cy="5483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EIFFEL AS A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81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51" y="1639694"/>
            <a:ext cx="8382000" cy="4678362"/>
          </a:xfrm>
        </p:spPr>
        <p:txBody>
          <a:bodyPr/>
          <a:lstStyle/>
          <a:p>
            <a:r>
              <a:rPr lang="en-US" dirty="0" smtClean="0"/>
              <a:t>A web socket connection is opened with the server for execution.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Motivation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Real time outputs can be delivered from the server to the client.</a:t>
            </a:r>
          </a:p>
          <a:p>
            <a:r>
              <a:rPr lang="en-US" dirty="0" smtClean="0"/>
              <a:t>Web sockets make the execution of programs interactive, i.e. sockets being a 2 way connection allows users to send inputs to the execution as well.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8575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27158"/>
            <a:ext cx="8382000" cy="4678362"/>
          </a:xfrm>
        </p:spPr>
        <p:txBody>
          <a:bodyPr/>
          <a:lstStyle/>
          <a:p>
            <a:r>
              <a:rPr lang="en-US" dirty="0"/>
              <a:t>Workflow of execution</a:t>
            </a:r>
          </a:p>
          <a:p>
            <a:pPr lvl="1"/>
            <a:r>
              <a:rPr lang="en-US" dirty="0"/>
              <a:t>Request for </a:t>
            </a:r>
            <a:r>
              <a:rPr lang="en-US" dirty="0" smtClean="0"/>
              <a:t>execution  (</a:t>
            </a:r>
            <a:r>
              <a:rPr lang="en-US" sz="1600" u="sng" dirty="0" smtClean="0">
                <a:hlinkClick r:id="rId3"/>
              </a:rPr>
              <a:t>http</a:t>
            </a:r>
            <a:r>
              <a:rPr lang="en-US" sz="1600" u="sng" dirty="0">
                <a:hlinkClick r:id="rId3"/>
              </a:rPr>
              <a:t>://</a:t>
            </a:r>
            <a:r>
              <a:rPr lang="en-US" sz="1600" u="sng" dirty="0" smtClean="0">
                <a:hlinkClick r:id="rId3"/>
              </a:rPr>
              <a:t>localhost:9090/run?id=id-given</a:t>
            </a:r>
            <a:r>
              <a:rPr lang="en-US" sz="1600" u="sng" dirty="0" smtClean="0"/>
              <a:t>)</a:t>
            </a:r>
            <a:endParaRPr lang="en-US" sz="1600" dirty="0"/>
          </a:p>
          <a:p>
            <a:pPr lvl="1"/>
            <a:r>
              <a:rPr lang="en-US" dirty="0"/>
              <a:t>Opens a socket</a:t>
            </a:r>
          </a:p>
          <a:p>
            <a:pPr lvl="1"/>
            <a:r>
              <a:rPr lang="en-US" dirty="0"/>
              <a:t>Sends messages to and </a:t>
            </a:r>
            <a:r>
              <a:rPr lang="en-US" dirty="0" smtClean="0"/>
              <a:t>fro via the socket</a:t>
            </a:r>
            <a:endParaRPr lang="en-US" dirty="0"/>
          </a:p>
          <a:p>
            <a:pPr lvl="1"/>
            <a:r>
              <a:rPr lang="en-US" dirty="0"/>
              <a:t>Closes </a:t>
            </a:r>
            <a:r>
              <a:rPr lang="en-US" dirty="0" smtClean="0"/>
              <a:t>socket after the execution is finished</a:t>
            </a:r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smtClean="0"/>
              <a:t>response</a:t>
            </a:r>
          </a:p>
          <a:p>
            <a:pPr marL="385762" lvl="1" indent="0">
              <a:buNone/>
            </a:pPr>
            <a:endParaRPr lang="en-US" dirty="0"/>
          </a:p>
          <a:p>
            <a:pPr marL="385762" lvl="1" indent="0">
              <a:buNone/>
            </a:pPr>
            <a:r>
              <a:rPr lang="en-US" dirty="0" smtClean="0"/>
              <a:t>Again, for interactive execution, there is a time interval (Configurable) within which the user should enter the input, otherwise a timeout occurs.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957261"/>
            <a:ext cx="8382000" cy="766764"/>
          </a:xfrm>
        </p:spPr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785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user has his own copy of the project, and the number of such projects in the server will grow exponentially overtime.</a:t>
            </a:r>
          </a:p>
          <a:p>
            <a:r>
              <a:rPr lang="en-US" dirty="0" smtClean="0"/>
              <a:t>So, a cleanup is done every 24 hour(configurable), which will remove the user project if it has not been used for 30 </a:t>
            </a:r>
            <a:r>
              <a:rPr lang="en-US" dirty="0"/>
              <a:t>days (configurable</a:t>
            </a:r>
            <a:r>
              <a:rPr lang="en-US" dirty="0" smtClean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570" y="3358662"/>
            <a:ext cx="2952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442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902677" y="1910862"/>
            <a:ext cx="77372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The features in this application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What happens when a timeout occurs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000" dirty="0" smtClean="0"/>
              <a:t>Interactive Web Socket Session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7201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API for using the features is well documented.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3" y="2298998"/>
            <a:ext cx="6025661" cy="400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183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68" y="940111"/>
            <a:ext cx="7492063" cy="4977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940111"/>
            <a:ext cx="8382000" cy="766764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concurrent Nino.</a:t>
            </a:r>
          </a:p>
          <a:p>
            <a:r>
              <a:rPr lang="en-US" dirty="0" smtClean="0"/>
              <a:t>Change in architecture, because multiple server instances are running now instead of one instance with multiple threads.</a:t>
            </a:r>
          </a:p>
          <a:p>
            <a:r>
              <a:rPr lang="en-US" dirty="0" smtClean="0"/>
              <a:t>Can’t use web sockets because we have to switch to Apache.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864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57" y="1113693"/>
            <a:ext cx="35941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Debugger for this service</a:t>
            </a:r>
          </a:p>
          <a:p>
            <a:r>
              <a:rPr lang="en-US" dirty="0" err="1" smtClean="0"/>
              <a:t>Autocompletion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170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2" y="1601666"/>
            <a:ext cx="7802357" cy="43888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Eiffel and Design by Contract</a:t>
            </a:r>
          </a:p>
          <a:p>
            <a:r>
              <a:rPr lang="en-US" dirty="0" smtClean="0"/>
              <a:t>Eiffel Web Framework</a:t>
            </a:r>
            <a:endParaRPr lang="en-US" dirty="0"/>
          </a:p>
          <a:p>
            <a:r>
              <a:rPr lang="en-US" dirty="0"/>
              <a:t>Standard Web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Software Engineering Practices ( Testing, Estimation)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Project planning and estimation</a:t>
            </a:r>
          </a:p>
          <a:p>
            <a:pPr lvl="1"/>
            <a:r>
              <a:rPr lang="en-US" dirty="0" smtClean="0"/>
              <a:t>API design</a:t>
            </a:r>
            <a:endParaRPr lang="en-US" dirty="0"/>
          </a:p>
          <a:p>
            <a:r>
              <a:rPr lang="en-US" dirty="0" smtClean="0"/>
              <a:t>SCRUM development methodology</a:t>
            </a:r>
          </a:p>
          <a:p>
            <a:pPr lvl="1"/>
            <a:r>
              <a:rPr lang="en-US" dirty="0" smtClean="0"/>
              <a:t>2 sprints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4222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987" y="0"/>
            <a:ext cx="6400800" cy="4800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974">
            <a:off x="5451230" y="-168499"/>
            <a:ext cx="3857625" cy="5800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5265">
            <a:off x="-328246" y="3824468"/>
            <a:ext cx="5052646" cy="37894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42" y="3457224"/>
            <a:ext cx="4994030" cy="37301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0934" y="286928"/>
            <a:ext cx="2646879" cy="4808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Europe</a:t>
            </a:r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62561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0999" y="1751013"/>
            <a:ext cx="8523051" cy="4678362"/>
          </a:xfrm>
        </p:spPr>
        <p:txBody>
          <a:bodyPr/>
          <a:lstStyle/>
          <a:p>
            <a:r>
              <a:rPr lang="en-US" dirty="0" smtClean="0"/>
              <a:t>New 3 layer architecture for </a:t>
            </a:r>
            <a:r>
              <a:rPr lang="en-US" dirty="0" err="1" smtClean="0"/>
              <a:t>Cloudstudio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7/4/14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2</a:t>
            </a:fld>
            <a:endParaRPr lang="de-DE"/>
          </a:p>
        </p:txBody>
      </p:sp>
      <p:grpSp>
        <p:nvGrpSpPr>
          <p:cNvPr id="16" name="Group 15"/>
          <p:cNvGrpSpPr/>
          <p:nvPr/>
        </p:nvGrpSpPr>
        <p:grpSpPr>
          <a:xfrm>
            <a:off x="1048938" y="2482023"/>
            <a:ext cx="2688017" cy="2322205"/>
            <a:chOff x="1345718" y="2366526"/>
            <a:chExt cx="2688017" cy="2322205"/>
          </a:xfrm>
        </p:grpSpPr>
        <p:grpSp>
          <p:nvGrpSpPr>
            <p:cNvPr id="8" name="Group 2"/>
            <p:cNvGrpSpPr>
              <a:grpSpLocks/>
            </p:cNvGrpSpPr>
            <p:nvPr/>
          </p:nvGrpSpPr>
          <p:grpSpPr bwMode="auto">
            <a:xfrm>
              <a:off x="1345718" y="2366526"/>
              <a:ext cx="2688017" cy="2322205"/>
              <a:chOff x="1795" y="240"/>
              <a:chExt cx="3087" cy="2669"/>
            </a:xfrm>
          </p:grpSpPr>
          <p:sp>
            <p:nvSpPr>
              <p:cNvPr id="9" name="Pyr1"/>
              <p:cNvSpPr>
                <a:spLocks noEditPoints="1" noChangeArrowheads="1"/>
              </p:cNvSpPr>
              <p:nvPr/>
            </p:nvSpPr>
            <p:spPr bwMode="auto">
              <a:xfrm>
                <a:off x="2873" y="240"/>
                <a:ext cx="936" cy="798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  <a:gd name="T6" fmla="*/ 5400 w 21600"/>
                  <a:gd name="T7" fmla="*/ 11800 h 21600"/>
                  <a:gd name="T8" fmla="*/ 16200 w 21600"/>
                  <a:gd name="T9" fmla="*/ 20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T6" t="T7" r="T8" b="T9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Pyr2"/>
              <p:cNvSpPr>
                <a:spLocks noEditPoints="1" noChangeArrowheads="1"/>
              </p:cNvSpPr>
              <p:nvPr/>
            </p:nvSpPr>
            <p:spPr bwMode="auto">
              <a:xfrm>
                <a:off x="2331" y="1038"/>
                <a:ext cx="2015" cy="936"/>
              </a:xfrm>
              <a:custGeom>
                <a:avLst/>
                <a:gdLst>
                  <a:gd name="T0" fmla="*/ 5787 w 21600"/>
                  <a:gd name="T1" fmla="*/ 0 h 21600"/>
                  <a:gd name="T2" fmla="*/ 15812 w 21600"/>
                  <a:gd name="T3" fmla="*/ 0 h 21600"/>
                  <a:gd name="T4" fmla="*/ 21600 w 21600"/>
                  <a:gd name="T5" fmla="*/ 21600 h 21600"/>
                  <a:gd name="T6" fmla="*/ 0 w 21600"/>
                  <a:gd name="T7" fmla="*/ 21600 h 21600"/>
                  <a:gd name="T8" fmla="*/ 5787 w 21600"/>
                  <a:gd name="T9" fmla="*/ 500 h 21600"/>
                  <a:gd name="T10" fmla="*/ 15812 w 21600"/>
                  <a:gd name="T11" fmla="*/ 21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5787" y="0"/>
                    </a:moveTo>
                    <a:lnTo>
                      <a:pt x="15812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Pyr3"/>
              <p:cNvSpPr>
                <a:spLocks noEditPoints="1" noChangeArrowheads="1"/>
              </p:cNvSpPr>
              <p:nvPr/>
            </p:nvSpPr>
            <p:spPr bwMode="auto">
              <a:xfrm>
                <a:off x="1795" y="1974"/>
                <a:ext cx="3087" cy="935"/>
              </a:xfrm>
              <a:custGeom>
                <a:avLst/>
                <a:gdLst>
                  <a:gd name="T0" fmla="*/ 3768 w 21600"/>
                  <a:gd name="T1" fmla="*/ 0 h 21600"/>
                  <a:gd name="T2" fmla="*/ 17831 w 21600"/>
                  <a:gd name="T3" fmla="*/ 0 h 21600"/>
                  <a:gd name="T4" fmla="*/ 21600 w 21600"/>
                  <a:gd name="T5" fmla="*/ 21600 h 21600"/>
                  <a:gd name="T6" fmla="*/ 0 w 21600"/>
                  <a:gd name="T7" fmla="*/ 21600 h 21600"/>
                  <a:gd name="T8" fmla="*/ 5287 w 21600"/>
                  <a:gd name="T9" fmla="*/ 500 h 21600"/>
                  <a:gd name="T10" fmla="*/ 16312 w 21600"/>
                  <a:gd name="T11" fmla="*/ 21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3768" y="0"/>
                    </a:moveTo>
                    <a:lnTo>
                      <a:pt x="1783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BE7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331039" y="2690993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Frontend</a:t>
              </a:r>
              <a:endParaRPr 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45772" y="3362623"/>
              <a:ext cx="1487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Cloudstudio</a:t>
              </a:r>
              <a:r>
                <a:rPr lang="en-US" sz="1200" dirty="0" smtClean="0"/>
                <a:t> Server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8993" y="4131012"/>
              <a:ext cx="2113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Standalone Eiffel Server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92505" y="260643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09607" y="3176335"/>
            <a:ext cx="46117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Eiffel commands are a standalone service (like Compilation, Execution,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dirty="0" smtClean="0"/>
              <a:t>Greater security, by separating the main </a:t>
            </a:r>
            <a:r>
              <a:rPr lang="en-US" dirty="0" err="1" smtClean="0"/>
              <a:t>CloudStudio</a:t>
            </a:r>
            <a:r>
              <a:rPr lang="en-US" dirty="0" smtClean="0"/>
              <a:t> server with the part that compiles and runs the code.</a:t>
            </a:r>
          </a:p>
          <a:p>
            <a:pPr marL="342900" indent="-342900">
              <a:buAutoNum type="arabicPeriod"/>
            </a:pPr>
            <a:r>
              <a:rPr lang="en-US" dirty="0" smtClean="0"/>
              <a:t>Greater Scalability, by handling multiple requests for the various functions.</a:t>
            </a:r>
          </a:p>
          <a:p>
            <a:pPr marL="342900" indent="-342900">
              <a:buAutoNum type="arabicPeriod"/>
            </a:pPr>
            <a:r>
              <a:rPr lang="en-US" dirty="0" smtClean="0"/>
              <a:t>Can be used for any other purpose, which needs a </a:t>
            </a:r>
            <a:r>
              <a:rPr lang="en-US" dirty="0" err="1" smtClean="0"/>
              <a:t>eiffel</a:t>
            </a:r>
            <a:r>
              <a:rPr lang="en-US" dirty="0" smtClean="0"/>
              <a:t> backend compiler.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75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0999" y="1751013"/>
            <a:ext cx="8523051" cy="4678362"/>
          </a:xfrm>
        </p:spPr>
        <p:txBody>
          <a:bodyPr/>
          <a:lstStyle/>
          <a:p>
            <a:r>
              <a:rPr lang="en-US" dirty="0" smtClean="0"/>
              <a:t>Experimenting with the Eiffel Web Framework</a:t>
            </a:r>
          </a:p>
          <a:p>
            <a:r>
              <a:rPr lang="en-US" dirty="0" smtClean="0"/>
              <a:t>How the Eiffel Web Framework compares with the other web frameworks</a:t>
            </a:r>
          </a:p>
          <a:p>
            <a:r>
              <a:rPr lang="en-US" dirty="0" smtClean="0"/>
              <a:t>The integration of Eiffel Web Framework with the latest frontend technologies like </a:t>
            </a:r>
            <a:r>
              <a:rPr lang="en-US" dirty="0" err="1" smtClean="0"/>
              <a:t>AngularJS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 smtClean="0"/>
              <a:t>7/4/14</a:t>
            </a:r>
            <a:endParaRPr lang="en-US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8924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999" y="1751013"/>
            <a:ext cx="8381337" cy="4678362"/>
          </a:xfrm>
        </p:spPr>
        <p:txBody>
          <a:bodyPr/>
          <a:lstStyle/>
          <a:p>
            <a:r>
              <a:rPr lang="en-US" dirty="0" smtClean="0"/>
              <a:t>Compilation </a:t>
            </a:r>
          </a:p>
          <a:p>
            <a:r>
              <a:rPr lang="en-US" dirty="0" smtClean="0"/>
              <a:t>Execution</a:t>
            </a:r>
          </a:p>
          <a:p>
            <a:r>
              <a:rPr lang="en-US" dirty="0" smtClean="0"/>
              <a:t>Class Views (Flat, Contract)</a:t>
            </a:r>
          </a:p>
          <a:p>
            <a:r>
              <a:rPr lang="en-US" dirty="0" smtClean="0"/>
              <a:t>Class Descendants, Ancestors, Clients and Suppliers</a:t>
            </a:r>
          </a:p>
          <a:p>
            <a:r>
              <a:rPr lang="en-US" dirty="0" smtClean="0"/>
              <a:t>Feature Callers</a:t>
            </a:r>
            <a:endParaRPr lang="en-US" dirty="0"/>
          </a:p>
          <a:p>
            <a:r>
              <a:rPr lang="en-US" dirty="0" smtClean="0"/>
              <a:t>General Command Line Service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921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8351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709" y="1328103"/>
            <a:ext cx="8381337" cy="4678362"/>
          </a:xfrm>
        </p:spPr>
        <p:txBody>
          <a:bodyPr/>
          <a:lstStyle/>
          <a:p>
            <a:pPr marL="0" indent="0">
              <a:buNone/>
            </a:pPr>
            <a:endParaRPr lang="en-US" sz="1400" u="sng" dirty="0" smtClean="0">
              <a:hlinkClick r:id="rId3"/>
            </a:endParaRPr>
          </a:p>
          <a:p>
            <a:pPr marL="0" indent="0">
              <a:buNone/>
            </a:pPr>
            <a:r>
              <a:rPr lang="en-US" sz="1400" u="sng" dirty="0" smtClean="0">
                <a:hlinkClick r:id="rId3"/>
              </a:rPr>
              <a:t>http</a:t>
            </a:r>
            <a:r>
              <a:rPr lang="en-US" sz="1400" u="sng" dirty="0">
                <a:hlinkClick r:id="rId3"/>
              </a:rPr>
              <a:t>://</a:t>
            </a:r>
            <a:r>
              <a:rPr lang="en-US" sz="1400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hlinkClick r:id="rId3"/>
              </a:rPr>
              <a:t>localhost/compile?clean=true;path=your-path;id</a:t>
            </a:r>
            <a:r>
              <a:rPr lang="en-US" sz="1400" u="sng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=your-id;target=your-target</a:t>
            </a:r>
            <a:endParaRPr lang="en-US" sz="1400" u="sn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The JSON response from the server: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[{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200" dirty="0" smtClean="0"/>
              <a:t>"</a:t>
            </a:r>
            <a:r>
              <a:rPr lang="en-US" sz="1200" dirty="0" err="1"/>
              <a:t>Compile_Message</a:t>
            </a:r>
            <a:r>
              <a:rPr lang="en-US" sz="1200" dirty="0" err="1" smtClean="0"/>
              <a:t>":"</a:t>
            </a:r>
            <a:r>
              <a:rPr lang="en-US" sz="1200" dirty="0" err="1"/>
              <a:t>Eiffel</a:t>
            </a:r>
            <a:r>
              <a:rPr lang="en-US" sz="1200" dirty="0"/>
              <a:t> Compilation Manager\</a:t>
            </a:r>
            <a:r>
              <a:rPr lang="en-US" sz="1200" dirty="0" err="1"/>
              <a:t>nVersion</a:t>
            </a:r>
            <a:r>
              <a:rPr lang="en-US" sz="1200" dirty="0"/>
              <a:t> 14.05.9.5158 GPL Edition - win64\n\</a:t>
            </a:r>
            <a:r>
              <a:rPr lang="en-US" sz="1200" dirty="0" err="1"/>
              <a:t>nDegree</a:t>
            </a:r>
            <a:r>
              <a:rPr lang="en-US" sz="1200" dirty="0"/>
              <a:t> 6: Examining System\</a:t>
            </a:r>
            <a:r>
              <a:rPr lang="en-US" sz="1200" dirty="0" err="1"/>
              <a:t>nDegree</a:t>
            </a:r>
            <a:r>
              <a:rPr lang="en-US" sz="1200" dirty="0"/>
              <a:t> </a:t>
            </a:r>
            <a:r>
              <a:rPr lang="en-US" sz="1200" dirty="0" smtClean="0"/>
              <a:t>",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/>
              <a:t>Output_Message</a:t>
            </a:r>
            <a:r>
              <a:rPr lang="en-US" sz="1200" dirty="0" err="1" smtClean="0"/>
              <a:t>":"</a:t>
            </a:r>
            <a:r>
              <a:rPr lang="en-US" sz="1200" dirty="0" err="1"/>
              <a:t>C</a:t>
            </a:r>
            <a:r>
              <a:rPr lang="en-US" sz="1200" dirty="0"/>
              <a:t>/C++ Compilation Tool - Version: 14.05\</a:t>
            </a:r>
            <a:r>
              <a:rPr lang="en-US" sz="1200" dirty="0" err="1"/>
              <a:t>nCopyright</a:t>
            </a:r>
            <a:r>
              <a:rPr lang="en-US" sz="1200" dirty="0"/>
              <a:t> Eiffel Software 1996-2012. All Rights Reserved</a:t>
            </a:r>
            <a:r>
              <a:rPr lang="en-US" sz="1200" dirty="0" smtClean="0"/>
              <a:t>",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/>
              <a:t>Error_Message</a:t>
            </a:r>
            <a:r>
              <a:rPr lang="en-US" sz="1200" dirty="0"/>
              <a:t>":"",</a:t>
            </a:r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/>
              <a:t>Has_Compilation_Error":false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/>
              <a:t>Warning_Message</a:t>
            </a:r>
            <a:r>
              <a:rPr lang="en-US" sz="1200" dirty="0" smtClean="0"/>
              <a:t>":"",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/>
              <a:t>Has_Warning":true</a:t>
            </a:r>
            <a:r>
              <a:rPr lang="en-US" sz="1200" dirty="0"/>
              <a:t>, </a:t>
            </a:r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/>
              <a:t>Needs_Target":false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/>
              <a:t>Dump </a:t>
            </a:r>
            <a:r>
              <a:rPr lang="en-US" sz="1200" dirty="0" smtClean="0"/>
              <a:t>":"",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/>
              <a:t>Errors":null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 smtClean="0"/>
              <a:t>Warnings”:null</a:t>
            </a:r>
            <a:r>
              <a:rPr lang="en-US" sz="1200" dirty="0" smtClean="0"/>
              <a:t>,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/>
              <a:t>Targets":null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 smtClean="0"/>
              <a:t>    "</a:t>
            </a:r>
            <a:r>
              <a:rPr lang="en-US" sz="1200" dirty="0" err="1"/>
              <a:t>Compilation_Succeeded":true</a:t>
            </a:r>
            <a:endParaRPr lang="en-US" sz="1200" dirty="0"/>
          </a:p>
          <a:p>
            <a:pPr marL="0" indent="0">
              <a:buNone/>
            </a:pPr>
            <a:r>
              <a:rPr lang="en-US" sz="1400" dirty="0"/>
              <a:t>}]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And the status code is set to 200 (Success).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4782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dirty="0" smtClean="0"/>
              <a:t>Example of Parsed Error Message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"</a:t>
            </a:r>
            <a:r>
              <a:rPr lang="en-US" sz="1000" dirty="0"/>
              <a:t>Error</a:t>
            </a:r>
            <a:r>
              <a:rPr lang="en-US" sz="1000" dirty="0" smtClean="0"/>
              <a:t>":  [{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	"</a:t>
            </a:r>
            <a:r>
              <a:rPr lang="en-US" sz="1000" dirty="0" err="1"/>
              <a:t>Error_Code":"VEEN</a:t>
            </a:r>
            <a:r>
              <a:rPr lang="en-US" sz="1000" dirty="0"/>
              <a:t>\n",</a:t>
            </a:r>
          </a:p>
          <a:p>
            <a:pPr marL="0" indent="0">
              <a:buNone/>
            </a:pPr>
            <a:r>
              <a:rPr lang="en-US" sz="1000" dirty="0" smtClean="0"/>
              <a:t>	"</a:t>
            </a:r>
            <a:r>
              <a:rPr lang="en-US" sz="1000" dirty="0" err="1"/>
              <a:t>Error":"unknown</a:t>
            </a:r>
            <a:r>
              <a:rPr lang="en-US" sz="1000" dirty="0"/>
              <a:t> identifier.\n",</a:t>
            </a:r>
          </a:p>
          <a:p>
            <a:pPr marL="0" indent="0">
              <a:buNone/>
            </a:pPr>
            <a:r>
              <a:rPr lang="en-US" sz="1000" dirty="0" smtClean="0"/>
              <a:t>	"</a:t>
            </a:r>
            <a:r>
              <a:rPr lang="en-US" sz="1000" dirty="0" err="1"/>
              <a:t>What_to_do":"make</a:t>
            </a:r>
            <a:r>
              <a:rPr lang="en-US" sz="1000" dirty="0"/>
              <a:t> sure that identifier, if needed, is final name of\n  feature of class, or local entity or formal argument of </a:t>
            </a:r>
            <a:r>
              <a:rPr lang="en-US" sz="1000" dirty="0" smtClean="0"/>
              <a:t>			routine</a:t>
            </a:r>
            <a:r>
              <a:rPr lang="en-US" sz="1000" dirty="0"/>
              <a:t>.\n\n",</a:t>
            </a:r>
          </a:p>
          <a:p>
            <a:pPr marL="0" indent="0">
              <a:buNone/>
            </a:pPr>
            <a:r>
              <a:rPr lang="en-US" sz="1000" dirty="0" smtClean="0"/>
              <a:t>	"</a:t>
            </a:r>
            <a:r>
              <a:rPr lang="en-US" sz="1000" dirty="0" err="1"/>
              <a:t>Class":"APPLICATION</a:t>
            </a:r>
            <a:r>
              <a:rPr lang="en-US" sz="1000" dirty="0"/>
              <a:t>\n",</a:t>
            </a:r>
          </a:p>
          <a:p>
            <a:pPr marL="0" indent="0">
              <a:buNone/>
            </a:pPr>
            <a:r>
              <a:rPr lang="en-US" sz="1000" dirty="0" smtClean="0"/>
              <a:t>	"</a:t>
            </a:r>
            <a:r>
              <a:rPr lang="en-US" sz="1000" dirty="0"/>
              <a:t>Feature":"</a:t>
            </a:r>
            <a:r>
              <a:rPr lang="en-US" sz="1000" dirty="0" err="1"/>
              <a:t>extra_feature</a:t>
            </a:r>
            <a:r>
              <a:rPr lang="en-US" sz="1000" dirty="0"/>
              <a:t>\n",</a:t>
            </a:r>
          </a:p>
          <a:p>
            <a:pPr marL="0" indent="0">
              <a:buNone/>
            </a:pPr>
            <a:r>
              <a:rPr lang="en-US" sz="1000" dirty="0" smtClean="0"/>
              <a:t>	"</a:t>
            </a:r>
            <a:r>
              <a:rPr lang="en-US" sz="1000" dirty="0"/>
              <a:t>Line":40,</a:t>
            </a:r>
          </a:p>
          <a:p>
            <a:pPr marL="0" indent="0">
              <a:buNone/>
            </a:pPr>
            <a:r>
              <a:rPr lang="en-US" sz="1000" dirty="0" smtClean="0"/>
              <a:t>	"</a:t>
            </a:r>
            <a:r>
              <a:rPr lang="en-US" sz="1000" dirty="0" err="1"/>
              <a:t>Before_Line":"Identifier</a:t>
            </a:r>
            <a:r>
              <a:rPr lang="en-US" sz="1000" dirty="0"/>
              <a:t>: </a:t>
            </a:r>
            <a:r>
              <a:rPr lang="en-US" sz="1000" dirty="0" err="1"/>
              <a:t>asdas</a:t>
            </a:r>
            <a:r>
              <a:rPr lang="en-US" sz="1000" dirty="0"/>
              <a:t>\</a:t>
            </a:r>
            <a:r>
              <a:rPr lang="en-US" sz="1000" dirty="0" err="1"/>
              <a:t>nTarget</a:t>
            </a:r>
            <a:r>
              <a:rPr lang="en-US" sz="1000" dirty="0"/>
              <a:t> type: [like Current] attached APPLICATION\n",</a:t>
            </a:r>
          </a:p>
          <a:p>
            <a:pPr marL="0" indent="0">
              <a:buNone/>
            </a:pPr>
            <a:r>
              <a:rPr lang="en-US" sz="1000" dirty="0" smtClean="0"/>
              <a:t>	"</a:t>
            </a:r>
            <a:r>
              <a:rPr lang="en-US" sz="1000" dirty="0" err="1"/>
              <a:t>After_Line</a:t>
            </a:r>
            <a:r>
              <a:rPr lang="en-US" sz="1000" dirty="0"/>
              <a:t>":"        create </a:t>
            </a:r>
            <a:r>
              <a:rPr lang="en-US" sz="1000" dirty="0" err="1"/>
              <a:t>s.make_from_string</a:t>
            </a:r>
            <a:r>
              <a:rPr lang="en-US" sz="1000" dirty="0"/>
              <a:t> (\"</a:t>
            </a:r>
            <a:r>
              <a:rPr lang="en-US" sz="1000" dirty="0" err="1"/>
              <a:t>abcd</a:t>
            </a:r>
            <a:r>
              <a:rPr lang="en-US" sz="1000" dirty="0"/>
              <a:t>\")\n-&gt;      </a:t>
            </a:r>
            <a:r>
              <a:rPr lang="en-US" sz="1000" dirty="0" err="1"/>
              <a:t>asdas</a:t>
            </a:r>
            <a:r>
              <a:rPr lang="en-US" sz="1000" dirty="0"/>
              <a:t>\n      ensure\n\n",</a:t>
            </a:r>
          </a:p>
          <a:p>
            <a:pPr marL="0" indent="0">
              <a:buNone/>
            </a:pPr>
            <a:r>
              <a:rPr lang="en-US" sz="1000" dirty="0" smtClean="0"/>
              <a:t>	"</a:t>
            </a:r>
            <a:r>
              <a:rPr lang="en-US" sz="1000" dirty="0" err="1"/>
              <a:t>Dump":"Error</a:t>
            </a:r>
            <a:r>
              <a:rPr lang="en-US" sz="1000" dirty="0"/>
              <a:t> code: VEEN\n\</a:t>
            </a:r>
            <a:r>
              <a:rPr lang="en-US" sz="1000" dirty="0" err="1"/>
              <a:t>nError</a:t>
            </a:r>
            <a:r>
              <a:rPr lang="en-US" sz="1000" dirty="0"/>
              <a:t>: unknown identifier.\</a:t>
            </a:r>
            <a:r>
              <a:rPr lang="en-US" sz="1000" dirty="0" err="1"/>
              <a:t>nWhat</a:t>
            </a:r>
            <a:r>
              <a:rPr lang="en-US" sz="1000" dirty="0"/>
              <a:t> to do: make sure that identifier, if needed, is final name of\n  feature </a:t>
            </a:r>
            <a:r>
              <a:rPr lang="en-US" sz="1000" dirty="0" smtClean="0"/>
              <a:t>		of </a:t>
            </a:r>
            <a:r>
              <a:rPr lang="en-US" sz="1000" dirty="0"/>
              <a:t>class, or local entity or formal argument of routine.\n\</a:t>
            </a:r>
            <a:r>
              <a:rPr lang="en-US" sz="1000" dirty="0" err="1"/>
              <a:t>nClass</a:t>
            </a:r>
            <a:r>
              <a:rPr lang="en-US" sz="1000" dirty="0"/>
              <a:t>: APPLICATION\</a:t>
            </a:r>
            <a:r>
              <a:rPr lang="en-US" sz="1000" dirty="0" err="1"/>
              <a:t>nFeature</a:t>
            </a:r>
            <a:r>
              <a:rPr lang="en-US" sz="1000" dirty="0"/>
              <a:t>: </a:t>
            </a:r>
            <a:r>
              <a:rPr lang="en-US" sz="1000" dirty="0" err="1"/>
              <a:t>extra_feature</a:t>
            </a:r>
            <a:r>
              <a:rPr lang="en-US" sz="1000" dirty="0"/>
              <a:t>\</a:t>
            </a:r>
            <a:r>
              <a:rPr lang="en-US" sz="1000" dirty="0" err="1"/>
              <a:t>nIdentifier</a:t>
            </a:r>
            <a:r>
              <a:rPr lang="en-US" sz="1000" dirty="0"/>
              <a:t>: </a:t>
            </a:r>
            <a:r>
              <a:rPr lang="en-US" sz="1000" dirty="0" smtClean="0"/>
              <a:t>			</a:t>
            </a:r>
            <a:r>
              <a:rPr lang="en-US" sz="1000" dirty="0" err="1" smtClean="0"/>
              <a:t>asdas</a:t>
            </a:r>
            <a:r>
              <a:rPr lang="en-US" sz="1000" dirty="0" smtClean="0"/>
              <a:t>\</a:t>
            </a:r>
            <a:r>
              <a:rPr lang="en-US" sz="1000" dirty="0" err="1" smtClean="0"/>
              <a:t>nTarget</a:t>
            </a:r>
            <a:r>
              <a:rPr lang="en-US" sz="1000" dirty="0" smtClean="0"/>
              <a:t> </a:t>
            </a:r>
            <a:r>
              <a:rPr lang="en-US" sz="1000" dirty="0"/>
              <a:t>type: [like Current] attached APPLICATION\</a:t>
            </a:r>
            <a:r>
              <a:rPr lang="en-US" sz="1000" dirty="0" err="1"/>
              <a:t>nLine</a:t>
            </a:r>
            <a:r>
              <a:rPr lang="en-US" sz="1000" dirty="0"/>
              <a:t>: 40\n        create </a:t>
            </a:r>
            <a:r>
              <a:rPr lang="en-US" sz="1000" dirty="0" err="1"/>
              <a:t>s.make_from_string</a:t>
            </a:r>
            <a:r>
              <a:rPr lang="en-US" sz="1000" dirty="0"/>
              <a:t> (\"</a:t>
            </a:r>
            <a:r>
              <a:rPr lang="en-US" sz="1000" dirty="0" err="1"/>
              <a:t>abcd</a:t>
            </a:r>
            <a:r>
              <a:rPr lang="en-US" sz="1000" dirty="0"/>
              <a:t>\")\n-&gt;      </a:t>
            </a:r>
            <a:r>
              <a:rPr lang="en-US" sz="1000" dirty="0" smtClean="0"/>
              <a:t>		</a:t>
            </a:r>
            <a:r>
              <a:rPr lang="en-US" sz="1000" dirty="0" err="1" smtClean="0"/>
              <a:t>asdas</a:t>
            </a:r>
            <a:r>
              <a:rPr lang="en-US" sz="1000" dirty="0" smtClean="0"/>
              <a:t>\n      ensure\n\n“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           }]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The </a:t>
            </a:r>
            <a:r>
              <a:rPr lang="en-US" sz="1000" dirty="0" err="1" smtClean="0"/>
              <a:t>Compilation_Succeeded</a:t>
            </a:r>
            <a:r>
              <a:rPr lang="en-US" sz="1000" dirty="0" smtClean="0"/>
              <a:t> Field is set to false.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Several Unit Tests were made based on Most Known Errors, Warnings and Runtime Errors and were parsed correctly.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63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</a:p>
          <a:p>
            <a:r>
              <a:rPr lang="en-US" dirty="0" smtClean="0"/>
              <a:t>Deleting old projects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641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69" y="2326053"/>
            <a:ext cx="3833446" cy="38790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smtClean="0"/>
              <a:t>There can be situations where the compilation or the execution is taking a lot of time (say infinite loop). So, it is useful to have a timeout value. </a:t>
            </a:r>
          </a:p>
          <a:p>
            <a:r>
              <a:rPr lang="en-US" sz="1400" dirty="0" smtClean="0"/>
              <a:t>The values can be specified in a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file, which the server reads when it is initialized.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Whenever a timeout occurs, the status code is set to the HTTP standard 504 (Gateway timeout), and the </a:t>
            </a:r>
            <a:r>
              <a:rPr lang="en-US" sz="1400" dirty="0" err="1" smtClean="0"/>
              <a:t>compilation_succeeded</a:t>
            </a:r>
            <a:r>
              <a:rPr lang="en-US" sz="1400" dirty="0" smtClean="0"/>
              <a:t> field or </a:t>
            </a:r>
            <a:r>
              <a:rPr lang="en-US" sz="1400" dirty="0" err="1" smtClean="0"/>
              <a:t>Execution_Succeeded</a:t>
            </a:r>
            <a:r>
              <a:rPr lang="en-US" sz="1400" dirty="0" smtClean="0"/>
              <a:t> field is set to false.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3/25/14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ETH Zurich, Chair of Sofware Engineering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16AB8-4C80-40CA-B4C0-3A8331293178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804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931</Words>
  <Application>Microsoft Office PowerPoint</Application>
  <PresentationFormat>On-screen Show (4:3)</PresentationFormat>
  <Paragraphs>206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Master CC ETH Zürich</vt:lpstr>
      <vt:lpstr>EIFFEL AS A WEB SERVICE</vt:lpstr>
      <vt:lpstr>Motivation</vt:lpstr>
      <vt:lpstr>Motivation</vt:lpstr>
      <vt:lpstr>Features Implemented</vt:lpstr>
      <vt:lpstr>PowerPoint Presentation</vt:lpstr>
      <vt:lpstr>Compilation</vt:lpstr>
      <vt:lpstr>Error parsing</vt:lpstr>
      <vt:lpstr>Other Requirements</vt:lpstr>
      <vt:lpstr>Timeouts</vt:lpstr>
      <vt:lpstr>Execution</vt:lpstr>
      <vt:lpstr>Execution</vt:lpstr>
      <vt:lpstr>Cleanup</vt:lpstr>
      <vt:lpstr>DEMO</vt:lpstr>
      <vt:lpstr>Documentation</vt:lpstr>
      <vt:lpstr>Challenges</vt:lpstr>
      <vt:lpstr>Future Work</vt:lpstr>
      <vt:lpstr>Lessons Learned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Manav</cp:lastModifiedBy>
  <cp:revision>421</cp:revision>
  <cp:lastPrinted>2008-03-19T15:04:09Z</cp:lastPrinted>
  <dcterms:modified xsi:type="dcterms:W3CDTF">2014-07-04T15:16:04Z</dcterms:modified>
</cp:coreProperties>
</file>