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59" r:id="rId4"/>
    <p:sldId id="278" r:id="rId5"/>
    <p:sldId id="262" r:id="rId6"/>
    <p:sldId id="263" r:id="rId7"/>
    <p:sldId id="261" r:id="rId8"/>
    <p:sldId id="279" r:id="rId9"/>
    <p:sldId id="265" r:id="rId10"/>
    <p:sldId id="276" r:id="rId11"/>
    <p:sldId id="271" r:id="rId12"/>
    <p:sldId id="266" r:id="rId13"/>
    <p:sldId id="267" r:id="rId14"/>
    <p:sldId id="268" r:id="rId15"/>
    <p:sldId id="280" r:id="rId16"/>
    <p:sldId id="272" r:id="rId17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310E71A-74DA-444B-9940-B8FC80039E48}">
          <p14:sldIdLst>
            <p14:sldId id="256"/>
            <p14:sldId id="277"/>
            <p14:sldId id="259"/>
            <p14:sldId id="278"/>
            <p14:sldId id="262"/>
            <p14:sldId id="263"/>
            <p14:sldId id="261"/>
            <p14:sldId id="279"/>
            <p14:sldId id="265"/>
            <p14:sldId id="276"/>
            <p14:sldId id="271"/>
            <p14:sldId id="266"/>
            <p14:sldId id="267"/>
            <p14:sldId id="268"/>
            <p14:sldId id="280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43" autoAdjust="0"/>
    <p:restoredTop sz="88761" autoAdjust="0"/>
  </p:normalViewPr>
  <p:slideViewPr>
    <p:cSldViewPr snapToGrid="0" showGuides="1">
      <p:cViewPr varScale="1">
        <p:scale>
          <a:sx n="65" d="100"/>
          <a:sy n="65" d="100"/>
        </p:scale>
        <p:origin x="-300" y="-10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0" y="63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5044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useful to have a timeout?</a:t>
            </a:r>
          </a:p>
          <a:p>
            <a:endParaRPr lang="en-US" dirty="0" smtClean="0"/>
          </a:p>
          <a:p>
            <a:r>
              <a:rPr lang="en-US" dirty="0" smtClean="0"/>
              <a:t>Why useful to delete old</a:t>
            </a:r>
            <a:r>
              <a:rPr lang="en-US" baseline="0" dirty="0" smtClean="0"/>
              <a:t> projects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dirty="0" smtClean="0"/>
              <a:t>Now after all that is achieved,</a:t>
            </a:r>
            <a:r>
              <a:rPr lang="en-US" baseline="0" dirty="0" smtClean="0"/>
              <a:t> we moved to the next step to see if dynamic interaction was possible between the user and the service. Talk about Eiffel Web Sockets, relatively new.</a:t>
            </a:r>
          </a:p>
          <a:p>
            <a:r>
              <a:rPr lang="en-US" baseline="0" dirty="0" smtClean="0"/>
              <a:t>First give a demo and then show the slide.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0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Keep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4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Nino as a standalone</a:t>
            </a:r>
            <a:r>
              <a:rPr lang="en-US" baseline="0" dirty="0" smtClean="0"/>
              <a:t> built in web server in EWS, and good for development and debugging, but doesn’t support concurrency.</a:t>
            </a:r>
          </a:p>
          <a:p>
            <a:r>
              <a:rPr lang="en-US" baseline="0" dirty="0" smtClean="0"/>
              <a:t>So we had to use </a:t>
            </a:r>
            <a:r>
              <a:rPr lang="en-US" baseline="0" dirty="0" err="1" smtClean="0"/>
              <a:t>fastCGI+Apache</a:t>
            </a:r>
            <a:endParaRPr lang="en-US" baseline="0" dirty="0" smtClean="0"/>
          </a:p>
          <a:p>
            <a:r>
              <a:rPr lang="en-US" baseline="0" dirty="0" smtClean="0"/>
              <a:t>Web sockets were good with Nino, but EWF does not support it with </a:t>
            </a:r>
            <a:r>
              <a:rPr lang="en-US" baseline="0" dirty="0" err="1" smtClean="0"/>
              <a:t>libfcgi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5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3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1-2 lines about everything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Design by contract – learnt and used a lot of preconditions, </a:t>
            </a:r>
            <a:r>
              <a:rPr lang="en-US" baseline="0" dirty="0" err="1" smtClean="0"/>
              <a:t>postconditions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Framework and its working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 response, request, web sockets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Unit testing using </a:t>
            </a:r>
            <a:r>
              <a:rPr lang="en-US" baseline="0" dirty="0" err="1" smtClean="0"/>
              <a:t>autotest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Add sprint 2 as well (depends on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8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</a:t>
            </a:r>
            <a:r>
              <a:rPr lang="en-US" dirty="0" err="1" smtClean="0"/>
              <a:t>burndown</a:t>
            </a:r>
            <a:r>
              <a:rPr lang="en-US" dirty="0" smtClean="0"/>
              <a:t> chart ( why is it flat</a:t>
            </a:r>
            <a:r>
              <a:rPr lang="en-US" baseline="0" dirty="0" smtClean="0"/>
              <a:t> at some parts, why the last one is incomplete)</a:t>
            </a:r>
            <a:endParaRPr lang="en-US" dirty="0" smtClean="0"/>
          </a:p>
          <a:p>
            <a:r>
              <a:rPr lang="en-US" dirty="0" smtClean="0"/>
              <a:t>3 weeks</a:t>
            </a:r>
          </a:p>
          <a:p>
            <a:r>
              <a:rPr lang="en-US" dirty="0" smtClean="0"/>
              <a:t>11 user stories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aseline="0" dirty="0" smtClean="0"/>
              <a:t>Football app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76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2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 browser</a:t>
            </a:r>
            <a:r>
              <a:rPr lang="en-US" baseline="0" dirty="0" smtClean="0"/>
              <a:t> cache</a:t>
            </a:r>
          </a:p>
          <a:p>
            <a:r>
              <a:rPr lang="en-US" baseline="0" dirty="0" smtClean="0"/>
              <a:t>Why mantra ? Mantra is a sacred utterance,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group of words believed by some to have psychological and spiritual power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5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Eiffel commands are a standalone service (like Compilation, Execution,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smtClean="0"/>
              <a:t>Scalability :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The ability to enhance the system by adding new functionality at minimal effort</a:t>
            </a:r>
            <a:endParaRPr lang="en-US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Both are the latest technology</a:t>
            </a:r>
            <a:r>
              <a:rPr lang="en-US" baseline="0" dirty="0" smtClean="0"/>
              <a:t> in their respective fields, don’t mention about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, and other stuff.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 the compiler simply dumps stuff, and you extract</a:t>
            </a:r>
            <a:r>
              <a:rPr lang="en-US" baseline="0" dirty="0" smtClean="0"/>
              <a:t> useful information out of it, by parsing it.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After</a:t>
            </a:r>
            <a:r>
              <a:rPr lang="en-US" baseline="0" dirty="0" smtClean="0"/>
              <a:t> http GET, go to browser and show a demo for the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 call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0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 and Runtime</a:t>
            </a:r>
            <a:r>
              <a:rPr lang="en-US" baseline="0" dirty="0" smtClean="0"/>
              <a:t> Error also have such JSON </a:t>
            </a:r>
            <a:r>
              <a:rPr lang="en-US" baseline="0" dirty="0" smtClean="0"/>
              <a:t>parsing</a:t>
            </a:r>
          </a:p>
          <a:p>
            <a:r>
              <a:rPr lang="en-US" dirty="0" smtClean="0"/>
              <a:t>Show the </a:t>
            </a:r>
            <a:r>
              <a:rPr lang="en-US" baseline="0" dirty="0" smtClean="0"/>
              <a:t>frontend, done and built in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. Say it is only for testing and will not be merged with </a:t>
            </a:r>
            <a:r>
              <a:rPr lang="en-US" baseline="0" dirty="0" err="1" smtClean="0"/>
              <a:t>CloudStudio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Give a brief demo of all the features.</a:t>
            </a:r>
          </a:p>
          <a:p>
            <a:r>
              <a:rPr lang="en-US" baseline="0" dirty="0" smtClean="0"/>
              <a:t>Use interesting and known classes, like LINKED </a:t>
            </a:r>
            <a:r>
              <a:rPr lang="en-US" baseline="0" dirty="0" err="1" smtClean="0"/>
              <a:t>LIST,etc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0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70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noProof="0" dirty="0" smtClean="0"/>
              <a:t>3/25/14</a:t>
            </a:r>
            <a:endParaRPr lang="en-US" noProof="0" dirty="0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dirty="0" smtClean="0"/>
              <a:t>ETH </a:t>
            </a:r>
            <a:r>
              <a:rPr lang="de-DE" dirty="0" err="1" smtClean="0"/>
              <a:t>Zurich</a:t>
            </a:r>
            <a:r>
              <a:rPr lang="de-DE" dirty="0" smtClean="0"/>
              <a:t>, </a:t>
            </a:r>
            <a:r>
              <a:rPr lang="de-DE" dirty="0" err="1" smtClean="0"/>
              <a:t>Chair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Sofware</a:t>
            </a:r>
            <a:r>
              <a:rPr lang="de-DE" dirty="0" smtClean="0"/>
              <a:t> Engineering</a:t>
            </a:r>
            <a:endParaRPr lang="de-DE" dirty="0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38861" y="7130"/>
            <a:ext cx="821483" cy="442337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7063344" y="306780"/>
            <a:ext cx="851515" cy="251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  <a:spcBef>
                <a:spcPts val="0"/>
              </a:spcBef>
            </a:pPr>
            <a:r>
              <a:rPr lang="en-US" sz="700" dirty="0" smtClean="0">
                <a:latin typeface="Calibri"/>
                <a:cs typeface="Calibri"/>
              </a:rPr>
              <a:t>Department of</a:t>
            </a:r>
            <a:br>
              <a:rPr lang="en-US" sz="700" dirty="0" smtClean="0">
                <a:latin typeface="Calibri"/>
                <a:cs typeface="Calibri"/>
              </a:rPr>
            </a:br>
            <a:r>
              <a:rPr lang="en-US" sz="700" dirty="0" smtClean="0">
                <a:latin typeface="Calibri"/>
                <a:cs typeface="Calibri"/>
              </a:rPr>
              <a:t>Computer</a:t>
            </a:r>
            <a:r>
              <a:rPr lang="en-US" sz="700" baseline="0" dirty="0" smtClean="0">
                <a:latin typeface="Calibri"/>
                <a:cs typeface="Calibri"/>
              </a:rPr>
              <a:t> Science</a:t>
            </a:r>
            <a:endParaRPr lang="en-US" sz="7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512277" y="1310882"/>
            <a:ext cx="6664569" cy="5483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MANTRA : EIFFEL AS A WEB SERVICE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746981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Situations </a:t>
            </a:r>
            <a:r>
              <a:rPr lang="en-US" dirty="0"/>
              <a:t>where the compilation or the execution </a:t>
            </a:r>
            <a:r>
              <a:rPr lang="en-US" dirty="0" smtClean="0"/>
              <a:t>takes time (e.g. infinite </a:t>
            </a:r>
            <a:r>
              <a:rPr lang="en-US" dirty="0"/>
              <a:t>loop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Values configurable</a:t>
            </a:r>
          </a:p>
          <a:p>
            <a:pPr lvl="1"/>
            <a:r>
              <a:rPr lang="en-US" dirty="0" smtClean="0"/>
              <a:t>Whenever </a:t>
            </a:r>
            <a:r>
              <a:rPr lang="en-US" dirty="0"/>
              <a:t>a timeout occurs, the status code is set to </a:t>
            </a:r>
            <a:r>
              <a:rPr lang="en-US" dirty="0" smtClean="0"/>
              <a:t>the </a:t>
            </a:r>
            <a:r>
              <a:rPr lang="en-US" dirty="0"/>
              <a:t>HTTP standard 504 (Gateway timeout), and the </a:t>
            </a:r>
            <a:r>
              <a:rPr lang="en-US" dirty="0" smtClean="0"/>
              <a:t>compilation or execution fails</a:t>
            </a:r>
          </a:p>
          <a:p>
            <a:pPr marL="385762" lvl="1" indent="0">
              <a:buNone/>
            </a:pPr>
            <a:endParaRPr lang="en-US" dirty="0" smtClean="0"/>
          </a:p>
          <a:p>
            <a:r>
              <a:rPr lang="en-US" dirty="0" smtClean="0"/>
              <a:t>Deleting old projects</a:t>
            </a:r>
          </a:p>
          <a:p>
            <a:pPr lvl="1"/>
            <a:r>
              <a:rPr lang="en-US" dirty="0" smtClean="0"/>
              <a:t>As the number of user grows, more memory will be             consumed</a:t>
            </a:r>
          </a:p>
          <a:p>
            <a:pPr lvl="1"/>
            <a:r>
              <a:rPr lang="en-US" dirty="0"/>
              <a:t>So, a cleanup is done </a:t>
            </a:r>
            <a:r>
              <a:rPr lang="en-US" dirty="0" smtClean="0"/>
              <a:t>which </a:t>
            </a:r>
            <a:r>
              <a:rPr lang="en-US" dirty="0"/>
              <a:t>will remove the </a:t>
            </a:r>
            <a:r>
              <a:rPr lang="en-US" dirty="0" smtClean="0"/>
              <a:t>user’s copy if it has not been used for a long time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0" y="2224216"/>
            <a:ext cx="1088375" cy="1101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905" y="3738802"/>
            <a:ext cx="1593755" cy="1593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74064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API for using the features is well documented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3" y="2298998"/>
            <a:ext cx="6025661" cy="4003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98318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12" y="3916544"/>
            <a:ext cx="3950036" cy="2624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940111"/>
            <a:ext cx="8382000" cy="766764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concurrent Nino</a:t>
            </a:r>
          </a:p>
          <a:p>
            <a:r>
              <a:rPr lang="en-US" dirty="0" smtClean="0"/>
              <a:t>Apache + </a:t>
            </a:r>
            <a:r>
              <a:rPr lang="en-US" dirty="0" err="1" smtClean="0"/>
              <a:t>fastCGI</a:t>
            </a:r>
            <a:endParaRPr lang="en-US" dirty="0"/>
          </a:p>
          <a:p>
            <a:pPr lvl="1"/>
            <a:r>
              <a:rPr lang="en-US" dirty="0" smtClean="0"/>
              <a:t>Multiple server instances are created instead of one instance with multiple threads</a:t>
            </a:r>
          </a:p>
          <a:p>
            <a:r>
              <a:rPr lang="en-US" dirty="0" smtClean="0"/>
              <a:t>Eiffel Web Framework does not support web sockets with </a:t>
            </a:r>
            <a:r>
              <a:rPr lang="en-US" dirty="0" err="1" smtClean="0"/>
              <a:t>fastCGI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440864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57" y="1113693"/>
            <a:ext cx="35941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this service</a:t>
            </a:r>
          </a:p>
          <a:p>
            <a:r>
              <a:rPr lang="en-US" dirty="0" err="1" smtClean="0"/>
              <a:t>Autocompletion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28170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Eiffel and Design by Contract</a:t>
            </a:r>
          </a:p>
          <a:p>
            <a:r>
              <a:rPr lang="en-US" dirty="0" smtClean="0"/>
              <a:t>Eiffel Web Framework</a:t>
            </a:r>
            <a:endParaRPr lang="en-US" dirty="0"/>
          </a:p>
          <a:p>
            <a:r>
              <a:rPr lang="en-US" dirty="0"/>
              <a:t>Standard Web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Software Engineering Practices 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Project planning and estimation</a:t>
            </a:r>
          </a:p>
          <a:p>
            <a:pPr lvl="1"/>
            <a:r>
              <a:rPr lang="en-US" dirty="0" smtClean="0"/>
              <a:t>API design</a:t>
            </a:r>
            <a:endParaRPr lang="en-US" dirty="0"/>
          </a:p>
          <a:p>
            <a:r>
              <a:rPr lang="en-US" dirty="0" smtClean="0"/>
              <a:t>SCRUM development methodology</a:t>
            </a:r>
          </a:p>
          <a:p>
            <a:pPr lvl="1"/>
            <a:r>
              <a:rPr lang="en-US" dirty="0" smtClean="0"/>
              <a:t>2 sprints</a:t>
            </a:r>
          </a:p>
          <a:p>
            <a:pPr lvl="1"/>
            <a:r>
              <a:rPr lang="en-US" dirty="0" smtClean="0"/>
              <a:t>19 user stories implemented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814222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5" y="1124236"/>
            <a:ext cx="7802357" cy="4388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5232" y="5607781"/>
            <a:ext cx="1826141" cy="754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Duration: 3 weeks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5232" y="5962237"/>
            <a:ext cx="160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stories: 11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25419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987" y="0"/>
            <a:ext cx="6400800" cy="4800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974">
            <a:off x="5451230" y="-168499"/>
            <a:ext cx="3857625" cy="5800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5265">
            <a:off x="-328246" y="3824468"/>
            <a:ext cx="5052646" cy="37894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42" y="3457224"/>
            <a:ext cx="4994030" cy="37301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7033" y="234892"/>
            <a:ext cx="25699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Europe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62561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Rectangle 7"/>
          <p:cNvSpPr/>
          <p:nvPr/>
        </p:nvSpPr>
        <p:spPr bwMode="auto">
          <a:xfrm flipV="1">
            <a:off x="6729981" y="3944857"/>
            <a:ext cx="468924" cy="246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02443" y="3135964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02443" y="4067949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02443" y="4999933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 bwMode="auto">
          <a:xfrm flipV="1">
            <a:off x="6923412" y="3686949"/>
            <a:ext cx="0" cy="381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9" idx="2"/>
          </p:cNvCxnSpPr>
          <p:nvPr/>
        </p:nvCxnSpPr>
        <p:spPr bwMode="auto">
          <a:xfrm>
            <a:off x="6923412" y="368694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923412" y="4618934"/>
            <a:ext cx="0" cy="381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817904" y="3686949"/>
            <a:ext cx="0" cy="3839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806182" y="4613067"/>
            <a:ext cx="0" cy="3839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Straight Arrow Connector 2"/>
          <p:cNvCxnSpPr>
            <a:stCxn id="11" idx="3"/>
          </p:cNvCxnSpPr>
          <p:nvPr/>
        </p:nvCxnSpPr>
        <p:spPr bwMode="auto">
          <a:xfrm flipV="1">
            <a:off x="7644381" y="4343441"/>
            <a:ext cx="386862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8" y="4014366"/>
            <a:ext cx="658152" cy="6581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95122" y="3199828"/>
            <a:ext cx="110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9553" y="4067430"/>
            <a:ext cx="134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err="1" smtClean="0"/>
              <a:t>CloudStudio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0995" y="5106148"/>
            <a:ext cx="134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Eiffel 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89260" y="4590659"/>
            <a:ext cx="10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 bwMode="auto">
          <a:xfrm flipH="1" flipV="1">
            <a:off x="5587448" y="5275425"/>
            <a:ext cx="614995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40" y="4931061"/>
            <a:ext cx="704007" cy="6887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78837" y="5671818"/>
            <a:ext cx="167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 flipV="1">
            <a:off x="2251144" y="4078054"/>
            <a:ext cx="468924" cy="246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23606" y="3269161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3606" y="4201146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32" idx="0"/>
            <a:endCxn id="30" idx="2"/>
          </p:cNvCxnSpPr>
          <p:nvPr/>
        </p:nvCxnSpPr>
        <p:spPr bwMode="auto">
          <a:xfrm flipV="1">
            <a:off x="2444575" y="3820146"/>
            <a:ext cx="0" cy="381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30" idx="2"/>
          </p:cNvCxnSpPr>
          <p:nvPr/>
        </p:nvCxnSpPr>
        <p:spPr bwMode="auto">
          <a:xfrm>
            <a:off x="2444575" y="3820146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2339067" y="3820146"/>
            <a:ext cx="0" cy="3839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2" idx="3"/>
          </p:cNvCxnSpPr>
          <p:nvPr/>
        </p:nvCxnSpPr>
        <p:spPr bwMode="auto">
          <a:xfrm flipV="1">
            <a:off x="3165544" y="4476638"/>
            <a:ext cx="386862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1" y="4147563"/>
            <a:ext cx="658152" cy="65815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16285" y="3333025"/>
            <a:ext cx="110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0716" y="4200627"/>
            <a:ext cx="134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err="1" smtClean="0"/>
              <a:t>CloudStudio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10423" y="4723856"/>
            <a:ext cx="10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1108611" y="4469310"/>
            <a:ext cx="614995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3" y="4124946"/>
            <a:ext cx="704007" cy="68872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0" y="4865703"/>
            <a:ext cx="167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80365" y="2148795"/>
            <a:ext cx="194155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Previous</a:t>
            </a:r>
          </a:p>
          <a:p>
            <a:r>
              <a:rPr lang="en-US" dirty="0" smtClean="0"/>
              <a:t>2-layer architecture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03371" y="2167999"/>
            <a:ext cx="194155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New</a:t>
            </a:r>
          </a:p>
          <a:p>
            <a:r>
              <a:rPr lang="en-US" dirty="0" smtClean="0"/>
              <a:t>3-layer architecture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4478837" y="2167999"/>
            <a:ext cx="0" cy="4362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CloudStudio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230366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/>
      <p:bldP spid="14" grpId="0"/>
      <p:bldP spid="24" grpId="0"/>
      <p:bldP spid="15" grpId="0"/>
      <p:bldP spid="21" grpId="0"/>
      <p:bldP spid="28" grpId="0"/>
      <p:bldP spid="30" grpId="0" animBg="1"/>
      <p:bldP spid="32" grpId="0" animBg="1"/>
      <p:bldP spid="41" grpId="0"/>
      <p:bldP spid="42" grpId="0"/>
      <p:bldP spid="44" grpId="0"/>
      <p:bldP spid="47" grpId="0"/>
      <p:bldP spid="2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0999" y="1751013"/>
            <a:ext cx="8523051" cy="4678362"/>
          </a:xfrm>
        </p:spPr>
        <p:txBody>
          <a:bodyPr/>
          <a:lstStyle/>
          <a:p>
            <a:r>
              <a:rPr lang="en-US" dirty="0" smtClean="0"/>
              <a:t>New 3 layer architecture for </a:t>
            </a:r>
            <a:r>
              <a:rPr lang="en-US" dirty="0" err="1" smtClean="0"/>
              <a:t>CloudStudio</a:t>
            </a:r>
            <a:endParaRPr lang="en-US" dirty="0" smtClean="0"/>
          </a:p>
          <a:p>
            <a:pPr lvl="1"/>
            <a:r>
              <a:rPr lang="en-US" dirty="0"/>
              <a:t>Greater security, by separating the main </a:t>
            </a:r>
            <a:r>
              <a:rPr lang="en-US" dirty="0" err="1"/>
              <a:t>CloudStudio</a:t>
            </a:r>
            <a:r>
              <a:rPr lang="en-US" dirty="0"/>
              <a:t> server </a:t>
            </a:r>
            <a:r>
              <a:rPr lang="en-US" dirty="0" smtClean="0"/>
              <a:t>from </a:t>
            </a:r>
            <a:r>
              <a:rPr lang="en-US" dirty="0"/>
              <a:t>the part that compiles and runs the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Greater </a:t>
            </a:r>
            <a:r>
              <a:rPr lang="en-US" dirty="0" smtClean="0"/>
              <a:t>scalability, as more languages can be added, without overloading the </a:t>
            </a:r>
            <a:r>
              <a:rPr lang="en-US" dirty="0" err="1" smtClean="0"/>
              <a:t>CloudStudio</a:t>
            </a:r>
            <a:r>
              <a:rPr lang="en-US" smtClean="0"/>
              <a:t> server</a:t>
            </a:r>
          </a:p>
          <a:p>
            <a:pPr lvl="1"/>
            <a:r>
              <a:rPr lang="en-US" dirty="0" smtClean="0"/>
              <a:t>Mantra can </a:t>
            </a:r>
            <a:r>
              <a:rPr lang="en-US" dirty="0"/>
              <a:t>be used for any other purpose, which needs a </a:t>
            </a:r>
            <a:r>
              <a:rPr lang="en-US" dirty="0" smtClean="0"/>
              <a:t>Eiffel compiler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Experimenting with the Eiffel Web Framework</a:t>
            </a:r>
          </a:p>
          <a:p>
            <a:pPr lvl="1"/>
            <a:r>
              <a:rPr lang="en-US" dirty="0"/>
              <a:t>How the Eiffel Web Framework compares with the other web frameworks</a:t>
            </a:r>
          </a:p>
          <a:p>
            <a:pPr lvl="1"/>
            <a:r>
              <a:rPr lang="en-US" dirty="0"/>
              <a:t>The integration of Eiffel Web Framework with the latest frontend technologies like </a:t>
            </a:r>
            <a:r>
              <a:rPr lang="en-US" dirty="0" err="1"/>
              <a:t>AngularJS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08257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59346" y="1788778"/>
            <a:ext cx="407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  <a:r>
              <a:rPr lang="en-US" dirty="0" err="1" smtClean="0"/>
              <a:t>ec</a:t>
            </a:r>
            <a:r>
              <a:rPr lang="en-US" dirty="0" smtClean="0"/>
              <a:t> command line as a web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346" y="2524715"/>
            <a:ext cx="4191675" cy="3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ace.ecf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346" y="3677384"/>
            <a:ext cx="3935693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http://localhost/compile?path=“.../ace.ecf”</a:t>
            </a:r>
            <a:endParaRPr lang="en-US" u="sng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346" y="3277274"/>
            <a:ext cx="3435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send an http GET request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098" y="4302193"/>
            <a:ext cx="60179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 sends an http response: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JSON response containing useful compilation message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 id for further calls to the same project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72" y="1545579"/>
            <a:ext cx="3818359" cy="28637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44873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882032" y="4286533"/>
            <a:ext cx="2209126" cy="3698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68" y="736518"/>
            <a:ext cx="8382000" cy="766764"/>
          </a:xfrm>
        </p:spPr>
        <p:txBody>
          <a:bodyPr/>
          <a:lstStyle/>
          <a:p>
            <a:pPr algn="ctr"/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4604368" y="1816626"/>
            <a:ext cx="439712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[{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dirty="0"/>
              <a:t>"</a:t>
            </a:r>
            <a:r>
              <a:rPr lang="en-US" dirty="0" err="1"/>
              <a:t>Compile_Message":"Degree</a:t>
            </a:r>
            <a:r>
              <a:rPr lang="en-US" dirty="0"/>
              <a:t> 6: Examining System\</a:t>
            </a:r>
            <a:r>
              <a:rPr lang="en-US" dirty="0" err="1"/>
              <a:t>nDegree</a:t>
            </a:r>
            <a:r>
              <a:rPr lang="en-US" dirty="0"/>
              <a:t> 5 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Error_Message</a:t>
            </a:r>
            <a:r>
              <a:rPr lang="en-US" dirty="0"/>
              <a:t>":"",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Has_Compilation_Error":false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Warning_Message</a:t>
            </a:r>
            <a:r>
              <a:rPr lang="en-US" dirty="0"/>
              <a:t>":"",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Needs_Target":false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Warnings”:null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Targets":null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Compilation_Succeeded":true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…..</a:t>
            </a:r>
          </a:p>
          <a:p>
            <a:pPr marL="0" indent="0">
              <a:buNone/>
            </a:pPr>
            <a:r>
              <a:rPr lang="en-US" sz="1800" dirty="0"/>
              <a:t>}]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65386" y="1416516"/>
            <a:ext cx="3541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/>
              <a:t>The JSON response from the server: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6" y="1300364"/>
            <a:ext cx="3484167" cy="271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1" y="4713034"/>
            <a:ext cx="3591769" cy="15265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475257">
            <a:off x="1217743" y="1508469"/>
            <a:ext cx="154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Ec</a:t>
            </a:r>
            <a:r>
              <a:rPr lang="en-US" dirty="0" smtClean="0">
                <a:solidFill>
                  <a:schemeClr val="bg1"/>
                </a:solidFill>
              </a:rPr>
              <a:t> command 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8184" y="4278441"/>
            <a:ext cx="18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Standalone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3085" y="6207168"/>
            <a:ext cx="744114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97142" y="6207168"/>
            <a:ext cx="1042658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8575" y="6182274"/>
            <a:ext cx="1119217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22478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8" grpId="0"/>
      <p:bldP spid="15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31" y="860156"/>
            <a:ext cx="8382000" cy="766764"/>
          </a:xfrm>
        </p:spPr>
        <p:txBody>
          <a:bodyPr/>
          <a:lstStyle/>
          <a:p>
            <a:pPr algn="ctr"/>
            <a:r>
              <a:rPr lang="en-US" dirty="0" smtClean="0"/>
              <a:t>Error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4393975" y="2181270"/>
            <a:ext cx="44425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/>
              <a:t>[{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Error_Code":"VEEN</a:t>
            </a:r>
            <a:r>
              <a:rPr lang="en-US" dirty="0"/>
              <a:t>\n",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Error":"unknown</a:t>
            </a:r>
            <a:r>
              <a:rPr lang="en-US" dirty="0"/>
              <a:t> identifier.\n",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What_to_do":"make</a:t>
            </a:r>
            <a:r>
              <a:rPr lang="en-US" dirty="0"/>
              <a:t> sure that </a:t>
            </a:r>
            <a:r>
              <a:rPr lang="en-US" dirty="0" smtClean="0"/>
              <a:t>identifier”,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Class":"APPLICATION</a:t>
            </a:r>
            <a:r>
              <a:rPr lang="en-US" dirty="0"/>
              <a:t>\n",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Feature</a:t>
            </a:r>
            <a:r>
              <a:rPr lang="en-US" dirty="0" err="1" smtClean="0"/>
              <a:t>":“make</a:t>
            </a:r>
            <a:r>
              <a:rPr lang="en-US" dirty="0" smtClean="0"/>
              <a:t>\n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Line":</a:t>
            </a:r>
            <a:r>
              <a:rPr lang="en-US" dirty="0" smtClean="0"/>
              <a:t>40</a:t>
            </a:r>
          </a:p>
          <a:p>
            <a:pPr marL="0" indent="0">
              <a:buNone/>
            </a:pPr>
            <a:r>
              <a:rPr lang="en-US" dirty="0" smtClean="0"/>
              <a:t>}]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9961" y="5421608"/>
            <a:ext cx="7731940" cy="6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Several </a:t>
            </a:r>
            <a:r>
              <a:rPr lang="en-US" dirty="0" smtClean="0"/>
              <a:t>unit tests </a:t>
            </a:r>
            <a:r>
              <a:rPr lang="en-US" dirty="0"/>
              <a:t>were made based on </a:t>
            </a:r>
            <a:r>
              <a:rPr lang="en-US" dirty="0" smtClean="0"/>
              <a:t>most known errors</a:t>
            </a:r>
            <a:r>
              <a:rPr lang="en-US" dirty="0"/>
              <a:t>, </a:t>
            </a:r>
            <a:r>
              <a:rPr lang="en-US" dirty="0" smtClean="0"/>
              <a:t>warnings </a:t>
            </a:r>
            <a:r>
              <a:rPr lang="en-US" dirty="0"/>
              <a:t>and </a:t>
            </a:r>
            <a:r>
              <a:rPr lang="en-US" dirty="0" smtClean="0"/>
              <a:t>runtime errors </a:t>
            </a:r>
            <a:r>
              <a:rPr lang="en-US" dirty="0"/>
              <a:t>and were parsed </a:t>
            </a:r>
            <a:r>
              <a:rPr lang="en-US" dirty="0" smtClean="0"/>
              <a:t>correctly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9961" y="2565989"/>
            <a:ext cx="362118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Error code: </a:t>
            </a:r>
            <a:r>
              <a:rPr lang="en-US" dirty="0" smtClean="0"/>
              <a:t>VEEN</a:t>
            </a:r>
            <a:endParaRPr lang="en-US" dirty="0"/>
          </a:p>
          <a:p>
            <a:r>
              <a:rPr lang="en-US" dirty="0"/>
              <a:t>Error: unknown identifier.</a:t>
            </a:r>
          </a:p>
          <a:p>
            <a:r>
              <a:rPr lang="en-US" dirty="0"/>
              <a:t>What to do: make sure that </a:t>
            </a:r>
            <a:r>
              <a:rPr lang="en-US" dirty="0" smtClean="0"/>
              <a:t>identifier</a:t>
            </a:r>
            <a:endParaRPr lang="en-US" dirty="0"/>
          </a:p>
          <a:p>
            <a:r>
              <a:rPr lang="en-US" dirty="0"/>
              <a:t>Class: APPLICATION</a:t>
            </a:r>
          </a:p>
          <a:p>
            <a:r>
              <a:rPr lang="en-US" dirty="0"/>
              <a:t>Feature</a:t>
            </a:r>
            <a:r>
              <a:rPr lang="en-US" dirty="0" smtClean="0"/>
              <a:t>: make</a:t>
            </a:r>
          </a:p>
          <a:p>
            <a:r>
              <a:rPr lang="en-US" dirty="0" smtClean="0"/>
              <a:t>Line</a:t>
            </a:r>
            <a:r>
              <a:rPr lang="en-US" dirty="0"/>
              <a:t>: </a:t>
            </a:r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6241" y="1615325"/>
            <a:ext cx="1712328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Compiler Dump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21664" y="1615324"/>
            <a:ext cx="1999265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Useful Information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9163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51013"/>
            <a:ext cx="8381337" cy="4678362"/>
          </a:xfrm>
        </p:spPr>
        <p:txBody>
          <a:bodyPr/>
          <a:lstStyle/>
          <a:p>
            <a:r>
              <a:rPr lang="en-US" dirty="0" smtClean="0"/>
              <a:t>Compilation </a:t>
            </a:r>
          </a:p>
          <a:p>
            <a:r>
              <a:rPr lang="en-US" dirty="0" smtClean="0"/>
              <a:t>Execution</a:t>
            </a:r>
          </a:p>
          <a:p>
            <a:r>
              <a:rPr lang="en-US" dirty="0" smtClean="0"/>
              <a:t>Class Views (Flat, Contract)</a:t>
            </a:r>
          </a:p>
          <a:p>
            <a:r>
              <a:rPr lang="en-US" dirty="0" smtClean="0"/>
              <a:t>Class Descendants, Ancestors, Clients and Suppliers</a:t>
            </a:r>
          </a:p>
          <a:p>
            <a:r>
              <a:rPr lang="en-US" dirty="0" smtClean="0"/>
              <a:t>Feature Callers</a:t>
            </a:r>
            <a:endParaRPr lang="en-US" dirty="0"/>
          </a:p>
          <a:p>
            <a:r>
              <a:rPr lang="en-US" dirty="0" smtClean="0"/>
              <a:t>General Command Line Service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4517921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5071142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51" y="1639694"/>
            <a:ext cx="8382000" cy="4678362"/>
          </a:xfrm>
        </p:spPr>
        <p:txBody>
          <a:bodyPr/>
          <a:lstStyle/>
          <a:p>
            <a:r>
              <a:rPr lang="en-US" dirty="0" smtClean="0"/>
              <a:t>A web socket connection is opened with the server for execution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Motivation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Real time outputs can be delivered from the server to the client</a:t>
            </a:r>
          </a:p>
          <a:p>
            <a:r>
              <a:rPr lang="en-US" dirty="0" smtClean="0"/>
              <a:t>Web sockets make the execution of programs interactive, i.e. sockets being a 2 way connection allows users to send inputs to the execution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11857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1081</Words>
  <Application>Microsoft Office PowerPoint</Application>
  <PresentationFormat>On-screen Show (4:3)</PresentationFormat>
  <Paragraphs>240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Master CC ETH Zürich</vt:lpstr>
      <vt:lpstr>MANTRA : EIFFEL AS A WEB SERVICE</vt:lpstr>
      <vt:lpstr>CloudStudio Architecture</vt:lpstr>
      <vt:lpstr>Motivation</vt:lpstr>
      <vt:lpstr>Goal</vt:lpstr>
      <vt:lpstr>Compilation</vt:lpstr>
      <vt:lpstr>Error parsing</vt:lpstr>
      <vt:lpstr>Features Implemented</vt:lpstr>
      <vt:lpstr>Demo</vt:lpstr>
      <vt:lpstr>Execution</vt:lpstr>
      <vt:lpstr>Other Requirements</vt:lpstr>
      <vt:lpstr>Documentation</vt:lpstr>
      <vt:lpstr>Challenges</vt:lpstr>
      <vt:lpstr>Future Work</vt:lpstr>
      <vt:lpstr>Lessons Learned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Manav</cp:lastModifiedBy>
  <cp:revision>451</cp:revision>
  <cp:lastPrinted>2008-03-19T15:04:09Z</cp:lastPrinted>
  <dcterms:modified xsi:type="dcterms:W3CDTF">2014-07-08T12:39:14Z</dcterms:modified>
</cp:coreProperties>
</file>