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7"/>
  </p:notesMasterIdLst>
  <p:handoutMasterIdLst>
    <p:handoutMasterId r:id="rId58"/>
  </p:handoutMasterIdLst>
  <p:sldIdLst>
    <p:sldId id="295" r:id="rId2"/>
    <p:sldId id="261" r:id="rId3"/>
    <p:sldId id="278" r:id="rId4"/>
    <p:sldId id="296" r:id="rId5"/>
    <p:sldId id="299" r:id="rId6"/>
    <p:sldId id="342" r:id="rId7"/>
    <p:sldId id="300" r:id="rId8"/>
    <p:sldId id="301" r:id="rId9"/>
    <p:sldId id="302" r:id="rId10"/>
    <p:sldId id="298" r:id="rId11"/>
    <p:sldId id="303" r:id="rId12"/>
    <p:sldId id="304" r:id="rId13"/>
    <p:sldId id="306" r:id="rId14"/>
    <p:sldId id="318" r:id="rId15"/>
    <p:sldId id="321" r:id="rId16"/>
    <p:sldId id="319" r:id="rId17"/>
    <p:sldId id="320" r:id="rId18"/>
    <p:sldId id="307" r:id="rId19"/>
    <p:sldId id="308" r:id="rId20"/>
    <p:sldId id="309" r:id="rId21"/>
    <p:sldId id="310" r:id="rId22"/>
    <p:sldId id="311" r:id="rId23"/>
    <p:sldId id="343" r:id="rId24"/>
    <p:sldId id="305" r:id="rId25"/>
    <p:sldId id="312" r:id="rId26"/>
    <p:sldId id="313" r:id="rId27"/>
    <p:sldId id="314" r:id="rId28"/>
    <p:sldId id="315" r:id="rId29"/>
    <p:sldId id="328" r:id="rId30"/>
    <p:sldId id="316" r:id="rId31"/>
    <p:sldId id="317" r:id="rId32"/>
    <p:sldId id="322" r:id="rId33"/>
    <p:sldId id="323" r:id="rId34"/>
    <p:sldId id="324" r:id="rId35"/>
    <p:sldId id="326" r:id="rId36"/>
    <p:sldId id="327" r:id="rId37"/>
    <p:sldId id="329" r:id="rId38"/>
    <p:sldId id="330" r:id="rId39"/>
    <p:sldId id="331" r:id="rId40"/>
    <p:sldId id="344" r:id="rId41"/>
    <p:sldId id="332" r:id="rId42"/>
    <p:sldId id="333" r:id="rId43"/>
    <p:sldId id="334" r:id="rId44"/>
    <p:sldId id="335" r:id="rId45"/>
    <p:sldId id="336" r:id="rId46"/>
    <p:sldId id="337" r:id="rId47"/>
    <p:sldId id="347" r:id="rId48"/>
    <p:sldId id="348" r:id="rId49"/>
    <p:sldId id="338" r:id="rId50"/>
    <p:sldId id="339" r:id="rId51"/>
    <p:sldId id="340" r:id="rId52"/>
    <p:sldId id="345" r:id="rId53"/>
    <p:sldId id="346" r:id="rId54"/>
    <p:sldId id="341" r:id="rId55"/>
    <p:sldId id="277" r:id="rId5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EFCF5"/>
    <a:srgbClr val="F2F0EF"/>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9" d="100"/>
          <a:sy n="109" d="100"/>
        </p:scale>
        <p:origin x="126" y="1092"/>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BD5C079-F8F1-4996-A646-9F0A5C5CD3E5}" type="datetimeFigureOut">
              <a:rPr lang="en-US" smtClean="0"/>
              <a:t>1/27/2021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DAB886A-D7F0-49D9-BB6F-694EC40856C1}" type="slidenum">
              <a:rPr lang="en-US" smtClean="0"/>
              <a:t>‹#›</a:t>
            </a:fld>
            <a:endParaRPr lang="en-US" dirty="0"/>
          </a:p>
        </p:txBody>
      </p:sp>
    </p:spTree>
    <p:extLst>
      <p:ext uri="{BB962C8B-B14F-4D97-AF65-F5344CB8AC3E}">
        <p14:creationId xmlns:p14="http://schemas.microsoft.com/office/powerpoint/2010/main" val="324040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0F01B42-AB72-44B8-96F7-97CD6A28FAD4}" type="datetimeFigureOut">
              <a:rPr lang="en-US" smtClean="0"/>
              <a:t>1/27/2021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010348-7857-4269-BB25-263CF30367F2}" type="slidenum">
              <a:rPr lang="en-US" smtClean="0"/>
              <a:t>‹#›</a:t>
            </a:fld>
            <a:endParaRPr lang="en-US" dirty="0"/>
          </a:p>
        </p:txBody>
      </p:sp>
    </p:spTree>
    <p:extLst>
      <p:ext uri="{BB962C8B-B14F-4D97-AF65-F5344CB8AC3E}">
        <p14:creationId xmlns:p14="http://schemas.microsoft.com/office/powerpoint/2010/main" val="35553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0078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762000" y="2617078"/>
            <a:ext cx="10667998" cy="697622"/>
          </a:xfrm>
        </p:spPr>
        <p:txBody>
          <a:bodyPr/>
          <a:lstStyle>
            <a:lvl1pPr algn="ct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1972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5719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280957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solidFill>
            <a:schemeClr val="bg1"/>
          </a:solidFill>
          <a:ln>
            <a:solidFill>
              <a:schemeClr val="tx1"/>
            </a:solidFill>
          </a:ln>
        </p:spPr>
        <p:txBody>
          <a:bodyPr>
            <a:normAutofit/>
          </a:bodyPr>
          <a:lstStyle>
            <a:lvl1pPr marL="0" indent="0">
              <a:lnSpc>
                <a:spcPct val="100000"/>
              </a:lnSpc>
              <a:spcBef>
                <a:spcPts val="0"/>
              </a:spcBef>
              <a:buNone/>
              <a:tabLst>
                <a:tab pos="365760" algn="l"/>
              </a:tabLst>
              <a:defRPr sz="1000" baseline="0">
                <a:latin typeface="Courier New" panose="02070309020205020404" pitchFamily="49" charset="0"/>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207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1999" y="2059185"/>
            <a:ext cx="5342467" cy="39135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4467" y="2065903"/>
            <a:ext cx="5325530" cy="3906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963473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6976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387928"/>
            <a:ext cx="10667998" cy="4697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71526"/>
      </p:ext>
    </p:extLst>
  </p:cSld>
  <p:clrMap bg1="lt1" tx1="dk1" bg2="lt2" tx2="dk2" accent1="accent1" accent2="accent2" accent3="accent3" accent4="accent4" accent5="accent5" accent6="accent6" hlink="hlink" folHlink="folHlink"/>
  <p:sldLayoutIdLst>
    <p:sldLayoutId id="2147483762" r:id="rId1"/>
    <p:sldLayoutId id="2147483764" r:id="rId2"/>
    <p:sldLayoutId id="2147483759" r:id="rId3"/>
    <p:sldLayoutId id="2147483758" r:id="rId4"/>
    <p:sldLayoutId id="2147483763" r:id="rId5"/>
    <p:sldLayoutId id="2147483760" r:id="rId6"/>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dotnet/api/system.array.copy?view=net-5.0"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sz="6000" i="0" dirty="0"/>
              <a:t>C# Programming</a:t>
            </a:r>
            <a:endParaRPr lang="en-US" sz="4000" dirty="0"/>
          </a:p>
        </p:txBody>
      </p:sp>
      <p:sp>
        <p:nvSpPr>
          <p:cNvPr id="6" name="Text Placeholder 5"/>
          <p:cNvSpPr>
            <a:spLocks noGrp="1"/>
          </p:cNvSpPr>
          <p:nvPr>
            <p:ph type="body" idx="1"/>
          </p:nvPr>
        </p:nvSpPr>
        <p:spPr/>
        <p:txBody>
          <a:bodyPr/>
          <a:lstStyle/>
          <a:p>
            <a:r>
              <a:rPr lang="en-US" dirty="0"/>
              <a:t>MAD401</a:t>
            </a:r>
          </a:p>
        </p:txBody>
      </p:sp>
    </p:spTree>
    <p:extLst>
      <p:ext uri="{BB962C8B-B14F-4D97-AF65-F5344CB8AC3E}">
        <p14:creationId xmlns:p14="http://schemas.microsoft.com/office/powerpoint/2010/main" val="45399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F090-6250-4B06-840F-D5061E67804A}"/>
              </a:ext>
            </a:extLst>
          </p:cNvPr>
          <p:cNvSpPr>
            <a:spLocks noGrp="1"/>
          </p:cNvSpPr>
          <p:nvPr>
            <p:ph type="title"/>
          </p:nvPr>
        </p:nvSpPr>
        <p:spPr/>
        <p:txBody>
          <a:bodyPr>
            <a:normAutofit fontScale="90000"/>
          </a:bodyPr>
          <a:lstStyle/>
          <a:p>
            <a:r>
              <a:rPr lang="en-US" dirty="0"/>
              <a:t>Visual Studio</a:t>
            </a:r>
            <a:endParaRPr lang="en-CA" dirty="0"/>
          </a:p>
        </p:txBody>
      </p:sp>
      <p:sp>
        <p:nvSpPr>
          <p:cNvPr id="3" name="Content Placeholder 2">
            <a:extLst>
              <a:ext uri="{FF2B5EF4-FFF2-40B4-BE49-F238E27FC236}">
                <a16:creationId xmlns:a16="http://schemas.microsoft.com/office/drawing/2014/main" id="{98777711-0DD0-4CCE-877F-7CD38E62F9E4}"/>
              </a:ext>
            </a:extLst>
          </p:cNvPr>
          <p:cNvSpPr>
            <a:spLocks noGrp="1"/>
          </p:cNvSpPr>
          <p:nvPr>
            <p:ph idx="1"/>
          </p:nvPr>
        </p:nvSpPr>
        <p:spPr/>
        <p:txBody>
          <a:bodyPr/>
          <a:lstStyle/>
          <a:p>
            <a:pPr marL="342900" indent="-342900">
              <a:buFont typeface="Arial" panose="020B0604020202020204" pitchFamily="34" charset="0"/>
              <a:buChar char="•"/>
            </a:pPr>
            <a:r>
              <a:rPr lang="en-US" dirty="0"/>
              <a:t>Visual Studio 2019 Enterprise</a:t>
            </a:r>
          </a:p>
          <a:p>
            <a:pPr marL="1028700" lvl="1" indent="-342900">
              <a:buFont typeface="Arial" panose="020B0604020202020204" pitchFamily="34" charset="0"/>
              <a:buChar char="•"/>
            </a:pPr>
            <a:r>
              <a:rPr lang="en-US" dirty="0"/>
              <a:t>Powerful IDE </a:t>
            </a:r>
          </a:p>
          <a:p>
            <a:pPr marL="1028700" lvl="1" indent="-342900">
              <a:buFont typeface="Arial" panose="020B0604020202020204" pitchFamily="34" charset="0"/>
              <a:buChar char="•"/>
            </a:pPr>
            <a:r>
              <a:rPr lang="en-US" dirty="0"/>
              <a:t>Supports 36 languages including Visual C#, Visual C++, Visual Basic, Java and many more</a:t>
            </a:r>
          </a:p>
          <a:p>
            <a:pPr marL="1028700" lvl="1" indent="-342900">
              <a:buFont typeface="Arial" panose="020B0604020202020204" pitchFamily="34" charset="0"/>
              <a:buChar char="•"/>
            </a:pPr>
            <a:r>
              <a:rPr lang="en-US" dirty="0"/>
              <a:t>Supports Unity through plugin</a:t>
            </a:r>
          </a:p>
          <a:p>
            <a:pPr marL="1028700" lvl="1" indent="-342900">
              <a:buFont typeface="Arial" panose="020B0604020202020204" pitchFamily="34" charset="0"/>
              <a:buChar char="•"/>
            </a:pPr>
            <a:r>
              <a:rPr lang="en-US" dirty="0"/>
              <a:t>Alternative to Unity’s own </a:t>
            </a:r>
            <a:r>
              <a:rPr lang="en-US" dirty="0" err="1"/>
              <a:t>MonoDevelop</a:t>
            </a:r>
            <a:endParaRPr lang="en-US" dirty="0"/>
          </a:p>
          <a:p>
            <a:pPr marL="1028700" lvl="1" indent="-342900">
              <a:buFont typeface="Arial" panose="020B0604020202020204" pitchFamily="34" charset="0"/>
              <a:buChar char="•"/>
            </a:pPr>
            <a:r>
              <a:rPr lang="en-US" dirty="0"/>
              <a:t>Load of community plugins; GitHub support</a:t>
            </a:r>
            <a:endParaRPr lang="en-CA" dirty="0"/>
          </a:p>
        </p:txBody>
      </p:sp>
      <p:sp>
        <p:nvSpPr>
          <p:cNvPr id="4" name="Slide Number Placeholder 3">
            <a:extLst>
              <a:ext uri="{FF2B5EF4-FFF2-40B4-BE49-F238E27FC236}">
                <a16:creationId xmlns:a16="http://schemas.microsoft.com/office/drawing/2014/main" id="{16F30480-C8AF-4B31-8880-C6B759351BC0}"/>
              </a:ext>
            </a:extLst>
          </p:cNvPr>
          <p:cNvSpPr>
            <a:spLocks noGrp="1"/>
          </p:cNvSpPr>
          <p:nvPr>
            <p:ph type="sldNum" sz="quarter" idx="12"/>
          </p:nvPr>
        </p:nvSpPr>
        <p:spPr/>
        <p:txBody>
          <a:bodyPr/>
          <a:lstStyle/>
          <a:p>
            <a:fld id="{57BFFEA6-FD0A-418C-BE47-3DCCF1ED53BD}" type="slidenum">
              <a:rPr lang="en-US" smtClean="0"/>
              <a:t>10</a:t>
            </a:fld>
            <a:endParaRPr lang="en-US" dirty="0"/>
          </a:p>
        </p:txBody>
      </p:sp>
    </p:spTree>
    <p:extLst>
      <p:ext uri="{BB962C8B-B14F-4D97-AF65-F5344CB8AC3E}">
        <p14:creationId xmlns:p14="http://schemas.microsoft.com/office/powerpoint/2010/main" val="216857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1422F0-7EA0-498A-A9A1-7D7B03BF090A}"/>
              </a:ext>
            </a:extLst>
          </p:cNvPr>
          <p:cNvSpPr>
            <a:spLocks noGrp="1"/>
          </p:cNvSpPr>
          <p:nvPr>
            <p:ph type="sldNum" sz="quarter" idx="12"/>
          </p:nvPr>
        </p:nvSpPr>
        <p:spPr/>
        <p:txBody>
          <a:bodyPr/>
          <a:lstStyle/>
          <a:p>
            <a:fld id="{57BFFEA6-FD0A-418C-BE47-3DCCF1ED53BD}" type="slidenum">
              <a:rPr lang="en-US" smtClean="0"/>
              <a:t>11</a:t>
            </a:fld>
            <a:endParaRPr lang="en-US" dirty="0"/>
          </a:p>
        </p:txBody>
      </p:sp>
      <p:pic>
        <p:nvPicPr>
          <p:cNvPr id="3" name="Picture 2">
            <a:extLst>
              <a:ext uri="{FF2B5EF4-FFF2-40B4-BE49-F238E27FC236}">
                <a16:creationId xmlns:a16="http://schemas.microsoft.com/office/drawing/2014/main" id="{BF1E7ED0-45CB-4C6F-B35D-C22C79BD70AD}"/>
              </a:ext>
            </a:extLst>
          </p:cNvPr>
          <p:cNvPicPr>
            <a:picLocks noChangeAspect="1"/>
          </p:cNvPicPr>
          <p:nvPr/>
        </p:nvPicPr>
        <p:blipFill>
          <a:blip r:embed="rId2"/>
          <a:stretch>
            <a:fillRect/>
          </a:stretch>
        </p:blipFill>
        <p:spPr>
          <a:xfrm>
            <a:off x="2382833" y="647794"/>
            <a:ext cx="7426334" cy="5562412"/>
          </a:xfrm>
          <a:prstGeom prst="rect">
            <a:avLst/>
          </a:prstGeom>
          <a:ln>
            <a:solidFill>
              <a:schemeClr val="accent1"/>
            </a:solidFill>
          </a:ln>
        </p:spPr>
      </p:pic>
      <p:sp>
        <p:nvSpPr>
          <p:cNvPr id="2" name="Rectangle 1">
            <a:extLst>
              <a:ext uri="{FF2B5EF4-FFF2-40B4-BE49-F238E27FC236}">
                <a16:creationId xmlns:a16="http://schemas.microsoft.com/office/drawing/2014/main" id="{10F0F9E9-4B4A-461B-9B14-32EB7D7A6124}"/>
              </a:ext>
            </a:extLst>
          </p:cNvPr>
          <p:cNvSpPr/>
          <p:nvPr/>
        </p:nvSpPr>
        <p:spPr>
          <a:xfrm>
            <a:off x="5758962" y="2971800"/>
            <a:ext cx="2549769" cy="6594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997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23227C-393C-476A-90A6-8BF955223208}"/>
              </a:ext>
            </a:extLst>
          </p:cNvPr>
          <p:cNvPicPr>
            <a:picLocks noChangeAspect="1"/>
          </p:cNvPicPr>
          <p:nvPr/>
        </p:nvPicPr>
        <p:blipFill>
          <a:blip r:embed="rId2"/>
          <a:stretch>
            <a:fillRect/>
          </a:stretch>
        </p:blipFill>
        <p:spPr>
          <a:xfrm>
            <a:off x="5309483" y="559678"/>
            <a:ext cx="6474528" cy="5287720"/>
          </a:xfrm>
          <a:prstGeom prst="rect">
            <a:avLst/>
          </a:prstGeom>
        </p:spPr>
      </p:pic>
      <p:sp>
        <p:nvSpPr>
          <p:cNvPr id="20" name="Title 19">
            <a:extLst>
              <a:ext uri="{FF2B5EF4-FFF2-40B4-BE49-F238E27FC236}">
                <a16:creationId xmlns:a16="http://schemas.microsoft.com/office/drawing/2014/main" id="{1311337E-7D90-4149-861D-7F921A5DAE31}"/>
              </a:ext>
            </a:extLst>
          </p:cNvPr>
          <p:cNvSpPr>
            <a:spLocks noGrp="1"/>
          </p:cNvSpPr>
          <p:nvPr>
            <p:ph type="title"/>
          </p:nvPr>
        </p:nvSpPr>
        <p:spPr/>
        <p:txBody>
          <a:bodyPr>
            <a:normAutofit fontScale="90000"/>
          </a:bodyPr>
          <a:lstStyle/>
          <a:p>
            <a:pPr algn="l"/>
            <a:r>
              <a:rPr lang="en-US" dirty="0"/>
              <a:t>Tour of VS 2019</a:t>
            </a:r>
            <a:endParaRPr lang="en-CA" dirty="0"/>
          </a:p>
        </p:txBody>
      </p:sp>
      <p:sp>
        <p:nvSpPr>
          <p:cNvPr id="7" name="Content Placeholder 6">
            <a:extLst>
              <a:ext uri="{FF2B5EF4-FFF2-40B4-BE49-F238E27FC236}">
                <a16:creationId xmlns:a16="http://schemas.microsoft.com/office/drawing/2014/main" id="{7122A7AF-5FEE-447C-9EA9-59FC3465FB5D}"/>
              </a:ext>
            </a:extLst>
          </p:cNvPr>
          <p:cNvSpPr>
            <a:spLocks noGrp="1"/>
          </p:cNvSpPr>
          <p:nvPr>
            <p:ph idx="1"/>
          </p:nvPr>
        </p:nvSpPr>
        <p:spPr>
          <a:xfrm>
            <a:off x="762000" y="1387928"/>
            <a:ext cx="3760536" cy="4697093"/>
          </a:xfrm>
        </p:spPr>
        <p:txBody>
          <a:bodyPr/>
          <a:lstStyle/>
          <a:p>
            <a:pPr marL="457200" indent="-457200">
              <a:buFont typeface="+mj-lt"/>
              <a:buAutoNum type="arabicPeriod"/>
            </a:pPr>
            <a:r>
              <a:rPr lang="en-US" dirty="0"/>
              <a:t>Top Navigation bar</a:t>
            </a:r>
          </a:p>
          <a:p>
            <a:pPr marL="457200" indent="-457200">
              <a:buFont typeface="+mj-lt"/>
              <a:buAutoNum type="arabicPeriod"/>
            </a:pPr>
            <a:r>
              <a:rPr lang="en-US" dirty="0"/>
              <a:t>Code Editor Window</a:t>
            </a:r>
          </a:p>
          <a:p>
            <a:pPr marL="457200" indent="-457200">
              <a:buFont typeface="+mj-lt"/>
              <a:buAutoNum type="arabicPeriod"/>
            </a:pPr>
            <a:r>
              <a:rPr lang="en-US" dirty="0"/>
              <a:t>Error/Output Window</a:t>
            </a:r>
          </a:p>
          <a:p>
            <a:pPr marL="457200" indent="-457200">
              <a:buFont typeface="+mj-lt"/>
              <a:buAutoNum type="arabicPeriod"/>
            </a:pPr>
            <a:r>
              <a:rPr lang="en-US" dirty="0"/>
              <a:t>Solution Explorer Window</a:t>
            </a:r>
          </a:p>
          <a:p>
            <a:pPr marL="1028700" lvl="1" indent="-342900">
              <a:buFont typeface="Arial" panose="020B0604020202020204" pitchFamily="34" charset="0"/>
              <a:buChar char="•"/>
            </a:pPr>
            <a:r>
              <a:rPr lang="en-US" sz="1800" dirty="0"/>
              <a:t>Displays all source files, methods and properties available in the project</a:t>
            </a:r>
          </a:p>
          <a:p>
            <a:endParaRPr lang="en-CA" dirty="0"/>
          </a:p>
        </p:txBody>
      </p:sp>
      <p:sp>
        <p:nvSpPr>
          <p:cNvPr id="4" name="Slide Number Placeholder 3">
            <a:extLst>
              <a:ext uri="{FF2B5EF4-FFF2-40B4-BE49-F238E27FC236}">
                <a16:creationId xmlns:a16="http://schemas.microsoft.com/office/drawing/2014/main" id="{491422F0-7EA0-498A-A9A1-7D7B03BF090A}"/>
              </a:ext>
            </a:extLst>
          </p:cNvPr>
          <p:cNvSpPr>
            <a:spLocks noGrp="1"/>
          </p:cNvSpPr>
          <p:nvPr>
            <p:ph type="sldNum" sz="quarter" idx="12"/>
          </p:nvPr>
        </p:nvSpPr>
        <p:spPr/>
        <p:txBody>
          <a:bodyPr/>
          <a:lstStyle/>
          <a:p>
            <a:fld id="{57BFFEA6-FD0A-418C-BE47-3DCCF1ED53BD}" type="slidenum">
              <a:rPr lang="en-US" smtClean="0"/>
              <a:pPr/>
              <a:t>12</a:t>
            </a:fld>
            <a:endParaRPr lang="en-US" dirty="0"/>
          </a:p>
        </p:txBody>
      </p:sp>
      <p:sp>
        <p:nvSpPr>
          <p:cNvPr id="10" name="Rectangle: Rounded Corners 9">
            <a:extLst>
              <a:ext uri="{FF2B5EF4-FFF2-40B4-BE49-F238E27FC236}">
                <a16:creationId xmlns:a16="http://schemas.microsoft.com/office/drawing/2014/main" id="{5D9B6D1B-5A4E-4A58-BACC-88D3E22D3398}"/>
              </a:ext>
            </a:extLst>
          </p:cNvPr>
          <p:cNvSpPr/>
          <p:nvPr/>
        </p:nvSpPr>
        <p:spPr>
          <a:xfrm>
            <a:off x="5309483" y="559677"/>
            <a:ext cx="6474528" cy="4766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ysClr val="windowText" lastClr="000000"/>
              </a:solidFill>
            </a:endParaRPr>
          </a:p>
        </p:txBody>
      </p:sp>
      <p:sp>
        <p:nvSpPr>
          <p:cNvPr id="11" name="Rectangle: Rounded Corners 10">
            <a:extLst>
              <a:ext uri="{FF2B5EF4-FFF2-40B4-BE49-F238E27FC236}">
                <a16:creationId xmlns:a16="http://schemas.microsoft.com/office/drawing/2014/main" id="{E3C0E8CF-BD40-4046-9D48-987514D7A792}"/>
              </a:ext>
            </a:extLst>
          </p:cNvPr>
          <p:cNvSpPr/>
          <p:nvPr/>
        </p:nvSpPr>
        <p:spPr>
          <a:xfrm>
            <a:off x="5382723" y="1036308"/>
            <a:ext cx="4902099" cy="385156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ysClr val="windowText" lastClr="000000"/>
              </a:solidFill>
            </a:endParaRPr>
          </a:p>
        </p:txBody>
      </p:sp>
      <p:sp>
        <p:nvSpPr>
          <p:cNvPr id="12" name="Rectangle: Rounded Corners 11">
            <a:extLst>
              <a:ext uri="{FF2B5EF4-FFF2-40B4-BE49-F238E27FC236}">
                <a16:creationId xmlns:a16="http://schemas.microsoft.com/office/drawing/2014/main" id="{FD053A64-6EBC-4B41-9CBA-AC941B879C4D}"/>
              </a:ext>
            </a:extLst>
          </p:cNvPr>
          <p:cNvSpPr/>
          <p:nvPr/>
        </p:nvSpPr>
        <p:spPr>
          <a:xfrm>
            <a:off x="5382723" y="4887872"/>
            <a:ext cx="4972988" cy="889858"/>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ysClr val="windowText" lastClr="000000"/>
              </a:solidFill>
            </a:endParaRPr>
          </a:p>
        </p:txBody>
      </p:sp>
      <p:sp>
        <p:nvSpPr>
          <p:cNvPr id="13" name="Rectangle: Rounded Corners 12">
            <a:extLst>
              <a:ext uri="{FF2B5EF4-FFF2-40B4-BE49-F238E27FC236}">
                <a16:creationId xmlns:a16="http://schemas.microsoft.com/office/drawing/2014/main" id="{2F52531D-4158-4EA8-AE9F-248B3F709048}"/>
              </a:ext>
            </a:extLst>
          </p:cNvPr>
          <p:cNvSpPr/>
          <p:nvPr/>
        </p:nvSpPr>
        <p:spPr>
          <a:xfrm>
            <a:off x="10355711" y="1036308"/>
            <a:ext cx="1428300" cy="2736274"/>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ysClr val="windowText" lastClr="000000"/>
              </a:solidFill>
            </a:endParaRPr>
          </a:p>
        </p:txBody>
      </p:sp>
      <p:sp>
        <p:nvSpPr>
          <p:cNvPr id="14" name="TextBox 13">
            <a:extLst>
              <a:ext uri="{FF2B5EF4-FFF2-40B4-BE49-F238E27FC236}">
                <a16:creationId xmlns:a16="http://schemas.microsoft.com/office/drawing/2014/main" id="{77C7183F-52DD-4BB1-82E7-21DAFB1E9773}"/>
              </a:ext>
            </a:extLst>
          </p:cNvPr>
          <p:cNvSpPr txBox="1"/>
          <p:nvPr/>
        </p:nvSpPr>
        <p:spPr>
          <a:xfrm>
            <a:off x="9243524" y="531932"/>
            <a:ext cx="316112" cy="369332"/>
          </a:xfrm>
          <a:prstGeom prst="rect">
            <a:avLst/>
          </a:prstGeom>
          <a:noFill/>
        </p:spPr>
        <p:txBody>
          <a:bodyPr wrap="none" rtlCol="0">
            <a:spAutoFit/>
          </a:bodyPr>
          <a:lstStyle/>
          <a:p>
            <a:r>
              <a:rPr lang="en-US" dirty="0">
                <a:solidFill>
                  <a:srgbClr val="FF0000"/>
                </a:solidFill>
              </a:rPr>
              <a:t>1</a:t>
            </a:r>
            <a:endParaRPr lang="en-CA" dirty="0">
              <a:solidFill>
                <a:srgbClr val="FF0000"/>
              </a:solidFill>
            </a:endParaRPr>
          </a:p>
        </p:txBody>
      </p:sp>
      <p:sp>
        <p:nvSpPr>
          <p:cNvPr id="15" name="TextBox 14">
            <a:extLst>
              <a:ext uri="{FF2B5EF4-FFF2-40B4-BE49-F238E27FC236}">
                <a16:creationId xmlns:a16="http://schemas.microsoft.com/office/drawing/2014/main" id="{7459C71D-7986-4FCA-A120-582F422E8A50}"/>
              </a:ext>
            </a:extLst>
          </p:cNvPr>
          <p:cNvSpPr txBox="1"/>
          <p:nvPr/>
        </p:nvSpPr>
        <p:spPr>
          <a:xfrm>
            <a:off x="8993592" y="1362177"/>
            <a:ext cx="316112" cy="369332"/>
          </a:xfrm>
          <a:prstGeom prst="rect">
            <a:avLst/>
          </a:prstGeom>
          <a:noFill/>
        </p:spPr>
        <p:txBody>
          <a:bodyPr wrap="none" rtlCol="0">
            <a:spAutoFit/>
          </a:bodyPr>
          <a:lstStyle/>
          <a:p>
            <a:r>
              <a:rPr lang="en-US" dirty="0">
                <a:solidFill>
                  <a:srgbClr val="00B050"/>
                </a:solidFill>
              </a:rPr>
              <a:t>2</a:t>
            </a:r>
            <a:endParaRPr lang="en-CA" dirty="0">
              <a:solidFill>
                <a:srgbClr val="00B050"/>
              </a:solidFill>
            </a:endParaRPr>
          </a:p>
        </p:txBody>
      </p:sp>
      <p:sp>
        <p:nvSpPr>
          <p:cNvPr id="16" name="TextBox 15">
            <a:extLst>
              <a:ext uri="{FF2B5EF4-FFF2-40B4-BE49-F238E27FC236}">
                <a16:creationId xmlns:a16="http://schemas.microsoft.com/office/drawing/2014/main" id="{D59788D1-9924-48AC-AC70-D9BFB2ABC64A}"/>
              </a:ext>
            </a:extLst>
          </p:cNvPr>
          <p:cNvSpPr txBox="1"/>
          <p:nvPr/>
        </p:nvSpPr>
        <p:spPr>
          <a:xfrm>
            <a:off x="6062264" y="5315115"/>
            <a:ext cx="316112" cy="369332"/>
          </a:xfrm>
          <a:prstGeom prst="rect">
            <a:avLst/>
          </a:prstGeom>
          <a:noFill/>
        </p:spPr>
        <p:txBody>
          <a:bodyPr wrap="none" rtlCol="0">
            <a:spAutoFit/>
          </a:bodyPr>
          <a:lstStyle/>
          <a:p>
            <a:r>
              <a:rPr lang="en-US" dirty="0">
                <a:solidFill>
                  <a:srgbClr val="FFC000"/>
                </a:solidFill>
              </a:rPr>
              <a:t>3</a:t>
            </a:r>
            <a:endParaRPr lang="en-CA" dirty="0">
              <a:solidFill>
                <a:srgbClr val="FFC000"/>
              </a:solidFill>
            </a:endParaRPr>
          </a:p>
        </p:txBody>
      </p:sp>
      <p:sp>
        <p:nvSpPr>
          <p:cNvPr id="17" name="TextBox 16">
            <a:extLst>
              <a:ext uri="{FF2B5EF4-FFF2-40B4-BE49-F238E27FC236}">
                <a16:creationId xmlns:a16="http://schemas.microsoft.com/office/drawing/2014/main" id="{E8823C37-AB3D-4482-827B-B0237E2464F9}"/>
              </a:ext>
            </a:extLst>
          </p:cNvPr>
          <p:cNvSpPr txBox="1"/>
          <p:nvPr/>
        </p:nvSpPr>
        <p:spPr>
          <a:xfrm>
            <a:off x="10468922" y="2132733"/>
            <a:ext cx="316112" cy="369332"/>
          </a:xfrm>
          <a:prstGeom prst="rect">
            <a:avLst/>
          </a:prstGeom>
          <a:noFill/>
        </p:spPr>
        <p:txBody>
          <a:bodyPr wrap="none" rtlCol="0">
            <a:spAutoFit/>
          </a:bodyPr>
          <a:lstStyle/>
          <a:p>
            <a:r>
              <a:rPr lang="en-US" dirty="0">
                <a:solidFill>
                  <a:srgbClr val="CC9900"/>
                </a:solidFill>
              </a:rPr>
              <a:t>4</a:t>
            </a:r>
            <a:endParaRPr lang="en-CA" dirty="0">
              <a:solidFill>
                <a:srgbClr val="CC9900"/>
              </a:solidFill>
            </a:endParaRPr>
          </a:p>
        </p:txBody>
      </p:sp>
    </p:spTree>
    <p:extLst>
      <p:ext uri="{BB962C8B-B14F-4D97-AF65-F5344CB8AC3E}">
        <p14:creationId xmlns:p14="http://schemas.microsoft.com/office/powerpoint/2010/main" val="268911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1BF7-4764-4BE9-81D7-A632BFD9C6F8}"/>
              </a:ext>
            </a:extLst>
          </p:cNvPr>
          <p:cNvSpPr>
            <a:spLocks noGrp="1"/>
          </p:cNvSpPr>
          <p:nvPr>
            <p:ph type="title"/>
          </p:nvPr>
        </p:nvSpPr>
        <p:spPr/>
        <p:txBody>
          <a:bodyPr>
            <a:normAutofit fontScale="90000"/>
          </a:bodyPr>
          <a:lstStyle/>
          <a:p>
            <a:r>
              <a:rPr lang="en-US" dirty="0"/>
              <a:t>C# Basics</a:t>
            </a:r>
            <a:endParaRPr lang="en-CA" dirty="0"/>
          </a:p>
        </p:txBody>
      </p:sp>
      <p:sp>
        <p:nvSpPr>
          <p:cNvPr id="3" name="Content Placeholder 2">
            <a:extLst>
              <a:ext uri="{FF2B5EF4-FFF2-40B4-BE49-F238E27FC236}">
                <a16:creationId xmlns:a16="http://schemas.microsoft.com/office/drawing/2014/main" id="{A8A1DB3F-136A-42DB-B832-427243ECCA1B}"/>
              </a:ext>
            </a:extLst>
          </p:cNvPr>
          <p:cNvSpPr>
            <a:spLocks noGrp="1"/>
          </p:cNvSpPr>
          <p:nvPr>
            <p:ph idx="1"/>
          </p:nvPr>
        </p:nvSpPr>
        <p:spPr/>
        <p:txBody>
          <a:bodyPr/>
          <a:lstStyle/>
          <a:p>
            <a:pPr marL="342900" indent="-342900">
              <a:buFont typeface="Arial" panose="020B0604020202020204" pitchFamily="34" charset="0"/>
              <a:buChar char="•"/>
            </a:pPr>
            <a:r>
              <a:rPr lang="en-US" dirty="0"/>
              <a:t>C# is a case </a:t>
            </a:r>
            <a:r>
              <a:rPr lang="en-US" dirty="0" err="1"/>
              <a:t>sEnSiTiVe</a:t>
            </a:r>
            <a:r>
              <a:rPr lang="en-US" dirty="0"/>
              <a:t> language</a:t>
            </a:r>
          </a:p>
          <a:p>
            <a:pPr marL="342900" indent="-342900">
              <a:buFont typeface="Arial" panose="020B0604020202020204" pitchFamily="34" charset="0"/>
              <a:buChar char="•"/>
            </a:pPr>
            <a:r>
              <a:rPr lang="en-US" dirty="0"/>
              <a:t>C# inherits its basic syntax from Java, C &amp; C++</a:t>
            </a:r>
          </a:p>
          <a:p>
            <a:pPr marL="1028700" lvl="1" indent="-342900">
              <a:buFont typeface="Arial" panose="020B0604020202020204" pitchFamily="34" charset="0"/>
              <a:buChar char="•"/>
            </a:pPr>
            <a:r>
              <a:rPr lang="en-US" dirty="0"/>
              <a:t>“semicolon language”</a:t>
            </a:r>
          </a:p>
          <a:p>
            <a:pPr marL="10287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compile and run a program within Visual Studio</a:t>
            </a:r>
          </a:p>
          <a:p>
            <a:pPr marL="1028700" lvl="1" indent="-342900">
              <a:buFont typeface="Arial" panose="020B0604020202020204" pitchFamily="34" charset="0"/>
              <a:buChar char="•"/>
            </a:pPr>
            <a:r>
              <a:rPr lang="en-US" b="1" dirty="0"/>
              <a:t>CTRL + F5</a:t>
            </a:r>
            <a:r>
              <a:rPr lang="en-US" dirty="0"/>
              <a:t> to run without debugging</a:t>
            </a:r>
          </a:p>
          <a:p>
            <a:pPr marL="1028700" lvl="1" indent="-342900">
              <a:buFont typeface="Arial" panose="020B0604020202020204" pitchFamily="34" charset="0"/>
              <a:buChar char="•"/>
            </a:pPr>
            <a:r>
              <a:rPr lang="en-US" b="1" dirty="0"/>
              <a:t>F5</a:t>
            </a:r>
            <a:r>
              <a:rPr lang="en-US" dirty="0"/>
              <a:t> to run with debugging</a:t>
            </a:r>
          </a:p>
          <a:p>
            <a:pPr marL="1028700" lvl="1" indent="-342900">
              <a:buFont typeface="Arial" panose="020B0604020202020204" pitchFamily="34" charset="0"/>
              <a:buChar char="•"/>
            </a:pPr>
            <a:r>
              <a:rPr lang="en-US" b="1" dirty="0"/>
              <a:t>csc.exe </a:t>
            </a:r>
            <a:r>
              <a:rPr lang="en-US" b="1" dirty="0" err="1"/>
              <a:t>helloWorld.cs</a:t>
            </a:r>
            <a:br>
              <a:rPr lang="en-US" b="1" dirty="0"/>
            </a:br>
            <a:r>
              <a:rPr lang="en-US" dirty="0"/>
              <a:t>(C:\Program Files (x86)\Microsoft Visual Studio\2017\Enterprise\</a:t>
            </a:r>
            <a:r>
              <a:rPr lang="en-US" dirty="0" err="1"/>
              <a:t>MSBuild</a:t>
            </a:r>
            <a:r>
              <a:rPr lang="en-US" dirty="0"/>
              <a:t>\15.0\Bin\Roslyn)</a:t>
            </a:r>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EDDA7340-0C7A-4E41-99F9-A66F15519704}"/>
              </a:ext>
            </a:extLst>
          </p:cNvPr>
          <p:cNvSpPr>
            <a:spLocks noGrp="1"/>
          </p:cNvSpPr>
          <p:nvPr>
            <p:ph type="sldNum" sz="quarter" idx="12"/>
          </p:nvPr>
        </p:nvSpPr>
        <p:spPr/>
        <p:txBody>
          <a:bodyPr/>
          <a:lstStyle/>
          <a:p>
            <a:fld id="{57BFFEA6-FD0A-418C-BE47-3DCCF1ED53BD}" type="slidenum">
              <a:rPr lang="en-US" smtClean="0"/>
              <a:t>13</a:t>
            </a:fld>
            <a:endParaRPr lang="en-US" dirty="0"/>
          </a:p>
        </p:txBody>
      </p:sp>
    </p:spTree>
    <p:extLst>
      <p:ext uri="{BB962C8B-B14F-4D97-AF65-F5344CB8AC3E}">
        <p14:creationId xmlns:p14="http://schemas.microsoft.com/office/powerpoint/2010/main" val="12918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1903-0909-4217-A8FF-036A9EE82EEE}"/>
              </a:ext>
            </a:extLst>
          </p:cNvPr>
          <p:cNvSpPr>
            <a:spLocks noGrp="1"/>
          </p:cNvSpPr>
          <p:nvPr>
            <p:ph type="title"/>
          </p:nvPr>
        </p:nvSpPr>
        <p:spPr/>
        <p:txBody>
          <a:bodyPr>
            <a:normAutofit fontScale="90000"/>
          </a:bodyPr>
          <a:lstStyle/>
          <a:p>
            <a:r>
              <a:rPr lang="en-US" dirty="0"/>
              <a:t>Common Language Infrastructure</a:t>
            </a:r>
            <a:endParaRPr lang="en-CA" dirty="0"/>
          </a:p>
        </p:txBody>
      </p:sp>
      <p:sp>
        <p:nvSpPr>
          <p:cNvPr id="3" name="Content Placeholder 2">
            <a:extLst>
              <a:ext uri="{FF2B5EF4-FFF2-40B4-BE49-F238E27FC236}">
                <a16:creationId xmlns:a16="http://schemas.microsoft.com/office/drawing/2014/main" id="{8FAF07DF-5C52-404F-B066-BFE445B4A3E5}"/>
              </a:ext>
            </a:extLst>
          </p:cNvPr>
          <p:cNvSpPr>
            <a:spLocks noGrp="1"/>
          </p:cNvSpPr>
          <p:nvPr>
            <p:ph idx="1"/>
          </p:nvPr>
        </p:nvSpPr>
        <p:spPr/>
        <p:txBody>
          <a:bodyPr>
            <a:normAutofit/>
          </a:bodyPr>
          <a:lstStyle/>
          <a:p>
            <a:r>
              <a:rPr lang="en-US" dirty="0"/>
              <a:t>The C# compiler transforms the C# source file into a language known as Common Intermediate Language (CIL), or IL for short. An additional step, usually performed at execution time, is required to change the CIL code into machine code that the processor can understand. </a:t>
            </a:r>
          </a:p>
          <a:p>
            <a:r>
              <a:rPr lang="en-US" dirty="0"/>
              <a:t>This involves an important element in the execution of a C# program: the Virtual Execution System (VES). The VES, also casually referred to as the runtime, compiles CIL code as needed (a process known as just-in-time compilation or </a:t>
            </a:r>
            <a:r>
              <a:rPr lang="en-US" dirty="0" err="1"/>
              <a:t>jitting</a:t>
            </a:r>
            <a:r>
              <a:rPr lang="en-US" dirty="0"/>
              <a:t>). </a:t>
            </a:r>
          </a:p>
        </p:txBody>
      </p:sp>
      <p:sp>
        <p:nvSpPr>
          <p:cNvPr id="4" name="Slide Number Placeholder 3">
            <a:extLst>
              <a:ext uri="{FF2B5EF4-FFF2-40B4-BE49-F238E27FC236}">
                <a16:creationId xmlns:a16="http://schemas.microsoft.com/office/drawing/2014/main" id="{DAA83019-EE8A-4622-A723-435CF528B44F}"/>
              </a:ext>
            </a:extLst>
          </p:cNvPr>
          <p:cNvSpPr>
            <a:spLocks noGrp="1"/>
          </p:cNvSpPr>
          <p:nvPr>
            <p:ph type="sldNum" sz="quarter" idx="12"/>
          </p:nvPr>
        </p:nvSpPr>
        <p:spPr/>
        <p:txBody>
          <a:bodyPr/>
          <a:lstStyle/>
          <a:p>
            <a:fld id="{57BFFEA6-FD0A-418C-BE47-3DCCF1ED53BD}" type="slidenum">
              <a:rPr lang="en-US" smtClean="0"/>
              <a:t>14</a:t>
            </a:fld>
            <a:endParaRPr lang="en-US" dirty="0"/>
          </a:p>
        </p:txBody>
      </p:sp>
    </p:spTree>
    <p:extLst>
      <p:ext uri="{BB962C8B-B14F-4D97-AF65-F5344CB8AC3E}">
        <p14:creationId xmlns:p14="http://schemas.microsoft.com/office/powerpoint/2010/main" val="284598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1903-0909-4217-A8FF-036A9EE82EEE}"/>
              </a:ext>
            </a:extLst>
          </p:cNvPr>
          <p:cNvSpPr>
            <a:spLocks noGrp="1"/>
          </p:cNvSpPr>
          <p:nvPr>
            <p:ph type="title"/>
          </p:nvPr>
        </p:nvSpPr>
        <p:spPr/>
        <p:txBody>
          <a:bodyPr>
            <a:normAutofit fontScale="90000"/>
          </a:bodyPr>
          <a:lstStyle/>
          <a:p>
            <a:r>
              <a:rPr lang="en-US" dirty="0"/>
              <a:t>Common Language Infrastructure</a:t>
            </a:r>
            <a:endParaRPr lang="en-CA" dirty="0"/>
          </a:p>
        </p:txBody>
      </p:sp>
      <p:sp>
        <p:nvSpPr>
          <p:cNvPr id="3" name="Content Placeholder 2">
            <a:extLst>
              <a:ext uri="{FF2B5EF4-FFF2-40B4-BE49-F238E27FC236}">
                <a16:creationId xmlns:a16="http://schemas.microsoft.com/office/drawing/2014/main" id="{8FAF07DF-5C52-404F-B066-BFE445B4A3E5}"/>
              </a:ext>
            </a:extLst>
          </p:cNvPr>
          <p:cNvSpPr>
            <a:spLocks noGrp="1"/>
          </p:cNvSpPr>
          <p:nvPr>
            <p:ph idx="1"/>
          </p:nvPr>
        </p:nvSpPr>
        <p:spPr/>
        <p:txBody>
          <a:bodyPr>
            <a:normAutofit/>
          </a:bodyPr>
          <a:lstStyle/>
          <a:p>
            <a:r>
              <a:rPr lang="en-US" dirty="0"/>
              <a:t>The code that executes under the context of an agent such as the runtime is termed managed code, and the process of executing under control of the runtime is called managed execution. The code is “managed” because the runtime controls significant portions of the program’s behavior by managing aspects such as memory allocation, security, and just-in-time compilation. </a:t>
            </a:r>
          </a:p>
          <a:p>
            <a:r>
              <a:rPr lang="en-US" dirty="0"/>
              <a:t>Code that does not require the runtime to execute is called native code (or unmanaged code).</a:t>
            </a:r>
          </a:p>
          <a:p>
            <a:endParaRPr lang="en-US" dirty="0"/>
          </a:p>
          <a:p>
            <a:pPr algn="r"/>
            <a:r>
              <a:rPr lang="en-US" i="1" dirty="0"/>
              <a:t>-- Essential C# 6.0 5/e Mark </a:t>
            </a:r>
            <a:r>
              <a:rPr lang="en-US" i="1" dirty="0" err="1"/>
              <a:t>Michaelis</a:t>
            </a:r>
            <a:r>
              <a:rPr lang="en-US" i="1" dirty="0"/>
              <a:t> with Eric Lippert</a:t>
            </a:r>
            <a:endParaRPr lang="en-CA" i="1" dirty="0"/>
          </a:p>
        </p:txBody>
      </p:sp>
      <p:sp>
        <p:nvSpPr>
          <p:cNvPr id="4" name="Slide Number Placeholder 3">
            <a:extLst>
              <a:ext uri="{FF2B5EF4-FFF2-40B4-BE49-F238E27FC236}">
                <a16:creationId xmlns:a16="http://schemas.microsoft.com/office/drawing/2014/main" id="{DAA83019-EE8A-4622-A723-435CF528B44F}"/>
              </a:ext>
            </a:extLst>
          </p:cNvPr>
          <p:cNvSpPr>
            <a:spLocks noGrp="1"/>
          </p:cNvSpPr>
          <p:nvPr>
            <p:ph type="sldNum" sz="quarter" idx="12"/>
          </p:nvPr>
        </p:nvSpPr>
        <p:spPr/>
        <p:txBody>
          <a:bodyPr/>
          <a:lstStyle/>
          <a:p>
            <a:fld id="{57BFFEA6-FD0A-418C-BE47-3DCCF1ED53BD}" type="slidenum">
              <a:rPr lang="en-US" smtClean="0"/>
              <a:t>15</a:t>
            </a:fld>
            <a:endParaRPr lang="en-US" dirty="0"/>
          </a:p>
        </p:txBody>
      </p:sp>
    </p:spTree>
    <p:extLst>
      <p:ext uri="{BB962C8B-B14F-4D97-AF65-F5344CB8AC3E}">
        <p14:creationId xmlns:p14="http://schemas.microsoft.com/office/powerpoint/2010/main" val="35217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B0A2-71EC-48D5-ABBC-F0B76754867D}"/>
              </a:ext>
            </a:extLst>
          </p:cNvPr>
          <p:cNvSpPr>
            <a:spLocks noGrp="1"/>
          </p:cNvSpPr>
          <p:nvPr>
            <p:ph type="title"/>
          </p:nvPr>
        </p:nvSpPr>
        <p:spPr/>
        <p:txBody>
          <a:bodyPr>
            <a:normAutofit fontScale="90000"/>
          </a:bodyPr>
          <a:lstStyle/>
          <a:p>
            <a:r>
              <a:rPr lang="en-US" dirty="0"/>
              <a:t>Common Runtime Language</a:t>
            </a:r>
            <a:endParaRPr lang="en-CA" dirty="0"/>
          </a:p>
        </p:txBody>
      </p:sp>
      <p:sp>
        <p:nvSpPr>
          <p:cNvPr id="3" name="Content Placeholder 2">
            <a:extLst>
              <a:ext uri="{FF2B5EF4-FFF2-40B4-BE49-F238E27FC236}">
                <a16:creationId xmlns:a16="http://schemas.microsoft.com/office/drawing/2014/main" id="{A06AE88D-93D2-4B34-A49E-61B934DA06D3}"/>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Running within the context of a CLI implementation enables support for the following features:</a:t>
            </a:r>
          </a:p>
          <a:p>
            <a:pPr marL="1028700" lvl="1" indent="-342900">
              <a:buFont typeface="Arial" panose="020B0604020202020204" pitchFamily="34" charset="0"/>
              <a:buChar char="•"/>
            </a:pPr>
            <a:r>
              <a:rPr lang="en-CA" i="1" dirty="0"/>
              <a:t>Language interoperability - </a:t>
            </a:r>
            <a:r>
              <a:rPr lang="en-US" dirty="0"/>
              <a:t>interoperability between different source languages. This is possible because the language compilers translate each source language to the same intermediate language (CIL).</a:t>
            </a:r>
            <a:endParaRPr lang="en-CA" dirty="0"/>
          </a:p>
          <a:p>
            <a:pPr marL="1028700" lvl="1" indent="-342900">
              <a:buFont typeface="Arial" panose="020B0604020202020204" pitchFamily="34" charset="0"/>
              <a:buChar char="•"/>
            </a:pPr>
            <a:r>
              <a:rPr lang="en-CA" i="1" dirty="0"/>
              <a:t>Type safety - </a:t>
            </a:r>
            <a:r>
              <a:rPr lang="en-US" i="1" dirty="0"/>
              <a:t>checks for conversion between types, ensuring that only conversions between compatible types will occur. This helps prevent the occurrence of buffer overruns, a leading cause of security vulnerabilities.</a:t>
            </a:r>
            <a:endParaRPr lang="en-CA" i="1" dirty="0"/>
          </a:p>
          <a:p>
            <a:pPr marL="1028700" lvl="1" indent="-342900">
              <a:buFont typeface="Arial" panose="020B0604020202020204" pitchFamily="34" charset="0"/>
              <a:buChar char="•"/>
            </a:pPr>
            <a:r>
              <a:rPr lang="en-CA" i="1" dirty="0"/>
              <a:t>Code access security</a:t>
            </a:r>
            <a:endParaRPr lang="en-CA" dirty="0"/>
          </a:p>
        </p:txBody>
      </p:sp>
      <p:sp>
        <p:nvSpPr>
          <p:cNvPr id="4" name="Slide Number Placeholder 3">
            <a:extLst>
              <a:ext uri="{FF2B5EF4-FFF2-40B4-BE49-F238E27FC236}">
                <a16:creationId xmlns:a16="http://schemas.microsoft.com/office/drawing/2014/main" id="{FEB76456-5841-4021-8B5C-91B4BF228632}"/>
              </a:ext>
            </a:extLst>
          </p:cNvPr>
          <p:cNvSpPr>
            <a:spLocks noGrp="1"/>
          </p:cNvSpPr>
          <p:nvPr>
            <p:ph type="sldNum" sz="quarter" idx="12"/>
          </p:nvPr>
        </p:nvSpPr>
        <p:spPr/>
        <p:txBody>
          <a:bodyPr/>
          <a:lstStyle/>
          <a:p>
            <a:fld id="{57BFFEA6-FD0A-418C-BE47-3DCCF1ED53BD}" type="slidenum">
              <a:rPr lang="en-US" smtClean="0"/>
              <a:t>16</a:t>
            </a:fld>
            <a:endParaRPr lang="en-US" dirty="0"/>
          </a:p>
        </p:txBody>
      </p:sp>
    </p:spTree>
    <p:extLst>
      <p:ext uri="{BB962C8B-B14F-4D97-AF65-F5344CB8AC3E}">
        <p14:creationId xmlns:p14="http://schemas.microsoft.com/office/powerpoint/2010/main" val="76118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B0A2-71EC-48D5-ABBC-F0B76754867D}"/>
              </a:ext>
            </a:extLst>
          </p:cNvPr>
          <p:cNvSpPr>
            <a:spLocks noGrp="1"/>
          </p:cNvSpPr>
          <p:nvPr>
            <p:ph type="title"/>
          </p:nvPr>
        </p:nvSpPr>
        <p:spPr/>
        <p:txBody>
          <a:bodyPr>
            <a:normAutofit fontScale="90000"/>
          </a:bodyPr>
          <a:lstStyle/>
          <a:p>
            <a:r>
              <a:rPr lang="en-US" dirty="0"/>
              <a:t>Common Runtime Language</a:t>
            </a:r>
            <a:endParaRPr lang="en-CA" dirty="0"/>
          </a:p>
        </p:txBody>
      </p:sp>
      <p:sp>
        <p:nvSpPr>
          <p:cNvPr id="3" name="Content Placeholder 2">
            <a:extLst>
              <a:ext uri="{FF2B5EF4-FFF2-40B4-BE49-F238E27FC236}">
                <a16:creationId xmlns:a16="http://schemas.microsoft.com/office/drawing/2014/main" id="{A06AE88D-93D2-4B34-A49E-61B934DA06D3}"/>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Running within the context of a CLI implementation enables support for the following features:</a:t>
            </a:r>
            <a:endParaRPr lang="en-US" i="1" dirty="0"/>
          </a:p>
          <a:p>
            <a:pPr marL="1028700" lvl="1" indent="-342900">
              <a:buFont typeface="Arial" panose="020B0604020202020204" pitchFamily="34" charset="0"/>
              <a:buChar char="•"/>
            </a:pPr>
            <a:r>
              <a:rPr lang="en-US" i="1" dirty="0"/>
              <a:t>G</a:t>
            </a:r>
            <a:r>
              <a:rPr lang="en-CA" i="1" dirty="0" err="1"/>
              <a:t>arbage</a:t>
            </a:r>
            <a:r>
              <a:rPr lang="en-CA" i="1" dirty="0"/>
              <a:t> collection – </a:t>
            </a:r>
            <a:r>
              <a:rPr lang="en-US" dirty="0"/>
              <a:t>memory management that automatically de-allocates memory previously allocated by the runtime</a:t>
            </a:r>
            <a:endParaRPr lang="en-CA" dirty="0"/>
          </a:p>
          <a:p>
            <a:pPr marL="1028700" lvl="1" indent="-342900">
              <a:buFont typeface="Arial" panose="020B0604020202020204" pitchFamily="34" charset="0"/>
              <a:buChar char="•"/>
            </a:pPr>
            <a:r>
              <a:rPr lang="en-US" i="1" dirty="0"/>
              <a:t>P</a:t>
            </a:r>
            <a:r>
              <a:rPr lang="en-CA" i="1" dirty="0" err="1"/>
              <a:t>latform</a:t>
            </a:r>
            <a:r>
              <a:rPr lang="en-CA" i="1" dirty="0"/>
              <a:t> portability –</a:t>
            </a:r>
            <a:r>
              <a:rPr lang="en-CA" dirty="0"/>
              <a:t> </a:t>
            </a:r>
            <a:r>
              <a:rPr lang="en-US" dirty="0"/>
              <a:t>support for potentially running the same assembly on a variety of operating systems. One obvious restriction is that no platform-dependent libraries are used; therefore, as with Java, there are potentially some platform-dependent idiosyncrasies that need to be worked out.</a:t>
            </a:r>
            <a:endParaRPr lang="en-CA" dirty="0"/>
          </a:p>
          <a:p>
            <a:pPr marL="1028700" lvl="1"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FEB76456-5841-4021-8B5C-91B4BF228632}"/>
              </a:ext>
            </a:extLst>
          </p:cNvPr>
          <p:cNvSpPr>
            <a:spLocks noGrp="1"/>
          </p:cNvSpPr>
          <p:nvPr>
            <p:ph type="sldNum" sz="quarter" idx="12"/>
          </p:nvPr>
        </p:nvSpPr>
        <p:spPr/>
        <p:txBody>
          <a:bodyPr/>
          <a:lstStyle/>
          <a:p>
            <a:fld id="{57BFFEA6-FD0A-418C-BE47-3DCCF1ED53BD}" type="slidenum">
              <a:rPr lang="en-US" smtClean="0"/>
              <a:t>17</a:t>
            </a:fld>
            <a:endParaRPr lang="en-US" dirty="0"/>
          </a:p>
        </p:txBody>
      </p:sp>
    </p:spTree>
    <p:extLst>
      <p:ext uri="{BB962C8B-B14F-4D97-AF65-F5344CB8AC3E}">
        <p14:creationId xmlns:p14="http://schemas.microsoft.com/office/powerpoint/2010/main" val="121136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D350-62EA-4395-87C1-A6351CF0A02D}"/>
              </a:ext>
            </a:extLst>
          </p:cNvPr>
          <p:cNvSpPr>
            <a:spLocks noGrp="1"/>
          </p:cNvSpPr>
          <p:nvPr>
            <p:ph type="title"/>
          </p:nvPr>
        </p:nvSpPr>
        <p:spPr/>
        <p:txBody>
          <a:bodyPr>
            <a:normAutofit fontScale="90000"/>
          </a:bodyPr>
          <a:lstStyle/>
          <a:p>
            <a:r>
              <a:rPr lang="en-US" dirty="0"/>
              <a:t>C# keywords</a:t>
            </a:r>
            <a:endParaRPr lang="en-CA" dirty="0"/>
          </a:p>
        </p:txBody>
      </p:sp>
      <p:sp>
        <p:nvSpPr>
          <p:cNvPr id="4" name="Slide Number Placeholder 3">
            <a:extLst>
              <a:ext uri="{FF2B5EF4-FFF2-40B4-BE49-F238E27FC236}">
                <a16:creationId xmlns:a16="http://schemas.microsoft.com/office/drawing/2014/main" id="{3FE0782C-989D-4287-BBE6-D11965A5A10E}"/>
              </a:ext>
            </a:extLst>
          </p:cNvPr>
          <p:cNvSpPr>
            <a:spLocks noGrp="1"/>
          </p:cNvSpPr>
          <p:nvPr>
            <p:ph type="sldNum" sz="quarter" idx="12"/>
          </p:nvPr>
        </p:nvSpPr>
        <p:spPr/>
        <p:txBody>
          <a:bodyPr/>
          <a:lstStyle/>
          <a:p>
            <a:fld id="{57BFFEA6-FD0A-418C-BE47-3DCCF1ED53BD}" type="slidenum">
              <a:rPr lang="en-US" smtClean="0"/>
              <a:t>18</a:t>
            </a:fld>
            <a:endParaRPr lang="en-US" dirty="0"/>
          </a:p>
        </p:txBody>
      </p:sp>
      <p:pic>
        <p:nvPicPr>
          <p:cNvPr id="5" name="Picture 4">
            <a:extLst>
              <a:ext uri="{FF2B5EF4-FFF2-40B4-BE49-F238E27FC236}">
                <a16:creationId xmlns:a16="http://schemas.microsoft.com/office/drawing/2014/main" id="{E549FA05-02AE-4CA6-AFEA-8BA1319AE298}"/>
              </a:ext>
            </a:extLst>
          </p:cNvPr>
          <p:cNvPicPr>
            <a:picLocks noChangeAspect="1"/>
          </p:cNvPicPr>
          <p:nvPr/>
        </p:nvPicPr>
        <p:blipFill>
          <a:blip r:embed="rId2"/>
          <a:stretch>
            <a:fillRect/>
          </a:stretch>
        </p:blipFill>
        <p:spPr>
          <a:xfrm>
            <a:off x="4206924" y="1257300"/>
            <a:ext cx="3778149" cy="4955952"/>
          </a:xfrm>
          <a:prstGeom prst="rect">
            <a:avLst/>
          </a:prstGeom>
          <a:ln>
            <a:solidFill>
              <a:schemeClr val="accent1"/>
            </a:solidFill>
          </a:ln>
        </p:spPr>
      </p:pic>
    </p:spTree>
    <p:extLst>
      <p:ext uri="{BB962C8B-B14F-4D97-AF65-F5344CB8AC3E}">
        <p14:creationId xmlns:p14="http://schemas.microsoft.com/office/powerpoint/2010/main" val="413308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0651-A926-4601-B923-9E30059F1544}"/>
              </a:ext>
            </a:extLst>
          </p:cNvPr>
          <p:cNvSpPr>
            <a:spLocks noGrp="1"/>
          </p:cNvSpPr>
          <p:nvPr>
            <p:ph type="title"/>
          </p:nvPr>
        </p:nvSpPr>
        <p:spPr/>
        <p:txBody>
          <a:bodyPr>
            <a:normAutofit fontScale="90000"/>
          </a:bodyPr>
          <a:lstStyle/>
          <a:p>
            <a:r>
              <a:rPr lang="en-US" dirty="0"/>
              <a:t>C# Identifiers</a:t>
            </a:r>
            <a:endParaRPr lang="en-CA" dirty="0"/>
          </a:p>
        </p:txBody>
      </p:sp>
      <p:sp>
        <p:nvSpPr>
          <p:cNvPr id="3" name="Content Placeholder 2">
            <a:extLst>
              <a:ext uri="{FF2B5EF4-FFF2-40B4-BE49-F238E27FC236}">
                <a16:creationId xmlns:a16="http://schemas.microsoft.com/office/drawing/2014/main" id="{CC677028-9449-40A7-BBA0-37A09E36F12D}"/>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C# identifiers follow the same convention as Java</a:t>
            </a:r>
          </a:p>
          <a:p>
            <a:pPr marL="342900" indent="-342900">
              <a:buFont typeface="Arial" panose="020B0604020202020204" pitchFamily="34" charset="0"/>
              <a:buChar char="•"/>
            </a:pPr>
            <a:r>
              <a:rPr lang="en-US" dirty="0"/>
              <a:t>Variable names may begin with any letter or an underscore (_), followed by any number of letters, numbers, and/or underscores.</a:t>
            </a:r>
          </a:p>
          <a:p>
            <a:pPr marL="342900" indent="-342900">
              <a:buFont typeface="Arial" panose="020B0604020202020204" pitchFamily="34" charset="0"/>
              <a:buChar char="•"/>
            </a:pPr>
            <a:r>
              <a:rPr lang="en-US" dirty="0"/>
              <a:t>By convention, local variable names are </a:t>
            </a:r>
            <a:r>
              <a:rPr lang="en-US" dirty="0" err="1"/>
              <a:t>camelCased</a:t>
            </a:r>
            <a:r>
              <a:rPr lang="en-US" dirty="0"/>
              <a:t> and do not include underscores.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PascalCase</a:t>
            </a:r>
            <a:r>
              <a:rPr lang="en-US" dirty="0"/>
              <a:t> is preferred in class identifiers. Unlike Java, the main method also requires </a:t>
            </a:r>
            <a:r>
              <a:rPr lang="en-US" dirty="0" err="1"/>
              <a:t>PascalCase</a:t>
            </a:r>
            <a:r>
              <a:rPr lang="en-US" dirty="0"/>
              <a:t>.</a:t>
            </a:r>
          </a:p>
        </p:txBody>
      </p:sp>
      <p:sp>
        <p:nvSpPr>
          <p:cNvPr id="4" name="Slide Number Placeholder 3">
            <a:extLst>
              <a:ext uri="{FF2B5EF4-FFF2-40B4-BE49-F238E27FC236}">
                <a16:creationId xmlns:a16="http://schemas.microsoft.com/office/drawing/2014/main" id="{634388A3-54A4-410D-81E6-C6FBBEE41277}"/>
              </a:ext>
            </a:extLst>
          </p:cNvPr>
          <p:cNvSpPr>
            <a:spLocks noGrp="1"/>
          </p:cNvSpPr>
          <p:nvPr>
            <p:ph type="sldNum" sz="quarter" idx="12"/>
          </p:nvPr>
        </p:nvSpPr>
        <p:spPr/>
        <p:txBody>
          <a:bodyPr/>
          <a:lstStyle/>
          <a:p>
            <a:fld id="{57BFFEA6-FD0A-418C-BE47-3DCCF1ED53BD}" type="slidenum">
              <a:rPr lang="en-US" smtClean="0"/>
              <a:t>19</a:t>
            </a:fld>
            <a:endParaRPr lang="en-US" dirty="0"/>
          </a:p>
        </p:txBody>
      </p:sp>
      <p:sp>
        <p:nvSpPr>
          <p:cNvPr id="5" name="TextBox 4">
            <a:extLst>
              <a:ext uri="{FF2B5EF4-FFF2-40B4-BE49-F238E27FC236}">
                <a16:creationId xmlns:a16="http://schemas.microsoft.com/office/drawing/2014/main" id="{060AAE26-8455-4563-9C9C-9876A3FC54C3}"/>
              </a:ext>
            </a:extLst>
          </p:cNvPr>
          <p:cNvSpPr txBox="1"/>
          <p:nvPr/>
        </p:nvSpPr>
        <p:spPr>
          <a:xfrm>
            <a:off x="3720694" y="5345982"/>
            <a:ext cx="4750609" cy="523220"/>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4531F"/>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1F377F"/>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CA"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84313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t>Introduction to C#</a:t>
            </a:r>
          </a:p>
        </p:txBody>
      </p:sp>
      <p:sp>
        <p:nvSpPr>
          <p:cNvPr id="6" name="Text Placeholder 5"/>
          <p:cNvSpPr>
            <a:spLocks noGrp="1"/>
          </p:cNvSpPr>
          <p:nvPr>
            <p:ph type="body" idx="1"/>
          </p:nvPr>
        </p:nvSpPr>
        <p:spPr/>
        <p:txBody>
          <a:bodyPr/>
          <a:lstStyle/>
          <a:p>
            <a:r>
              <a:rPr lang="en-US" dirty="0"/>
              <a:t>Lecture 1</a:t>
            </a:r>
          </a:p>
        </p:txBody>
      </p:sp>
    </p:spTree>
    <p:extLst>
      <p:ext uri="{BB962C8B-B14F-4D97-AF65-F5344CB8AC3E}">
        <p14:creationId xmlns:p14="http://schemas.microsoft.com/office/powerpoint/2010/main" val="379440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0651-A926-4601-B923-9E30059F1544}"/>
              </a:ext>
            </a:extLst>
          </p:cNvPr>
          <p:cNvSpPr>
            <a:spLocks noGrp="1"/>
          </p:cNvSpPr>
          <p:nvPr>
            <p:ph type="title"/>
          </p:nvPr>
        </p:nvSpPr>
        <p:spPr/>
        <p:txBody>
          <a:bodyPr>
            <a:normAutofit fontScale="90000"/>
          </a:bodyPr>
          <a:lstStyle/>
          <a:p>
            <a:r>
              <a:rPr lang="en-US" dirty="0"/>
              <a:t>C# Identifiers &amp; Variables</a:t>
            </a:r>
            <a:endParaRPr lang="en-CA" dirty="0"/>
          </a:p>
        </p:txBody>
      </p:sp>
      <p:sp>
        <p:nvSpPr>
          <p:cNvPr id="3" name="Content Placeholder 2">
            <a:extLst>
              <a:ext uri="{FF2B5EF4-FFF2-40B4-BE49-F238E27FC236}">
                <a16:creationId xmlns:a16="http://schemas.microsoft.com/office/drawing/2014/main" id="{CC677028-9449-40A7-BBA0-37A09E36F12D}"/>
              </a:ext>
            </a:extLst>
          </p:cNvPr>
          <p:cNvSpPr>
            <a:spLocks noGrp="1"/>
          </p:cNvSpPr>
          <p:nvPr>
            <p:ph idx="1"/>
          </p:nvPr>
        </p:nvSpPr>
        <p:spPr/>
        <p:txBody>
          <a:bodyPr/>
          <a:lstStyle/>
          <a:p>
            <a:pPr marL="342900" indent="-342900">
              <a:buFont typeface="Arial" panose="020B0604020202020204" pitchFamily="34" charset="0"/>
              <a:buChar char="•"/>
            </a:pPr>
            <a:r>
              <a:rPr lang="en-US" dirty="0"/>
              <a:t>C# statements end with a semi colon ( ; )</a:t>
            </a:r>
          </a:p>
          <a:p>
            <a:pPr marL="1028700" lvl="1" indent="-342900">
              <a:buFont typeface="Arial" panose="020B0604020202020204" pitchFamily="34" charset="0"/>
              <a:buChar char="•"/>
            </a:pPr>
            <a:r>
              <a:rPr lang="en-US" dirty="0"/>
              <a:t>One difference between Java is that the switch statement does not require a semicolon at the end</a:t>
            </a:r>
          </a:p>
          <a:p>
            <a:pPr marL="342900" indent="-342900">
              <a:buFont typeface="Arial" panose="020B0604020202020204" pitchFamily="34" charset="0"/>
              <a:buChar char="•"/>
            </a:pPr>
            <a:r>
              <a:rPr lang="en-US" dirty="0"/>
              <a:t>Just like Java, whitespace is ignored by the compiler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Variables and datatypes work similarly with C#</a:t>
            </a:r>
          </a:p>
          <a:p>
            <a:pPr marL="342900" indent="-342900">
              <a:buFont typeface="Arial" panose="020B0604020202020204" pitchFamily="34" charset="0"/>
              <a:buChar char="•"/>
            </a:pPr>
            <a:r>
              <a:rPr lang="en-US" dirty="0"/>
              <a:t>To declare a variable is to define it, which you do by</a:t>
            </a:r>
          </a:p>
          <a:p>
            <a:pPr marL="457200" indent="-457200">
              <a:buFont typeface="+mj-lt"/>
              <a:buAutoNum type="arabicPeriod"/>
            </a:pPr>
            <a:r>
              <a:rPr lang="en-US" dirty="0"/>
              <a:t>Specifying the type of data which the variable will contain</a:t>
            </a:r>
          </a:p>
          <a:p>
            <a:pPr marL="457200" indent="-457200">
              <a:buFont typeface="+mj-lt"/>
              <a:buAutoNum type="arabicPeriod"/>
            </a:pPr>
            <a:r>
              <a:rPr lang="en-US" dirty="0"/>
              <a:t>Assigning it an identifier (name)</a:t>
            </a:r>
          </a:p>
        </p:txBody>
      </p:sp>
      <p:sp>
        <p:nvSpPr>
          <p:cNvPr id="4" name="Slide Number Placeholder 3">
            <a:extLst>
              <a:ext uri="{FF2B5EF4-FFF2-40B4-BE49-F238E27FC236}">
                <a16:creationId xmlns:a16="http://schemas.microsoft.com/office/drawing/2014/main" id="{634388A3-54A4-410D-81E6-C6FBBEE41277}"/>
              </a:ext>
            </a:extLst>
          </p:cNvPr>
          <p:cNvSpPr>
            <a:spLocks noGrp="1"/>
          </p:cNvSpPr>
          <p:nvPr>
            <p:ph type="sldNum" sz="quarter" idx="12"/>
          </p:nvPr>
        </p:nvSpPr>
        <p:spPr/>
        <p:txBody>
          <a:bodyPr/>
          <a:lstStyle/>
          <a:p>
            <a:fld id="{57BFFEA6-FD0A-418C-BE47-3DCCF1ED53BD}" type="slidenum">
              <a:rPr lang="en-US" smtClean="0"/>
              <a:t>20</a:t>
            </a:fld>
            <a:endParaRPr lang="en-US" dirty="0"/>
          </a:p>
        </p:txBody>
      </p:sp>
    </p:spTree>
    <p:extLst>
      <p:ext uri="{BB962C8B-B14F-4D97-AF65-F5344CB8AC3E}">
        <p14:creationId xmlns:p14="http://schemas.microsoft.com/office/powerpoint/2010/main" val="211501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181C-EA44-4B0C-8223-0F65FED7ECF2}"/>
              </a:ext>
            </a:extLst>
          </p:cNvPr>
          <p:cNvSpPr>
            <a:spLocks noGrp="1"/>
          </p:cNvSpPr>
          <p:nvPr>
            <p:ph type="title"/>
          </p:nvPr>
        </p:nvSpPr>
        <p:spPr/>
        <p:txBody>
          <a:bodyPr>
            <a:normAutofit fontScale="90000"/>
          </a:bodyPr>
          <a:lstStyle/>
          <a:p>
            <a:r>
              <a:rPr lang="en-US" dirty="0"/>
              <a:t>Assigning a Variable</a:t>
            </a:r>
            <a:endParaRPr lang="en-CA" dirty="0"/>
          </a:p>
        </p:txBody>
      </p:sp>
      <p:sp>
        <p:nvSpPr>
          <p:cNvPr id="3" name="Content Placeholder 2">
            <a:extLst>
              <a:ext uri="{FF2B5EF4-FFF2-40B4-BE49-F238E27FC236}">
                <a16:creationId xmlns:a16="http://schemas.microsoft.com/office/drawing/2014/main" id="{31613761-B626-4F9F-8694-5B691CEF8803}"/>
              </a:ext>
            </a:extLst>
          </p:cNvPr>
          <p:cNvSpPr>
            <a:spLocks noGrp="1"/>
          </p:cNvSpPr>
          <p:nvPr>
            <p:ph idx="1"/>
          </p:nvPr>
        </p:nvSpPr>
        <p:spPr/>
        <p:txBody>
          <a:bodyPr/>
          <a:lstStyle/>
          <a:p>
            <a:pPr marL="342900" indent="-342900">
              <a:buFont typeface="Arial" panose="020B0604020202020204" pitchFamily="34" charset="0"/>
              <a:buChar char="•"/>
            </a:pPr>
            <a:r>
              <a:rPr lang="en-US" dirty="0"/>
              <a:t>After declaring a local variable, you must assign it a value before reading from it.</a:t>
            </a:r>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93C74552-01C2-4D04-9D02-B35753271F08}"/>
              </a:ext>
            </a:extLst>
          </p:cNvPr>
          <p:cNvSpPr>
            <a:spLocks noGrp="1"/>
          </p:cNvSpPr>
          <p:nvPr>
            <p:ph type="sldNum" sz="quarter" idx="12"/>
          </p:nvPr>
        </p:nvSpPr>
        <p:spPr/>
        <p:txBody>
          <a:bodyPr/>
          <a:lstStyle/>
          <a:p>
            <a:fld id="{57BFFEA6-FD0A-418C-BE47-3DCCF1ED53BD}" type="slidenum">
              <a:rPr lang="en-US" smtClean="0"/>
              <a:t>21</a:t>
            </a:fld>
            <a:endParaRPr lang="en-US" dirty="0"/>
          </a:p>
        </p:txBody>
      </p:sp>
      <p:sp>
        <p:nvSpPr>
          <p:cNvPr id="6" name="TextBox 5">
            <a:extLst>
              <a:ext uri="{FF2B5EF4-FFF2-40B4-BE49-F238E27FC236}">
                <a16:creationId xmlns:a16="http://schemas.microsoft.com/office/drawing/2014/main" id="{EFFD540A-62D3-4F92-8A91-32DA954348D5}"/>
              </a:ext>
            </a:extLst>
          </p:cNvPr>
          <p:cNvSpPr txBox="1"/>
          <p:nvPr/>
        </p:nvSpPr>
        <p:spPr>
          <a:xfrm>
            <a:off x="2619893" y="2576972"/>
            <a:ext cx="6952211" cy="2840521"/>
          </a:xfrm>
          <a:prstGeom prst="rect">
            <a:avLst/>
          </a:prstGeom>
          <a:solidFill>
            <a:schemeClr val="bg1"/>
          </a:solidFill>
          <a:ln>
            <a:solidFill>
              <a:schemeClr val="accent1"/>
            </a:solidFill>
          </a:ln>
        </p:spPr>
        <p:txBody>
          <a:bodyPr wrap="square" rtlCol="0">
            <a:spAutoFit/>
          </a:bodyPr>
          <a:lstStyle/>
          <a:p>
            <a:r>
              <a:rPr lang="en-CA" sz="1400" dirty="0">
                <a:solidFill>
                  <a:srgbClr val="0000FF"/>
                </a:solidFill>
                <a:latin typeface="Consolas" panose="020B0609020204030204" pitchFamily="49" charset="0"/>
              </a:rPr>
              <a:t>using</a:t>
            </a:r>
            <a:r>
              <a:rPr lang="en-CA" sz="1400" dirty="0">
                <a:solidFill>
                  <a:srgbClr val="000000"/>
                </a:solidFill>
                <a:latin typeface="Consolas" panose="020B0609020204030204" pitchFamily="49" charset="0"/>
              </a:rPr>
              <a:t> System;</a:t>
            </a: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Mad401.Lecture1 </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class</a:t>
            </a:r>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Program</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4531F"/>
                </a:solidFill>
                <a:latin typeface="Consolas" panose="020B0609020204030204" pitchFamily="49" charset="0"/>
                <a:cs typeface="Courier New" panose="02070309020205020404" pitchFamily="49" charset="0"/>
              </a:rPr>
              <a:t>Main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endParaRPr lang="en-CA" sz="1400" dirty="0">
              <a:solidFill>
                <a:srgbClr val="000000"/>
              </a:solidFill>
              <a:latin typeface="Consolas" panose="020B0609020204030204" pitchFamily="49" charset="0"/>
            </a:endParaRPr>
          </a:p>
          <a:p>
            <a:pPr>
              <a:lnSpc>
                <a:spcPct val="107000"/>
              </a:lnSpc>
              <a:spcAft>
                <a:spcPts val="0"/>
              </a:spcAft>
            </a:pP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student;</a:t>
            </a:r>
            <a:endParaRPr lang="en-CA"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professor = </a:t>
            </a:r>
            <a:r>
              <a:rPr lang="en-CA" sz="1400" dirty="0">
                <a:solidFill>
                  <a:srgbClr val="A31515"/>
                </a:solidFill>
                <a:latin typeface="Consolas" panose="020B0609020204030204" pitchFamily="49" charset="0"/>
                <a:ea typeface="Calibri" panose="020F0502020204030204" pitchFamily="34" charset="0"/>
                <a:cs typeface="Consolas" panose="020B0609020204030204" pitchFamily="49" charset="0"/>
              </a:rPr>
              <a:t>"Nicholas"</a:t>
            </a: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student = </a:t>
            </a:r>
            <a:r>
              <a:rPr lang="en-CA" sz="1400" dirty="0">
                <a:solidFill>
                  <a:srgbClr val="A31515"/>
                </a:solidFill>
                <a:latin typeface="Consolas" panose="020B0609020204030204" pitchFamily="49" charset="0"/>
                <a:ea typeface="Calibri" panose="020F0502020204030204" pitchFamily="34" charset="0"/>
                <a:cs typeface="Consolas" panose="020B0609020204030204" pitchFamily="49" charset="0"/>
              </a:rPr>
              <a:t>"John Smith"</a:t>
            </a: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student = </a:t>
            </a:r>
            <a:r>
              <a:rPr lang="en-CA" sz="1400" dirty="0">
                <a:solidFill>
                  <a:srgbClr val="A31515"/>
                </a:solidFill>
                <a:latin typeface="Consolas" panose="020B0609020204030204" pitchFamily="49" charset="0"/>
                <a:ea typeface="Calibri" panose="020F0502020204030204" pitchFamily="34" charset="0"/>
                <a:cs typeface="Consolas" panose="020B0609020204030204" pitchFamily="49" charset="0"/>
              </a:rPr>
              <a:t>"Jane Doe"</a:t>
            </a:r>
            <a:r>
              <a:rPr lang="en-CA"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400" dirty="0">
              <a:solidFill>
                <a:srgbClr val="000000"/>
              </a:solidFill>
              <a:latin typeface="Consolas" panose="020B0609020204030204" pitchFamily="49" charset="0"/>
            </a:endParaRP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0371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F8A4-3346-4B46-84BA-A6D9946F3DA4}"/>
              </a:ext>
            </a:extLst>
          </p:cNvPr>
          <p:cNvSpPr>
            <a:spLocks noGrp="1"/>
          </p:cNvSpPr>
          <p:nvPr>
            <p:ph type="title"/>
          </p:nvPr>
        </p:nvSpPr>
        <p:spPr/>
        <p:txBody>
          <a:bodyPr>
            <a:normAutofit fontScale="90000"/>
          </a:bodyPr>
          <a:lstStyle/>
          <a:p>
            <a:r>
              <a:rPr lang="en-US" dirty="0"/>
              <a:t>More on Strings</a:t>
            </a:r>
            <a:endParaRPr lang="en-CA" dirty="0"/>
          </a:p>
        </p:txBody>
      </p:sp>
      <p:sp>
        <p:nvSpPr>
          <p:cNvPr id="3" name="Content Placeholder 2">
            <a:extLst>
              <a:ext uri="{FF2B5EF4-FFF2-40B4-BE49-F238E27FC236}">
                <a16:creationId xmlns:a16="http://schemas.microsoft.com/office/drawing/2014/main" id="{04DF16F9-DAC9-48CE-895A-145277EB7117}"/>
              </a:ext>
            </a:extLst>
          </p:cNvPr>
          <p:cNvSpPr>
            <a:spLocks noGrp="1"/>
          </p:cNvSpPr>
          <p:nvPr>
            <p:ph idx="1"/>
          </p:nvPr>
        </p:nvSpPr>
        <p:spPr>
          <a:xfrm>
            <a:off x="762000" y="1387928"/>
            <a:ext cx="10667998" cy="4697093"/>
          </a:xfrm>
        </p:spPr>
        <p:txBody>
          <a:bodyPr/>
          <a:lstStyle/>
          <a:p>
            <a:pPr marL="342900" indent="-342900">
              <a:buFont typeface="Arial" panose="020B0604020202020204" pitchFamily="34" charset="0"/>
              <a:buChar char="•"/>
            </a:pPr>
            <a:r>
              <a:rPr lang="en-US" dirty="0"/>
              <a:t>Assignment statements return a value, therefore, two assignments are allowed within the same statement</a:t>
            </a:r>
          </a:p>
          <a:p>
            <a:pPr marL="342900" indent="-342900">
              <a:buFont typeface="Arial" panose="020B0604020202020204" pitchFamily="34" charset="0"/>
              <a:buChar char="•"/>
            </a:pPr>
            <a:r>
              <a:rPr lang="en-US" dirty="0"/>
              <a:t>Strings are Immutable</a:t>
            </a:r>
          </a:p>
          <a:p>
            <a:pPr marL="1028700" lvl="1" indent="-342900">
              <a:buFont typeface="Arial" panose="020B0604020202020204" pitchFamily="34" charset="0"/>
              <a:buChar char="•"/>
            </a:pPr>
            <a:r>
              <a:rPr lang="en-US" dirty="0"/>
              <a:t>Changing a string value requires re-assignment (different memory location)</a:t>
            </a:r>
          </a:p>
        </p:txBody>
      </p:sp>
      <p:sp>
        <p:nvSpPr>
          <p:cNvPr id="4" name="Slide Number Placeholder 3">
            <a:extLst>
              <a:ext uri="{FF2B5EF4-FFF2-40B4-BE49-F238E27FC236}">
                <a16:creationId xmlns:a16="http://schemas.microsoft.com/office/drawing/2014/main" id="{99F43AD3-06FA-4EEC-AE1B-C04F94BB96B3}"/>
              </a:ext>
            </a:extLst>
          </p:cNvPr>
          <p:cNvSpPr>
            <a:spLocks noGrp="1"/>
          </p:cNvSpPr>
          <p:nvPr>
            <p:ph type="sldNum" sz="quarter" idx="12"/>
          </p:nvPr>
        </p:nvSpPr>
        <p:spPr/>
        <p:txBody>
          <a:bodyPr/>
          <a:lstStyle/>
          <a:p>
            <a:fld id="{57BFFEA6-FD0A-418C-BE47-3DCCF1ED53BD}" type="slidenum">
              <a:rPr lang="en-US" smtClean="0"/>
              <a:t>22</a:t>
            </a:fld>
            <a:endParaRPr lang="en-US" dirty="0"/>
          </a:p>
        </p:txBody>
      </p:sp>
    </p:spTree>
    <p:extLst>
      <p:ext uri="{BB962C8B-B14F-4D97-AF65-F5344CB8AC3E}">
        <p14:creationId xmlns:p14="http://schemas.microsoft.com/office/powerpoint/2010/main" val="166888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08AD-450B-4874-A692-D2B03FE8914A}"/>
              </a:ext>
            </a:extLst>
          </p:cNvPr>
          <p:cNvSpPr>
            <a:spLocks noGrp="1"/>
          </p:cNvSpPr>
          <p:nvPr>
            <p:ph type="title"/>
          </p:nvPr>
        </p:nvSpPr>
        <p:spPr/>
        <p:txBody>
          <a:bodyPr>
            <a:normAutofit fontScale="90000"/>
          </a:bodyPr>
          <a:lstStyle/>
          <a:p>
            <a:r>
              <a:rPr lang="en-US" dirty="0"/>
              <a:t>Console </a:t>
            </a:r>
            <a:r>
              <a:rPr lang="en-US" dirty="0" err="1"/>
              <a:t>Input/Output</a:t>
            </a:r>
            <a:endParaRPr lang="en-CA" dirty="0"/>
          </a:p>
        </p:txBody>
      </p:sp>
      <p:sp>
        <p:nvSpPr>
          <p:cNvPr id="3" name="Content Placeholder 2">
            <a:extLst>
              <a:ext uri="{FF2B5EF4-FFF2-40B4-BE49-F238E27FC236}">
                <a16:creationId xmlns:a16="http://schemas.microsoft.com/office/drawing/2014/main" id="{AEF005E1-EE47-4338-8E9E-07B8EDA667A0}"/>
              </a:ext>
            </a:extLst>
          </p:cNvPr>
          <p:cNvSpPr>
            <a:spLocks noGrp="1"/>
          </p:cNvSpPr>
          <p:nvPr>
            <p:ph idx="1"/>
          </p:nvPr>
        </p:nvSpPr>
        <p:spPr/>
        <p:txBody>
          <a:bodyPr/>
          <a:lstStyle/>
          <a:p>
            <a:pPr marL="342900" indent="-342900">
              <a:buFont typeface="Arial" panose="020B0604020202020204" pitchFamily="34" charset="0"/>
              <a:buChar char="•"/>
            </a:pPr>
            <a:r>
              <a:rPr lang="en-US" dirty="0"/>
              <a:t>Data can be output to the console by using the methods part of the </a:t>
            </a:r>
            <a:r>
              <a:rPr lang="en-US" dirty="0">
                <a:latin typeface="Courier New" panose="02070309020205020404" pitchFamily="49" charset="0"/>
                <a:cs typeface="Courier New" panose="02070309020205020404" pitchFamily="49" charset="0"/>
              </a:rPr>
              <a:t>Console</a:t>
            </a:r>
            <a:r>
              <a:rPr lang="en-US" dirty="0">
                <a:cs typeface="Courier New" panose="02070309020205020404" pitchFamily="49" charset="0"/>
              </a:rPr>
              <a:t> class (C#’s version of Java’s </a:t>
            </a:r>
            <a:r>
              <a:rPr lang="en-US" dirty="0">
                <a:latin typeface="Courier New" panose="02070309020205020404" pitchFamily="49" charset="0"/>
                <a:cs typeface="Courier New" panose="02070309020205020404" pitchFamily="49" charset="0"/>
              </a:rPr>
              <a:t>System</a:t>
            </a:r>
            <a:r>
              <a:rPr lang="en-US" dirty="0">
                <a:cs typeface="Courier New" panose="02070309020205020404" pitchFamily="49" charset="0"/>
              </a:rPr>
              <a:t>)</a:t>
            </a: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a:t>
            </a:r>
            <a:r>
              <a:rPr lang="en-US" dirty="0"/>
              <a:t> will add a newline character automatically after the end of the string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Console.Write</a:t>
            </a:r>
            <a:r>
              <a:rPr lang="en-US" dirty="0">
                <a:latin typeface="Courier New" panose="02070309020205020404" pitchFamily="49" charset="0"/>
                <a:cs typeface="Courier New" panose="02070309020205020404" pitchFamily="49" charset="0"/>
              </a:rPr>
              <a:t>()</a:t>
            </a:r>
            <a:r>
              <a:rPr lang="en-US" dirty="0"/>
              <a:t> works similarly except it avoids adding a newline character</a:t>
            </a:r>
          </a:p>
          <a:p>
            <a:pPr marL="342900" indent="-342900">
              <a:buFont typeface="Arial" panose="020B0604020202020204" pitchFamily="34" charset="0"/>
              <a:buChar char="•"/>
            </a:pP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5A8F9E7-FCCE-4C2F-85C9-3351798C08FC}"/>
              </a:ext>
            </a:extLst>
          </p:cNvPr>
          <p:cNvSpPr>
            <a:spLocks noGrp="1"/>
          </p:cNvSpPr>
          <p:nvPr>
            <p:ph type="sldNum" sz="quarter" idx="12"/>
          </p:nvPr>
        </p:nvSpPr>
        <p:spPr/>
        <p:txBody>
          <a:bodyPr/>
          <a:lstStyle/>
          <a:p>
            <a:fld id="{57BFFEA6-FD0A-418C-BE47-3DCCF1ED53BD}" type="slidenum">
              <a:rPr lang="en-US" smtClean="0"/>
              <a:t>23</a:t>
            </a:fld>
            <a:endParaRPr lang="en-US" dirty="0"/>
          </a:p>
        </p:txBody>
      </p:sp>
    </p:spTree>
    <p:extLst>
      <p:ext uri="{BB962C8B-B14F-4D97-AF65-F5344CB8AC3E}">
        <p14:creationId xmlns:p14="http://schemas.microsoft.com/office/powerpoint/2010/main" val="400659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4CC0-5E0E-4638-BBC1-9D58D3D88B3F}"/>
              </a:ext>
            </a:extLst>
          </p:cNvPr>
          <p:cNvSpPr>
            <a:spLocks noGrp="1"/>
          </p:cNvSpPr>
          <p:nvPr>
            <p:ph type="title"/>
          </p:nvPr>
        </p:nvSpPr>
        <p:spPr/>
        <p:txBody>
          <a:bodyPr>
            <a:normAutofit fontScale="90000"/>
          </a:bodyPr>
          <a:lstStyle/>
          <a:p>
            <a:r>
              <a:rPr lang="en-US" dirty="0"/>
              <a:t>Hello World</a:t>
            </a:r>
            <a:endParaRPr lang="en-CA" dirty="0"/>
          </a:p>
        </p:txBody>
      </p:sp>
      <p:sp>
        <p:nvSpPr>
          <p:cNvPr id="3" name="Content Placeholder 2">
            <a:extLst>
              <a:ext uri="{FF2B5EF4-FFF2-40B4-BE49-F238E27FC236}">
                <a16:creationId xmlns:a16="http://schemas.microsoft.com/office/drawing/2014/main" id="{B33006E6-C9E7-4F74-9F6F-ADA5F2BC2E8B}"/>
              </a:ext>
            </a:extLst>
          </p:cNvPr>
          <p:cNvSpPr>
            <a:spLocks noGrp="1"/>
          </p:cNvSpPr>
          <p:nvPr>
            <p:ph idx="1"/>
          </p:nvPr>
        </p:nvSpPr>
        <p:spPr/>
        <p:txBody>
          <a:bodyPr/>
          <a:lstStyle/>
          <a:p>
            <a:pPr marL="342900" indent="-342900">
              <a:buFont typeface="Arial" panose="020B0604020202020204" pitchFamily="34" charset="0"/>
              <a:buChar char="•"/>
            </a:pPr>
            <a:r>
              <a:rPr lang="en-US" dirty="0"/>
              <a:t>Our first C# program…</a:t>
            </a:r>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6CBA6A99-A7E9-4EA9-9FC1-EA057A08B446}"/>
              </a:ext>
            </a:extLst>
          </p:cNvPr>
          <p:cNvSpPr>
            <a:spLocks noGrp="1"/>
          </p:cNvSpPr>
          <p:nvPr>
            <p:ph type="sldNum" sz="quarter" idx="12"/>
          </p:nvPr>
        </p:nvSpPr>
        <p:spPr/>
        <p:txBody>
          <a:bodyPr/>
          <a:lstStyle/>
          <a:p>
            <a:fld id="{57BFFEA6-FD0A-418C-BE47-3DCCF1ED53BD}" type="slidenum">
              <a:rPr lang="en-US" smtClean="0"/>
              <a:t>24</a:t>
            </a:fld>
            <a:endParaRPr lang="en-US" dirty="0"/>
          </a:p>
        </p:txBody>
      </p:sp>
      <p:sp>
        <p:nvSpPr>
          <p:cNvPr id="7" name="TextBox 6">
            <a:extLst>
              <a:ext uri="{FF2B5EF4-FFF2-40B4-BE49-F238E27FC236}">
                <a16:creationId xmlns:a16="http://schemas.microsoft.com/office/drawing/2014/main" id="{4F12E212-7E94-4449-8C6C-C7EAB6D60CC9}"/>
              </a:ext>
            </a:extLst>
          </p:cNvPr>
          <p:cNvSpPr txBox="1"/>
          <p:nvPr/>
        </p:nvSpPr>
        <p:spPr>
          <a:xfrm>
            <a:off x="761998" y="2004502"/>
            <a:ext cx="5753101" cy="3970318"/>
          </a:xfrm>
          <a:prstGeom prst="rect">
            <a:avLst/>
          </a:prstGeom>
          <a:solidFill>
            <a:schemeClr val="bg1"/>
          </a:solidFill>
          <a:ln>
            <a:solidFill>
              <a:schemeClr val="accent1"/>
            </a:solidFill>
          </a:ln>
        </p:spPr>
        <p:txBody>
          <a:bodyPr wrap="square" rtlCol="0">
            <a:spAutoFit/>
          </a:bodyPr>
          <a:lstStyle/>
          <a:p>
            <a:r>
              <a:rPr lang="en-CA" sz="1200" dirty="0">
                <a:solidFill>
                  <a:srgbClr val="0000FF"/>
                </a:solidFill>
                <a:latin typeface="Consolas" panose="020B0609020204030204" pitchFamily="49" charset="0"/>
              </a:rPr>
              <a:t>using</a:t>
            </a:r>
            <a:r>
              <a:rPr lang="en-CA" sz="1200" dirty="0">
                <a:solidFill>
                  <a:srgbClr val="000000"/>
                </a:solidFill>
                <a:latin typeface="Consolas" panose="020B0609020204030204" pitchFamily="49" charset="0"/>
              </a:rPr>
              <a:t> System;</a:t>
            </a:r>
          </a:p>
          <a:p>
            <a:r>
              <a:rPr lang="en-CA" sz="1200" dirty="0">
                <a:solidFill>
                  <a:srgbClr val="0000FF"/>
                </a:solidFill>
                <a:latin typeface="Consolas" panose="020B0609020204030204" pitchFamily="49" charset="0"/>
              </a:rPr>
              <a:t>using</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System.Collections.Generic</a:t>
            </a:r>
            <a:r>
              <a:rPr lang="en-CA" sz="1200" dirty="0">
                <a:solidFill>
                  <a:srgbClr val="000000"/>
                </a:solidFill>
                <a:latin typeface="Consolas" panose="020B0609020204030204" pitchFamily="49" charset="0"/>
              </a:rPr>
              <a:t>;</a:t>
            </a:r>
          </a:p>
          <a:p>
            <a:r>
              <a:rPr lang="en-CA" sz="1200" dirty="0">
                <a:solidFill>
                  <a:srgbClr val="0000FF"/>
                </a:solidFill>
                <a:latin typeface="Consolas" panose="020B0609020204030204" pitchFamily="49" charset="0"/>
              </a:rPr>
              <a:t>using</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System.Linq</a:t>
            </a:r>
            <a:r>
              <a:rPr lang="en-CA" sz="1200" dirty="0">
                <a:solidFill>
                  <a:srgbClr val="000000"/>
                </a:solidFill>
                <a:latin typeface="Consolas" panose="020B0609020204030204" pitchFamily="49" charset="0"/>
              </a:rPr>
              <a:t>;</a:t>
            </a:r>
          </a:p>
          <a:p>
            <a:r>
              <a:rPr lang="en-CA" sz="1200" dirty="0">
                <a:solidFill>
                  <a:srgbClr val="0000FF"/>
                </a:solidFill>
                <a:latin typeface="Consolas" panose="020B0609020204030204" pitchFamily="49" charset="0"/>
              </a:rPr>
              <a:t>using</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System.Text</a:t>
            </a:r>
            <a:r>
              <a:rPr lang="en-CA" sz="1200" dirty="0">
                <a:solidFill>
                  <a:srgbClr val="000000"/>
                </a:solidFill>
                <a:latin typeface="Consolas" panose="020B0609020204030204" pitchFamily="49" charset="0"/>
              </a:rPr>
              <a:t>;</a:t>
            </a:r>
          </a:p>
          <a:p>
            <a:r>
              <a:rPr lang="en-CA" sz="1200" dirty="0">
                <a:solidFill>
                  <a:srgbClr val="0000FF"/>
                </a:solidFill>
                <a:latin typeface="Consolas" panose="020B0609020204030204" pitchFamily="49" charset="0"/>
              </a:rPr>
              <a:t>using</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System.Threading.Tasks</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Mad401.Lecture1 </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class</a:t>
            </a:r>
            <a:r>
              <a:rPr lang="en-CA" sz="1200" dirty="0">
                <a:solidFill>
                  <a:srgbClr val="000000"/>
                </a:solidFill>
                <a:latin typeface="Consolas" panose="020B0609020204030204" pitchFamily="49" charset="0"/>
              </a:rPr>
              <a:t> </a:t>
            </a:r>
            <a:r>
              <a:rPr lang="en-CA" sz="1200" dirty="0">
                <a:solidFill>
                  <a:srgbClr val="2B91AF"/>
                </a:solidFill>
                <a:latin typeface="Consolas" panose="020B0609020204030204" pitchFamily="49" charset="0"/>
              </a:rPr>
              <a:t>Program</a:t>
            </a:r>
            <a:r>
              <a:rPr lang="en-CA"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74531F"/>
                </a:solidFill>
                <a:latin typeface="Consolas" panose="020B0609020204030204" pitchFamily="49" charset="0"/>
              </a:rPr>
              <a:t>Main</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1F377F"/>
                </a:solidFill>
                <a:latin typeface="Consolas" panose="020B0609020204030204" pitchFamily="49" charset="0"/>
              </a:rPr>
              <a:t>args</a:t>
            </a:r>
            <a:r>
              <a:rPr lang="en-US"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string</a:t>
            </a:r>
            <a:r>
              <a:rPr lang="en-CA" sz="1200" dirty="0">
                <a:solidFill>
                  <a:srgbClr val="000000"/>
                </a:solidFill>
                <a:latin typeface="Consolas" panose="020B0609020204030204" pitchFamily="49" charset="0"/>
              </a:rPr>
              <a:t> </a:t>
            </a:r>
            <a:r>
              <a:rPr lang="en-CA" sz="1200" dirty="0">
                <a:solidFill>
                  <a:srgbClr val="1F377F"/>
                </a:solidFill>
                <a:latin typeface="Consolas" panose="020B0609020204030204" pitchFamily="49" charset="0"/>
              </a:rPr>
              <a:t>student</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string</a:t>
            </a:r>
            <a:r>
              <a:rPr lang="en-CA" sz="1200" dirty="0">
                <a:solidFill>
                  <a:srgbClr val="000000"/>
                </a:solidFill>
                <a:latin typeface="Consolas" panose="020B0609020204030204" pitchFamily="49" charset="0"/>
              </a:rPr>
              <a:t> </a:t>
            </a:r>
            <a:r>
              <a:rPr lang="en-CA" sz="1200" dirty="0">
                <a:solidFill>
                  <a:srgbClr val="1F377F"/>
                </a:solidFill>
                <a:latin typeface="Consolas" panose="020B0609020204030204" pitchFamily="49" charset="0"/>
              </a:rPr>
              <a:t>professor</a:t>
            </a:r>
            <a:r>
              <a:rPr lang="en-CA" sz="1200" dirty="0">
                <a:solidFill>
                  <a:srgbClr val="000000"/>
                </a:solidFill>
                <a:latin typeface="Consolas" panose="020B0609020204030204" pitchFamily="49" charset="0"/>
              </a:rPr>
              <a:t> = </a:t>
            </a:r>
            <a:r>
              <a:rPr lang="en-CA" sz="1200" dirty="0">
                <a:solidFill>
                  <a:srgbClr val="A31515"/>
                </a:solidFill>
                <a:latin typeface="Consolas" panose="020B0609020204030204" pitchFamily="49" charset="0"/>
              </a:rPr>
              <a:t>"Nicholas"</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1F377F"/>
                </a:solidFill>
                <a:latin typeface="Consolas" panose="020B0609020204030204" pitchFamily="49" charset="0"/>
              </a:rPr>
              <a:t>student</a:t>
            </a:r>
            <a:r>
              <a:rPr lang="en-CA" sz="1200" dirty="0">
                <a:solidFill>
                  <a:srgbClr val="000000"/>
                </a:solidFill>
                <a:latin typeface="Consolas" panose="020B0609020204030204" pitchFamily="49" charset="0"/>
              </a:rPr>
              <a:t> = </a:t>
            </a:r>
            <a:r>
              <a:rPr lang="en-CA" sz="1200" dirty="0">
                <a:solidFill>
                  <a:srgbClr val="A31515"/>
                </a:solidFill>
                <a:latin typeface="Consolas" panose="020B0609020204030204" pitchFamily="49" charset="0"/>
              </a:rPr>
              <a:t>"John Smith"</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1F377F"/>
                </a:solidFill>
                <a:latin typeface="Consolas" panose="020B0609020204030204" pitchFamily="49" charset="0"/>
              </a:rPr>
              <a:t>student</a:t>
            </a:r>
            <a:r>
              <a:rPr lang="en-CA" sz="1200" dirty="0">
                <a:solidFill>
                  <a:srgbClr val="000000"/>
                </a:solidFill>
                <a:latin typeface="Consolas" panose="020B0609020204030204" pitchFamily="49" charset="0"/>
              </a:rPr>
              <a:t> = </a:t>
            </a:r>
            <a:r>
              <a:rPr lang="en-CA" sz="1200" dirty="0">
                <a:solidFill>
                  <a:srgbClr val="A31515"/>
                </a:solidFill>
                <a:latin typeface="Consolas" panose="020B0609020204030204" pitchFamily="49" charset="0"/>
              </a:rPr>
              <a:t>"Jane Doe"</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r>
              <a:rPr lang="en-CA" sz="1200" dirty="0" err="1">
                <a:solidFill>
                  <a:srgbClr val="2B91AF"/>
                </a:solidFill>
                <a:latin typeface="Consolas" panose="020B0609020204030204" pitchFamily="49" charset="0"/>
              </a:rPr>
              <a:t>Console</a:t>
            </a:r>
            <a:r>
              <a:rPr lang="en-CA" sz="1200" dirty="0" err="1">
                <a:solidFill>
                  <a:srgbClr val="000000"/>
                </a:solidFill>
                <a:latin typeface="Consolas" panose="020B0609020204030204" pitchFamily="49" charset="0"/>
              </a:rPr>
              <a:t>.</a:t>
            </a:r>
            <a:r>
              <a:rPr lang="en-CA" sz="1200" dirty="0" err="1">
                <a:solidFill>
                  <a:srgbClr val="74531F"/>
                </a:solidFill>
                <a:latin typeface="Consolas" panose="020B0609020204030204" pitchFamily="49" charset="0"/>
              </a:rPr>
              <a:t>WriteLine</a:t>
            </a:r>
            <a:r>
              <a:rPr lang="en-CA" sz="1200" dirty="0">
                <a:solidFill>
                  <a:srgbClr val="000000"/>
                </a:solidFill>
                <a:latin typeface="Consolas" panose="020B0609020204030204" pitchFamily="49" charset="0"/>
              </a:rPr>
              <a:t>(</a:t>
            </a:r>
            <a:r>
              <a:rPr lang="en-CA" sz="1200" dirty="0">
                <a:solidFill>
                  <a:srgbClr val="A31515"/>
                </a:solidFill>
                <a:latin typeface="Consolas" panose="020B0609020204030204" pitchFamily="49" charset="0"/>
              </a:rPr>
              <a:t>"Hello World"</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err="1">
                <a:solidFill>
                  <a:srgbClr val="2B91AF"/>
                </a:solidFill>
                <a:latin typeface="Consolas" panose="020B0609020204030204" pitchFamily="49" charset="0"/>
              </a:rPr>
              <a:t>Console</a:t>
            </a:r>
            <a:r>
              <a:rPr lang="en-CA" sz="1200" dirty="0" err="1">
                <a:solidFill>
                  <a:srgbClr val="000000"/>
                </a:solidFill>
                <a:latin typeface="Consolas" panose="020B0609020204030204" pitchFamily="49" charset="0"/>
              </a:rPr>
              <a:t>.</a:t>
            </a:r>
            <a:r>
              <a:rPr lang="en-CA" sz="1200" dirty="0" err="1">
                <a:solidFill>
                  <a:srgbClr val="74531F"/>
                </a:solidFill>
                <a:latin typeface="Consolas" panose="020B0609020204030204" pitchFamily="49" charset="0"/>
              </a:rPr>
              <a:t>WriteLine</a:t>
            </a:r>
            <a:r>
              <a:rPr lang="en-CA" sz="1200" dirty="0">
                <a:solidFill>
                  <a:srgbClr val="000000"/>
                </a:solidFill>
                <a:latin typeface="Consolas" panose="020B0609020204030204" pitchFamily="49" charset="0"/>
              </a:rPr>
              <a:t>(</a:t>
            </a:r>
            <a:r>
              <a:rPr lang="en-CA" sz="1200" dirty="0">
                <a:solidFill>
                  <a:srgbClr val="1F377F"/>
                </a:solidFill>
                <a:latin typeface="Consolas" panose="020B0609020204030204" pitchFamily="49" charset="0"/>
              </a:rPr>
              <a:t>student</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a:t>
            </a:r>
          </a:p>
        </p:txBody>
      </p:sp>
      <p:pic>
        <p:nvPicPr>
          <p:cNvPr id="5" name="Picture 4">
            <a:extLst>
              <a:ext uri="{FF2B5EF4-FFF2-40B4-BE49-F238E27FC236}">
                <a16:creationId xmlns:a16="http://schemas.microsoft.com/office/drawing/2014/main" id="{07807592-14B4-41D7-9587-59B39E78432B}"/>
              </a:ext>
            </a:extLst>
          </p:cNvPr>
          <p:cNvPicPr>
            <a:picLocks noChangeAspect="1"/>
          </p:cNvPicPr>
          <p:nvPr/>
        </p:nvPicPr>
        <p:blipFill>
          <a:blip r:embed="rId2"/>
          <a:stretch>
            <a:fillRect/>
          </a:stretch>
        </p:blipFill>
        <p:spPr>
          <a:xfrm>
            <a:off x="7142045" y="3155368"/>
            <a:ext cx="3429479" cy="1162212"/>
          </a:xfrm>
          <a:prstGeom prst="rect">
            <a:avLst/>
          </a:prstGeom>
          <a:ln>
            <a:solidFill>
              <a:schemeClr val="accent1"/>
            </a:solidFill>
          </a:ln>
        </p:spPr>
      </p:pic>
    </p:spTree>
    <p:extLst>
      <p:ext uri="{BB962C8B-B14F-4D97-AF65-F5344CB8AC3E}">
        <p14:creationId xmlns:p14="http://schemas.microsoft.com/office/powerpoint/2010/main" val="5491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08AD-450B-4874-A692-D2B03FE8914A}"/>
              </a:ext>
            </a:extLst>
          </p:cNvPr>
          <p:cNvSpPr>
            <a:spLocks noGrp="1"/>
          </p:cNvSpPr>
          <p:nvPr>
            <p:ph type="title"/>
          </p:nvPr>
        </p:nvSpPr>
        <p:spPr/>
        <p:txBody>
          <a:bodyPr>
            <a:normAutofit fontScale="90000"/>
          </a:bodyPr>
          <a:lstStyle/>
          <a:p>
            <a:r>
              <a:rPr lang="en-US" dirty="0"/>
              <a:t>Console </a:t>
            </a:r>
            <a:r>
              <a:rPr lang="en-US" dirty="0" err="1"/>
              <a:t>Input/Output</a:t>
            </a:r>
            <a:endParaRPr lang="en-CA" dirty="0"/>
          </a:p>
        </p:txBody>
      </p:sp>
      <p:sp>
        <p:nvSpPr>
          <p:cNvPr id="3" name="Content Placeholder 2">
            <a:extLst>
              <a:ext uri="{FF2B5EF4-FFF2-40B4-BE49-F238E27FC236}">
                <a16:creationId xmlns:a16="http://schemas.microsoft.com/office/drawing/2014/main" id="{AEF005E1-EE47-4338-8E9E-07B8EDA667A0}"/>
              </a:ext>
            </a:extLst>
          </p:cNvPr>
          <p:cNvSpPr>
            <a:spLocks noGrp="1"/>
          </p:cNvSpPr>
          <p:nvPr>
            <p:ph idx="1"/>
          </p:nvPr>
        </p:nvSpPr>
        <p:spPr/>
        <p:txBody>
          <a:bodyPr/>
          <a:lstStyle/>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Console.ReadLine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is used to retrieve a line of information (until user presses enter), generally from the keyboard</a:t>
            </a:r>
          </a:p>
          <a:p>
            <a:pPr marL="342900" indent="-342900">
              <a:buFont typeface="Arial" panose="020B0604020202020204" pitchFamily="34" charset="0"/>
              <a:buChar char="•"/>
            </a:pP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5A8F9E7-FCCE-4C2F-85C9-3351798C08FC}"/>
              </a:ext>
            </a:extLst>
          </p:cNvPr>
          <p:cNvSpPr>
            <a:spLocks noGrp="1"/>
          </p:cNvSpPr>
          <p:nvPr>
            <p:ph type="sldNum" sz="quarter" idx="12"/>
          </p:nvPr>
        </p:nvSpPr>
        <p:spPr/>
        <p:txBody>
          <a:bodyPr/>
          <a:lstStyle/>
          <a:p>
            <a:fld id="{57BFFEA6-FD0A-418C-BE47-3DCCF1ED53BD}" type="slidenum">
              <a:rPr lang="en-US" smtClean="0"/>
              <a:t>25</a:t>
            </a:fld>
            <a:endParaRPr lang="en-US" dirty="0"/>
          </a:p>
        </p:txBody>
      </p:sp>
      <p:sp>
        <p:nvSpPr>
          <p:cNvPr id="27" name="TextBox 26">
            <a:extLst>
              <a:ext uri="{FF2B5EF4-FFF2-40B4-BE49-F238E27FC236}">
                <a16:creationId xmlns:a16="http://schemas.microsoft.com/office/drawing/2014/main" id="{797C9FBB-14A8-4BCD-8A60-0416C7E5FC69}"/>
              </a:ext>
            </a:extLst>
          </p:cNvPr>
          <p:cNvSpPr txBox="1"/>
          <p:nvPr/>
        </p:nvSpPr>
        <p:spPr>
          <a:xfrm>
            <a:off x="2619893" y="2330147"/>
            <a:ext cx="6952211" cy="3754874"/>
          </a:xfrm>
          <a:prstGeom prst="rect">
            <a:avLst/>
          </a:prstGeom>
          <a:solidFill>
            <a:schemeClr val="bg1"/>
          </a:solidFill>
          <a:ln>
            <a:solidFill>
              <a:schemeClr val="accent1"/>
            </a:solidFill>
          </a:ln>
        </p:spPr>
        <p:txBody>
          <a:bodyPr wrap="square" rtlCol="0">
            <a:spAutoFit/>
          </a:bodyPr>
          <a:lstStyle/>
          <a:p>
            <a:r>
              <a:rPr lang="en-CA" sz="1400" dirty="0">
                <a:solidFill>
                  <a:srgbClr val="0000FF"/>
                </a:solidFill>
                <a:latin typeface="Consolas" panose="020B0609020204030204" pitchFamily="49" charset="0"/>
              </a:rPr>
              <a:t>using</a:t>
            </a:r>
            <a:r>
              <a:rPr lang="en-CA" sz="1400" dirty="0">
                <a:solidFill>
                  <a:srgbClr val="000000"/>
                </a:solidFill>
                <a:latin typeface="Consolas" panose="020B0609020204030204" pitchFamily="49" charset="0"/>
              </a:rPr>
              <a:t> System;</a:t>
            </a:r>
          </a:p>
          <a:p>
            <a:r>
              <a:rPr lang="en-CA" sz="1400" dirty="0">
                <a:solidFill>
                  <a:srgbClr val="0000FF"/>
                </a:solidFill>
                <a:latin typeface="Consolas" panose="020B0609020204030204" pitchFamily="49" charset="0"/>
              </a:rPr>
              <a:t>using</a:t>
            </a: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System.Collections.Generic</a:t>
            </a:r>
            <a:r>
              <a:rPr lang="en-CA" sz="1400" dirty="0">
                <a:solidFill>
                  <a:srgbClr val="000000"/>
                </a:solidFill>
                <a:latin typeface="Consolas" panose="020B0609020204030204" pitchFamily="49" charset="0"/>
              </a:rPr>
              <a:t>;</a:t>
            </a:r>
          </a:p>
          <a:p>
            <a:r>
              <a:rPr lang="en-CA" sz="1400" dirty="0">
                <a:solidFill>
                  <a:srgbClr val="0000FF"/>
                </a:solidFill>
                <a:latin typeface="Consolas" panose="020B0609020204030204" pitchFamily="49" charset="0"/>
              </a:rPr>
              <a:t>using</a:t>
            </a: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System.Linq</a:t>
            </a:r>
            <a:r>
              <a:rPr lang="en-CA" sz="1400" dirty="0">
                <a:solidFill>
                  <a:srgbClr val="000000"/>
                </a:solidFill>
                <a:latin typeface="Consolas" panose="020B0609020204030204" pitchFamily="49" charset="0"/>
              </a:rPr>
              <a:t>;</a:t>
            </a:r>
          </a:p>
          <a:p>
            <a:r>
              <a:rPr lang="en-CA" sz="1400" dirty="0">
                <a:solidFill>
                  <a:srgbClr val="0000FF"/>
                </a:solidFill>
                <a:latin typeface="Consolas" panose="020B0609020204030204" pitchFamily="49" charset="0"/>
              </a:rPr>
              <a:t>using</a:t>
            </a: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System.Text</a:t>
            </a:r>
            <a:r>
              <a:rPr lang="en-CA" sz="1400" dirty="0">
                <a:solidFill>
                  <a:srgbClr val="000000"/>
                </a:solidFill>
                <a:latin typeface="Consolas" panose="020B0609020204030204" pitchFamily="49" charset="0"/>
              </a:rPr>
              <a:t>;</a:t>
            </a:r>
          </a:p>
          <a:p>
            <a:r>
              <a:rPr lang="en-CA" sz="1400" dirty="0">
                <a:solidFill>
                  <a:srgbClr val="0000FF"/>
                </a:solidFill>
                <a:latin typeface="Consolas" panose="020B0609020204030204" pitchFamily="49" charset="0"/>
              </a:rPr>
              <a:t>using</a:t>
            </a: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System.Threading.Tasks</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Mad401.Lecture1 </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class</a:t>
            </a:r>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Program</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4531F"/>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1F377F"/>
                </a:solidFill>
                <a:latin typeface="Consolas" panose="020B0609020204030204" pitchFamily="49" charset="0"/>
              </a:rPr>
              <a:t>args</a:t>
            </a:r>
            <a:r>
              <a:rPr lang="en-US" sz="1400" dirty="0">
                <a:solidFill>
                  <a:srgbClr val="000000"/>
                </a:solidFill>
                <a:latin typeface="Consolas" panose="020B0609020204030204" pitchFamily="49" charset="0"/>
              </a:rPr>
              <a:t>) {</a:t>
            </a:r>
            <a:endParaRPr lang="en-CA" sz="1400" dirty="0">
              <a:solidFill>
                <a:srgbClr val="000000"/>
              </a:solidFill>
              <a:latin typeface="Consolas" panose="020B0609020204030204" pitchFamily="49" charset="0"/>
            </a:endParaRPr>
          </a:p>
          <a:p>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string</a:t>
            </a:r>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name</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a:t>
            </a:r>
            <a:r>
              <a:rPr lang="en-US" sz="1400" dirty="0" err="1">
                <a:solidFill>
                  <a:srgbClr val="74531F"/>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"Please enter your name:"</a:t>
            </a:r>
            <a:r>
              <a:rPr lang="en-US"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name</a:t>
            </a:r>
            <a:r>
              <a:rPr lang="en-CA" sz="1400" dirty="0">
                <a:solidFill>
                  <a:srgbClr val="000000"/>
                </a:solidFill>
                <a:latin typeface="Consolas" panose="020B0609020204030204" pitchFamily="49" charset="0"/>
              </a:rPr>
              <a:t> = </a:t>
            </a:r>
            <a:r>
              <a:rPr lang="en-CA" sz="1400" dirty="0" err="1">
                <a:solidFill>
                  <a:srgbClr val="2B91AF"/>
                </a:solidFill>
                <a:latin typeface="Consolas" panose="020B0609020204030204" pitchFamily="49" charset="0"/>
              </a:rPr>
              <a:t>Console</a:t>
            </a:r>
            <a:r>
              <a:rPr lang="en-CA" sz="1400" dirty="0" err="1">
                <a:solidFill>
                  <a:srgbClr val="000000"/>
                </a:solidFill>
                <a:latin typeface="Consolas" panose="020B0609020204030204" pitchFamily="49" charset="0"/>
              </a:rPr>
              <a:t>.</a:t>
            </a:r>
            <a:r>
              <a:rPr lang="en-CA" sz="1400" dirty="0" err="1">
                <a:solidFill>
                  <a:srgbClr val="74531F"/>
                </a:solidFill>
                <a:latin typeface="Consolas" panose="020B0609020204030204" pitchFamily="49" charset="0"/>
              </a:rPr>
              <a:t>ReadLine</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err="1">
                <a:solidFill>
                  <a:srgbClr val="2B91AF"/>
                </a:solidFill>
                <a:latin typeface="Consolas" panose="020B0609020204030204" pitchFamily="49" charset="0"/>
              </a:rPr>
              <a:t>Console</a:t>
            </a:r>
            <a:r>
              <a:rPr lang="en-CA" sz="1400" dirty="0" err="1">
                <a:solidFill>
                  <a:srgbClr val="000000"/>
                </a:solidFill>
                <a:latin typeface="Consolas" panose="020B0609020204030204" pitchFamily="49" charset="0"/>
              </a:rPr>
              <a:t>.</a:t>
            </a:r>
            <a:r>
              <a:rPr lang="en-CA" sz="1400" dirty="0" err="1">
                <a:solidFill>
                  <a:srgbClr val="74531F"/>
                </a:solidFill>
                <a:latin typeface="Consolas" panose="020B0609020204030204" pitchFamily="49" charset="0"/>
              </a:rPr>
              <a:t>WriteLine</a:t>
            </a:r>
            <a:r>
              <a:rPr lang="en-CA" sz="1400" dirty="0">
                <a:solidFill>
                  <a:srgbClr val="000000"/>
                </a:solidFill>
                <a:latin typeface="Consolas" panose="020B0609020204030204" pitchFamily="49" charset="0"/>
              </a:rPr>
              <a:t>(</a:t>
            </a:r>
            <a:r>
              <a:rPr lang="en-CA" sz="1400" dirty="0">
                <a:solidFill>
                  <a:srgbClr val="1F377F"/>
                </a:solidFill>
                <a:latin typeface="Consolas" panose="020B0609020204030204" pitchFamily="49" charset="0"/>
              </a:rPr>
              <a:t>name</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40111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08AD-450B-4874-A692-D2B03FE8914A}"/>
              </a:ext>
            </a:extLst>
          </p:cNvPr>
          <p:cNvSpPr>
            <a:spLocks noGrp="1"/>
          </p:cNvSpPr>
          <p:nvPr>
            <p:ph type="title"/>
          </p:nvPr>
        </p:nvSpPr>
        <p:spPr/>
        <p:txBody>
          <a:bodyPr>
            <a:normAutofit fontScale="90000"/>
          </a:bodyPr>
          <a:lstStyle/>
          <a:p>
            <a:r>
              <a:rPr lang="en-US" dirty="0"/>
              <a:t>Console </a:t>
            </a:r>
            <a:r>
              <a:rPr lang="en-US" dirty="0" err="1"/>
              <a:t>Input/Output</a:t>
            </a:r>
            <a:endParaRPr lang="en-CA" dirty="0"/>
          </a:p>
        </p:txBody>
      </p:sp>
      <p:sp>
        <p:nvSpPr>
          <p:cNvPr id="3" name="Content Placeholder 2">
            <a:extLst>
              <a:ext uri="{FF2B5EF4-FFF2-40B4-BE49-F238E27FC236}">
                <a16:creationId xmlns:a16="http://schemas.microsoft.com/office/drawing/2014/main" id="{AEF005E1-EE47-4338-8E9E-07B8EDA667A0}"/>
              </a:ext>
            </a:extLst>
          </p:cNvPr>
          <p:cNvSpPr>
            <a:spLocks noGrp="1"/>
          </p:cNvSpPr>
          <p:nvPr>
            <p:ph idx="1"/>
          </p:nvPr>
        </p:nvSpPr>
        <p:spPr/>
        <p:txBody>
          <a:bodyPr/>
          <a:lstStyle/>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Console.ReadLine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method returns a string of text</a:t>
            </a:r>
          </a:p>
          <a:p>
            <a:pPr marL="342900" indent="-342900">
              <a:buFont typeface="Arial" panose="020B0604020202020204" pitchFamily="34" charset="0"/>
              <a:buChar char="•"/>
            </a:pPr>
            <a:r>
              <a:rPr lang="en-US" dirty="0">
                <a:cs typeface="Courier New" panose="02070309020205020404" pitchFamily="49" charset="0"/>
              </a:rPr>
              <a:t>There exists a </a:t>
            </a:r>
            <a:r>
              <a:rPr lang="en-US" dirty="0" err="1">
                <a:latin typeface="Courier New" panose="02070309020205020404" pitchFamily="49" charset="0"/>
                <a:cs typeface="Courier New" panose="02070309020205020404" pitchFamily="49" charset="0"/>
              </a:rPr>
              <a:t>Console.ReadKey</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 which will return a single character (does not require the enter key to be pressed). </a:t>
            </a:r>
            <a:br>
              <a:rPr lang="en-US" dirty="0">
                <a:cs typeface="Courier New" panose="02070309020205020404" pitchFamily="49" charset="0"/>
              </a:rPr>
            </a:br>
            <a:r>
              <a:rPr lang="en-US" dirty="0">
                <a:cs typeface="Courier New" panose="02070309020205020404" pitchFamily="49" charset="0"/>
              </a:rPr>
              <a:t>Note: the data type returned is a </a:t>
            </a:r>
            <a:r>
              <a:rPr lang="en-US" b="1" dirty="0" err="1">
                <a:latin typeface="Courier New" panose="02070309020205020404" pitchFamily="49" charset="0"/>
                <a:cs typeface="Courier New" panose="02070309020205020404" pitchFamily="49" charset="0"/>
              </a:rPr>
              <a:t>ConsoleKeyInfo</a:t>
            </a:r>
            <a:r>
              <a:rPr lang="en-US" dirty="0">
                <a:cs typeface="Courier New" panose="02070309020205020404" pitchFamily="49" charset="0"/>
              </a:rPr>
              <a:t> object.</a:t>
            </a:r>
          </a:p>
          <a:p>
            <a:pPr marL="1028700" lvl="1" indent="-342900">
              <a:buFont typeface="Arial" panose="020B0604020202020204" pitchFamily="34" charset="0"/>
              <a:buChar char="•"/>
            </a:pPr>
            <a:r>
              <a:rPr lang="en-US" dirty="0">
                <a:cs typeface="Courier New" panose="02070309020205020404" pitchFamily="49" charset="0"/>
              </a:rPr>
              <a:t>This character value must be called by accessing the </a:t>
            </a:r>
            <a:r>
              <a:rPr lang="en-US" b="1" dirty="0">
                <a:latin typeface="Courier New" panose="02070309020205020404" pitchFamily="49" charset="0"/>
                <a:cs typeface="Courier New" panose="02070309020205020404" pitchFamily="49" charset="0"/>
              </a:rPr>
              <a:t>.Key</a:t>
            </a:r>
            <a:r>
              <a:rPr lang="en-US" dirty="0">
                <a:cs typeface="Courier New" panose="02070309020205020404" pitchFamily="49" charset="0"/>
              </a:rPr>
              <a:t> property of the object</a:t>
            </a:r>
          </a:p>
          <a:p>
            <a:pPr marL="342900" indent="-342900">
              <a:buFont typeface="Arial" panose="020B0604020202020204" pitchFamily="34" charset="0"/>
              <a:buChar char="•"/>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C5A8F9E7-FCCE-4C2F-85C9-3351798C08FC}"/>
              </a:ext>
            </a:extLst>
          </p:cNvPr>
          <p:cNvSpPr>
            <a:spLocks noGrp="1"/>
          </p:cNvSpPr>
          <p:nvPr>
            <p:ph type="sldNum" sz="quarter" idx="12"/>
          </p:nvPr>
        </p:nvSpPr>
        <p:spPr/>
        <p:txBody>
          <a:bodyPr/>
          <a:lstStyle/>
          <a:p>
            <a:fld id="{57BFFEA6-FD0A-418C-BE47-3DCCF1ED53BD}" type="slidenum">
              <a:rPr lang="en-US" smtClean="0"/>
              <a:t>26</a:t>
            </a:fld>
            <a:endParaRPr lang="en-US" dirty="0"/>
          </a:p>
        </p:txBody>
      </p:sp>
      <p:sp>
        <p:nvSpPr>
          <p:cNvPr id="7" name="TextBox 6">
            <a:extLst>
              <a:ext uri="{FF2B5EF4-FFF2-40B4-BE49-F238E27FC236}">
                <a16:creationId xmlns:a16="http://schemas.microsoft.com/office/drawing/2014/main" id="{477CA245-740D-41F9-A16A-B484065F3626}"/>
              </a:ext>
            </a:extLst>
          </p:cNvPr>
          <p:cNvSpPr txBox="1"/>
          <p:nvPr/>
        </p:nvSpPr>
        <p:spPr>
          <a:xfrm>
            <a:off x="2619893" y="3961363"/>
            <a:ext cx="6952211" cy="2123658"/>
          </a:xfrm>
          <a:prstGeom prst="rect">
            <a:avLst/>
          </a:prstGeom>
          <a:solidFill>
            <a:schemeClr val="bg1"/>
          </a:solidFill>
          <a:ln>
            <a:solidFill>
              <a:schemeClr val="accent1"/>
            </a:solidFill>
          </a:ln>
        </p:spPr>
        <p:txBody>
          <a:bodyPr wrap="square" rtlCol="0">
            <a:spAutoFit/>
          </a:bodyPr>
          <a:lstStyle/>
          <a:p>
            <a:r>
              <a:rPr lang="en-CA" sz="1200" dirty="0">
                <a:solidFill>
                  <a:srgbClr val="0000FF"/>
                </a:solidFill>
                <a:latin typeface="Consolas" panose="020B0609020204030204" pitchFamily="49" charset="0"/>
              </a:rPr>
              <a:t>using</a:t>
            </a:r>
            <a:r>
              <a:rPr lang="en-CA" sz="1200" dirty="0">
                <a:solidFill>
                  <a:srgbClr val="000000"/>
                </a:solidFill>
                <a:latin typeface="Consolas" panose="020B0609020204030204" pitchFamily="49" charset="0"/>
              </a:rPr>
              <a:t> System;</a:t>
            </a:r>
          </a:p>
          <a:p>
            <a:r>
              <a:rPr lang="en-CA" sz="1200" dirty="0">
                <a:solidFill>
                  <a:srgbClr val="000000"/>
                </a:solidFill>
                <a:latin typeface="Consolas" panose="020B0609020204030204" pitchFamily="49" charset="0"/>
              </a:rPr>
              <a:t> </a:t>
            </a: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Mad401.Lecture1 </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class</a:t>
            </a:r>
            <a:r>
              <a:rPr lang="en-CA" sz="1200" dirty="0">
                <a:solidFill>
                  <a:srgbClr val="000000"/>
                </a:solidFill>
                <a:latin typeface="Consolas" panose="020B0609020204030204" pitchFamily="49" charset="0"/>
              </a:rPr>
              <a:t> </a:t>
            </a:r>
            <a:r>
              <a:rPr lang="en-CA" sz="1200" dirty="0">
                <a:solidFill>
                  <a:srgbClr val="2B91AF"/>
                </a:solidFill>
                <a:latin typeface="Consolas" panose="020B0609020204030204" pitchFamily="49" charset="0"/>
              </a:rPr>
              <a:t>Program</a:t>
            </a:r>
            <a:r>
              <a:rPr lang="en-CA"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74531F"/>
                </a:solidFill>
                <a:latin typeface="Consolas" panose="020B0609020204030204" pitchFamily="49" charset="0"/>
              </a:rPr>
              <a:t>Main</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1F377F"/>
                </a:solidFill>
                <a:latin typeface="Consolas" panose="020B0609020204030204" pitchFamily="49" charset="0"/>
              </a:rPr>
              <a:t>args</a:t>
            </a:r>
            <a:r>
              <a:rPr lang="en-US"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r>
              <a:rPr lang="en-CA" sz="1200" dirty="0" err="1">
                <a:solidFill>
                  <a:srgbClr val="2B91AF"/>
                </a:solidFill>
                <a:latin typeface="Consolas" panose="020B0609020204030204" pitchFamily="49" charset="0"/>
              </a:rPr>
              <a:t>Console</a:t>
            </a:r>
            <a:r>
              <a:rPr lang="en-CA" sz="1200" dirty="0" err="1">
                <a:solidFill>
                  <a:srgbClr val="000000"/>
                </a:solidFill>
                <a:latin typeface="Consolas" panose="020B0609020204030204" pitchFamily="49" charset="0"/>
              </a:rPr>
              <a:t>.</a:t>
            </a:r>
            <a:r>
              <a:rPr lang="en-CA" sz="1200" dirty="0" err="1">
                <a:solidFill>
                  <a:srgbClr val="74531F"/>
                </a:solidFill>
                <a:latin typeface="Consolas" panose="020B0609020204030204" pitchFamily="49" charset="0"/>
              </a:rPr>
              <a:t>WriteLine</a:t>
            </a:r>
            <a:r>
              <a:rPr lang="en-CA" sz="1200" dirty="0">
                <a:solidFill>
                  <a:srgbClr val="000000"/>
                </a:solidFill>
                <a:latin typeface="Consolas" panose="020B0609020204030204" pitchFamily="49" charset="0"/>
              </a:rPr>
              <a:t>(</a:t>
            </a:r>
            <a:r>
              <a:rPr lang="en-CA" sz="1200" dirty="0">
                <a:solidFill>
                  <a:srgbClr val="A31515"/>
                </a:solidFill>
                <a:latin typeface="Consolas" panose="020B0609020204030204" pitchFamily="49" charset="0"/>
              </a:rPr>
              <a:t>"Please enter a character:"</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err="1">
                <a:solidFill>
                  <a:srgbClr val="2B91AF"/>
                </a:solidFill>
                <a:latin typeface="Consolas" panose="020B0609020204030204" pitchFamily="49" charset="0"/>
              </a:rPr>
              <a:t>ConsoleKeyInfo</a:t>
            </a:r>
            <a:r>
              <a:rPr lang="en-CA" sz="1200" dirty="0">
                <a:solidFill>
                  <a:srgbClr val="000000"/>
                </a:solidFill>
                <a:latin typeface="Consolas" panose="020B0609020204030204" pitchFamily="49" charset="0"/>
              </a:rPr>
              <a:t> </a:t>
            </a:r>
            <a:r>
              <a:rPr lang="en-CA" sz="1200" dirty="0">
                <a:solidFill>
                  <a:srgbClr val="1F377F"/>
                </a:solidFill>
                <a:latin typeface="Consolas" panose="020B0609020204030204" pitchFamily="49" charset="0"/>
              </a:rPr>
              <a:t>value</a:t>
            </a:r>
            <a:r>
              <a:rPr lang="en-CA" sz="1200" dirty="0">
                <a:solidFill>
                  <a:srgbClr val="000000"/>
                </a:solidFill>
                <a:latin typeface="Consolas" panose="020B0609020204030204" pitchFamily="49" charset="0"/>
              </a:rPr>
              <a:t> = </a:t>
            </a:r>
            <a:r>
              <a:rPr lang="en-CA" sz="1200" dirty="0" err="1">
                <a:solidFill>
                  <a:srgbClr val="2B91AF"/>
                </a:solidFill>
                <a:latin typeface="Consolas" panose="020B0609020204030204" pitchFamily="49" charset="0"/>
              </a:rPr>
              <a:t>Console</a:t>
            </a:r>
            <a:r>
              <a:rPr lang="en-CA" sz="1200" dirty="0" err="1">
                <a:solidFill>
                  <a:srgbClr val="000000"/>
                </a:solidFill>
                <a:latin typeface="Consolas" panose="020B0609020204030204" pitchFamily="49" charset="0"/>
              </a:rPr>
              <a:t>.</a:t>
            </a:r>
            <a:r>
              <a:rPr lang="en-CA" sz="1200" dirty="0" err="1">
                <a:solidFill>
                  <a:srgbClr val="74531F"/>
                </a:solidFill>
                <a:latin typeface="Consolas" panose="020B0609020204030204" pitchFamily="49" charset="0"/>
              </a:rPr>
              <a:t>ReadKey</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err="1">
                <a:solidFill>
                  <a:srgbClr val="2B91AF"/>
                </a:solidFill>
                <a:latin typeface="Consolas" panose="020B0609020204030204" pitchFamily="49" charset="0"/>
              </a:rPr>
              <a:t>Console</a:t>
            </a:r>
            <a:r>
              <a:rPr lang="en-CA" sz="1200" dirty="0" err="1">
                <a:solidFill>
                  <a:srgbClr val="000000"/>
                </a:solidFill>
                <a:latin typeface="Consolas" panose="020B0609020204030204" pitchFamily="49" charset="0"/>
              </a:rPr>
              <a:t>.</a:t>
            </a:r>
            <a:r>
              <a:rPr lang="en-CA" sz="1200" dirty="0" err="1">
                <a:solidFill>
                  <a:srgbClr val="74531F"/>
                </a:solidFill>
                <a:latin typeface="Consolas" panose="020B0609020204030204" pitchFamily="49" charset="0"/>
              </a:rPr>
              <a:t>WriteLine</a:t>
            </a:r>
            <a:r>
              <a:rPr lang="en-CA" sz="1200" dirty="0">
                <a:solidFill>
                  <a:srgbClr val="000000"/>
                </a:solidFill>
                <a:latin typeface="Consolas" panose="020B0609020204030204" pitchFamily="49" charset="0"/>
              </a:rPr>
              <a:t>(</a:t>
            </a:r>
            <a:r>
              <a:rPr lang="en-CA" sz="1200" dirty="0" err="1">
                <a:solidFill>
                  <a:srgbClr val="1F377F"/>
                </a:solidFill>
                <a:latin typeface="Consolas" panose="020B0609020204030204" pitchFamily="49" charset="0"/>
              </a:rPr>
              <a:t>value</a:t>
            </a:r>
            <a:r>
              <a:rPr lang="en-CA" sz="1200" dirty="0" err="1">
                <a:solidFill>
                  <a:srgbClr val="000000"/>
                </a:solidFill>
                <a:latin typeface="Consolas" panose="020B0609020204030204" pitchFamily="49" charset="0"/>
              </a:rPr>
              <a:t>.Key</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00382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8C7F-0FDB-40DD-931B-08D1B3BC0104}"/>
              </a:ext>
            </a:extLst>
          </p:cNvPr>
          <p:cNvSpPr>
            <a:spLocks noGrp="1"/>
          </p:cNvSpPr>
          <p:nvPr>
            <p:ph type="title"/>
          </p:nvPr>
        </p:nvSpPr>
        <p:spPr/>
        <p:txBody>
          <a:bodyPr>
            <a:normAutofit fontScale="90000"/>
          </a:bodyPr>
          <a:lstStyle/>
          <a:p>
            <a:r>
              <a:rPr lang="en-US" dirty="0"/>
              <a:t>Console </a:t>
            </a:r>
            <a:r>
              <a:rPr lang="en-US" dirty="0" err="1"/>
              <a:t>Input/Output</a:t>
            </a:r>
            <a:endParaRPr lang="en-CA" dirty="0"/>
          </a:p>
        </p:txBody>
      </p:sp>
      <p:sp>
        <p:nvSpPr>
          <p:cNvPr id="3" name="Content Placeholder 2">
            <a:extLst>
              <a:ext uri="{FF2B5EF4-FFF2-40B4-BE49-F238E27FC236}">
                <a16:creationId xmlns:a16="http://schemas.microsoft.com/office/drawing/2014/main" id="{4C136529-EA66-4A7D-8642-329C4B30D85A}"/>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Note the use of string interpolation in the next example</a:t>
            </a:r>
          </a:p>
          <a:p>
            <a:pPr marL="342900" indent="-342900">
              <a:buFont typeface="Arial" panose="020B0604020202020204" pitchFamily="34" charset="0"/>
              <a:buChar char="•"/>
            </a:pPr>
            <a:r>
              <a:rPr lang="en-US" dirty="0"/>
              <a:t>With string interpolation, the compiler interprets the interior of the curly brackets within the string as regions in which you can embed code (expressions) that the compiler will evaluate and convert to strings</a:t>
            </a:r>
          </a:p>
          <a:p>
            <a:pPr marL="342900" indent="-342900">
              <a:buFont typeface="Arial" panose="020B0604020202020204" pitchFamily="34" charset="0"/>
              <a:buChar char="•"/>
            </a:pPr>
            <a:r>
              <a:rPr lang="en-US" dirty="0"/>
              <a:t>Instead of executing code individually and combining the results as a string at the end</a:t>
            </a:r>
            <a:endParaRPr lang="en-CA" dirty="0"/>
          </a:p>
        </p:txBody>
      </p:sp>
      <p:sp>
        <p:nvSpPr>
          <p:cNvPr id="4" name="Slide Number Placeholder 3">
            <a:extLst>
              <a:ext uri="{FF2B5EF4-FFF2-40B4-BE49-F238E27FC236}">
                <a16:creationId xmlns:a16="http://schemas.microsoft.com/office/drawing/2014/main" id="{27AD3B8E-C70A-40AC-A320-04BF355452AE}"/>
              </a:ext>
            </a:extLst>
          </p:cNvPr>
          <p:cNvSpPr>
            <a:spLocks noGrp="1"/>
          </p:cNvSpPr>
          <p:nvPr>
            <p:ph type="sldNum" sz="quarter" idx="12"/>
          </p:nvPr>
        </p:nvSpPr>
        <p:spPr/>
        <p:txBody>
          <a:bodyPr/>
          <a:lstStyle/>
          <a:p>
            <a:fld id="{57BFFEA6-FD0A-418C-BE47-3DCCF1ED53BD}" type="slidenum">
              <a:rPr lang="en-US" smtClean="0"/>
              <a:t>27</a:t>
            </a:fld>
            <a:endParaRPr lang="en-US" dirty="0"/>
          </a:p>
        </p:txBody>
      </p:sp>
    </p:spTree>
    <p:extLst>
      <p:ext uri="{BB962C8B-B14F-4D97-AF65-F5344CB8AC3E}">
        <p14:creationId xmlns:p14="http://schemas.microsoft.com/office/powerpoint/2010/main" val="188163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36E4-F705-46C9-A5E8-A063194E0B58}"/>
              </a:ext>
            </a:extLst>
          </p:cNvPr>
          <p:cNvSpPr>
            <a:spLocks noGrp="1"/>
          </p:cNvSpPr>
          <p:nvPr>
            <p:ph type="title"/>
          </p:nvPr>
        </p:nvSpPr>
        <p:spPr/>
        <p:txBody>
          <a:bodyPr>
            <a:normAutofit fontScale="90000"/>
          </a:bodyPr>
          <a:lstStyle/>
          <a:p>
            <a:r>
              <a:rPr lang="en-US" dirty="0"/>
              <a:t>String Interpolation</a:t>
            </a:r>
            <a:endParaRPr lang="en-CA" dirty="0"/>
          </a:p>
        </p:txBody>
      </p:sp>
      <p:sp>
        <p:nvSpPr>
          <p:cNvPr id="3" name="Content Placeholder 2">
            <a:extLst>
              <a:ext uri="{FF2B5EF4-FFF2-40B4-BE49-F238E27FC236}">
                <a16:creationId xmlns:a16="http://schemas.microsoft.com/office/drawing/2014/main" id="{96002350-180C-4771-8F99-AF9B72A7F78A}"/>
              </a:ext>
            </a:extLst>
          </p:cNvPr>
          <p:cNvSpPr>
            <a:spLocks noGrp="1"/>
          </p:cNvSpPr>
          <p:nvPr>
            <p:ph idx="1"/>
          </p:nvPr>
        </p:nvSpPr>
        <p:spPr/>
        <p:txBody>
          <a:bodyPr>
            <a:normAutofit fontScale="85000" lnSpcReduction="10000"/>
          </a:bodyPr>
          <a:lstStyle/>
          <a:p>
            <a:r>
              <a:rPr lang="en-CA" sz="1800" dirty="0">
                <a:solidFill>
                  <a:srgbClr val="0000FF"/>
                </a:solidFill>
                <a:latin typeface="Consolas" panose="020B0609020204030204" pitchFamily="49" charset="0"/>
              </a:rPr>
              <a:t>using</a:t>
            </a:r>
            <a:r>
              <a:rPr lang="en-CA" sz="1800" dirty="0">
                <a:solidFill>
                  <a:srgbClr val="000000"/>
                </a:solidFill>
                <a:latin typeface="Consolas" panose="020B0609020204030204" pitchFamily="49" charset="0"/>
              </a:rPr>
              <a:t> System;</a:t>
            </a:r>
          </a:p>
          <a:p>
            <a:endParaRPr lang="en-CA" sz="1800" dirty="0">
              <a:solidFill>
                <a:srgbClr val="000000"/>
              </a:solidFill>
              <a:latin typeface="Consolas" panose="020B0609020204030204" pitchFamily="49" charset="0"/>
            </a:endParaRPr>
          </a:p>
          <a:p>
            <a:r>
              <a:rPr kumimoji="0" lang="en-US" altLang="en-US" sz="1800" b="0" i="0" u="none" strike="noStrike" cap="none" normalizeH="0" baseline="0" dirty="0">
                <a:ln>
                  <a:noFill/>
                </a:ln>
                <a:solidFill>
                  <a:srgbClr val="0000FF"/>
                </a:solidFill>
                <a:effectLst/>
                <a:latin typeface="Consolas" panose="020B0609020204030204" pitchFamily="49" charset="0"/>
              </a:rPr>
              <a:t>namespace</a:t>
            </a:r>
            <a:r>
              <a:rPr kumimoji="0" lang="en-US" altLang="en-US" sz="1800" b="0" i="0" u="none" strike="noStrike" cap="none" normalizeH="0" baseline="0" dirty="0">
                <a:ln>
                  <a:noFill/>
                </a:ln>
                <a:solidFill>
                  <a:srgbClr val="000000"/>
                </a:solidFill>
                <a:effectLst/>
                <a:latin typeface="Consolas" panose="020B0609020204030204" pitchFamily="49" charset="0"/>
              </a:rPr>
              <a:t> Mad401.Lecture1 </a:t>
            </a:r>
            <a:r>
              <a:rPr lang="en-CA" sz="1800" dirty="0">
                <a:solidFill>
                  <a:srgbClr val="000000"/>
                </a:solidFill>
                <a:latin typeface="Consolas" panose="020B0609020204030204" pitchFamily="49" charset="0"/>
              </a:rPr>
              <a:t>{</a:t>
            </a:r>
          </a:p>
          <a:p>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class</a:t>
            </a:r>
            <a:r>
              <a:rPr lang="en-CA" sz="1800" dirty="0">
                <a:solidFill>
                  <a:srgbClr val="000000"/>
                </a:solidFill>
                <a:latin typeface="Consolas" panose="020B0609020204030204" pitchFamily="49" charset="0"/>
              </a:rPr>
              <a:t> </a:t>
            </a:r>
            <a:r>
              <a:rPr lang="en-CA" sz="1800" dirty="0">
                <a:solidFill>
                  <a:srgbClr val="2B91AF"/>
                </a:solidFill>
                <a:latin typeface="Consolas" panose="020B0609020204030204" pitchFamily="49" charset="0"/>
              </a:rPr>
              <a:t>Program</a:t>
            </a:r>
            <a:r>
              <a:rPr lang="en-CA"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74531F"/>
                </a:solidFill>
                <a:latin typeface="Consolas" panose="020B0609020204030204" pitchFamily="49" charset="0"/>
              </a:rPr>
              <a:t>Main</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args</a:t>
            </a:r>
            <a:r>
              <a:rPr lang="en-US" sz="1800" dirty="0">
                <a:solidFill>
                  <a:srgbClr val="000000"/>
                </a:solidFill>
                <a:latin typeface="Consolas" panose="020B0609020204030204" pitchFamily="49" charset="0"/>
              </a:rPr>
              <a:t>) {</a:t>
            </a:r>
          </a:p>
          <a:p>
            <a:endParaRPr lang="en-CA" sz="1800" dirty="0">
              <a:solidFill>
                <a:srgbClr val="000000"/>
              </a:solidFill>
              <a:latin typeface="Consolas" panose="020B0609020204030204" pitchFamily="49" charset="0"/>
            </a:endParaRPr>
          </a:p>
          <a:p>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string</a:t>
            </a:r>
            <a:r>
              <a:rPr lang="en-CA" sz="1800" dirty="0">
                <a:solidFill>
                  <a:srgbClr val="000000"/>
                </a:solidFill>
                <a:latin typeface="Consolas" panose="020B0609020204030204" pitchFamily="49" charset="0"/>
              </a:rPr>
              <a:t> </a:t>
            </a:r>
            <a:r>
              <a:rPr lang="en-CA" sz="1800" dirty="0" err="1">
                <a:solidFill>
                  <a:srgbClr val="1F377F"/>
                </a:solidFill>
                <a:latin typeface="Consolas" panose="020B0609020204030204" pitchFamily="49" charset="0"/>
              </a:rPr>
              <a:t>firstName</a:t>
            </a:r>
            <a:r>
              <a:rPr lang="en-CA" sz="1800" dirty="0">
                <a:solidFill>
                  <a:srgbClr val="000000"/>
                </a:solidFill>
                <a:latin typeface="Consolas" panose="020B0609020204030204" pitchFamily="49" charset="0"/>
              </a:rPr>
              <a:t>;</a:t>
            </a:r>
          </a:p>
          <a:p>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string</a:t>
            </a:r>
            <a:r>
              <a:rPr lang="en-CA" sz="1800" dirty="0">
                <a:solidFill>
                  <a:srgbClr val="000000"/>
                </a:solidFill>
                <a:latin typeface="Consolas" panose="020B0609020204030204" pitchFamily="49" charset="0"/>
              </a:rPr>
              <a:t> </a:t>
            </a:r>
            <a:r>
              <a:rPr lang="en-CA" sz="1800" dirty="0" err="1">
                <a:solidFill>
                  <a:srgbClr val="1F377F"/>
                </a:solidFill>
                <a:latin typeface="Consolas" panose="020B0609020204030204" pitchFamily="49" charset="0"/>
              </a:rPr>
              <a:t>lastName</a:t>
            </a:r>
            <a:r>
              <a:rPr lang="en-CA" sz="1800" dirty="0">
                <a:solidFill>
                  <a:srgbClr val="000000"/>
                </a:solidFill>
                <a:latin typeface="Consolas" panose="020B0609020204030204" pitchFamily="49" charset="0"/>
              </a:rPr>
              <a:t>;</a:t>
            </a:r>
          </a:p>
          <a:p>
            <a:endParaRPr lang="en-CA" sz="1800" dirty="0">
              <a:solidFill>
                <a:srgbClr val="000000"/>
              </a:solidFill>
              <a:latin typeface="Consolas" panose="020B0609020204030204" pitchFamily="49" charset="0"/>
            </a:endParaRPr>
          </a:p>
          <a:p>
            <a:r>
              <a:rPr lang="en-CA" sz="1800" dirty="0">
                <a:solidFill>
                  <a:srgbClr val="000000"/>
                </a:solidFill>
                <a:latin typeface="Consolas" panose="020B0609020204030204" pitchFamily="49" charset="0"/>
              </a:rPr>
              <a:t>            </a:t>
            </a:r>
            <a:r>
              <a:rPr lang="en-CA" sz="1800" dirty="0" err="1">
                <a:solidFill>
                  <a:srgbClr val="2B91AF"/>
                </a:solidFill>
                <a:latin typeface="Consolas" panose="020B0609020204030204" pitchFamily="49" charset="0"/>
              </a:rPr>
              <a:t>Console</a:t>
            </a:r>
            <a:r>
              <a:rPr lang="en-CA" sz="1800" dirty="0" err="1">
                <a:solidFill>
                  <a:srgbClr val="000000"/>
                </a:solidFill>
                <a:latin typeface="Consolas" panose="020B0609020204030204" pitchFamily="49" charset="0"/>
              </a:rPr>
              <a:t>.</a:t>
            </a:r>
            <a:r>
              <a:rPr lang="en-CA" sz="1800" dirty="0" err="1">
                <a:solidFill>
                  <a:srgbClr val="74531F"/>
                </a:solidFill>
                <a:latin typeface="Consolas" panose="020B0609020204030204" pitchFamily="49" charset="0"/>
              </a:rPr>
              <a:t>WriteLine</a:t>
            </a:r>
            <a:r>
              <a:rPr lang="en-CA" sz="1800" dirty="0">
                <a:solidFill>
                  <a:srgbClr val="000000"/>
                </a:solidFill>
                <a:latin typeface="Consolas" panose="020B0609020204030204" pitchFamily="49" charset="0"/>
              </a:rPr>
              <a:t>(</a:t>
            </a:r>
            <a:r>
              <a:rPr lang="en-CA" sz="1800" dirty="0">
                <a:solidFill>
                  <a:srgbClr val="A31515"/>
                </a:solidFill>
                <a:latin typeface="Consolas" panose="020B0609020204030204" pitchFamily="49" charset="0"/>
              </a:rPr>
              <a:t>"Hey you!"</a:t>
            </a:r>
            <a:r>
              <a:rPr lang="en-CA"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Console</a:t>
            </a:r>
            <a:r>
              <a:rPr lang="en-US" sz="1800" dirty="0" err="1">
                <a:solidFill>
                  <a:srgbClr val="000000"/>
                </a:solidFill>
                <a:latin typeface="Consolas" panose="020B0609020204030204" pitchFamily="49" charset="0"/>
              </a:rPr>
              <a:t>.</a:t>
            </a:r>
            <a:r>
              <a:rPr lang="en-US" sz="1800" dirty="0" err="1">
                <a:solidFill>
                  <a:srgbClr val="74531F"/>
                </a:solidFill>
                <a:latin typeface="Consolas" panose="020B0609020204030204" pitchFamily="49" charset="0"/>
              </a:rPr>
              <a:t>Write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"Enter your first name: "</a:t>
            </a:r>
            <a:r>
              <a:rPr lang="en-US" sz="1800" dirty="0">
                <a:solidFill>
                  <a:srgbClr val="000000"/>
                </a:solidFill>
                <a:latin typeface="Consolas" panose="020B0609020204030204" pitchFamily="49" charset="0"/>
              </a:rPr>
              <a:t>);</a:t>
            </a:r>
          </a:p>
          <a:p>
            <a:r>
              <a:rPr lang="en-CA" sz="1800" dirty="0">
                <a:solidFill>
                  <a:srgbClr val="000000"/>
                </a:solidFill>
                <a:latin typeface="Consolas" panose="020B0609020204030204" pitchFamily="49" charset="0"/>
              </a:rPr>
              <a:t>            </a:t>
            </a:r>
            <a:r>
              <a:rPr lang="en-CA" sz="1800" dirty="0" err="1">
                <a:solidFill>
                  <a:srgbClr val="1F377F"/>
                </a:solidFill>
                <a:latin typeface="Consolas" panose="020B0609020204030204" pitchFamily="49" charset="0"/>
              </a:rPr>
              <a:t>firstName</a:t>
            </a:r>
            <a:r>
              <a:rPr lang="en-CA" sz="1800" dirty="0">
                <a:solidFill>
                  <a:srgbClr val="000000"/>
                </a:solidFill>
                <a:latin typeface="Consolas" panose="020B0609020204030204" pitchFamily="49" charset="0"/>
              </a:rPr>
              <a:t> = </a:t>
            </a:r>
            <a:r>
              <a:rPr lang="en-CA" sz="1800" dirty="0" err="1">
                <a:solidFill>
                  <a:srgbClr val="2B91AF"/>
                </a:solidFill>
                <a:latin typeface="Consolas" panose="020B0609020204030204" pitchFamily="49" charset="0"/>
              </a:rPr>
              <a:t>Console</a:t>
            </a:r>
            <a:r>
              <a:rPr lang="en-CA" sz="1800" dirty="0" err="1">
                <a:solidFill>
                  <a:srgbClr val="000000"/>
                </a:solidFill>
                <a:latin typeface="Consolas" panose="020B0609020204030204" pitchFamily="49" charset="0"/>
              </a:rPr>
              <a:t>.</a:t>
            </a:r>
            <a:r>
              <a:rPr lang="en-CA" sz="1800" dirty="0" err="1">
                <a:solidFill>
                  <a:srgbClr val="74531F"/>
                </a:solidFill>
                <a:latin typeface="Consolas" panose="020B0609020204030204" pitchFamily="49" charset="0"/>
              </a:rPr>
              <a:t>ReadLine</a:t>
            </a:r>
            <a:r>
              <a:rPr lang="en-CA"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Console</a:t>
            </a:r>
            <a:r>
              <a:rPr lang="en-US" sz="1800" dirty="0" err="1">
                <a:solidFill>
                  <a:srgbClr val="000000"/>
                </a:solidFill>
                <a:latin typeface="Consolas" panose="020B0609020204030204" pitchFamily="49" charset="0"/>
              </a:rPr>
              <a:t>.</a:t>
            </a:r>
            <a:r>
              <a:rPr lang="en-US" sz="1800" dirty="0" err="1">
                <a:solidFill>
                  <a:srgbClr val="74531F"/>
                </a:solidFill>
                <a:latin typeface="Consolas" panose="020B0609020204030204" pitchFamily="49" charset="0"/>
              </a:rPr>
              <a:t>Write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"Enter your last name: "</a:t>
            </a:r>
            <a:r>
              <a:rPr lang="en-US" sz="1800" dirty="0">
                <a:solidFill>
                  <a:srgbClr val="000000"/>
                </a:solidFill>
                <a:latin typeface="Consolas" panose="020B0609020204030204" pitchFamily="49" charset="0"/>
              </a:rPr>
              <a:t>);</a:t>
            </a:r>
          </a:p>
          <a:p>
            <a:r>
              <a:rPr lang="en-CA" sz="1800" dirty="0">
                <a:solidFill>
                  <a:srgbClr val="000000"/>
                </a:solidFill>
                <a:latin typeface="Consolas" panose="020B0609020204030204" pitchFamily="49" charset="0"/>
              </a:rPr>
              <a:t>            </a:t>
            </a:r>
            <a:r>
              <a:rPr lang="en-CA" sz="1800" dirty="0" err="1">
                <a:solidFill>
                  <a:srgbClr val="1F377F"/>
                </a:solidFill>
                <a:latin typeface="Consolas" panose="020B0609020204030204" pitchFamily="49" charset="0"/>
              </a:rPr>
              <a:t>lastName</a:t>
            </a:r>
            <a:r>
              <a:rPr lang="en-CA" sz="1800" dirty="0">
                <a:solidFill>
                  <a:srgbClr val="000000"/>
                </a:solidFill>
                <a:latin typeface="Consolas" panose="020B0609020204030204" pitchFamily="49" charset="0"/>
              </a:rPr>
              <a:t> = </a:t>
            </a:r>
            <a:r>
              <a:rPr lang="en-CA" sz="1800" dirty="0" err="1">
                <a:solidFill>
                  <a:srgbClr val="2B91AF"/>
                </a:solidFill>
                <a:latin typeface="Consolas" panose="020B0609020204030204" pitchFamily="49" charset="0"/>
              </a:rPr>
              <a:t>Console</a:t>
            </a:r>
            <a:r>
              <a:rPr lang="en-CA" sz="1800" dirty="0" err="1">
                <a:solidFill>
                  <a:srgbClr val="000000"/>
                </a:solidFill>
                <a:latin typeface="Consolas" panose="020B0609020204030204" pitchFamily="49" charset="0"/>
              </a:rPr>
              <a:t>.</a:t>
            </a:r>
            <a:r>
              <a:rPr lang="en-CA" sz="1800" dirty="0" err="1">
                <a:solidFill>
                  <a:srgbClr val="74531F"/>
                </a:solidFill>
                <a:latin typeface="Consolas" panose="020B0609020204030204" pitchFamily="49" charset="0"/>
              </a:rPr>
              <a:t>ReadLine</a:t>
            </a:r>
            <a:r>
              <a:rPr lang="en-CA" sz="1800" dirty="0">
                <a:solidFill>
                  <a:srgbClr val="000000"/>
                </a:solidFill>
                <a:latin typeface="Consolas" panose="020B0609020204030204" pitchFamily="49" charset="0"/>
              </a:rPr>
              <a:t>();</a:t>
            </a:r>
          </a:p>
          <a:p>
            <a:endParaRPr lang="en-CA"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Console</a:t>
            </a:r>
            <a:r>
              <a:rPr lang="en-US" sz="1800" dirty="0" err="1">
                <a:solidFill>
                  <a:srgbClr val="000000"/>
                </a:solidFill>
                <a:latin typeface="Consolas" panose="020B0609020204030204" pitchFamily="49" charset="0"/>
              </a:rPr>
              <a:t>.</a:t>
            </a:r>
            <a:r>
              <a:rPr lang="en-US" sz="1800" dirty="0" err="1">
                <a:solidFill>
                  <a:srgbClr val="74531F"/>
                </a:solidFill>
                <a:latin typeface="Consolas" panose="020B0609020204030204" pitchFamily="49" charset="0"/>
              </a:rPr>
              <a:t>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$"Your full name is </a:t>
            </a:r>
            <a:r>
              <a:rPr lang="en-US" sz="1800" dirty="0">
                <a:solidFill>
                  <a:srgbClr val="000000"/>
                </a:solidFill>
                <a:latin typeface="Consolas" panose="020B0609020204030204" pitchFamily="49" charset="0"/>
              </a:rPr>
              <a:t>{ </a:t>
            </a:r>
            <a:r>
              <a:rPr lang="en-US" sz="1800" dirty="0" err="1">
                <a:solidFill>
                  <a:srgbClr val="1F377F"/>
                </a:solidFill>
                <a:latin typeface="Consolas" panose="020B0609020204030204" pitchFamily="49" charset="0"/>
              </a:rPr>
              <a:t>firstName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err="1">
                <a:solidFill>
                  <a:srgbClr val="1F377F"/>
                </a:solidFill>
                <a:latin typeface="Consolas" panose="020B0609020204030204" pitchFamily="49" charset="0"/>
              </a:rPr>
              <a:t>lastName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Console</a:t>
            </a:r>
            <a:r>
              <a:rPr lang="en-US" sz="1800" dirty="0" err="1">
                <a:solidFill>
                  <a:srgbClr val="000000"/>
                </a:solidFill>
                <a:latin typeface="Consolas" panose="020B0609020204030204" pitchFamily="49" charset="0"/>
              </a:rPr>
              <a:t>.</a:t>
            </a:r>
            <a:r>
              <a:rPr lang="en-US" sz="1800" dirty="0" err="1">
                <a:solidFill>
                  <a:srgbClr val="74531F"/>
                </a:solidFill>
                <a:latin typeface="Consolas" panose="020B0609020204030204" pitchFamily="49" charset="0"/>
              </a:rPr>
              <a:t>WriteLine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20));</a:t>
            </a:r>
          </a:p>
          <a:p>
            <a:endParaRPr lang="en-CA" sz="2400" dirty="0">
              <a:latin typeface="Times New Roman" panose="02020603050405020304" pitchFamily="18" charset="0"/>
            </a:endParaRPr>
          </a:p>
          <a:p>
            <a:r>
              <a:rPr lang="en-CA" sz="1800" dirty="0">
                <a:solidFill>
                  <a:srgbClr val="000000"/>
                </a:solidFill>
                <a:latin typeface="Consolas" panose="020B0609020204030204" pitchFamily="49" charset="0"/>
              </a:rPr>
              <a:t>        }</a:t>
            </a:r>
          </a:p>
          <a:p>
            <a:r>
              <a:rPr lang="en-CA" sz="1800" dirty="0">
                <a:solidFill>
                  <a:srgbClr val="000000"/>
                </a:solidFill>
                <a:latin typeface="Consolas" panose="020B0609020204030204" pitchFamily="49" charset="0"/>
              </a:rPr>
              <a:t>    }</a:t>
            </a:r>
          </a:p>
          <a:p>
            <a:r>
              <a:rPr lang="en-CA" sz="1800" dirty="0">
                <a:solidFill>
                  <a:srgbClr val="000000"/>
                </a:solidFill>
                <a:latin typeface="Consolas" panose="020B0609020204030204" pitchFamily="49" charset="0"/>
              </a:rPr>
              <a:t>}</a:t>
            </a:r>
          </a:p>
          <a:p>
            <a:endParaRPr lang="en-CA" sz="1800" dirty="0"/>
          </a:p>
        </p:txBody>
      </p:sp>
      <p:sp>
        <p:nvSpPr>
          <p:cNvPr id="4" name="Slide Number Placeholder 3">
            <a:extLst>
              <a:ext uri="{FF2B5EF4-FFF2-40B4-BE49-F238E27FC236}">
                <a16:creationId xmlns:a16="http://schemas.microsoft.com/office/drawing/2014/main" id="{D40F87A8-E245-4E00-BC39-4F20D7F5DD30}"/>
              </a:ext>
            </a:extLst>
          </p:cNvPr>
          <p:cNvSpPr>
            <a:spLocks noGrp="1"/>
          </p:cNvSpPr>
          <p:nvPr>
            <p:ph type="sldNum" sz="quarter" idx="12"/>
          </p:nvPr>
        </p:nvSpPr>
        <p:spPr/>
        <p:txBody>
          <a:bodyPr/>
          <a:lstStyle/>
          <a:p>
            <a:fld id="{57BFFEA6-FD0A-418C-BE47-3DCCF1ED53BD}" type="slidenum">
              <a:rPr lang="en-US" smtClean="0"/>
              <a:t>28</a:t>
            </a:fld>
            <a:endParaRPr lang="en-US" dirty="0"/>
          </a:p>
        </p:txBody>
      </p:sp>
    </p:spTree>
    <p:extLst>
      <p:ext uri="{BB962C8B-B14F-4D97-AF65-F5344CB8AC3E}">
        <p14:creationId xmlns:p14="http://schemas.microsoft.com/office/powerpoint/2010/main" val="25365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CF2-C267-4556-BFF5-086E32A1D9BA}"/>
              </a:ext>
            </a:extLst>
          </p:cNvPr>
          <p:cNvSpPr>
            <a:spLocks noGrp="1"/>
          </p:cNvSpPr>
          <p:nvPr>
            <p:ph type="title"/>
          </p:nvPr>
        </p:nvSpPr>
        <p:spPr/>
        <p:txBody>
          <a:bodyPr>
            <a:normAutofit fontScale="90000"/>
          </a:bodyPr>
          <a:lstStyle/>
          <a:p>
            <a:r>
              <a:rPr lang="en-US" dirty="0"/>
              <a:t>String Interpolation</a:t>
            </a:r>
            <a:endParaRPr lang="en-CA" dirty="0"/>
          </a:p>
        </p:txBody>
      </p:sp>
      <p:sp>
        <p:nvSpPr>
          <p:cNvPr id="3" name="Content Placeholder 2">
            <a:extLst>
              <a:ext uri="{FF2B5EF4-FFF2-40B4-BE49-F238E27FC236}">
                <a16:creationId xmlns:a16="http://schemas.microsoft.com/office/drawing/2014/main" id="{C15D418E-4D75-45A4-A245-4C11E8F54194}"/>
              </a:ext>
            </a:extLst>
          </p:cNvPr>
          <p:cNvSpPr>
            <a:spLocks noGrp="1"/>
          </p:cNvSpPr>
          <p:nvPr>
            <p:ph idx="1"/>
          </p:nvPr>
        </p:nvSpPr>
        <p:spPr/>
        <p:txBody>
          <a:bodyPr/>
          <a:lstStyle/>
          <a:p>
            <a:pPr marL="342900" indent="-342900">
              <a:buFont typeface="Arial" panose="020B0604020202020204" pitchFamily="34" charset="0"/>
              <a:buChar char="•"/>
            </a:pPr>
            <a:r>
              <a:rPr lang="en-US" dirty="0"/>
              <a:t>The string interpolation syntax prefixes a string literal with a dollar symbol and then embeds the expressions within curly brackets.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firstName</a:t>
            </a:r>
            <a:r>
              <a:rPr lang="en-US" dirty="0"/>
              <a:t> and </a:t>
            </a:r>
            <a:r>
              <a:rPr lang="en-US" dirty="0" err="1"/>
              <a:t>lastName</a:t>
            </a:r>
            <a:r>
              <a:rPr lang="en-US" dirty="0"/>
              <a:t> are simple expressions that refer to variables.</a:t>
            </a:r>
          </a:p>
        </p:txBody>
      </p:sp>
      <p:sp>
        <p:nvSpPr>
          <p:cNvPr id="4" name="Slide Number Placeholder 3">
            <a:extLst>
              <a:ext uri="{FF2B5EF4-FFF2-40B4-BE49-F238E27FC236}">
                <a16:creationId xmlns:a16="http://schemas.microsoft.com/office/drawing/2014/main" id="{E90D8297-04EE-4413-879D-82EA9E258181}"/>
              </a:ext>
            </a:extLst>
          </p:cNvPr>
          <p:cNvSpPr>
            <a:spLocks noGrp="1"/>
          </p:cNvSpPr>
          <p:nvPr>
            <p:ph type="sldNum" sz="quarter" idx="12"/>
          </p:nvPr>
        </p:nvSpPr>
        <p:spPr/>
        <p:txBody>
          <a:bodyPr/>
          <a:lstStyle/>
          <a:p>
            <a:fld id="{57BFFEA6-FD0A-418C-BE47-3DCCF1ED53BD}" type="slidenum">
              <a:rPr lang="en-US" smtClean="0"/>
              <a:t>29</a:t>
            </a:fld>
            <a:endParaRPr lang="en-US" dirty="0"/>
          </a:p>
        </p:txBody>
      </p:sp>
      <p:sp>
        <p:nvSpPr>
          <p:cNvPr id="5" name="TextBox 4">
            <a:extLst>
              <a:ext uri="{FF2B5EF4-FFF2-40B4-BE49-F238E27FC236}">
                <a16:creationId xmlns:a16="http://schemas.microsoft.com/office/drawing/2014/main" id="{BC7D49EF-21A5-4ADA-913D-5D511E836236}"/>
              </a:ext>
            </a:extLst>
          </p:cNvPr>
          <p:cNvSpPr txBox="1"/>
          <p:nvPr/>
        </p:nvSpPr>
        <p:spPr>
          <a:xfrm>
            <a:off x="1133301" y="2613089"/>
            <a:ext cx="9925395" cy="400110"/>
          </a:xfrm>
          <a:prstGeom prst="rect">
            <a:avLst/>
          </a:prstGeom>
          <a:solidFill>
            <a:schemeClr val="bg1"/>
          </a:solidFill>
          <a:ln>
            <a:solidFill>
              <a:schemeClr val="accent1"/>
            </a:solidFill>
          </a:ln>
        </p:spPr>
        <p:txBody>
          <a:bodyPr wrap="square" rtlCol="0">
            <a:spAutoFit/>
          </a:bodyPr>
          <a:lstStyle/>
          <a:p>
            <a:r>
              <a:rPr lang="en-US" sz="2000" dirty="0" err="1">
                <a:solidFill>
                  <a:srgbClr val="2B91AF"/>
                </a:solidFill>
                <a:latin typeface="Consolas" panose="020B0609020204030204" pitchFamily="49" charset="0"/>
              </a:rPr>
              <a:t>Console</a:t>
            </a:r>
            <a:r>
              <a:rPr lang="en-US" sz="2000" dirty="0" err="1">
                <a:solidFill>
                  <a:srgbClr val="000000"/>
                </a:solidFill>
                <a:latin typeface="Consolas" panose="020B0609020204030204" pitchFamily="49" charset="0"/>
              </a:rPr>
              <a:t>.</a:t>
            </a:r>
            <a:r>
              <a:rPr lang="en-US" sz="2000" dirty="0" err="1">
                <a:solidFill>
                  <a:srgbClr val="74531F"/>
                </a:solidFill>
                <a:latin typeface="Consolas" panose="020B0609020204030204" pitchFamily="49" charset="0"/>
              </a:rPr>
              <a:t>WriteLine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$"Your full name is </a:t>
            </a:r>
            <a:r>
              <a:rPr lang="en-US" sz="2000" dirty="0">
                <a:solidFill>
                  <a:srgbClr val="000000"/>
                </a:solidFill>
                <a:latin typeface="Consolas" panose="020B0609020204030204" pitchFamily="49" charset="0"/>
              </a:rPr>
              <a:t>{ </a:t>
            </a:r>
            <a:r>
              <a:rPr lang="en-US" sz="2000" dirty="0" err="1">
                <a:solidFill>
                  <a:srgbClr val="1F377F"/>
                </a:solidFill>
                <a:latin typeface="Consolas" panose="020B0609020204030204" pitchFamily="49" charset="0"/>
              </a:rPr>
              <a:t>firstName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err="1">
                <a:solidFill>
                  <a:srgbClr val="1F377F"/>
                </a:solidFill>
                <a:latin typeface="Consolas" panose="020B0609020204030204" pitchFamily="49" charset="0"/>
              </a:rPr>
              <a:t>lastName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9073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a:xfrm>
            <a:off x="762000" y="1387928"/>
            <a:ext cx="5026241" cy="4697093"/>
          </a:xfrm>
        </p:spPr>
        <p:txBody>
          <a:bodyPr>
            <a:normAutofit fontScale="62500" lnSpcReduction="20000"/>
          </a:bodyPr>
          <a:lstStyle/>
          <a:p>
            <a:pPr marL="342900" indent="-342900">
              <a:buFont typeface="Arial" panose="020B0604020202020204" pitchFamily="34" charset="0"/>
              <a:buChar char="•"/>
            </a:pPr>
            <a:r>
              <a:rPr lang="en-US" sz="2800" dirty="0"/>
              <a:t>Introduction to C#</a:t>
            </a:r>
          </a:p>
          <a:p>
            <a:pPr marL="342900" indent="-342900">
              <a:buFont typeface="Arial" panose="020B0604020202020204" pitchFamily="34" charset="0"/>
              <a:buChar char="•"/>
            </a:pPr>
            <a:r>
              <a:rPr lang="en-US" sz="2800" dirty="0"/>
              <a:t>Introduction to Visual Studio</a:t>
            </a:r>
          </a:p>
          <a:p>
            <a:pPr marL="342900" indent="-342900">
              <a:buFont typeface="Arial" panose="020B0604020202020204" pitchFamily="34" charset="0"/>
              <a:buChar char="•"/>
            </a:pPr>
            <a:r>
              <a:rPr lang="en-US" sz="2800" dirty="0"/>
              <a:t>Variables</a:t>
            </a:r>
          </a:p>
          <a:p>
            <a:pPr marL="342900" indent="-342900">
              <a:buFont typeface="Arial" panose="020B0604020202020204" pitchFamily="34" charset="0"/>
              <a:buChar char="•"/>
            </a:pPr>
            <a:r>
              <a:rPr lang="en-US" sz="2800" dirty="0"/>
              <a:t>Console </a:t>
            </a:r>
            <a:r>
              <a:rPr lang="en-US" sz="2800" dirty="0" err="1"/>
              <a:t>Input/Output</a:t>
            </a:r>
            <a:endParaRPr lang="en-US" sz="2800" dirty="0"/>
          </a:p>
          <a:p>
            <a:pPr marL="342900" indent="-342900">
              <a:buFont typeface="Arial" panose="020B0604020202020204" pitchFamily="34" charset="0"/>
              <a:buChar char="•"/>
            </a:pPr>
            <a:r>
              <a:rPr lang="en-US" sz="2800" dirty="0"/>
              <a:t>String Interpolation</a:t>
            </a:r>
          </a:p>
          <a:p>
            <a:pPr marL="342900" indent="-342900">
              <a:buFont typeface="Arial" panose="020B0604020202020204" pitchFamily="34" charset="0"/>
              <a:buChar char="•"/>
            </a:pPr>
            <a:r>
              <a:rPr lang="en-US" sz="2800" dirty="0"/>
              <a:t>Composite Formatting</a:t>
            </a:r>
          </a:p>
          <a:p>
            <a:pPr marL="342900" indent="-342900">
              <a:buFont typeface="Arial" panose="020B0604020202020204" pitchFamily="34" charset="0"/>
              <a:buChar char="•"/>
            </a:pPr>
            <a:r>
              <a:rPr lang="en-US" sz="2800" dirty="0"/>
              <a:t>Comments</a:t>
            </a:r>
          </a:p>
          <a:p>
            <a:pPr marL="342900" indent="-342900">
              <a:buFont typeface="Arial" panose="020B0604020202020204" pitchFamily="34" charset="0"/>
              <a:buChar char="•"/>
            </a:pPr>
            <a:r>
              <a:rPr lang="en-US" sz="2800" dirty="0"/>
              <a:t>Data Types &amp; Conversions</a:t>
            </a:r>
          </a:p>
          <a:p>
            <a:pPr marL="1028700" lvl="1" indent="-342900">
              <a:buFont typeface="Arial" panose="020B0604020202020204" pitchFamily="34" charset="0"/>
              <a:buChar char="•"/>
            </a:pPr>
            <a:r>
              <a:rPr lang="en-US" sz="2400" dirty="0"/>
              <a:t>Categories of types</a:t>
            </a:r>
          </a:p>
          <a:p>
            <a:pPr marL="1028700" lvl="1" indent="-342900">
              <a:buFont typeface="Arial" panose="020B0604020202020204" pitchFamily="34" charset="0"/>
              <a:buChar char="•"/>
            </a:pPr>
            <a:r>
              <a:rPr lang="en-US" sz="2400" dirty="0"/>
              <a:t>Numeric types</a:t>
            </a:r>
          </a:p>
          <a:p>
            <a:pPr marL="1028700" lvl="1" indent="-342900">
              <a:buFont typeface="Arial" panose="020B0604020202020204" pitchFamily="34" charset="0"/>
              <a:buChar char="•"/>
            </a:pPr>
            <a:r>
              <a:rPr lang="en-US" sz="2400" dirty="0"/>
              <a:t>Null and void</a:t>
            </a:r>
          </a:p>
          <a:p>
            <a:pPr marL="1028700" lvl="1" indent="-342900">
              <a:buFont typeface="Arial" panose="020B0604020202020204" pitchFamily="34" charset="0"/>
              <a:buChar char="•"/>
            </a:pPr>
            <a:r>
              <a:rPr lang="en-US" sz="2400" dirty="0"/>
              <a:t>Conversions</a:t>
            </a:r>
          </a:p>
          <a:p>
            <a:pPr marL="1028700" lvl="1" indent="-342900">
              <a:buFont typeface="Arial" panose="020B0604020202020204" pitchFamily="34" charset="0"/>
              <a:buChar char="•"/>
            </a:pPr>
            <a:r>
              <a:rPr lang="en-US" sz="2400" dirty="0"/>
              <a:t>Arrays</a:t>
            </a:r>
          </a:p>
          <a:p>
            <a:pPr marL="1028700" lvl="1" indent="-342900">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57BFFEA6-FD0A-418C-BE47-3DCCF1ED53BD}" type="slidenum">
              <a:rPr lang="en-US" smtClean="0"/>
              <a:t>3</a:t>
            </a:fld>
            <a:endParaRPr lang="en-US" dirty="0"/>
          </a:p>
        </p:txBody>
      </p:sp>
      <p:sp>
        <p:nvSpPr>
          <p:cNvPr id="5" name="Content Placeholder 2">
            <a:extLst>
              <a:ext uri="{FF2B5EF4-FFF2-40B4-BE49-F238E27FC236}">
                <a16:creationId xmlns:a16="http://schemas.microsoft.com/office/drawing/2014/main" id="{585225D4-DFBE-46DC-B44E-EB7C413756BF}"/>
              </a:ext>
            </a:extLst>
          </p:cNvPr>
          <p:cNvSpPr txBox="1">
            <a:spLocks/>
          </p:cNvSpPr>
          <p:nvPr/>
        </p:nvSpPr>
        <p:spPr>
          <a:xfrm>
            <a:off x="5788241" y="1387927"/>
            <a:ext cx="5511005" cy="4697093"/>
          </a:xfrm>
          <a:prstGeom prst="rect">
            <a:avLst/>
          </a:prstGeom>
        </p:spPr>
        <p:txBody>
          <a:bodyPr vert="horz" lIns="91440" tIns="45720" rIns="91440" bIns="45720" rtlCol="0">
            <a:norm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26121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17AB-F428-4037-938D-25DC74529EFB}"/>
              </a:ext>
            </a:extLst>
          </p:cNvPr>
          <p:cNvSpPr>
            <a:spLocks noGrp="1"/>
          </p:cNvSpPr>
          <p:nvPr>
            <p:ph type="title"/>
          </p:nvPr>
        </p:nvSpPr>
        <p:spPr/>
        <p:txBody>
          <a:bodyPr>
            <a:normAutofit fontScale="90000"/>
          </a:bodyPr>
          <a:lstStyle/>
          <a:p>
            <a:r>
              <a:rPr lang="en-US" dirty="0"/>
              <a:t>Composite Formatting</a:t>
            </a:r>
            <a:endParaRPr lang="en-CA" dirty="0"/>
          </a:p>
        </p:txBody>
      </p:sp>
      <p:sp>
        <p:nvSpPr>
          <p:cNvPr id="3" name="Content Placeholder 2">
            <a:extLst>
              <a:ext uri="{FF2B5EF4-FFF2-40B4-BE49-F238E27FC236}">
                <a16:creationId xmlns:a16="http://schemas.microsoft.com/office/drawing/2014/main" id="{B6C29BD2-8804-42E8-945F-80B4897F01B2}"/>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Before C# 6.0, composite formatting had to be used instead of string interpolation</a:t>
            </a:r>
          </a:p>
          <a:p>
            <a:pPr marL="342900" indent="-342900">
              <a:buFont typeface="Arial" panose="020B0604020202020204" pitchFamily="34" charset="0"/>
              <a:buChar char="•"/>
            </a:pPr>
            <a:r>
              <a:rPr lang="en-US" dirty="0"/>
              <a:t>A format string is provided which contains indexed placeholders for data insertion</a:t>
            </a:r>
          </a:p>
          <a:p>
            <a:pPr marL="342900" indent="-342900">
              <a:buFont typeface="Arial" panose="020B0604020202020204" pitchFamily="34" charset="0"/>
              <a:buChar char="•"/>
            </a:pPr>
            <a:r>
              <a:rPr lang="en-US" dirty="0"/>
              <a:t>Each placeholder corresponds with the order of arguments that appear after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The index starts with 0 as with arrays</a:t>
            </a:r>
          </a:p>
          <a:p>
            <a:pPr marL="342900" indent="-342900">
              <a:buFont typeface="Arial" panose="020B0604020202020204" pitchFamily="34" charset="0"/>
              <a:buChar char="•"/>
            </a:pPr>
            <a:r>
              <a:rPr lang="en-US" dirty="0"/>
              <a:t>Note: The indexes do not need to appear in order</a:t>
            </a:r>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DFFC60A2-E2E0-4456-8CDD-BA19707A3615}"/>
              </a:ext>
            </a:extLst>
          </p:cNvPr>
          <p:cNvSpPr>
            <a:spLocks noGrp="1"/>
          </p:cNvSpPr>
          <p:nvPr>
            <p:ph type="sldNum" sz="quarter" idx="12"/>
          </p:nvPr>
        </p:nvSpPr>
        <p:spPr/>
        <p:txBody>
          <a:bodyPr/>
          <a:lstStyle/>
          <a:p>
            <a:fld id="{57BFFEA6-FD0A-418C-BE47-3DCCF1ED53BD}" type="slidenum">
              <a:rPr lang="en-US" smtClean="0"/>
              <a:t>30</a:t>
            </a:fld>
            <a:endParaRPr lang="en-US" dirty="0"/>
          </a:p>
        </p:txBody>
      </p:sp>
      <p:sp>
        <p:nvSpPr>
          <p:cNvPr id="5" name="TextBox 4">
            <a:extLst>
              <a:ext uri="{FF2B5EF4-FFF2-40B4-BE49-F238E27FC236}">
                <a16:creationId xmlns:a16="http://schemas.microsoft.com/office/drawing/2014/main" id="{E09B777D-172F-4F4D-A3D4-AA4BC505F23B}"/>
              </a:ext>
            </a:extLst>
          </p:cNvPr>
          <p:cNvSpPr txBox="1"/>
          <p:nvPr/>
        </p:nvSpPr>
        <p:spPr>
          <a:xfrm>
            <a:off x="1540624" y="4201637"/>
            <a:ext cx="9110749" cy="369332"/>
          </a:xfrm>
          <a:prstGeom prst="rect">
            <a:avLst/>
          </a:prstGeom>
          <a:solidFill>
            <a:schemeClr val="bg1"/>
          </a:solidFill>
          <a:ln>
            <a:solidFill>
              <a:schemeClr val="accent1"/>
            </a:solidFill>
          </a:ln>
        </p:spPr>
        <p:txBody>
          <a:bodyPr wrap="square" rtlCol="0">
            <a:spAutoFit/>
          </a:bodyPr>
          <a:lstStyle/>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"Your full name is {0} {1}."</a:t>
            </a:r>
            <a:r>
              <a:rPr lang="en-US" dirty="0">
                <a:solidFill>
                  <a:srgbClr val="000000"/>
                </a:solidFill>
                <a:latin typeface="Consolas" panose="020B0609020204030204" pitchFamily="49" charset="0"/>
              </a:rPr>
              <a:t>, </a:t>
            </a:r>
            <a:r>
              <a:rPr lang="en-US" dirty="0" err="1">
                <a:solidFill>
                  <a:srgbClr val="1F377F"/>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1F377F"/>
                </a:solidFill>
                <a:latin typeface="Consolas" panose="020B0609020204030204" pitchFamily="49" charset="0"/>
              </a:rPr>
              <a:t>lastName</a:t>
            </a:r>
            <a:r>
              <a:rPr lang="en-US" dirty="0">
                <a:solidFill>
                  <a:srgbClr val="000000"/>
                </a:solidFill>
                <a:latin typeface="Consolas" panose="020B0609020204030204" pitchFamily="49" charset="0"/>
              </a:rPr>
              <a:t>);</a:t>
            </a:r>
            <a:endParaRPr lang="en-CA"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92860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B858-66C4-409B-958C-F67FAB0B063C}"/>
              </a:ext>
            </a:extLst>
          </p:cNvPr>
          <p:cNvSpPr>
            <a:spLocks noGrp="1"/>
          </p:cNvSpPr>
          <p:nvPr>
            <p:ph type="title"/>
          </p:nvPr>
        </p:nvSpPr>
        <p:spPr/>
        <p:txBody>
          <a:bodyPr>
            <a:normAutofit fontScale="90000"/>
          </a:bodyPr>
          <a:lstStyle/>
          <a:p>
            <a:r>
              <a:rPr lang="en-US" dirty="0"/>
              <a:t>C# Style Comments</a:t>
            </a:r>
            <a:endParaRPr lang="en-CA" dirty="0"/>
          </a:p>
        </p:txBody>
      </p:sp>
      <p:sp>
        <p:nvSpPr>
          <p:cNvPr id="3" name="Content Placeholder 2">
            <a:extLst>
              <a:ext uri="{FF2B5EF4-FFF2-40B4-BE49-F238E27FC236}">
                <a16:creationId xmlns:a16="http://schemas.microsoft.com/office/drawing/2014/main" id="{5B1D7C6E-4EA5-4480-BB9A-E8C723BA3985}"/>
              </a:ext>
            </a:extLst>
          </p:cNvPr>
          <p:cNvSpPr>
            <a:spLocks noGrp="1"/>
          </p:cNvSpPr>
          <p:nvPr>
            <p:ph idx="1"/>
          </p:nvPr>
        </p:nvSpPr>
        <p:spPr/>
        <p:txBody>
          <a:bodyPr/>
          <a:lstStyle/>
          <a:p>
            <a:pPr marL="342900" indent="-342900">
              <a:buFont typeface="Arial" panose="020B0604020202020204" pitchFamily="34" charset="0"/>
              <a:buChar char="•"/>
            </a:pPr>
            <a:r>
              <a:rPr lang="en-US" dirty="0"/>
              <a:t>Similar to Java</a:t>
            </a:r>
          </a:p>
          <a:p>
            <a:pPr marL="1028700" lvl="1" indent="-342900">
              <a:buFont typeface="Arial" panose="020B0604020202020204" pitchFamily="34" charset="0"/>
              <a:buChar char="•"/>
            </a:pPr>
            <a:r>
              <a:rPr lang="en-US" dirty="0"/>
              <a:t>// single line comments</a:t>
            </a:r>
          </a:p>
          <a:p>
            <a:pPr marL="1028700" lvl="1" indent="-342900">
              <a:buFont typeface="Arial" panose="020B0604020202020204" pitchFamily="34" charset="0"/>
              <a:buChar char="•"/>
            </a:pPr>
            <a:r>
              <a:rPr lang="en-US" dirty="0"/>
              <a:t>/* multi line comments */</a:t>
            </a:r>
          </a:p>
          <a:p>
            <a:pPr marL="1028700" lvl="1"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B392387B-8D21-4DFE-AA20-810D38050559}"/>
              </a:ext>
            </a:extLst>
          </p:cNvPr>
          <p:cNvSpPr>
            <a:spLocks noGrp="1"/>
          </p:cNvSpPr>
          <p:nvPr>
            <p:ph type="sldNum" sz="quarter" idx="12"/>
          </p:nvPr>
        </p:nvSpPr>
        <p:spPr/>
        <p:txBody>
          <a:bodyPr/>
          <a:lstStyle/>
          <a:p>
            <a:fld id="{57BFFEA6-FD0A-418C-BE47-3DCCF1ED53BD}" type="slidenum">
              <a:rPr lang="en-US" smtClean="0"/>
              <a:t>31</a:t>
            </a:fld>
            <a:endParaRPr lang="en-US" dirty="0"/>
          </a:p>
        </p:txBody>
      </p:sp>
    </p:spTree>
    <p:extLst>
      <p:ext uri="{BB962C8B-B14F-4D97-AF65-F5344CB8AC3E}">
        <p14:creationId xmlns:p14="http://schemas.microsoft.com/office/powerpoint/2010/main" val="3081959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D223-4CC7-4D1C-9B03-B151E139DE86}"/>
              </a:ext>
            </a:extLst>
          </p:cNvPr>
          <p:cNvSpPr>
            <a:spLocks noGrp="1"/>
          </p:cNvSpPr>
          <p:nvPr>
            <p:ph type="title"/>
          </p:nvPr>
        </p:nvSpPr>
        <p:spPr/>
        <p:txBody>
          <a:bodyPr>
            <a:normAutofit fontScale="90000"/>
          </a:bodyPr>
          <a:lstStyle/>
          <a:p>
            <a:r>
              <a:rPr lang="en-US" dirty="0"/>
              <a:t>C# Integer Data Types</a:t>
            </a:r>
            <a:endParaRPr lang="en-CA" dirty="0"/>
          </a:p>
        </p:txBody>
      </p:sp>
      <p:sp>
        <p:nvSpPr>
          <p:cNvPr id="3" name="Content Placeholder 2">
            <a:extLst>
              <a:ext uri="{FF2B5EF4-FFF2-40B4-BE49-F238E27FC236}">
                <a16:creationId xmlns:a16="http://schemas.microsoft.com/office/drawing/2014/main" id="{F4D3B5A4-6C87-493D-BF04-CA49C283025A}"/>
              </a:ext>
            </a:extLst>
          </p:cNvPr>
          <p:cNvSpPr>
            <a:spLocks noGrp="1"/>
          </p:cNvSpPr>
          <p:nvPr>
            <p:ph idx="1"/>
          </p:nvPr>
        </p:nvSpPr>
        <p:spPr/>
        <p:txBody>
          <a:bodyPr/>
          <a:lstStyle/>
          <a:p>
            <a:pPr marL="342900" indent="-342900">
              <a:buFont typeface="Arial" panose="020B0604020202020204" pitchFamily="34" charset="0"/>
              <a:buChar char="•"/>
            </a:pPr>
            <a:r>
              <a:rPr lang="en-US" dirty="0"/>
              <a:t>There are eight C# integer types:</a:t>
            </a:r>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7F56F13C-B501-433E-8EC6-DB46FE067CA2}"/>
              </a:ext>
            </a:extLst>
          </p:cNvPr>
          <p:cNvSpPr>
            <a:spLocks noGrp="1"/>
          </p:cNvSpPr>
          <p:nvPr>
            <p:ph type="sldNum" sz="quarter" idx="12"/>
          </p:nvPr>
        </p:nvSpPr>
        <p:spPr/>
        <p:txBody>
          <a:bodyPr/>
          <a:lstStyle/>
          <a:p>
            <a:fld id="{57BFFEA6-FD0A-418C-BE47-3DCCF1ED53BD}" type="slidenum">
              <a:rPr lang="en-US" smtClean="0"/>
              <a:t>32</a:t>
            </a:fld>
            <a:endParaRPr lang="en-US" dirty="0"/>
          </a:p>
        </p:txBody>
      </p:sp>
      <p:pic>
        <p:nvPicPr>
          <p:cNvPr id="5" name="Picture 4">
            <a:extLst>
              <a:ext uri="{FF2B5EF4-FFF2-40B4-BE49-F238E27FC236}">
                <a16:creationId xmlns:a16="http://schemas.microsoft.com/office/drawing/2014/main" id="{C1738FDF-4AAA-4BE4-BAE4-A7E3D7C01568}"/>
              </a:ext>
            </a:extLst>
          </p:cNvPr>
          <p:cNvPicPr>
            <a:picLocks noChangeAspect="1"/>
          </p:cNvPicPr>
          <p:nvPr/>
        </p:nvPicPr>
        <p:blipFill>
          <a:blip r:embed="rId2"/>
          <a:stretch>
            <a:fillRect/>
          </a:stretch>
        </p:blipFill>
        <p:spPr>
          <a:xfrm>
            <a:off x="2557705" y="2119129"/>
            <a:ext cx="7076587" cy="3853588"/>
          </a:xfrm>
          <a:prstGeom prst="rect">
            <a:avLst/>
          </a:prstGeom>
          <a:ln>
            <a:solidFill>
              <a:schemeClr val="accent1"/>
            </a:solidFill>
          </a:ln>
        </p:spPr>
      </p:pic>
    </p:spTree>
    <p:extLst>
      <p:ext uri="{BB962C8B-B14F-4D97-AF65-F5344CB8AC3E}">
        <p14:creationId xmlns:p14="http://schemas.microsoft.com/office/powerpoint/2010/main" val="2020885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E443-6A74-49B4-AF9D-E2C6E11C1EF9}"/>
              </a:ext>
            </a:extLst>
          </p:cNvPr>
          <p:cNvSpPr>
            <a:spLocks noGrp="1"/>
          </p:cNvSpPr>
          <p:nvPr>
            <p:ph type="title"/>
          </p:nvPr>
        </p:nvSpPr>
        <p:spPr>
          <a:xfrm>
            <a:off x="762000" y="559678"/>
            <a:ext cx="10667998" cy="697622"/>
          </a:xfrm>
        </p:spPr>
        <p:txBody>
          <a:bodyPr>
            <a:normAutofit fontScale="90000"/>
          </a:bodyPr>
          <a:lstStyle/>
          <a:p>
            <a:r>
              <a:rPr lang="en-US" dirty="0"/>
              <a:t>C# Data Types</a:t>
            </a:r>
            <a:endParaRPr lang="en-CA" dirty="0"/>
          </a:p>
        </p:txBody>
      </p:sp>
      <p:sp>
        <p:nvSpPr>
          <p:cNvPr id="3" name="Content Placeholder 2">
            <a:extLst>
              <a:ext uri="{FF2B5EF4-FFF2-40B4-BE49-F238E27FC236}">
                <a16:creationId xmlns:a16="http://schemas.microsoft.com/office/drawing/2014/main" id="{A8987FE7-B678-4551-83DB-E6D992730A9E}"/>
              </a:ext>
            </a:extLst>
          </p:cNvPr>
          <p:cNvSpPr>
            <a:spLocks noGrp="1"/>
          </p:cNvSpPr>
          <p:nvPr>
            <p:ph idx="1"/>
          </p:nvPr>
        </p:nvSpPr>
        <p:spPr/>
        <p:txBody>
          <a:bodyPr/>
          <a:lstStyle/>
          <a:p>
            <a:pPr marL="342900" indent="-342900">
              <a:buFont typeface="Arial" panose="020B0604020202020204" pitchFamily="34" charset="0"/>
              <a:buChar char="•"/>
            </a:pPr>
            <a:r>
              <a:rPr lang="en-US" dirty="0"/>
              <a:t>All the fundamental types in C# have both a short name and a full name. The full name corresponds to the type as it is named in the Base Class Library (BCL).</a:t>
            </a:r>
          </a:p>
        </p:txBody>
      </p:sp>
      <p:sp>
        <p:nvSpPr>
          <p:cNvPr id="4" name="Slide Number Placeholder 3">
            <a:extLst>
              <a:ext uri="{FF2B5EF4-FFF2-40B4-BE49-F238E27FC236}">
                <a16:creationId xmlns:a16="http://schemas.microsoft.com/office/drawing/2014/main" id="{DF59EDB7-B884-420E-9C60-54E10E0C9099}"/>
              </a:ext>
            </a:extLst>
          </p:cNvPr>
          <p:cNvSpPr>
            <a:spLocks noGrp="1"/>
          </p:cNvSpPr>
          <p:nvPr>
            <p:ph type="sldNum" sz="quarter" idx="12"/>
          </p:nvPr>
        </p:nvSpPr>
        <p:spPr>
          <a:xfrm>
            <a:off x="11784011" y="5607592"/>
            <a:ext cx="407988" cy="365125"/>
          </a:xfrm>
        </p:spPr>
        <p:txBody>
          <a:bodyPr/>
          <a:lstStyle/>
          <a:p>
            <a:fld id="{57BFFEA6-FD0A-418C-BE47-3DCCF1ED53BD}" type="slidenum">
              <a:rPr lang="en-US" smtClean="0"/>
              <a:t>33</a:t>
            </a:fld>
            <a:endParaRPr lang="en-US" dirty="0"/>
          </a:p>
        </p:txBody>
      </p:sp>
    </p:spTree>
    <p:extLst>
      <p:ext uri="{BB962C8B-B14F-4D97-AF65-F5344CB8AC3E}">
        <p14:creationId xmlns:p14="http://schemas.microsoft.com/office/powerpoint/2010/main" val="488752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E443-6A74-49B4-AF9D-E2C6E11C1EF9}"/>
              </a:ext>
            </a:extLst>
          </p:cNvPr>
          <p:cNvSpPr>
            <a:spLocks noGrp="1"/>
          </p:cNvSpPr>
          <p:nvPr>
            <p:ph type="title"/>
          </p:nvPr>
        </p:nvSpPr>
        <p:spPr>
          <a:xfrm>
            <a:off x="762000" y="559678"/>
            <a:ext cx="10667998" cy="697622"/>
          </a:xfrm>
        </p:spPr>
        <p:txBody>
          <a:bodyPr>
            <a:normAutofit fontScale="90000"/>
          </a:bodyPr>
          <a:lstStyle/>
          <a:p>
            <a:r>
              <a:rPr lang="en-US" dirty="0"/>
              <a:t>C# Floating-Point Data Types</a:t>
            </a:r>
            <a:endParaRPr lang="en-CA" dirty="0"/>
          </a:p>
        </p:txBody>
      </p:sp>
      <p:sp>
        <p:nvSpPr>
          <p:cNvPr id="3" name="Content Placeholder 2">
            <a:extLst>
              <a:ext uri="{FF2B5EF4-FFF2-40B4-BE49-F238E27FC236}">
                <a16:creationId xmlns:a16="http://schemas.microsoft.com/office/drawing/2014/main" id="{A8987FE7-B678-4551-83DB-E6D992730A9E}"/>
              </a:ext>
            </a:extLst>
          </p:cNvPr>
          <p:cNvSpPr>
            <a:spLocks noGrp="1"/>
          </p:cNvSpPr>
          <p:nvPr>
            <p:ph idx="1"/>
          </p:nvPr>
        </p:nvSpPr>
        <p:spPr/>
        <p:txBody>
          <a:bodyPr/>
          <a:lstStyle/>
          <a:p>
            <a:pPr marL="342900" indent="-342900">
              <a:buFont typeface="Arial" panose="020B0604020202020204" pitchFamily="34" charset="0"/>
              <a:buChar char="•"/>
            </a:pPr>
            <a:r>
              <a:rPr lang="en-US" dirty="0"/>
              <a:t>C# supports two binary floating-point number types:</a:t>
            </a:r>
            <a:endParaRPr lang="en-CA" dirty="0"/>
          </a:p>
        </p:txBody>
      </p:sp>
      <p:sp>
        <p:nvSpPr>
          <p:cNvPr id="4" name="Slide Number Placeholder 3">
            <a:extLst>
              <a:ext uri="{FF2B5EF4-FFF2-40B4-BE49-F238E27FC236}">
                <a16:creationId xmlns:a16="http://schemas.microsoft.com/office/drawing/2014/main" id="{DF59EDB7-B884-420E-9C60-54E10E0C9099}"/>
              </a:ext>
            </a:extLst>
          </p:cNvPr>
          <p:cNvSpPr>
            <a:spLocks noGrp="1"/>
          </p:cNvSpPr>
          <p:nvPr>
            <p:ph type="sldNum" sz="quarter" idx="12"/>
          </p:nvPr>
        </p:nvSpPr>
        <p:spPr>
          <a:xfrm>
            <a:off x="11784011" y="5607592"/>
            <a:ext cx="407988" cy="365125"/>
          </a:xfrm>
        </p:spPr>
        <p:txBody>
          <a:bodyPr/>
          <a:lstStyle/>
          <a:p>
            <a:fld id="{57BFFEA6-FD0A-418C-BE47-3DCCF1ED53BD}" type="slidenum">
              <a:rPr lang="en-US" smtClean="0"/>
              <a:t>34</a:t>
            </a:fld>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45A0D419-1EE3-498F-AA81-FFA875FDBCCF}"/>
              </a:ext>
            </a:extLst>
          </p:cNvPr>
          <p:cNvPicPr>
            <a:picLocks noChangeAspect="1"/>
          </p:cNvPicPr>
          <p:nvPr/>
        </p:nvPicPr>
        <p:blipFill>
          <a:blip r:embed="rId2"/>
          <a:stretch>
            <a:fillRect/>
          </a:stretch>
        </p:blipFill>
        <p:spPr>
          <a:xfrm>
            <a:off x="1752439" y="2468478"/>
            <a:ext cx="8687120" cy="2535991"/>
          </a:xfrm>
          <a:prstGeom prst="rect">
            <a:avLst/>
          </a:prstGeom>
          <a:ln>
            <a:solidFill>
              <a:schemeClr val="accent1"/>
            </a:solidFill>
          </a:ln>
        </p:spPr>
      </p:pic>
    </p:spTree>
    <p:extLst>
      <p:ext uri="{BB962C8B-B14F-4D97-AF65-F5344CB8AC3E}">
        <p14:creationId xmlns:p14="http://schemas.microsoft.com/office/powerpoint/2010/main" val="55734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17AB-8568-4AA8-BC7A-37FDE5C3CCB9}"/>
              </a:ext>
            </a:extLst>
          </p:cNvPr>
          <p:cNvSpPr>
            <a:spLocks noGrp="1"/>
          </p:cNvSpPr>
          <p:nvPr>
            <p:ph type="title"/>
          </p:nvPr>
        </p:nvSpPr>
        <p:spPr/>
        <p:txBody>
          <a:bodyPr>
            <a:normAutofit fontScale="90000"/>
          </a:bodyPr>
          <a:lstStyle/>
          <a:p>
            <a:r>
              <a:rPr lang="en-US" dirty="0"/>
              <a:t>C# Data Types</a:t>
            </a:r>
            <a:endParaRPr lang="en-CA" dirty="0"/>
          </a:p>
        </p:txBody>
      </p:sp>
      <p:sp>
        <p:nvSpPr>
          <p:cNvPr id="3" name="Content Placeholder 2">
            <a:extLst>
              <a:ext uri="{FF2B5EF4-FFF2-40B4-BE49-F238E27FC236}">
                <a16:creationId xmlns:a16="http://schemas.microsoft.com/office/drawing/2014/main" id="{4A49C3C1-1D38-45D8-975B-54C3A7407B90}"/>
              </a:ext>
            </a:extLst>
          </p:cNvPr>
          <p:cNvSpPr>
            <a:spLocks noGrp="1"/>
          </p:cNvSpPr>
          <p:nvPr>
            <p:ph idx="1"/>
          </p:nvPr>
        </p:nvSpPr>
        <p:spPr/>
        <p:txBody>
          <a:bodyPr/>
          <a:lstStyle/>
          <a:p>
            <a:pPr marL="342900" indent="-342900">
              <a:buFont typeface="Arial" panose="020B0604020202020204" pitchFamily="34" charset="0"/>
              <a:buChar char="•"/>
            </a:pPr>
            <a:r>
              <a:rPr lang="en-US" dirty="0"/>
              <a:t>C# also provides a decimal floating-point type with 128bit precision</a:t>
            </a:r>
          </a:p>
          <a:p>
            <a:pPr marL="1028700" lvl="1" indent="-342900">
              <a:buFont typeface="Arial" panose="020B0604020202020204" pitchFamily="34" charset="0"/>
              <a:buChar char="•"/>
            </a:pPr>
            <a:r>
              <a:rPr lang="en-US" dirty="0"/>
              <a:t>Primarily used for financial calculations</a:t>
            </a:r>
          </a:p>
          <a:p>
            <a:pPr marL="10287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 offers a primitive Boolean type represented by </a:t>
            </a:r>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a:t>
            </a: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C</a:t>
            </a:r>
            <a:r>
              <a:rPr lang="en-CA" dirty="0">
                <a:cs typeface="Courier New" panose="02070309020205020404" pitchFamily="49" charset="0"/>
              </a:rPr>
              <a:t># has a char type which represents a 16-bit character from the UTF-16 encoding standard</a:t>
            </a:r>
          </a:p>
          <a:p>
            <a:pPr marL="1028700" lvl="1" indent="-342900">
              <a:buFont typeface="Arial" panose="020B0604020202020204" pitchFamily="34" charset="0"/>
              <a:buChar char="•"/>
            </a:pPr>
            <a:r>
              <a:rPr lang="en-US" dirty="0">
                <a:cs typeface="Courier New" panose="02070309020205020404" pitchFamily="49" charset="0"/>
              </a:rPr>
              <a:t>Char is the same size as a 16-bit unsigned integer; a value between 0 and 65,535</a:t>
            </a:r>
          </a:p>
          <a:p>
            <a:pPr marL="1028700" lvl="1" indent="-342900">
              <a:buFont typeface="Arial" panose="020B0604020202020204" pitchFamily="34" charset="0"/>
              <a:buChar char="•"/>
            </a:pPr>
            <a:endParaRPr lang="en-CA"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D3931B4F-BF7D-48DB-A35E-92070D6895A1}"/>
              </a:ext>
            </a:extLst>
          </p:cNvPr>
          <p:cNvSpPr>
            <a:spLocks noGrp="1"/>
          </p:cNvSpPr>
          <p:nvPr>
            <p:ph type="sldNum" sz="quarter" idx="12"/>
          </p:nvPr>
        </p:nvSpPr>
        <p:spPr/>
        <p:txBody>
          <a:bodyPr/>
          <a:lstStyle/>
          <a:p>
            <a:fld id="{57BFFEA6-FD0A-418C-BE47-3DCCF1ED53BD}" type="slidenum">
              <a:rPr lang="en-US" smtClean="0"/>
              <a:t>35</a:t>
            </a:fld>
            <a:endParaRPr lang="en-US" dirty="0"/>
          </a:p>
        </p:txBody>
      </p:sp>
    </p:spTree>
    <p:extLst>
      <p:ext uri="{BB962C8B-B14F-4D97-AF65-F5344CB8AC3E}">
        <p14:creationId xmlns:p14="http://schemas.microsoft.com/office/powerpoint/2010/main" val="2433540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C116-67EF-4AF0-8394-5EC73539918A}"/>
              </a:ext>
            </a:extLst>
          </p:cNvPr>
          <p:cNvSpPr>
            <a:spLocks noGrp="1"/>
          </p:cNvSpPr>
          <p:nvPr>
            <p:ph type="title"/>
          </p:nvPr>
        </p:nvSpPr>
        <p:spPr/>
        <p:txBody>
          <a:bodyPr>
            <a:normAutofit fontScale="90000"/>
          </a:bodyPr>
          <a:lstStyle/>
          <a:p>
            <a:r>
              <a:rPr lang="en-US" dirty="0"/>
              <a:t>C# String Data Types</a:t>
            </a:r>
            <a:endParaRPr lang="en-CA" dirty="0"/>
          </a:p>
        </p:txBody>
      </p:sp>
      <p:sp>
        <p:nvSpPr>
          <p:cNvPr id="3" name="Content Placeholder 2">
            <a:extLst>
              <a:ext uri="{FF2B5EF4-FFF2-40B4-BE49-F238E27FC236}">
                <a16:creationId xmlns:a16="http://schemas.microsoft.com/office/drawing/2014/main" id="{423EA76A-CA30-4918-B204-B2A5642949DB}"/>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Similar to Java, the string type in C# is </a:t>
            </a:r>
            <a:r>
              <a:rPr lang="en-US" dirty="0">
                <a:latin typeface="Courier New" panose="02070309020205020404" pitchFamily="49" charset="0"/>
                <a:cs typeface="Courier New" panose="02070309020205020404" pitchFamily="49" charset="0"/>
              </a:rPr>
              <a:t>string</a:t>
            </a: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In C#, you can use the @ symbol in front of a string to signify that a backslash or whitespace should not be interpreted as the beginning of an escape sequence.</a:t>
            </a:r>
          </a:p>
          <a:p>
            <a:pPr marL="342900" indent="-342900">
              <a:buFont typeface="Arial" panose="020B0604020202020204" pitchFamily="34" charset="0"/>
              <a:buChar char="•"/>
            </a:pPr>
            <a:r>
              <a:rPr lang="en-US" dirty="0">
                <a:cs typeface="Courier New" panose="02070309020205020404" pitchFamily="49" charset="0"/>
              </a:rPr>
              <a:t>Note that string literals can be combined with string interpolation by specifying the “$” prior to the “@” symbol, as in this example:</a:t>
            </a:r>
          </a:p>
          <a:p>
            <a:pPr marL="342900" indent="-342900">
              <a:buFont typeface="Arial" panose="020B0604020202020204" pitchFamily="34" charset="0"/>
              <a:buChar char="•"/>
            </a:pPr>
            <a:endParaRPr lang="en-US" dirty="0">
              <a:cs typeface="Courier New" panose="02070309020205020404" pitchFamily="49" charset="0"/>
            </a:endParaRPr>
          </a:p>
          <a:p>
            <a:pPr marL="342900" indent="-342900">
              <a:buFont typeface="Arial" panose="020B0604020202020204" pitchFamily="34" charset="0"/>
              <a:buChar char="•"/>
            </a:pPr>
            <a:endParaRPr lang="en-US" dirty="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Since this is a string literal, the text will output on two lines.</a:t>
            </a:r>
          </a:p>
        </p:txBody>
      </p:sp>
      <p:sp>
        <p:nvSpPr>
          <p:cNvPr id="4" name="Slide Number Placeholder 3">
            <a:extLst>
              <a:ext uri="{FF2B5EF4-FFF2-40B4-BE49-F238E27FC236}">
                <a16:creationId xmlns:a16="http://schemas.microsoft.com/office/drawing/2014/main" id="{431CF577-7555-419D-9C02-02644D6AA976}"/>
              </a:ext>
            </a:extLst>
          </p:cNvPr>
          <p:cNvSpPr>
            <a:spLocks noGrp="1"/>
          </p:cNvSpPr>
          <p:nvPr>
            <p:ph type="sldNum" sz="quarter" idx="12"/>
          </p:nvPr>
        </p:nvSpPr>
        <p:spPr/>
        <p:txBody>
          <a:bodyPr/>
          <a:lstStyle/>
          <a:p>
            <a:fld id="{57BFFEA6-FD0A-418C-BE47-3DCCF1ED53BD}" type="slidenum">
              <a:rPr lang="en-US" smtClean="0"/>
              <a:t>36</a:t>
            </a:fld>
            <a:endParaRPr lang="en-US" dirty="0"/>
          </a:p>
        </p:txBody>
      </p:sp>
      <p:sp>
        <p:nvSpPr>
          <p:cNvPr id="5" name="TextBox 4">
            <a:extLst>
              <a:ext uri="{FF2B5EF4-FFF2-40B4-BE49-F238E27FC236}">
                <a16:creationId xmlns:a16="http://schemas.microsoft.com/office/drawing/2014/main" id="{B1C4DEDE-33BB-453D-A1CB-35A2F1088A4D}"/>
              </a:ext>
            </a:extLst>
          </p:cNvPr>
          <p:cNvSpPr txBox="1"/>
          <p:nvPr/>
        </p:nvSpPr>
        <p:spPr>
          <a:xfrm>
            <a:off x="1141614" y="4550771"/>
            <a:ext cx="9908770" cy="646331"/>
          </a:xfrm>
          <a:prstGeom prst="rect">
            <a:avLst/>
          </a:prstGeom>
          <a:solidFill>
            <a:schemeClr val="bg1"/>
          </a:solidFill>
          <a:ln>
            <a:solidFill>
              <a:schemeClr val="accent1"/>
            </a:solidFill>
          </a:ln>
        </p:spPr>
        <p:txBody>
          <a:bodyPr wrap="square" rtlCol="0">
            <a:spAutoFit/>
          </a:bodyPr>
          <a:lstStyle/>
          <a:p>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$@"Your full name is: </a:t>
            </a:r>
          </a:p>
          <a:p>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1F377F"/>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1F377F"/>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85240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C67C-934D-43F7-9644-65A634B573E7}"/>
              </a:ext>
            </a:extLst>
          </p:cNvPr>
          <p:cNvSpPr>
            <a:spLocks noGrp="1"/>
          </p:cNvSpPr>
          <p:nvPr>
            <p:ph type="title"/>
          </p:nvPr>
        </p:nvSpPr>
        <p:spPr/>
        <p:txBody>
          <a:bodyPr>
            <a:normAutofit fontScale="90000"/>
          </a:bodyPr>
          <a:lstStyle/>
          <a:p>
            <a:r>
              <a:rPr lang="en-US" dirty="0"/>
              <a:t>Helpful string methods</a:t>
            </a:r>
            <a:endParaRPr lang="en-CA" dirty="0"/>
          </a:p>
        </p:txBody>
      </p:sp>
      <p:sp>
        <p:nvSpPr>
          <p:cNvPr id="3" name="Content Placeholder 2">
            <a:extLst>
              <a:ext uri="{FF2B5EF4-FFF2-40B4-BE49-F238E27FC236}">
                <a16:creationId xmlns:a16="http://schemas.microsoft.com/office/drawing/2014/main" id="{08C29CE7-CB2B-4793-AE11-41FD69A1D21D}"/>
              </a:ext>
            </a:extLst>
          </p:cNvPr>
          <p:cNvSpPr>
            <a:spLocks noGrp="1"/>
          </p:cNvSpPr>
          <p:nvPr>
            <p:ph idx="1"/>
          </p:nvPr>
        </p:nvSpPr>
        <p:spPr/>
        <p:txBody>
          <a:bodyPr>
            <a:normAutofit fontScale="92500"/>
          </a:bodyPr>
          <a:lstStyle/>
          <a:p>
            <a:r>
              <a:rPr lang="en-US" dirty="0"/>
              <a:t>Compare</a:t>
            </a:r>
          </a:p>
          <a:p>
            <a:endParaRPr lang="en-US" dirty="0"/>
          </a:p>
          <a:p>
            <a:pPr marL="342900" indent="-342900">
              <a:buFont typeface="Arial" panose="020B0604020202020204" pitchFamily="34" charset="0"/>
              <a:buChar char="•"/>
            </a:pPr>
            <a:r>
              <a:rPr lang="en-US" dirty="0"/>
              <a:t>Will return 0 if equal, negative if first &lt; second and positive if first &gt; second</a:t>
            </a:r>
          </a:p>
          <a:p>
            <a:endParaRPr lang="en-US" dirty="0"/>
          </a:p>
          <a:p>
            <a:r>
              <a:rPr lang="en-US" dirty="0" err="1"/>
              <a:t>ToLower</a:t>
            </a:r>
            <a:r>
              <a:rPr lang="en-US" dirty="0"/>
              <a:t> / </a:t>
            </a:r>
            <a:r>
              <a:rPr lang="en-US" dirty="0" err="1"/>
              <a:t>ToUpper</a:t>
            </a:r>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a:t>Converts string to uppercase or lowercase</a:t>
            </a:r>
            <a:endParaRPr lang="en-CA" dirty="0"/>
          </a:p>
        </p:txBody>
      </p:sp>
      <p:sp>
        <p:nvSpPr>
          <p:cNvPr id="4" name="Slide Number Placeholder 3">
            <a:extLst>
              <a:ext uri="{FF2B5EF4-FFF2-40B4-BE49-F238E27FC236}">
                <a16:creationId xmlns:a16="http://schemas.microsoft.com/office/drawing/2014/main" id="{CC2AFF0D-BEA4-4265-B426-032F64FC2D83}"/>
              </a:ext>
            </a:extLst>
          </p:cNvPr>
          <p:cNvSpPr>
            <a:spLocks noGrp="1"/>
          </p:cNvSpPr>
          <p:nvPr>
            <p:ph type="sldNum" sz="quarter" idx="12"/>
          </p:nvPr>
        </p:nvSpPr>
        <p:spPr/>
        <p:txBody>
          <a:bodyPr/>
          <a:lstStyle/>
          <a:p>
            <a:fld id="{57BFFEA6-FD0A-418C-BE47-3DCCF1ED53BD}" type="slidenum">
              <a:rPr lang="en-US" smtClean="0"/>
              <a:t>37</a:t>
            </a:fld>
            <a:endParaRPr lang="en-US" dirty="0"/>
          </a:p>
        </p:txBody>
      </p:sp>
      <p:sp>
        <p:nvSpPr>
          <p:cNvPr id="5" name="TextBox 4">
            <a:extLst>
              <a:ext uri="{FF2B5EF4-FFF2-40B4-BE49-F238E27FC236}">
                <a16:creationId xmlns:a16="http://schemas.microsoft.com/office/drawing/2014/main" id="{6C5F0C99-A24C-42DC-A0A1-94F24F42523C}"/>
              </a:ext>
            </a:extLst>
          </p:cNvPr>
          <p:cNvSpPr txBox="1"/>
          <p:nvPr/>
        </p:nvSpPr>
        <p:spPr>
          <a:xfrm>
            <a:off x="3347257" y="1895302"/>
            <a:ext cx="5497484" cy="369332"/>
          </a:xfrm>
          <a:prstGeom prst="rect">
            <a:avLst/>
          </a:prstGeom>
          <a:solidFill>
            <a:schemeClr val="bg1"/>
          </a:solidFill>
          <a:ln>
            <a:solidFill>
              <a:schemeClr val="accent1"/>
            </a:solidFill>
          </a:ln>
        </p:spPr>
        <p:txBody>
          <a:bodyPr wrap="square" rtlCol="0">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1F377F"/>
                </a:solidFill>
                <a:latin typeface="Consolas" panose="020B0609020204030204" pitchFamily="49" charset="0"/>
              </a:rPr>
              <a:t>result</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string</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Compare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"foo"</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"bar"</a:t>
            </a:r>
            <a:r>
              <a:rPr lang="en-US"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48629A41-ECE1-4354-B3B5-8FBAF094CAFC}"/>
              </a:ext>
            </a:extLst>
          </p:cNvPr>
          <p:cNvSpPr txBox="1"/>
          <p:nvPr/>
        </p:nvSpPr>
        <p:spPr>
          <a:xfrm>
            <a:off x="3097876" y="4131702"/>
            <a:ext cx="5996246" cy="923330"/>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severity</a:t>
            </a:r>
            <a:r>
              <a:rPr lang="en-CA" dirty="0">
                <a:solidFill>
                  <a:srgbClr val="000000"/>
                </a:solidFill>
                <a:latin typeface="Consolas" panose="020B0609020204030204" pitchFamily="49" charset="0"/>
              </a:rPr>
              <a:t> = </a:t>
            </a:r>
            <a:r>
              <a:rPr lang="en-CA" dirty="0">
                <a:solidFill>
                  <a:srgbClr val="A31515"/>
                </a:solidFill>
                <a:latin typeface="Consolas" panose="020B0609020204030204" pitchFamily="49" charset="0"/>
              </a:rPr>
              <a:t>"warning"</a:t>
            </a:r>
            <a:r>
              <a:rPr lang="en-CA"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Display the severity in uppercase</a:t>
            </a:r>
            <a:endParaRPr lang="en-US" dirty="0">
              <a:solidFill>
                <a:srgbClr val="000000"/>
              </a:solidFill>
              <a:latin typeface="Consolas" panose="020B0609020204030204" pitchFamily="49" charset="0"/>
            </a:endParaRPr>
          </a:p>
          <a:p>
            <a:r>
              <a:rPr lang="en-CA" dirty="0" err="1">
                <a:solidFill>
                  <a:srgbClr val="2B91AF"/>
                </a:solidFill>
                <a:latin typeface="Consolas" panose="020B0609020204030204" pitchFamily="49" charset="0"/>
              </a:rPr>
              <a:t>Console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WriteLine</a:t>
            </a:r>
            <a:r>
              <a:rPr lang="en-CA" dirty="0">
                <a:solidFill>
                  <a:srgbClr val="000000"/>
                </a:solidFill>
                <a:latin typeface="Consolas" panose="020B0609020204030204" pitchFamily="49" charset="0"/>
              </a:rPr>
              <a:t>(</a:t>
            </a:r>
            <a:r>
              <a:rPr lang="en-CA" dirty="0" err="1">
                <a:solidFill>
                  <a:srgbClr val="1F377F"/>
                </a:solidFill>
                <a:latin typeface="Consolas" panose="020B0609020204030204" pitchFamily="49" charset="0"/>
              </a:rPr>
              <a:t>severity</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ToUpper</a:t>
            </a:r>
            <a:r>
              <a:rPr lang="en-CA"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97832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C67C-934D-43F7-9644-65A634B573E7}"/>
              </a:ext>
            </a:extLst>
          </p:cNvPr>
          <p:cNvSpPr>
            <a:spLocks noGrp="1"/>
          </p:cNvSpPr>
          <p:nvPr>
            <p:ph type="title"/>
          </p:nvPr>
        </p:nvSpPr>
        <p:spPr/>
        <p:txBody>
          <a:bodyPr>
            <a:normAutofit fontScale="90000"/>
          </a:bodyPr>
          <a:lstStyle/>
          <a:p>
            <a:r>
              <a:rPr lang="en-US" dirty="0"/>
              <a:t>Helpful string methods</a:t>
            </a:r>
            <a:endParaRPr lang="en-CA" dirty="0"/>
          </a:p>
        </p:txBody>
      </p:sp>
      <p:sp>
        <p:nvSpPr>
          <p:cNvPr id="3" name="Content Placeholder 2">
            <a:extLst>
              <a:ext uri="{FF2B5EF4-FFF2-40B4-BE49-F238E27FC236}">
                <a16:creationId xmlns:a16="http://schemas.microsoft.com/office/drawing/2014/main" id="{08C29CE7-CB2B-4793-AE11-41FD69A1D21D}"/>
              </a:ext>
            </a:extLst>
          </p:cNvPr>
          <p:cNvSpPr>
            <a:spLocks noGrp="1"/>
          </p:cNvSpPr>
          <p:nvPr>
            <p:ph idx="1"/>
          </p:nvPr>
        </p:nvSpPr>
        <p:spPr/>
        <p:txBody>
          <a:bodyPr>
            <a:normAutofit/>
          </a:bodyPr>
          <a:lstStyle/>
          <a:p>
            <a:r>
              <a:rPr lang="en-US" dirty="0"/>
              <a:t>Trim</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Removes any whitespace before or after the end of the string</a:t>
            </a:r>
          </a:p>
          <a:p>
            <a:endParaRPr lang="en-US" dirty="0"/>
          </a:p>
          <a:p>
            <a:r>
              <a:rPr lang="en-US" dirty="0"/>
              <a:t>Replace</a:t>
            </a:r>
          </a:p>
          <a:p>
            <a:endParaRPr lang="en-US" dirty="0"/>
          </a:p>
          <a:p>
            <a:endParaRPr lang="en-US" dirty="0"/>
          </a:p>
          <a:p>
            <a:pPr marL="342900" indent="-342900">
              <a:buFont typeface="Arial" panose="020B0604020202020204" pitchFamily="34" charset="0"/>
              <a:buChar char="•"/>
            </a:pPr>
            <a:r>
              <a:rPr lang="en-US" dirty="0"/>
              <a:t>Replaces any character with another in a string</a:t>
            </a:r>
            <a:endParaRPr lang="en-CA" dirty="0"/>
          </a:p>
        </p:txBody>
      </p:sp>
      <p:sp>
        <p:nvSpPr>
          <p:cNvPr id="4" name="Slide Number Placeholder 3">
            <a:extLst>
              <a:ext uri="{FF2B5EF4-FFF2-40B4-BE49-F238E27FC236}">
                <a16:creationId xmlns:a16="http://schemas.microsoft.com/office/drawing/2014/main" id="{CC2AFF0D-BEA4-4265-B426-032F64FC2D83}"/>
              </a:ext>
            </a:extLst>
          </p:cNvPr>
          <p:cNvSpPr>
            <a:spLocks noGrp="1"/>
          </p:cNvSpPr>
          <p:nvPr>
            <p:ph type="sldNum" sz="quarter" idx="12"/>
          </p:nvPr>
        </p:nvSpPr>
        <p:spPr/>
        <p:txBody>
          <a:bodyPr/>
          <a:lstStyle/>
          <a:p>
            <a:fld id="{57BFFEA6-FD0A-418C-BE47-3DCCF1ED53BD}" type="slidenum">
              <a:rPr lang="en-US" smtClean="0"/>
              <a:t>38</a:t>
            </a:fld>
            <a:endParaRPr lang="en-US" dirty="0"/>
          </a:p>
        </p:txBody>
      </p:sp>
      <p:sp>
        <p:nvSpPr>
          <p:cNvPr id="5" name="TextBox 4">
            <a:extLst>
              <a:ext uri="{FF2B5EF4-FFF2-40B4-BE49-F238E27FC236}">
                <a16:creationId xmlns:a16="http://schemas.microsoft.com/office/drawing/2014/main" id="{6C5F0C99-A24C-42DC-A0A1-94F24F42523C}"/>
              </a:ext>
            </a:extLst>
          </p:cNvPr>
          <p:cNvSpPr txBox="1"/>
          <p:nvPr/>
        </p:nvSpPr>
        <p:spPr>
          <a:xfrm>
            <a:off x="3097876" y="4546742"/>
            <a:ext cx="5996246" cy="923330"/>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filename</a:t>
            </a:r>
            <a:r>
              <a:rPr lang="en-CA" dirty="0">
                <a:solidFill>
                  <a:srgbClr val="000000"/>
                </a:solidFill>
                <a:latin typeface="Consolas" panose="020B0609020204030204" pitchFamily="49" charset="0"/>
              </a:rPr>
              <a:t> = </a:t>
            </a:r>
            <a:r>
              <a:rPr lang="en-CA" dirty="0">
                <a:solidFill>
                  <a:srgbClr val="A31515"/>
                </a:solidFill>
                <a:latin typeface="Consolas" panose="020B0609020204030204" pitchFamily="49" charset="0"/>
              </a:rPr>
              <a:t>"file1?.cs"</a:t>
            </a:r>
            <a:r>
              <a:rPr lang="en-CA"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Remove ?'s from the string</a:t>
            </a:r>
            <a:endParaRPr lang="en-US" dirty="0">
              <a:solidFill>
                <a:srgbClr val="000000"/>
              </a:solidFill>
              <a:latin typeface="Consolas" panose="020B0609020204030204" pitchFamily="49" charset="0"/>
            </a:endParaRPr>
          </a:p>
          <a:p>
            <a:r>
              <a:rPr lang="en-CA" dirty="0">
                <a:solidFill>
                  <a:srgbClr val="1F377F"/>
                </a:solidFill>
                <a:latin typeface="Consolas" panose="020B0609020204030204" pitchFamily="49" charset="0"/>
              </a:rPr>
              <a:t>filename</a:t>
            </a:r>
            <a:r>
              <a:rPr lang="en-CA" dirty="0">
                <a:solidFill>
                  <a:srgbClr val="000000"/>
                </a:solidFill>
                <a:latin typeface="Consolas" panose="020B0609020204030204" pitchFamily="49" charset="0"/>
              </a:rPr>
              <a:t> = </a:t>
            </a:r>
            <a:r>
              <a:rPr lang="en-CA" dirty="0" err="1">
                <a:solidFill>
                  <a:srgbClr val="1F377F"/>
                </a:solidFill>
                <a:latin typeface="Consolas" panose="020B0609020204030204" pitchFamily="49" charset="0"/>
              </a:rPr>
              <a:t>filename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Replace</a:t>
            </a:r>
            <a:r>
              <a:rPr lang="en-CA" dirty="0">
                <a:solidFill>
                  <a:srgbClr val="000000"/>
                </a:solidFill>
                <a:latin typeface="Consolas" panose="020B0609020204030204" pitchFamily="49" charset="0"/>
              </a:rPr>
              <a:t>(</a:t>
            </a:r>
            <a:r>
              <a:rPr lang="en-CA" dirty="0">
                <a:solidFill>
                  <a:srgbClr val="A31515"/>
                </a:solidFill>
                <a:latin typeface="Consolas" panose="020B0609020204030204" pitchFamily="49" charset="0"/>
              </a:rPr>
              <a:t>"?"</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a:t>
            </a:r>
            <a:r>
              <a:rPr lang="en-CA"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996A392B-D2F2-4D07-A006-355333E708D2}"/>
              </a:ext>
            </a:extLst>
          </p:cNvPr>
          <p:cNvSpPr txBox="1"/>
          <p:nvPr/>
        </p:nvSpPr>
        <p:spPr>
          <a:xfrm>
            <a:off x="3097876" y="1988092"/>
            <a:ext cx="5996246" cy="646331"/>
          </a:xfrm>
          <a:prstGeom prst="rect">
            <a:avLst/>
          </a:prstGeom>
          <a:solidFill>
            <a:schemeClr val="bg1"/>
          </a:solidFill>
          <a:ln>
            <a:solidFill>
              <a:schemeClr val="accent1"/>
            </a:solidFill>
          </a:ln>
        </p:spPr>
        <p:txBody>
          <a:bodyPr wrap="square" rtlCol="0">
            <a:spAutoFit/>
          </a:bodyPr>
          <a:lstStyle/>
          <a:p>
            <a:pPr lvl="0" eaLnBrk="0" fontAlgn="base" hangingPunct="0">
              <a:spcBef>
                <a:spcPct val="0"/>
              </a:spcBef>
              <a:spcAft>
                <a:spcPct val="0"/>
              </a:spcAft>
            </a:pPr>
            <a:r>
              <a:rPr lang="en-US" altLang="en-US" dirty="0" err="1">
                <a:solidFill>
                  <a:srgbClr val="2B91AF"/>
                </a:solidFill>
                <a:latin typeface="Consolas" panose="020B0609020204030204" pitchFamily="49" charset="0"/>
              </a:rPr>
              <a:t>Console</a:t>
            </a:r>
            <a:r>
              <a:rPr lang="en-US" altLang="en-US" dirty="0" err="1">
                <a:solidFill>
                  <a:srgbClr val="000000"/>
                </a:solidFill>
                <a:latin typeface="Consolas" panose="020B0609020204030204" pitchFamily="49" charset="0"/>
              </a:rPr>
              <a:t>.</a:t>
            </a:r>
            <a:r>
              <a:rPr lang="en-US" altLang="en-US" dirty="0" err="1">
                <a:solidFill>
                  <a:srgbClr val="74531F"/>
                </a:solidFill>
                <a:latin typeface="Consolas" panose="020B0609020204030204" pitchFamily="49" charset="0"/>
              </a:rPr>
              <a:t>Write</a:t>
            </a:r>
            <a:r>
              <a:rPr lang="en-US" altLang="en-US" dirty="0">
                <a:solidFill>
                  <a:srgbClr val="000000"/>
                </a:solidFill>
                <a:latin typeface="Consolas" panose="020B0609020204030204" pitchFamily="49" charset="0"/>
              </a:rPr>
              <a:t>(</a:t>
            </a:r>
            <a:r>
              <a:rPr lang="en-US" altLang="en-US" dirty="0">
                <a:solidFill>
                  <a:srgbClr val="A31515"/>
                </a:solidFill>
                <a:latin typeface="Consolas" panose="020B0609020204030204" pitchFamily="49" charset="0"/>
              </a:rPr>
              <a:t>"Please enter your name: "</a:t>
            </a:r>
            <a:r>
              <a:rPr lang="en-US" altLang="en-US" dirty="0">
                <a:solidFill>
                  <a:srgbClr val="000000"/>
                </a:solidFill>
                <a:latin typeface="Consolas" panose="020B0609020204030204" pitchFamily="49" charset="0"/>
              </a:rPr>
              <a:t>); </a:t>
            </a:r>
            <a:br>
              <a:rPr lang="en-US" altLang="en-US" dirty="0">
                <a:solidFill>
                  <a:srgbClr val="000000"/>
                </a:solidFill>
                <a:latin typeface="Consolas" panose="020B0609020204030204" pitchFamily="49" charset="0"/>
              </a:rPr>
            </a:br>
            <a:r>
              <a:rPr lang="en-US" altLang="en-US" dirty="0">
                <a:solidFill>
                  <a:srgbClr val="0000FF"/>
                </a:solidFill>
                <a:latin typeface="Consolas" panose="020B0609020204030204" pitchFamily="49" charset="0"/>
              </a:rPr>
              <a:t>string</a:t>
            </a:r>
            <a:r>
              <a:rPr lang="en-US" altLang="en-US" dirty="0">
                <a:solidFill>
                  <a:srgbClr val="000000"/>
                </a:solidFill>
                <a:latin typeface="Consolas" panose="020B0609020204030204" pitchFamily="49" charset="0"/>
              </a:rPr>
              <a:t> </a:t>
            </a:r>
            <a:r>
              <a:rPr lang="en-US" altLang="en-US" dirty="0">
                <a:solidFill>
                  <a:srgbClr val="1F377F"/>
                </a:solidFill>
                <a:latin typeface="Consolas" panose="020B0609020204030204" pitchFamily="49" charset="0"/>
              </a:rPr>
              <a:t>name</a:t>
            </a:r>
            <a:r>
              <a:rPr lang="en-US" altLang="en-US" dirty="0">
                <a:solidFill>
                  <a:srgbClr val="000000"/>
                </a:solidFill>
                <a:latin typeface="Consolas" panose="020B0609020204030204" pitchFamily="49" charset="0"/>
              </a:rPr>
              <a:t> = </a:t>
            </a:r>
            <a:r>
              <a:rPr lang="en-US" altLang="en-US" dirty="0" err="1">
                <a:solidFill>
                  <a:srgbClr val="2B91AF"/>
                </a:solidFill>
                <a:latin typeface="Consolas" panose="020B0609020204030204" pitchFamily="49" charset="0"/>
              </a:rPr>
              <a:t>Console</a:t>
            </a:r>
            <a:r>
              <a:rPr lang="en-US" altLang="en-US" dirty="0" err="1">
                <a:solidFill>
                  <a:srgbClr val="000000"/>
                </a:solidFill>
                <a:latin typeface="Consolas" panose="020B0609020204030204" pitchFamily="49" charset="0"/>
              </a:rPr>
              <a:t>.</a:t>
            </a:r>
            <a:r>
              <a:rPr lang="en-US" altLang="en-US" dirty="0" err="1">
                <a:solidFill>
                  <a:srgbClr val="74531F"/>
                </a:solidFill>
                <a:latin typeface="Consolas" panose="020B0609020204030204" pitchFamily="49" charset="0"/>
              </a:rPr>
              <a:t>ReadLine</a:t>
            </a:r>
            <a:r>
              <a:rPr lang="en-US" altLang="en-US" dirty="0">
                <a:solidFill>
                  <a:srgbClr val="000000"/>
                </a:solidFill>
                <a:latin typeface="Consolas" panose="020B0609020204030204" pitchFamily="49" charset="0"/>
              </a:rPr>
              <a:t>().</a:t>
            </a:r>
            <a:r>
              <a:rPr lang="en-US" altLang="en-US" dirty="0">
                <a:solidFill>
                  <a:srgbClr val="74531F"/>
                </a:solidFill>
                <a:latin typeface="Consolas" panose="020B0609020204030204" pitchFamily="49" charset="0"/>
              </a:rPr>
              <a:t>Trim</a:t>
            </a:r>
            <a:r>
              <a:rPr lang="en-US" altLang="en-US"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361133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C67C-934D-43F7-9644-65A634B573E7}"/>
              </a:ext>
            </a:extLst>
          </p:cNvPr>
          <p:cNvSpPr>
            <a:spLocks noGrp="1"/>
          </p:cNvSpPr>
          <p:nvPr>
            <p:ph type="title"/>
          </p:nvPr>
        </p:nvSpPr>
        <p:spPr/>
        <p:txBody>
          <a:bodyPr>
            <a:normAutofit fontScale="90000"/>
          </a:bodyPr>
          <a:lstStyle/>
          <a:p>
            <a:r>
              <a:rPr lang="en-US" dirty="0"/>
              <a:t>Helpful string methods</a:t>
            </a:r>
            <a:endParaRPr lang="en-CA" dirty="0"/>
          </a:p>
        </p:txBody>
      </p:sp>
      <p:sp>
        <p:nvSpPr>
          <p:cNvPr id="3" name="Content Placeholder 2">
            <a:extLst>
              <a:ext uri="{FF2B5EF4-FFF2-40B4-BE49-F238E27FC236}">
                <a16:creationId xmlns:a16="http://schemas.microsoft.com/office/drawing/2014/main" id="{08C29CE7-CB2B-4793-AE11-41FD69A1D21D}"/>
              </a:ext>
            </a:extLst>
          </p:cNvPr>
          <p:cNvSpPr>
            <a:spLocks noGrp="1"/>
          </p:cNvSpPr>
          <p:nvPr>
            <p:ph idx="1"/>
          </p:nvPr>
        </p:nvSpPr>
        <p:spPr/>
        <p:txBody>
          <a:bodyPr>
            <a:normAutofit/>
          </a:bodyPr>
          <a:lstStyle/>
          <a:p>
            <a:r>
              <a:rPr lang="en-US" dirty="0"/>
              <a:t>Length</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Returns the total character count of the string</a:t>
            </a:r>
          </a:p>
        </p:txBody>
      </p:sp>
      <p:sp>
        <p:nvSpPr>
          <p:cNvPr id="4" name="Slide Number Placeholder 3">
            <a:extLst>
              <a:ext uri="{FF2B5EF4-FFF2-40B4-BE49-F238E27FC236}">
                <a16:creationId xmlns:a16="http://schemas.microsoft.com/office/drawing/2014/main" id="{CC2AFF0D-BEA4-4265-B426-032F64FC2D83}"/>
              </a:ext>
            </a:extLst>
          </p:cNvPr>
          <p:cNvSpPr>
            <a:spLocks noGrp="1"/>
          </p:cNvSpPr>
          <p:nvPr>
            <p:ph type="sldNum" sz="quarter" idx="12"/>
          </p:nvPr>
        </p:nvSpPr>
        <p:spPr/>
        <p:txBody>
          <a:bodyPr/>
          <a:lstStyle/>
          <a:p>
            <a:fld id="{57BFFEA6-FD0A-418C-BE47-3DCCF1ED53BD}" type="slidenum">
              <a:rPr lang="en-US" smtClean="0"/>
              <a:t>39</a:t>
            </a:fld>
            <a:endParaRPr lang="en-US" dirty="0"/>
          </a:p>
        </p:txBody>
      </p:sp>
      <p:sp>
        <p:nvSpPr>
          <p:cNvPr id="5" name="TextBox 4">
            <a:extLst>
              <a:ext uri="{FF2B5EF4-FFF2-40B4-BE49-F238E27FC236}">
                <a16:creationId xmlns:a16="http://schemas.microsoft.com/office/drawing/2014/main" id="{6C5F0C99-A24C-42DC-A0A1-94F24F42523C}"/>
              </a:ext>
            </a:extLst>
          </p:cNvPr>
          <p:cNvSpPr txBox="1"/>
          <p:nvPr/>
        </p:nvSpPr>
        <p:spPr>
          <a:xfrm>
            <a:off x="1145771" y="2062349"/>
            <a:ext cx="9900456" cy="646331"/>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firstname</a:t>
            </a:r>
            <a:r>
              <a:rPr lang="en-CA" dirty="0">
                <a:solidFill>
                  <a:srgbClr val="000000"/>
                </a:solidFill>
                <a:latin typeface="Consolas" panose="020B0609020204030204" pitchFamily="49" charset="0"/>
              </a:rPr>
              <a:t> = </a:t>
            </a:r>
            <a:r>
              <a:rPr lang="en-CA" dirty="0">
                <a:solidFill>
                  <a:srgbClr val="A31515"/>
                </a:solidFill>
                <a:latin typeface="Consolas" panose="020B0609020204030204" pitchFamily="49" charset="0"/>
              </a:rPr>
              <a:t>"Nicholas"</a:t>
            </a:r>
            <a:r>
              <a:rPr lang="en-CA" dirty="0">
                <a:solidFill>
                  <a:srgbClr val="000000"/>
                </a:solidFill>
                <a:latin typeface="Consolas" panose="020B0609020204030204" pitchFamily="49" charset="0"/>
              </a:rPr>
              <a:t>;</a:t>
            </a:r>
          </a:p>
          <a:p>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$"The name </a:t>
            </a:r>
            <a:r>
              <a:rPr lang="en-US" dirty="0">
                <a:solidFill>
                  <a:srgbClr val="000000"/>
                </a:solidFill>
                <a:latin typeface="Consolas" panose="020B0609020204030204" pitchFamily="49" charset="0"/>
              </a:rPr>
              <a:t>{</a:t>
            </a:r>
            <a:r>
              <a:rPr lang="en-US" dirty="0" err="1">
                <a:solidFill>
                  <a:srgbClr val="1F377F"/>
                </a:solidFill>
                <a:latin typeface="Consolas" panose="020B0609020204030204" pitchFamily="49" charset="0"/>
              </a:rPr>
              <a:t>firstname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has </a:t>
            </a:r>
            <a:r>
              <a:rPr lang="en-US" dirty="0">
                <a:solidFill>
                  <a:srgbClr val="000000"/>
                </a:solidFill>
                <a:latin typeface="Consolas" panose="020B0609020204030204" pitchFamily="49" charset="0"/>
              </a:rPr>
              <a:t>{</a:t>
            </a:r>
            <a:r>
              <a:rPr lang="en-US" dirty="0" err="1">
                <a:solidFill>
                  <a:srgbClr val="1F377F"/>
                </a:solidFill>
                <a:latin typeface="Consolas" panose="020B0609020204030204" pitchFamily="49" charset="0"/>
              </a:rPr>
              <a:t>firstname</a:t>
            </a:r>
            <a:r>
              <a:rPr lang="en-US" dirty="0" err="1">
                <a:solidFill>
                  <a:srgbClr val="000000"/>
                </a:solidFill>
                <a:latin typeface="Consolas" panose="020B0609020204030204" pitchFamily="49" charset="0"/>
              </a:rPr>
              <a:t>.Length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characters"</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7639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10D2-5E87-40D1-BA81-007C1241281F}"/>
              </a:ext>
            </a:extLst>
          </p:cNvPr>
          <p:cNvSpPr>
            <a:spLocks noGrp="1"/>
          </p:cNvSpPr>
          <p:nvPr>
            <p:ph type="title"/>
          </p:nvPr>
        </p:nvSpPr>
        <p:spPr/>
        <p:txBody>
          <a:bodyPr>
            <a:normAutofit fontScale="90000"/>
          </a:bodyPr>
          <a:lstStyle/>
          <a:p>
            <a:r>
              <a:rPr lang="en-US" dirty="0"/>
              <a:t>About C#</a:t>
            </a:r>
            <a:endParaRPr lang="en-CA" dirty="0"/>
          </a:p>
        </p:txBody>
      </p:sp>
      <p:sp>
        <p:nvSpPr>
          <p:cNvPr id="3" name="Content Placeholder 2">
            <a:extLst>
              <a:ext uri="{FF2B5EF4-FFF2-40B4-BE49-F238E27FC236}">
                <a16:creationId xmlns:a16="http://schemas.microsoft.com/office/drawing/2014/main" id="{362E075E-4C00-455A-8197-4B0B30ED168F}"/>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Originally created in 2001 by </a:t>
            </a:r>
            <a:r>
              <a:rPr lang="en-CA" dirty="0"/>
              <a:t>Anders Hejlsberg for Microsoft</a:t>
            </a:r>
          </a:p>
          <a:p>
            <a:pPr marL="342900" indent="-342900">
              <a:buFont typeface="Arial" panose="020B0604020202020204" pitchFamily="34" charset="0"/>
              <a:buChar char="•"/>
            </a:pPr>
            <a:r>
              <a:rPr lang="en-US" dirty="0"/>
              <a:t>Current version: 9.0 released Nov. </a:t>
            </a:r>
            <a:r>
              <a:rPr lang="en-US"/>
              <a:t>10 2020</a:t>
            </a:r>
            <a:endParaRPr lang="en-US" dirty="0"/>
          </a:p>
          <a:p>
            <a:pPr marL="342900" indent="-342900">
              <a:buFont typeface="Arial" panose="020B0604020202020204" pitchFamily="34" charset="0"/>
              <a:buChar char="•"/>
            </a:pPr>
            <a:r>
              <a:rPr lang="en-US" dirty="0"/>
              <a:t>Created</a:t>
            </a:r>
            <a:r>
              <a:rPr lang="en-CA" dirty="0"/>
              <a:t> as a general-purpose object-oriented language which was to supersede C++ in the .NET framework</a:t>
            </a:r>
          </a:p>
          <a:p>
            <a:pPr marL="342900" indent="-342900">
              <a:buFont typeface="Arial" panose="020B0604020202020204" pitchFamily="34" charset="0"/>
              <a:buChar char="•"/>
            </a:pPr>
            <a:r>
              <a:rPr lang="en-US" dirty="0"/>
              <a:t>C</a:t>
            </a:r>
            <a:r>
              <a:rPr lang="en-CA" dirty="0"/>
              <a:t># is not C or C++ but inherits many features and syntax from these languages</a:t>
            </a:r>
          </a:p>
          <a:p>
            <a:pPr marL="342900" indent="-342900">
              <a:buFont typeface="Arial" panose="020B0604020202020204" pitchFamily="34" charset="0"/>
              <a:buChar char="•"/>
            </a:pPr>
            <a:r>
              <a:rPr lang="en-US" dirty="0"/>
              <a:t>C</a:t>
            </a:r>
            <a:r>
              <a:rPr lang="en-CA" dirty="0"/>
              <a:t>#’s feature-set is mostly similar to Java, however, has several key differences</a:t>
            </a:r>
          </a:p>
          <a:p>
            <a:pPr marL="342900" indent="-342900">
              <a:buFont typeface="Arial" panose="020B0604020202020204" pitchFamily="34" charset="0"/>
              <a:buChar char="•"/>
            </a:pPr>
            <a:r>
              <a:rPr lang="en-US" dirty="0"/>
              <a:t>C</a:t>
            </a:r>
            <a:r>
              <a:rPr lang="en-CA" dirty="0"/>
              <a:t># is cross platform</a:t>
            </a:r>
          </a:p>
          <a:p>
            <a:pPr marL="1028700" lvl="1" indent="-342900">
              <a:buFont typeface="Arial" panose="020B0604020202020204" pitchFamily="34" charset="0"/>
              <a:buChar char="•"/>
            </a:pPr>
            <a:r>
              <a:rPr lang="en-US" dirty="0"/>
              <a:t>M</a:t>
            </a:r>
            <a:r>
              <a:rPr lang="en-CA" dirty="0"/>
              <a:t>ono</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E71F4DC5-B323-42FB-8884-B39F697102F4}"/>
              </a:ext>
            </a:extLst>
          </p:cNvPr>
          <p:cNvSpPr>
            <a:spLocks noGrp="1"/>
          </p:cNvSpPr>
          <p:nvPr>
            <p:ph type="sldNum" sz="quarter" idx="12"/>
          </p:nvPr>
        </p:nvSpPr>
        <p:spPr/>
        <p:txBody>
          <a:bodyPr/>
          <a:lstStyle/>
          <a:p>
            <a:fld id="{57BFFEA6-FD0A-418C-BE47-3DCCF1ED53BD}" type="slidenum">
              <a:rPr lang="en-US" smtClean="0"/>
              <a:t>4</a:t>
            </a:fld>
            <a:endParaRPr lang="en-US" dirty="0"/>
          </a:p>
        </p:txBody>
      </p:sp>
    </p:spTree>
    <p:extLst>
      <p:ext uri="{BB962C8B-B14F-4D97-AF65-F5344CB8AC3E}">
        <p14:creationId xmlns:p14="http://schemas.microsoft.com/office/powerpoint/2010/main" val="416536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C67C-934D-43F7-9644-65A634B573E7}"/>
              </a:ext>
            </a:extLst>
          </p:cNvPr>
          <p:cNvSpPr>
            <a:spLocks noGrp="1"/>
          </p:cNvSpPr>
          <p:nvPr>
            <p:ph type="title"/>
          </p:nvPr>
        </p:nvSpPr>
        <p:spPr/>
        <p:txBody>
          <a:bodyPr>
            <a:normAutofit fontScale="90000"/>
          </a:bodyPr>
          <a:lstStyle/>
          <a:p>
            <a:r>
              <a:rPr lang="en-US" dirty="0"/>
              <a:t>Helpful string methods</a:t>
            </a:r>
            <a:endParaRPr lang="en-CA" dirty="0"/>
          </a:p>
        </p:txBody>
      </p:sp>
      <p:graphicFrame>
        <p:nvGraphicFramePr>
          <p:cNvPr id="6" name="Table 6">
            <a:extLst>
              <a:ext uri="{FF2B5EF4-FFF2-40B4-BE49-F238E27FC236}">
                <a16:creationId xmlns:a16="http://schemas.microsoft.com/office/drawing/2014/main" id="{C7619AEE-D196-41D4-8240-3248CECE9489}"/>
              </a:ext>
            </a:extLst>
          </p:cNvPr>
          <p:cNvGraphicFramePr>
            <a:graphicFrameLocks noGrp="1"/>
          </p:cNvGraphicFramePr>
          <p:nvPr>
            <p:ph idx="1"/>
            <p:extLst>
              <p:ext uri="{D42A27DB-BD31-4B8C-83A1-F6EECF244321}">
                <p14:modId xmlns:p14="http://schemas.microsoft.com/office/powerpoint/2010/main" val="1910818197"/>
              </p:ext>
            </p:extLst>
          </p:nvPr>
        </p:nvGraphicFramePr>
        <p:xfrm>
          <a:off x="762000" y="1387475"/>
          <a:ext cx="10668000" cy="4815840"/>
        </p:xfrm>
        <a:graphic>
          <a:graphicData uri="http://schemas.openxmlformats.org/drawingml/2006/table">
            <a:tbl>
              <a:tblPr firstRow="1" bandRow="1">
                <a:tableStyleId>{5C22544A-7EE6-4342-B048-85BDC9FD1C3A}</a:tableStyleId>
              </a:tblPr>
              <a:tblGrid>
                <a:gridCol w="2016034">
                  <a:extLst>
                    <a:ext uri="{9D8B030D-6E8A-4147-A177-3AD203B41FA5}">
                      <a16:colId xmlns:a16="http://schemas.microsoft.com/office/drawing/2014/main" val="1610006140"/>
                    </a:ext>
                  </a:extLst>
                </a:gridCol>
                <a:gridCol w="8651966">
                  <a:extLst>
                    <a:ext uri="{9D8B030D-6E8A-4147-A177-3AD203B41FA5}">
                      <a16:colId xmlns:a16="http://schemas.microsoft.com/office/drawing/2014/main" val="484510807"/>
                    </a:ext>
                  </a:extLst>
                </a:gridCol>
              </a:tblGrid>
              <a:tr h="370840">
                <a:tc>
                  <a:txBody>
                    <a:bodyPr/>
                    <a:lstStyle/>
                    <a:p>
                      <a:r>
                        <a:rPr lang="en-CA" dirty="0"/>
                        <a:t>Method</a:t>
                      </a:r>
                    </a:p>
                  </a:txBody>
                  <a:tcPr/>
                </a:tc>
                <a:tc>
                  <a:txBody>
                    <a:bodyPr/>
                    <a:lstStyle/>
                    <a:p>
                      <a:r>
                        <a:rPr lang="en-CA" dirty="0"/>
                        <a:t>Description</a:t>
                      </a:r>
                    </a:p>
                  </a:txBody>
                  <a:tcPr/>
                </a:tc>
                <a:extLst>
                  <a:ext uri="{0D108BD9-81ED-4DB2-BD59-A6C34878D82A}">
                    <a16:rowId xmlns:a16="http://schemas.microsoft.com/office/drawing/2014/main" val="3683969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StartsWith</a:t>
                      </a:r>
                      <a:r>
                        <a:rPr lang="en-CA" sz="1400" dirty="0"/>
                        <a:t> / </a:t>
                      </a:r>
                      <a:r>
                        <a:rPr lang="en-CA" sz="1400" dirty="0" err="1"/>
                        <a:t>EndsWith</a:t>
                      </a:r>
                      <a:endParaRPr lang="en-CA" sz="1400" dirty="0"/>
                    </a:p>
                  </a:txBody>
                  <a:tcPr/>
                </a:tc>
                <a:tc>
                  <a:txBody>
                    <a:bodyPr/>
                    <a:lstStyle/>
                    <a:p>
                      <a:r>
                        <a:rPr lang="en-US" sz="1400" b="0" i="0" kern="1200" dirty="0">
                          <a:solidFill>
                            <a:schemeClr val="dk1"/>
                          </a:solidFill>
                          <a:effectLst/>
                          <a:latin typeface="+mn-lt"/>
                          <a:ea typeface="+mn-ea"/>
                          <a:cs typeface="+mn-cs"/>
                        </a:rPr>
                        <a:t>Determines whether the start / end of this string matches a specified string</a:t>
                      </a:r>
                      <a:endParaRPr lang="en-CA" sz="1400" dirty="0"/>
                    </a:p>
                  </a:txBody>
                  <a:tcPr/>
                </a:tc>
                <a:extLst>
                  <a:ext uri="{0D108BD9-81ED-4DB2-BD59-A6C34878D82A}">
                    <a16:rowId xmlns:a16="http://schemas.microsoft.com/office/drawing/2014/main" val="1314054747"/>
                  </a:ext>
                </a:extLst>
              </a:tr>
              <a:tr h="370840">
                <a:tc>
                  <a:txBody>
                    <a:bodyPr/>
                    <a:lstStyle/>
                    <a:p>
                      <a:r>
                        <a:rPr lang="en-CA" sz="1400" dirty="0"/>
                        <a:t>Contains</a:t>
                      </a:r>
                    </a:p>
                  </a:txBody>
                  <a:tcPr/>
                </a:tc>
                <a:tc>
                  <a:txBody>
                    <a:bodyPr/>
                    <a:lstStyle/>
                    <a:p>
                      <a:r>
                        <a:rPr lang="en-US" sz="1400" dirty="0"/>
                        <a:t>Returns a Boolean indicating whether a specified substring occurs within this string</a:t>
                      </a:r>
                    </a:p>
                  </a:txBody>
                  <a:tcPr/>
                </a:tc>
                <a:extLst>
                  <a:ext uri="{0D108BD9-81ED-4DB2-BD59-A6C34878D82A}">
                    <a16:rowId xmlns:a16="http://schemas.microsoft.com/office/drawing/2014/main" val="1263021511"/>
                  </a:ext>
                </a:extLst>
              </a:tr>
              <a:tr h="370840">
                <a:tc>
                  <a:txBody>
                    <a:bodyPr/>
                    <a:lstStyle/>
                    <a:p>
                      <a:r>
                        <a:rPr lang="en-CA" sz="1400" dirty="0" err="1"/>
                        <a:t>IndexOf</a:t>
                      </a:r>
                      <a:endParaRPr lang="en-CA" sz="1400" dirty="0"/>
                    </a:p>
                  </a:txBody>
                  <a:tcPr/>
                </a:tc>
                <a:tc>
                  <a:txBody>
                    <a:bodyPr/>
                    <a:lstStyle/>
                    <a:p>
                      <a:r>
                        <a:rPr lang="en-US" sz="1400" dirty="0"/>
                        <a:t>Reports the zero-based index of the first occurrence of a specified character or string. Returns -1 if the character or string is not found</a:t>
                      </a:r>
                      <a:endParaRPr lang="en-CA" sz="1400" dirty="0"/>
                    </a:p>
                  </a:txBody>
                  <a:tcPr/>
                </a:tc>
                <a:extLst>
                  <a:ext uri="{0D108BD9-81ED-4DB2-BD59-A6C34878D82A}">
                    <a16:rowId xmlns:a16="http://schemas.microsoft.com/office/drawing/2014/main" val="2336887027"/>
                  </a:ext>
                </a:extLst>
              </a:tr>
              <a:tr h="370840">
                <a:tc>
                  <a:txBody>
                    <a:bodyPr/>
                    <a:lstStyle/>
                    <a:p>
                      <a:r>
                        <a:rPr lang="en-CA" sz="1400" dirty="0"/>
                        <a:t>Insert</a:t>
                      </a:r>
                    </a:p>
                  </a:txBody>
                  <a:tcPr/>
                </a:tc>
                <a:tc>
                  <a:txBody>
                    <a:bodyPr/>
                    <a:lstStyle/>
                    <a:p>
                      <a:r>
                        <a:rPr lang="en-US" sz="1400" dirty="0"/>
                        <a:t>Returns a new string in which a specified string is inserted at a specified index position</a:t>
                      </a:r>
                      <a:endParaRPr lang="en-CA" sz="1400" dirty="0"/>
                    </a:p>
                  </a:txBody>
                  <a:tcPr/>
                </a:tc>
                <a:extLst>
                  <a:ext uri="{0D108BD9-81ED-4DB2-BD59-A6C34878D82A}">
                    <a16:rowId xmlns:a16="http://schemas.microsoft.com/office/drawing/2014/main" val="2816344289"/>
                  </a:ext>
                </a:extLst>
              </a:tr>
              <a:tr h="370840">
                <a:tc>
                  <a:txBody>
                    <a:bodyPr/>
                    <a:lstStyle/>
                    <a:p>
                      <a:r>
                        <a:rPr lang="en-CA" sz="1400" dirty="0" err="1"/>
                        <a:t>IsNullOrEmpty</a:t>
                      </a:r>
                      <a:r>
                        <a:rPr lang="en-CA" sz="1400" dirty="0"/>
                        <a:t> / </a:t>
                      </a:r>
                      <a:r>
                        <a:rPr lang="en-CA" sz="1400" dirty="0" err="1"/>
                        <a:t>IsNullOrWhiteSpace</a:t>
                      </a:r>
                      <a:endParaRPr lang="en-CA" sz="1400" dirty="0"/>
                    </a:p>
                  </a:txBody>
                  <a:tcPr/>
                </a:tc>
                <a:tc>
                  <a:txBody>
                    <a:bodyPr/>
                    <a:lstStyle/>
                    <a:p>
                      <a:r>
                        <a:rPr lang="en-US" sz="1400" dirty="0"/>
                        <a:t>Indicates whether the specified string is null or an empty string ("") / </a:t>
                      </a:r>
                      <a:r>
                        <a:rPr lang="en-US" sz="1400" b="0" i="0" kern="1200" dirty="0">
                          <a:solidFill>
                            <a:schemeClr val="dk1"/>
                          </a:solidFill>
                          <a:effectLst/>
                          <a:latin typeface="+mn-lt"/>
                          <a:ea typeface="+mn-ea"/>
                          <a:cs typeface="+mn-cs"/>
                        </a:rPr>
                        <a:t>or consists only of white-space characters</a:t>
                      </a:r>
                      <a:endParaRPr lang="en-CA" sz="1400" dirty="0"/>
                    </a:p>
                  </a:txBody>
                  <a:tcPr/>
                </a:tc>
                <a:extLst>
                  <a:ext uri="{0D108BD9-81ED-4DB2-BD59-A6C34878D82A}">
                    <a16:rowId xmlns:a16="http://schemas.microsoft.com/office/drawing/2014/main" val="1810011390"/>
                  </a:ext>
                </a:extLst>
              </a:tr>
              <a:tr h="370840">
                <a:tc>
                  <a:txBody>
                    <a:bodyPr/>
                    <a:lstStyle/>
                    <a:p>
                      <a:r>
                        <a:rPr lang="en-CA" sz="1400" dirty="0"/>
                        <a:t>Join</a:t>
                      </a:r>
                    </a:p>
                  </a:txBody>
                  <a:tcPr/>
                </a:tc>
                <a:tc>
                  <a:txBody>
                    <a:bodyPr/>
                    <a:lstStyle/>
                    <a:p>
                      <a:r>
                        <a:rPr lang="en-US" sz="1400" dirty="0"/>
                        <a:t>Concatenates the elements of a specified array or collection, using the specified separator between each element</a:t>
                      </a:r>
                      <a:endParaRPr lang="en-CA" sz="1400" dirty="0"/>
                    </a:p>
                  </a:txBody>
                  <a:tcPr/>
                </a:tc>
                <a:extLst>
                  <a:ext uri="{0D108BD9-81ED-4DB2-BD59-A6C34878D82A}">
                    <a16:rowId xmlns:a16="http://schemas.microsoft.com/office/drawing/2014/main" val="1341770834"/>
                  </a:ext>
                </a:extLst>
              </a:tr>
              <a:tr h="370840">
                <a:tc>
                  <a:txBody>
                    <a:bodyPr/>
                    <a:lstStyle/>
                    <a:p>
                      <a:r>
                        <a:rPr lang="en-CA" sz="1400" dirty="0" err="1"/>
                        <a:t>PadLeft</a:t>
                      </a:r>
                      <a:r>
                        <a:rPr lang="en-CA" sz="1400" dirty="0"/>
                        <a:t> / </a:t>
                      </a:r>
                      <a:r>
                        <a:rPr lang="en-CA" sz="1400" dirty="0" err="1"/>
                        <a:t>PadRight</a:t>
                      </a:r>
                      <a:endParaRPr lang="en-CA" sz="1400" dirty="0"/>
                    </a:p>
                  </a:txBody>
                  <a:tcPr/>
                </a:tc>
                <a:tc>
                  <a:txBody>
                    <a:bodyPr/>
                    <a:lstStyle/>
                    <a:p>
                      <a:r>
                        <a:rPr lang="en-US" sz="1400" dirty="0"/>
                        <a:t>Returns a new string of a specified length in which the beginning of the current string is padded with spaces or with a specified character.</a:t>
                      </a:r>
                      <a:endParaRPr lang="en-CA" sz="1400" dirty="0"/>
                    </a:p>
                  </a:txBody>
                  <a:tcPr/>
                </a:tc>
                <a:extLst>
                  <a:ext uri="{0D108BD9-81ED-4DB2-BD59-A6C34878D82A}">
                    <a16:rowId xmlns:a16="http://schemas.microsoft.com/office/drawing/2014/main" val="2948162559"/>
                  </a:ext>
                </a:extLst>
              </a:tr>
              <a:tr h="370840">
                <a:tc>
                  <a:txBody>
                    <a:bodyPr/>
                    <a:lstStyle/>
                    <a:p>
                      <a:r>
                        <a:rPr lang="en-CA" sz="1400" dirty="0"/>
                        <a:t>Remove</a:t>
                      </a:r>
                    </a:p>
                  </a:txBody>
                  <a:tcPr/>
                </a:tc>
                <a:tc>
                  <a:txBody>
                    <a:bodyPr/>
                    <a:lstStyle/>
                    <a:p>
                      <a:r>
                        <a:rPr lang="en-US" sz="1400" dirty="0"/>
                        <a:t>Returns a new string in which a specified number of characters from the current string are deleted.</a:t>
                      </a:r>
                      <a:endParaRPr lang="en-CA" sz="1400" dirty="0"/>
                    </a:p>
                  </a:txBody>
                  <a:tcPr/>
                </a:tc>
                <a:extLst>
                  <a:ext uri="{0D108BD9-81ED-4DB2-BD59-A6C34878D82A}">
                    <a16:rowId xmlns:a16="http://schemas.microsoft.com/office/drawing/2014/main" val="3370405675"/>
                  </a:ext>
                </a:extLst>
              </a:tr>
              <a:tr h="370840">
                <a:tc>
                  <a:txBody>
                    <a:bodyPr/>
                    <a:lstStyle/>
                    <a:p>
                      <a:r>
                        <a:rPr lang="en-CA" sz="1400" dirty="0"/>
                        <a:t>Split</a:t>
                      </a:r>
                    </a:p>
                  </a:txBody>
                  <a:tcPr/>
                </a:tc>
                <a:tc>
                  <a:txBody>
                    <a:bodyPr/>
                    <a:lstStyle/>
                    <a:p>
                      <a:r>
                        <a:rPr lang="en-US" sz="1400" dirty="0"/>
                        <a:t>Returns a string array that contains the substrings that are delimited by elements of a specified string or character array.</a:t>
                      </a:r>
                      <a:endParaRPr lang="en-CA" sz="1400" dirty="0"/>
                    </a:p>
                  </a:txBody>
                  <a:tcPr/>
                </a:tc>
                <a:extLst>
                  <a:ext uri="{0D108BD9-81ED-4DB2-BD59-A6C34878D82A}">
                    <a16:rowId xmlns:a16="http://schemas.microsoft.com/office/drawing/2014/main" val="1871867519"/>
                  </a:ext>
                </a:extLst>
              </a:tr>
              <a:tr h="370840">
                <a:tc>
                  <a:txBody>
                    <a:bodyPr/>
                    <a:lstStyle/>
                    <a:p>
                      <a:r>
                        <a:rPr lang="en-CA" sz="1400" dirty="0"/>
                        <a:t>Substring</a:t>
                      </a:r>
                    </a:p>
                  </a:txBody>
                  <a:tcPr/>
                </a:tc>
                <a:tc>
                  <a:txBody>
                    <a:bodyPr/>
                    <a:lstStyle/>
                    <a:p>
                      <a:r>
                        <a:rPr lang="en-US" sz="1400" dirty="0"/>
                        <a:t>Retrieves a substring from this instance.</a:t>
                      </a:r>
                      <a:endParaRPr lang="en-CA" sz="1400" dirty="0"/>
                    </a:p>
                  </a:txBody>
                  <a:tcPr/>
                </a:tc>
                <a:extLst>
                  <a:ext uri="{0D108BD9-81ED-4DB2-BD59-A6C34878D82A}">
                    <a16:rowId xmlns:a16="http://schemas.microsoft.com/office/drawing/2014/main" val="4165656086"/>
                  </a:ext>
                </a:extLst>
              </a:tr>
            </a:tbl>
          </a:graphicData>
        </a:graphic>
      </p:graphicFrame>
      <p:sp>
        <p:nvSpPr>
          <p:cNvPr id="4" name="Slide Number Placeholder 3">
            <a:extLst>
              <a:ext uri="{FF2B5EF4-FFF2-40B4-BE49-F238E27FC236}">
                <a16:creationId xmlns:a16="http://schemas.microsoft.com/office/drawing/2014/main" id="{CC2AFF0D-BEA4-4265-B426-032F64FC2D83}"/>
              </a:ext>
            </a:extLst>
          </p:cNvPr>
          <p:cNvSpPr>
            <a:spLocks noGrp="1"/>
          </p:cNvSpPr>
          <p:nvPr>
            <p:ph type="sldNum" sz="quarter" idx="12"/>
          </p:nvPr>
        </p:nvSpPr>
        <p:spPr/>
        <p:txBody>
          <a:bodyPr/>
          <a:lstStyle/>
          <a:p>
            <a:fld id="{57BFFEA6-FD0A-418C-BE47-3DCCF1ED53BD}" type="slidenum">
              <a:rPr lang="en-US" smtClean="0"/>
              <a:t>40</a:t>
            </a:fld>
            <a:endParaRPr lang="en-US" dirty="0"/>
          </a:p>
        </p:txBody>
      </p:sp>
    </p:spTree>
    <p:extLst>
      <p:ext uri="{BB962C8B-B14F-4D97-AF65-F5344CB8AC3E}">
        <p14:creationId xmlns:p14="http://schemas.microsoft.com/office/powerpoint/2010/main" val="3154075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A542-07DE-46CE-8DB2-86F128F4BED7}"/>
              </a:ext>
            </a:extLst>
          </p:cNvPr>
          <p:cNvSpPr>
            <a:spLocks noGrp="1"/>
          </p:cNvSpPr>
          <p:nvPr>
            <p:ph type="title"/>
          </p:nvPr>
        </p:nvSpPr>
        <p:spPr>
          <a:xfrm>
            <a:off x="762000" y="543053"/>
            <a:ext cx="10667998" cy="697622"/>
          </a:xfrm>
        </p:spPr>
        <p:txBody>
          <a:bodyPr>
            <a:normAutofit fontScale="90000"/>
          </a:bodyPr>
          <a:lstStyle/>
          <a:p>
            <a:r>
              <a:rPr lang="en-US" dirty="0"/>
              <a:t>C# Data Types</a:t>
            </a:r>
            <a:endParaRPr lang="en-CA" dirty="0"/>
          </a:p>
        </p:txBody>
      </p:sp>
      <p:sp>
        <p:nvSpPr>
          <p:cNvPr id="3" name="Content Placeholder 2">
            <a:extLst>
              <a:ext uri="{FF2B5EF4-FFF2-40B4-BE49-F238E27FC236}">
                <a16:creationId xmlns:a16="http://schemas.microsoft.com/office/drawing/2014/main" id="{7D6AB552-1161-4672-A99E-E2327F86EC10}"/>
              </a:ext>
            </a:extLst>
          </p:cNvPr>
          <p:cNvSpPr>
            <a:spLocks noGrp="1"/>
          </p:cNvSpPr>
          <p:nvPr>
            <p:ph idx="1"/>
          </p:nvPr>
        </p:nvSpPr>
        <p:spPr/>
        <p:txBody>
          <a:bodyPr/>
          <a:lstStyle/>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null</a:t>
            </a:r>
            <a:r>
              <a:rPr lang="en-US" dirty="0"/>
              <a:t> and </a:t>
            </a:r>
            <a:r>
              <a:rPr lang="en-US" dirty="0">
                <a:latin typeface="Courier New" panose="02070309020205020404" pitchFamily="49" charset="0"/>
                <a:cs typeface="Courier New" panose="02070309020205020404" pitchFamily="49" charset="0"/>
              </a:rPr>
              <a:t>void</a:t>
            </a:r>
            <a:r>
              <a:rPr lang="en-US" dirty="0"/>
              <a:t> are two additional types</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null</a:t>
            </a:r>
            <a:r>
              <a:rPr lang="en-US" dirty="0"/>
              <a:t> does not refer to any valid object</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void</a:t>
            </a:r>
            <a:r>
              <a:rPr lang="en-US" dirty="0"/>
              <a:t> is used to indicate an absence of a type or value</a:t>
            </a:r>
            <a:endParaRPr lang="en-CA" dirty="0"/>
          </a:p>
        </p:txBody>
      </p:sp>
      <p:sp>
        <p:nvSpPr>
          <p:cNvPr id="4" name="Slide Number Placeholder 3">
            <a:extLst>
              <a:ext uri="{FF2B5EF4-FFF2-40B4-BE49-F238E27FC236}">
                <a16:creationId xmlns:a16="http://schemas.microsoft.com/office/drawing/2014/main" id="{785CD318-FB8E-44F8-8295-FA6DA618D3F6}"/>
              </a:ext>
            </a:extLst>
          </p:cNvPr>
          <p:cNvSpPr>
            <a:spLocks noGrp="1"/>
          </p:cNvSpPr>
          <p:nvPr>
            <p:ph type="sldNum" sz="quarter" idx="12"/>
          </p:nvPr>
        </p:nvSpPr>
        <p:spPr/>
        <p:txBody>
          <a:bodyPr/>
          <a:lstStyle/>
          <a:p>
            <a:fld id="{57BFFEA6-FD0A-418C-BE47-3DCCF1ED53BD}" type="slidenum">
              <a:rPr lang="en-US" smtClean="0"/>
              <a:t>41</a:t>
            </a:fld>
            <a:endParaRPr lang="en-US" dirty="0"/>
          </a:p>
        </p:txBody>
      </p:sp>
    </p:spTree>
    <p:extLst>
      <p:ext uri="{BB962C8B-B14F-4D97-AF65-F5344CB8AC3E}">
        <p14:creationId xmlns:p14="http://schemas.microsoft.com/office/powerpoint/2010/main" val="1118076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F1E-24C7-4B8A-A92B-D0B7D7004833}"/>
              </a:ext>
            </a:extLst>
          </p:cNvPr>
          <p:cNvSpPr>
            <a:spLocks noGrp="1"/>
          </p:cNvSpPr>
          <p:nvPr>
            <p:ph type="title"/>
          </p:nvPr>
        </p:nvSpPr>
        <p:spPr/>
        <p:txBody>
          <a:bodyPr>
            <a:normAutofit fontScale="90000"/>
          </a:bodyPr>
          <a:lstStyle/>
          <a:p>
            <a:r>
              <a:rPr lang="en-US" dirty="0"/>
              <a:t>Implicitly Typed Variables</a:t>
            </a:r>
            <a:endParaRPr lang="en-CA" dirty="0"/>
          </a:p>
        </p:txBody>
      </p:sp>
      <p:sp>
        <p:nvSpPr>
          <p:cNvPr id="3" name="Content Placeholder 2">
            <a:extLst>
              <a:ext uri="{FF2B5EF4-FFF2-40B4-BE49-F238E27FC236}">
                <a16:creationId xmlns:a16="http://schemas.microsoft.com/office/drawing/2014/main" id="{3D5D21BE-057B-4E48-A76C-2343BF67D735}"/>
              </a:ext>
            </a:extLst>
          </p:cNvPr>
          <p:cNvSpPr>
            <a:spLocks noGrp="1"/>
          </p:cNvSpPr>
          <p:nvPr>
            <p:ph idx="1"/>
          </p:nvPr>
        </p:nvSpPr>
        <p:spPr/>
        <p:txBody>
          <a:bodyPr/>
          <a:lstStyle/>
          <a:p>
            <a:r>
              <a:rPr lang="en-US" dirty="0"/>
              <a:t>Starting in C# 3.0, implicitly typed local variables could be declared using the </a:t>
            </a:r>
            <a:r>
              <a:rPr lang="en-US" dirty="0" err="1">
                <a:latin typeface="Courier New" panose="02070309020205020404" pitchFamily="49" charset="0"/>
                <a:cs typeface="Courier New" panose="02070309020205020404" pitchFamily="49" charset="0"/>
              </a:rPr>
              <a:t>var</a:t>
            </a:r>
            <a:r>
              <a:rPr lang="en-US" dirty="0"/>
              <a:t> keyword as long as the code initializes a variable at declaration time with an expression of unambiguous type.</a:t>
            </a:r>
          </a:p>
          <a:p>
            <a:endParaRPr lang="en-US" dirty="0"/>
          </a:p>
          <a:p>
            <a:endParaRPr lang="en-US" dirty="0"/>
          </a:p>
          <a:p>
            <a:r>
              <a:rPr lang="en-US" dirty="0"/>
              <a:t>The compiler will determine the data type of the initializing expression and declares the variable accordingly</a:t>
            </a:r>
          </a:p>
        </p:txBody>
      </p:sp>
      <p:sp>
        <p:nvSpPr>
          <p:cNvPr id="4" name="Slide Number Placeholder 3">
            <a:extLst>
              <a:ext uri="{FF2B5EF4-FFF2-40B4-BE49-F238E27FC236}">
                <a16:creationId xmlns:a16="http://schemas.microsoft.com/office/drawing/2014/main" id="{B890999D-C9EF-4AF1-BA84-0EAD4103AB85}"/>
              </a:ext>
            </a:extLst>
          </p:cNvPr>
          <p:cNvSpPr>
            <a:spLocks noGrp="1"/>
          </p:cNvSpPr>
          <p:nvPr>
            <p:ph type="sldNum" sz="quarter" idx="12"/>
          </p:nvPr>
        </p:nvSpPr>
        <p:spPr/>
        <p:txBody>
          <a:bodyPr/>
          <a:lstStyle/>
          <a:p>
            <a:fld id="{57BFFEA6-FD0A-418C-BE47-3DCCF1ED53BD}" type="slidenum">
              <a:rPr lang="en-US" smtClean="0"/>
              <a:t>42</a:t>
            </a:fld>
            <a:endParaRPr lang="en-US" dirty="0"/>
          </a:p>
        </p:txBody>
      </p:sp>
      <p:sp>
        <p:nvSpPr>
          <p:cNvPr id="5" name="TextBox 4">
            <a:extLst>
              <a:ext uri="{FF2B5EF4-FFF2-40B4-BE49-F238E27FC236}">
                <a16:creationId xmlns:a16="http://schemas.microsoft.com/office/drawing/2014/main" id="{FCA46CB2-682B-48F3-898E-8889E5AFD513}"/>
              </a:ext>
            </a:extLst>
          </p:cNvPr>
          <p:cNvSpPr txBox="1"/>
          <p:nvPr/>
        </p:nvSpPr>
        <p:spPr>
          <a:xfrm>
            <a:off x="4087089" y="2861417"/>
            <a:ext cx="4017819" cy="646331"/>
          </a:xfrm>
          <a:prstGeom prst="rect">
            <a:avLst/>
          </a:prstGeom>
          <a:solidFill>
            <a:schemeClr val="bg1"/>
          </a:solidFill>
          <a:ln>
            <a:solidFill>
              <a:schemeClr val="accent1"/>
            </a:solidFill>
          </a:ln>
        </p:spPr>
        <p:txBody>
          <a:bodyPr wrap="square" rtlCol="0">
            <a:spAutoFit/>
          </a:bodyPr>
          <a:lstStyle/>
          <a:p>
            <a:r>
              <a:rPr lang="en-CA" dirty="0" err="1">
                <a:solidFill>
                  <a:srgbClr val="0000FF"/>
                </a:solidFill>
                <a:latin typeface="Consolas" panose="020B0609020204030204" pitchFamily="49" charset="0"/>
              </a:rPr>
              <a:t>var</a:t>
            </a:r>
            <a:r>
              <a:rPr lang="en-CA" dirty="0">
                <a:solidFill>
                  <a:srgbClr val="000000"/>
                </a:solidFill>
                <a:latin typeface="Consolas" panose="020B0609020204030204" pitchFamily="49" charset="0"/>
              </a:rPr>
              <a:t> superman = </a:t>
            </a:r>
            <a:r>
              <a:rPr lang="en-CA" dirty="0">
                <a:solidFill>
                  <a:srgbClr val="A31515"/>
                </a:solidFill>
                <a:latin typeface="Consolas" panose="020B0609020204030204" pitchFamily="49" charset="0"/>
              </a:rPr>
              <a:t>"Clark Kent"</a:t>
            </a:r>
            <a:r>
              <a:rPr lang="en-CA" dirty="0">
                <a:solidFill>
                  <a:srgbClr val="000000"/>
                </a:solidFill>
                <a:latin typeface="Consolas" panose="020B0609020204030204" pitchFamily="49" charset="0"/>
              </a:rPr>
              <a:t>;</a:t>
            </a:r>
          </a:p>
          <a:p>
            <a:r>
              <a:rPr lang="en-CA" dirty="0" err="1">
                <a:solidFill>
                  <a:srgbClr val="2B91AF"/>
                </a:solidFill>
                <a:latin typeface="Consolas" panose="020B0609020204030204" pitchFamily="49" charset="0"/>
              </a:rPr>
              <a:t>Console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WriteLine</a:t>
            </a:r>
            <a:r>
              <a:rPr lang="en-CA" dirty="0">
                <a:solidFill>
                  <a:srgbClr val="000000"/>
                </a:solidFill>
                <a:latin typeface="Consolas" panose="020B0609020204030204" pitchFamily="49" charset="0"/>
              </a:rPr>
              <a:t>(</a:t>
            </a:r>
            <a:r>
              <a:rPr lang="en-CA" dirty="0">
                <a:solidFill>
                  <a:srgbClr val="1F377F"/>
                </a:solidFill>
                <a:latin typeface="Consolas" panose="020B0609020204030204" pitchFamily="49" charset="0"/>
              </a:rPr>
              <a:t>superman</a:t>
            </a:r>
            <a:r>
              <a:rPr lang="en-CA"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5389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F90-4530-4C63-91BC-2EE096A655F3}"/>
              </a:ext>
            </a:extLst>
          </p:cNvPr>
          <p:cNvSpPr>
            <a:spLocks noGrp="1"/>
          </p:cNvSpPr>
          <p:nvPr>
            <p:ph type="title"/>
          </p:nvPr>
        </p:nvSpPr>
        <p:spPr/>
        <p:txBody>
          <a:bodyPr>
            <a:normAutofit fontScale="90000"/>
          </a:bodyPr>
          <a:lstStyle/>
          <a:p>
            <a:r>
              <a:rPr lang="en-US" dirty="0"/>
              <a:t>Type Conversion</a:t>
            </a:r>
            <a:endParaRPr lang="en-CA" dirty="0"/>
          </a:p>
        </p:txBody>
      </p:sp>
      <p:sp>
        <p:nvSpPr>
          <p:cNvPr id="3" name="Content Placeholder 2">
            <a:extLst>
              <a:ext uri="{FF2B5EF4-FFF2-40B4-BE49-F238E27FC236}">
                <a16:creationId xmlns:a16="http://schemas.microsoft.com/office/drawing/2014/main" id="{11DE42A0-691B-4FFF-8CA2-AFDE3B2B5430}"/>
              </a:ext>
            </a:extLst>
          </p:cNvPr>
          <p:cNvSpPr>
            <a:spLocks noGrp="1"/>
          </p:cNvSpPr>
          <p:nvPr>
            <p:ph idx="1"/>
          </p:nvPr>
        </p:nvSpPr>
        <p:spPr/>
        <p:txBody>
          <a:bodyPr/>
          <a:lstStyle/>
          <a:p>
            <a:pPr marL="342900" indent="-342900">
              <a:buFont typeface="Arial" panose="020B0604020202020204" pitchFamily="34" charset="0"/>
              <a:buChar char="•"/>
            </a:pPr>
            <a:r>
              <a:rPr lang="en-US" dirty="0"/>
              <a:t>Explicit casting is the most common conversion operation</a:t>
            </a:r>
          </a:p>
          <a:p>
            <a:pPr marL="342900" indent="-342900">
              <a:buFont typeface="Arial" panose="020B0604020202020204" pitchFamily="34" charset="0"/>
              <a:buChar char="•"/>
            </a:pPr>
            <a:r>
              <a:rPr lang="en-US" dirty="0"/>
              <a:t>In C#, you cast using the cast operator; by specifying the type you would like to convert to within parentheses</a:t>
            </a:r>
          </a:p>
          <a:p>
            <a:pPr marL="1028700" lvl="1" indent="-342900">
              <a:buFont typeface="Arial" panose="020B0604020202020204" pitchFamily="34" charset="0"/>
              <a:buChar char="•"/>
            </a:pPr>
            <a:r>
              <a:rPr lang="en-US" dirty="0"/>
              <a:t>Note: a loss of precision or data may occur when explicitly casting</a:t>
            </a:r>
            <a:endParaRPr lang="en-CA" dirty="0"/>
          </a:p>
        </p:txBody>
      </p:sp>
      <p:sp>
        <p:nvSpPr>
          <p:cNvPr id="4" name="Slide Number Placeholder 3">
            <a:extLst>
              <a:ext uri="{FF2B5EF4-FFF2-40B4-BE49-F238E27FC236}">
                <a16:creationId xmlns:a16="http://schemas.microsoft.com/office/drawing/2014/main" id="{12F028D3-C0CC-4357-B09E-C7990E6474F2}"/>
              </a:ext>
            </a:extLst>
          </p:cNvPr>
          <p:cNvSpPr>
            <a:spLocks noGrp="1"/>
          </p:cNvSpPr>
          <p:nvPr>
            <p:ph type="sldNum" sz="quarter" idx="12"/>
          </p:nvPr>
        </p:nvSpPr>
        <p:spPr/>
        <p:txBody>
          <a:bodyPr/>
          <a:lstStyle/>
          <a:p>
            <a:fld id="{57BFFEA6-FD0A-418C-BE47-3DCCF1ED53BD}" type="slidenum">
              <a:rPr lang="en-US" smtClean="0"/>
              <a:t>43</a:t>
            </a:fld>
            <a:endParaRPr lang="en-US" dirty="0"/>
          </a:p>
        </p:txBody>
      </p:sp>
      <p:sp>
        <p:nvSpPr>
          <p:cNvPr id="5" name="TextBox 4">
            <a:extLst>
              <a:ext uri="{FF2B5EF4-FFF2-40B4-BE49-F238E27FC236}">
                <a16:creationId xmlns:a16="http://schemas.microsoft.com/office/drawing/2014/main" id="{69C347CC-427F-43EE-BD8B-5408B9914A06}"/>
              </a:ext>
            </a:extLst>
          </p:cNvPr>
          <p:cNvSpPr txBox="1"/>
          <p:nvPr/>
        </p:nvSpPr>
        <p:spPr>
          <a:xfrm>
            <a:off x="3301536" y="3509809"/>
            <a:ext cx="5588926" cy="1477328"/>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long</a:t>
            </a:r>
            <a:r>
              <a:rPr lang="en-CA" dirty="0">
                <a:solidFill>
                  <a:srgbClr val="000000"/>
                </a:solidFill>
                <a:latin typeface="Consolas" panose="020B0609020204030204" pitchFamily="49" charset="0"/>
              </a:rPr>
              <a:t> number = 4952352;</a:t>
            </a:r>
          </a:p>
          <a:p>
            <a:r>
              <a:rPr lang="en-CA" dirty="0" err="1">
                <a:solidFill>
                  <a:srgbClr val="0000FF"/>
                </a:solidFill>
                <a:latin typeface="Consolas" panose="020B0609020204030204" pitchFamily="49" charset="0"/>
              </a:rPr>
              <a:t>int</a:t>
            </a:r>
            <a:r>
              <a:rPr lang="en-CA" dirty="0">
                <a:solidFill>
                  <a:srgbClr val="000000"/>
                </a:solidFill>
                <a:latin typeface="Consolas" panose="020B0609020204030204" pitchFamily="49" charset="0"/>
              </a:rPr>
              <a:t> number2 = (</a:t>
            </a:r>
            <a:r>
              <a:rPr lang="en-CA" dirty="0" err="1">
                <a:solidFill>
                  <a:srgbClr val="0000FF"/>
                </a:solidFill>
                <a:latin typeface="Consolas" panose="020B0609020204030204" pitchFamily="49" charset="0"/>
              </a:rPr>
              <a:t>int</a:t>
            </a:r>
            <a:r>
              <a:rPr lang="en-CA" dirty="0">
                <a:solidFill>
                  <a:srgbClr val="000000"/>
                </a:solidFill>
                <a:latin typeface="Consolas" panose="020B0609020204030204" pitchFamily="49" charset="0"/>
              </a:rPr>
              <a:t>)number;</a:t>
            </a:r>
          </a:p>
          <a:p>
            <a:endParaRPr lang="en-CA" dirty="0">
              <a:solidFill>
                <a:srgbClr val="000000"/>
              </a:solidFill>
              <a:latin typeface="Consolas" panose="020B0609020204030204" pitchFamily="49" charset="0"/>
            </a:endParaRPr>
          </a:p>
          <a:p>
            <a:r>
              <a:rPr lang="en-CA" dirty="0">
                <a:solidFill>
                  <a:srgbClr val="0000FF"/>
                </a:solidFill>
                <a:latin typeface="Consolas" panose="020B0609020204030204" pitchFamily="49" charset="0"/>
              </a:rPr>
              <a:t>char</a:t>
            </a:r>
            <a:r>
              <a:rPr lang="en-CA" dirty="0">
                <a:solidFill>
                  <a:srgbClr val="000000"/>
                </a:solidFill>
                <a:latin typeface="Consolas" panose="020B0609020204030204" pitchFamily="49" charset="0"/>
              </a:rPr>
              <a:t> letter = </a:t>
            </a:r>
            <a:r>
              <a:rPr lang="en-CA" dirty="0">
                <a:solidFill>
                  <a:srgbClr val="A31515"/>
                </a:solidFill>
                <a:latin typeface="Consolas" panose="020B0609020204030204" pitchFamily="49" charset="0"/>
              </a:rPr>
              <a:t>'N'</a:t>
            </a:r>
            <a:r>
              <a:rPr lang="en-CA" dirty="0">
                <a:solidFill>
                  <a:srgbClr val="000000"/>
                </a:solidFill>
                <a:latin typeface="Consolas" panose="020B0609020204030204" pitchFamily="49" charset="0"/>
              </a:rPr>
              <a:t>;</a:t>
            </a:r>
          </a:p>
          <a:p>
            <a:r>
              <a:rPr lang="en-CA" dirty="0" err="1">
                <a:solidFill>
                  <a:srgbClr val="0000FF"/>
                </a:solidFill>
                <a:latin typeface="Consolas" panose="020B0609020204030204" pitchFamily="49" charset="0"/>
              </a:rPr>
              <a:t>int</a:t>
            </a:r>
            <a:r>
              <a:rPr lang="en-CA" dirty="0">
                <a:solidFill>
                  <a:srgbClr val="000000"/>
                </a:solidFill>
                <a:latin typeface="Consolas" panose="020B0609020204030204" pitchFamily="49" charset="0"/>
              </a:rPr>
              <a:t> number3 = (</a:t>
            </a:r>
            <a:r>
              <a:rPr lang="en-CA" dirty="0" err="1">
                <a:solidFill>
                  <a:srgbClr val="0000FF"/>
                </a:solidFill>
                <a:latin typeface="Consolas" panose="020B0609020204030204" pitchFamily="49" charset="0"/>
              </a:rPr>
              <a:t>int</a:t>
            </a:r>
            <a:r>
              <a:rPr lang="en-CA" dirty="0">
                <a:solidFill>
                  <a:srgbClr val="000000"/>
                </a:solidFill>
                <a:latin typeface="Consolas" panose="020B0609020204030204" pitchFamily="49" charset="0"/>
              </a:rPr>
              <a:t>)letter;</a:t>
            </a:r>
          </a:p>
        </p:txBody>
      </p:sp>
    </p:spTree>
    <p:extLst>
      <p:ext uri="{BB962C8B-B14F-4D97-AF65-F5344CB8AC3E}">
        <p14:creationId xmlns:p14="http://schemas.microsoft.com/office/powerpoint/2010/main" val="2828462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F90-4530-4C63-91BC-2EE096A655F3}"/>
              </a:ext>
            </a:extLst>
          </p:cNvPr>
          <p:cNvSpPr>
            <a:spLocks noGrp="1"/>
          </p:cNvSpPr>
          <p:nvPr>
            <p:ph type="title"/>
          </p:nvPr>
        </p:nvSpPr>
        <p:spPr/>
        <p:txBody>
          <a:bodyPr>
            <a:normAutofit fontScale="90000"/>
          </a:bodyPr>
          <a:lstStyle/>
          <a:p>
            <a:r>
              <a:rPr lang="en-US" dirty="0"/>
              <a:t>Type Conversion</a:t>
            </a:r>
            <a:endParaRPr lang="en-CA" dirty="0"/>
          </a:p>
        </p:txBody>
      </p:sp>
      <p:sp>
        <p:nvSpPr>
          <p:cNvPr id="3" name="Content Placeholder 2">
            <a:extLst>
              <a:ext uri="{FF2B5EF4-FFF2-40B4-BE49-F238E27FC236}">
                <a16:creationId xmlns:a16="http://schemas.microsoft.com/office/drawing/2014/main" id="{11DE42A0-691B-4FFF-8CA2-AFDE3B2B5430}"/>
              </a:ext>
            </a:extLst>
          </p:cNvPr>
          <p:cNvSpPr>
            <a:spLocks noGrp="1"/>
          </p:cNvSpPr>
          <p:nvPr>
            <p:ph idx="1"/>
          </p:nvPr>
        </p:nvSpPr>
        <p:spPr/>
        <p:txBody>
          <a:bodyPr/>
          <a:lstStyle/>
          <a:p>
            <a:pPr marL="342900" indent="-342900">
              <a:buFont typeface="Arial" panose="020B0604020202020204" pitchFamily="34" charset="0"/>
              <a:buChar char="•"/>
            </a:pPr>
            <a:r>
              <a:rPr lang="en-US" dirty="0"/>
              <a:t>When converting from an </a:t>
            </a:r>
            <a:r>
              <a:rPr lang="en-US" dirty="0" err="1">
                <a:latin typeface="Courier New" panose="02070309020205020404" pitchFamily="49" charset="0"/>
                <a:cs typeface="Courier New" panose="02070309020205020404" pitchFamily="49" charset="0"/>
              </a:rPr>
              <a:t>int</a:t>
            </a:r>
            <a:r>
              <a:rPr lang="en-US" dirty="0"/>
              <a:t> type to a </a:t>
            </a:r>
            <a:r>
              <a:rPr lang="en-US" dirty="0">
                <a:latin typeface="Courier New" panose="02070309020205020404" pitchFamily="49" charset="0"/>
                <a:cs typeface="Courier New" panose="02070309020205020404" pitchFamily="49" charset="0"/>
              </a:rPr>
              <a:t>long</a:t>
            </a:r>
            <a:r>
              <a:rPr lang="en-US" dirty="0"/>
              <a:t> type there is no loss of precision, therefore, the code only needs to specify the assignment operator; this conversion is called an implicit conversion</a:t>
            </a:r>
          </a:p>
        </p:txBody>
      </p:sp>
      <p:sp>
        <p:nvSpPr>
          <p:cNvPr id="4" name="Slide Number Placeholder 3">
            <a:extLst>
              <a:ext uri="{FF2B5EF4-FFF2-40B4-BE49-F238E27FC236}">
                <a16:creationId xmlns:a16="http://schemas.microsoft.com/office/drawing/2014/main" id="{12F028D3-C0CC-4357-B09E-C7990E6474F2}"/>
              </a:ext>
            </a:extLst>
          </p:cNvPr>
          <p:cNvSpPr>
            <a:spLocks noGrp="1"/>
          </p:cNvSpPr>
          <p:nvPr>
            <p:ph type="sldNum" sz="quarter" idx="12"/>
          </p:nvPr>
        </p:nvSpPr>
        <p:spPr/>
        <p:txBody>
          <a:bodyPr/>
          <a:lstStyle/>
          <a:p>
            <a:fld id="{57BFFEA6-FD0A-418C-BE47-3DCCF1ED53BD}" type="slidenum">
              <a:rPr lang="en-US" smtClean="0"/>
              <a:t>44</a:t>
            </a:fld>
            <a:endParaRPr lang="en-US" dirty="0"/>
          </a:p>
        </p:txBody>
      </p:sp>
      <p:sp>
        <p:nvSpPr>
          <p:cNvPr id="5" name="TextBox 4">
            <a:extLst>
              <a:ext uri="{FF2B5EF4-FFF2-40B4-BE49-F238E27FC236}">
                <a16:creationId xmlns:a16="http://schemas.microsoft.com/office/drawing/2014/main" id="{69C347CC-427F-43EE-BD8B-5408B9914A06}"/>
              </a:ext>
            </a:extLst>
          </p:cNvPr>
          <p:cNvSpPr txBox="1"/>
          <p:nvPr/>
        </p:nvSpPr>
        <p:spPr>
          <a:xfrm>
            <a:off x="3301536" y="3413308"/>
            <a:ext cx="5588926" cy="646331"/>
          </a:xfrm>
          <a:prstGeom prst="rect">
            <a:avLst/>
          </a:prstGeom>
          <a:solidFill>
            <a:schemeClr val="bg1"/>
          </a:solidFill>
          <a:ln>
            <a:solidFill>
              <a:schemeClr val="accent1"/>
            </a:solidFill>
          </a:ln>
        </p:spPr>
        <p:txBody>
          <a:bodyPr wrap="square" rtlCol="0">
            <a:spAutoFit/>
          </a:bodyPr>
          <a:lstStyle/>
          <a:p>
            <a:r>
              <a:rPr lang="en-CA" dirty="0" err="1">
                <a:solidFill>
                  <a:srgbClr val="0000FF"/>
                </a:solidFill>
                <a:latin typeface="Consolas" panose="020B0609020204030204" pitchFamily="49" charset="0"/>
              </a:rPr>
              <a:t>int</a:t>
            </a:r>
            <a:r>
              <a:rPr lang="en-CA" dirty="0">
                <a:solidFill>
                  <a:srgbClr val="000000"/>
                </a:solidFill>
                <a:latin typeface="Consolas" panose="020B0609020204030204" pitchFamily="49" charset="0"/>
              </a:rPr>
              <a:t> number4 = 123456789;</a:t>
            </a:r>
          </a:p>
          <a:p>
            <a:r>
              <a:rPr lang="en-CA" dirty="0">
                <a:solidFill>
                  <a:srgbClr val="0000FF"/>
                </a:solidFill>
                <a:latin typeface="Consolas" panose="020B0609020204030204" pitchFamily="49" charset="0"/>
              </a:rPr>
              <a:t>long</a:t>
            </a:r>
            <a:r>
              <a:rPr lang="en-CA" dirty="0">
                <a:solidFill>
                  <a:srgbClr val="000000"/>
                </a:solidFill>
                <a:latin typeface="Consolas" panose="020B0609020204030204" pitchFamily="49" charset="0"/>
              </a:rPr>
              <a:t> number5 = number4;</a:t>
            </a:r>
          </a:p>
        </p:txBody>
      </p:sp>
    </p:spTree>
    <p:extLst>
      <p:ext uri="{BB962C8B-B14F-4D97-AF65-F5344CB8AC3E}">
        <p14:creationId xmlns:p14="http://schemas.microsoft.com/office/powerpoint/2010/main" val="2134103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A144-0E24-49BC-83ED-029EF857F23F}"/>
              </a:ext>
            </a:extLst>
          </p:cNvPr>
          <p:cNvSpPr>
            <a:spLocks noGrp="1"/>
          </p:cNvSpPr>
          <p:nvPr>
            <p:ph type="title"/>
          </p:nvPr>
        </p:nvSpPr>
        <p:spPr/>
        <p:txBody>
          <a:bodyPr>
            <a:normAutofit fontScale="90000"/>
          </a:bodyPr>
          <a:lstStyle/>
          <a:p>
            <a:r>
              <a:rPr lang="en-US" dirty="0"/>
              <a:t>Type Conversion w/o Casting</a:t>
            </a:r>
            <a:endParaRPr lang="en-CA" dirty="0"/>
          </a:p>
        </p:txBody>
      </p:sp>
      <p:sp>
        <p:nvSpPr>
          <p:cNvPr id="3" name="Content Placeholder 2">
            <a:extLst>
              <a:ext uri="{FF2B5EF4-FFF2-40B4-BE49-F238E27FC236}">
                <a16:creationId xmlns:a16="http://schemas.microsoft.com/office/drawing/2014/main" id="{16D4554B-1385-414B-9324-646EB396CCF6}"/>
              </a:ext>
            </a:extLst>
          </p:cNvPr>
          <p:cNvSpPr>
            <a:spLocks noGrp="1"/>
          </p:cNvSpPr>
          <p:nvPr>
            <p:ph idx="1"/>
          </p:nvPr>
        </p:nvSpPr>
        <p:spPr/>
        <p:txBody>
          <a:bodyPr/>
          <a:lstStyle/>
          <a:p>
            <a:pPr marL="342900" indent="-342900">
              <a:buFont typeface="Arial" panose="020B0604020202020204" pitchFamily="34" charset="0"/>
              <a:buChar char="•"/>
            </a:pPr>
            <a:r>
              <a:rPr lang="en-US" dirty="0"/>
              <a:t>When you cannot explicitly or implicitly convert from one type to another such as string to numeric, methods such as </a:t>
            </a:r>
            <a:r>
              <a:rPr lang="en-US" dirty="0">
                <a:latin typeface="Courier New" panose="02070309020205020404" pitchFamily="49" charset="0"/>
                <a:cs typeface="Courier New" panose="02070309020205020404" pitchFamily="49" charset="0"/>
              </a:rPr>
              <a:t>Parse()</a:t>
            </a:r>
            <a:r>
              <a:rPr lang="en-US" dirty="0"/>
              <a:t> and </a:t>
            </a:r>
            <a:r>
              <a:rPr lang="en-US" dirty="0" err="1">
                <a:latin typeface="Courier New" panose="02070309020205020404" pitchFamily="49" charset="0"/>
                <a:cs typeface="Courier New" panose="02070309020205020404" pitchFamily="49" charset="0"/>
              </a:rPr>
              <a:t>TryParse</a:t>
            </a:r>
            <a:r>
              <a:rPr lang="en-US" dirty="0">
                <a:latin typeface="Courier New" panose="02070309020205020404" pitchFamily="49" charset="0"/>
                <a:cs typeface="Courier New" panose="02070309020205020404" pitchFamily="49" charset="0"/>
              </a:rPr>
              <a:t>()</a:t>
            </a:r>
            <a:r>
              <a:rPr lang="en-US" dirty="0"/>
              <a:t> are required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difference between </a:t>
            </a:r>
            <a:r>
              <a:rPr lang="en-US" dirty="0">
                <a:latin typeface="Courier New" panose="02070309020205020404" pitchFamily="49" charset="0"/>
                <a:cs typeface="Courier New" panose="02070309020205020404" pitchFamily="49" charset="0"/>
              </a:rPr>
              <a:t>Parse()</a:t>
            </a:r>
            <a:r>
              <a:rPr lang="en-US" dirty="0"/>
              <a:t> and </a:t>
            </a:r>
            <a:r>
              <a:rPr lang="en-US" dirty="0" err="1">
                <a:latin typeface="Courier New" panose="02070309020205020404" pitchFamily="49" charset="0"/>
                <a:cs typeface="Courier New" panose="02070309020205020404" pitchFamily="49" charset="0"/>
              </a:rPr>
              <a:t>TryParse</a:t>
            </a:r>
            <a:r>
              <a:rPr lang="en-US" dirty="0">
                <a:latin typeface="Courier New" panose="02070309020205020404" pitchFamily="49" charset="0"/>
                <a:cs typeface="Courier New" panose="02070309020205020404" pitchFamily="49" charset="0"/>
              </a:rPr>
              <a:t>()</a:t>
            </a:r>
            <a:r>
              <a:rPr lang="en-US" dirty="0"/>
              <a:t> is that a </a:t>
            </a:r>
            <a:r>
              <a:rPr lang="en-US" dirty="0" err="1">
                <a:latin typeface="Courier New" panose="02070309020205020404" pitchFamily="49" charset="0"/>
                <a:cs typeface="Courier New" panose="02070309020205020404" pitchFamily="49" charset="0"/>
              </a:rPr>
              <a:t>TryParse</a:t>
            </a:r>
            <a:r>
              <a:rPr lang="en-US" dirty="0">
                <a:latin typeface="Courier New" panose="02070309020205020404" pitchFamily="49" charset="0"/>
                <a:cs typeface="Courier New" panose="02070309020205020404" pitchFamily="49" charset="0"/>
              </a:rPr>
              <a:t>()</a:t>
            </a:r>
            <a:r>
              <a:rPr lang="en-US" dirty="0"/>
              <a:t> will return a </a:t>
            </a:r>
            <a:r>
              <a:rPr lang="en-US" dirty="0" err="1"/>
              <a:t>boolean</a:t>
            </a:r>
            <a:r>
              <a:rPr lang="en-US" dirty="0"/>
              <a:t> </a:t>
            </a:r>
            <a:r>
              <a:rPr lang="en-US" dirty="0">
                <a:latin typeface="Courier New" panose="02070309020205020404" pitchFamily="49" charset="0"/>
                <a:cs typeface="Courier New" panose="02070309020205020404" pitchFamily="49" charset="0"/>
              </a:rPr>
              <a:t>false</a:t>
            </a:r>
            <a:r>
              <a:rPr lang="en-US" dirty="0"/>
              <a:t> if the conversion fails instead of the usual exception</a:t>
            </a:r>
          </a:p>
          <a:p>
            <a:pPr marL="1028700" lvl="1" indent="-342900">
              <a:buFont typeface="Arial" panose="020B0604020202020204" pitchFamily="34" charset="0"/>
              <a:buChar char="•"/>
            </a:pPr>
            <a:r>
              <a:rPr lang="en-US" dirty="0"/>
              <a:t>This can be especially useful within conditional statements</a:t>
            </a:r>
          </a:p>
        </p:txBody>
      </p:sp>
      <p:sp>
        <p:nvSpPr>
          <p:cNvPr id="4" name="Slide Number Placeholder 3">
            <a:extLst>
              <a:ext uri="{FF2B5EF4-FFF2-40B4-BE49-F238E27FC236}">
                <a16:creationId xmlns:a16="http://schemas.microsoft.com/office/drawing/2014/main" id="{CDE0D1D0-D735-4D25-AF47-C44D4A3B6C66}"/>
              </a:ext>
            </a:extLst>
          </p:cNvPr>
          <p:cNvSpPr>
            <a:spLocks noGrp="1"/>
          </p:cNvSpPr>
          <p:nvPr>
            <p:ph type="sldNum" sz="quarter" idx="12"/>
          </p:nvPr>
        </p:nvSpPr>
        <p:spPr/>
        <p:txBody>
          <a:bodyPr/>
          <a:lstStyle/>
          <a:p>
            <a:fld id="{57BFFEA6-FD0A-418C-BE47-3DCCF1ED53BD}" type="slidenum">
              <a:rPr lang="en-US" smtClean="0"/>
              <a:t>45</a:t>
            </a:fld>
            <a:endParaRPr lang="en-US" dirty="0"/>
          </a:p>
        </p:txBody>
      </p:sp>
      <p:sp>
        <p:nvSpPr>
          <p:cNvPr id="5" name="TextBox 4">
            <a:extLst>
              <a:ext uri="{FF2B5EF4-FFF2-40B4-BE49-F238E27FC236}">
                <a16:creationId xmlns:a16="http://schemas.microsoft.com/office/drawing/2014/main" id="{D8D832B4-F7FF-436E-A036-E02A942DAF7A}"/>
              </a:ext>
            </a:extLst>
          </p:cNvPr>
          <p:cNvSpPr txBox="1"/>
          <p:nvPr/>
        </p:nvSpPr>
        <p:spPr>
          <a:xfrm>
            <a:off x="3318162" y="3090143"/>
            <a:ext cx="6208224" cy="646331"/>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someNewNumber</a:t>
            </a:r>
            <a:r>
              <a:rPr lang="en-CA" dirty="0">
                <a:solidFill>
                  <a:srgbClr val="000000"/>
                </a:solidFill>
                <a:latin typeface="Consolas" panose="020B0609020204030204" pitchFamily="49" charset="0"/>
              </a:rPr>
              <a:t> = </a:t>
            </a:r>
            <a:r>
              <a:rPr lang="en-CA" dirty="0">
                <a:solidFill>
                  <a:srgbClr val="A31515"/>
                </a:solidFill>
                <a:latin typeface="Consolas" panose="020B0609020204030204" pitchFamily="49" charset="0"/>
              </a:rPr>
              <a:t>"8675309"</a:t>
            </a:r>
            <a:r>
              <a:rPr lang="en-CA"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1F377F"/>
                </a:solidFill>
                <a:latin typeface="Consolas" panose="020B0609020204030204" pitchFamily="49" charset="0"/>
              </a:rPr>
              <a:t>convertedNumber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Parse</a:t>
            </a:r>
            <a:r>
              <a:rPr lang="en-US" dirty="0">
                <a:solidFill>
                  <a:srgbClr val="000000"/>
                </a:solidFill>
                <a:latin typeface="Consolas" panose="020B0609020204030204" pitchFamily="49" charset="0"/>
              </a:rPr>
              <a:t>(</a:t>
            </a:r>
            <a:r>
              <a:rPr lang="en-US" dirty="0" err="1">
                <a:solidFill>
                  <a:srgbClr val="1F377F"/>
                </a:solidFill>
                <a:latin typeface="Consolas" panose="020B0609020204030204" pitchFamily="49" charset="0"/>
              </a:rPr>
              <a:t>someNewNumber</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01361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A144-0E24-49BC-83ED-029EF857F23F}"/>
              </a:ext>
            </a:extLst>
          </p:cNvPr>
          <p:cNvSpPr>
            <a:spLocks noGrp="1"/>
          </p:cNvSpPr>
          <p:nvPr>
            <p:ph type="title"/>
          </p:nvPr>
        </p:nvSpPr>
        <p:spPr/>
        <p:txBody>
          <a:bodyPr>
            <a:normAutofit fontScale="90000"/>
          </a:bodyPr>
          <a:lstStyle/>
          <a:p>
            <a:r>
              <a:rPr lang="en-US" dirty="0"/>
              <a:t>Type Conversion w/o Casting</a:t>
            </a:r>
            <a:endParaRPr lang="en-CA" dirty="0"/>
          </a:p>
        </p:txBody>
      </p:sp>
      <p:sp>
        <p:nvSpPr>
          <p:cNvPr id="3" name="Content Placeholder 2">
            <a:extLst>
              <a:ext uri="{FF2B5EF4-FFF2-40B4-BE49-F238E27FC236}">
                <a16:creationId xmlns:a16="http://schemas.microsoft.com/office/drawing/2014/main" id="{16D4554B-1385-414B-9324-646EB396CCF6}"/>
              </a:ext>
            </a:extLst>
          </p:cNvPr>
          <p:cNvSpPr>
            <a:spLocks noGrp="1"/>
          </p:cNvSpPr>
          <p:nvPr>
            <p:ph idx="1"/>
          </p:nvPr>
        </p:nvSpPr>
        <p:spPr/>
        <p:txBody>
          <a:bodyPr>
            <a:normAutofit/>
          </a:bodyPr>
          <a:lstStyle/>
          <a:p>
            <a:r>
              <a:rPr lang="en-CA" sz="1600" dirty="0">
                <a:solidFill>
                  <a:srgbClr val="0000FF"/>
                </a:solidFill>
                <a:latin typeface="Consolas" panose="020B0609020204030204" pitchFamily="49" charset="0"/>
              </a:rPr>
              <a:t>using</a:t>
            </a:r>
            <a:r>
              <a:rPr lang="en-CA" sz="1600" dirty="0">
                <a:solidFill>
                  <a:srgbClr val="000000"/>
                </a:solidFill>
                <a:latin typeface="Consolas" panose="020B0609020204030204" pitchFamily="49" charset="0"/>
              </a:rPr>
              <a:t> System;</a:t>
            </a:r>
          </a:p>
          <a:p>
            <a:endParaRPr lang="en-CA" sz="1600" dirty="0">
              <a:solidFill>
                <a:srgbClr val="000000"/>
              </a:solidFill>
              <a:latin typeface="Consolas" panose="020B0609020204030204" pitchFamily="49" charset="0"/>
            </a:endParaRPr>
          </a:p>
          <a:p>
            <a:endParaRPr lang="en-CA" sz="1600" dirty="0">
              <a:solidFill>
                <a:srgbClr val="000000"/>
              </a:solidFill>
              <a:latin typeface="Consolas" panose="020B0609020204030204" pitchFamily="49" charset="0"/>
            </a:endParaRPr>
          </a:p>
          <a:p>
            <a:r>
              <a:rPr kumimoji="0" lang="en-US" altLang="en-US" sz="1600" b="0" i="0" u="none" strike="noStrike" cap="none" normalizeH="0" baseline="0" dirty="0">
                <a:ln>
                  <a:noFill/>
                </a:ln>
                <a:solidFill>
                  <a:srgbClr val="0000FF"/>
                </a:solidFill>
                <a:effectLst/>
                <a:latin typeface="Consolas" panose="020B0609020204030204" pitchFamily="49" charset="0"/>
              </a:rPr>
              <a:t>namespace</a:t>
            </a:r>
            <a:r>
              <a:rPr kumimoji="0" lang="en-US" altLang="en-US" sz="1600" b="0" i="0" u="none" strike="noStrike" cap="none" normalizeH="0" baseline="0" dirty="0">
                <a:ln>
                  <a:noFill/>
                </a:ln>
                <a:solidFill>
                  <a:srgbClr val="000000"/>
                </a:solidFill>
                <a:effectLst/>
                <a:latin typeface="Consolas" panose="020B0609020204030204" pitchFamily="49" charset="0"/>
              </a:rPr>
              <a:t> Mad401.Lecture1 </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class</a:t>
            </a:r>
            <a:r>
              <a:rPr lang="en-CA" sz="1600" dirty="0">
                <a:solidFill>
                  <a:srgbClr val="000000"/>
                </a:solidFill>
                <a:latin typeface="Consolas" panose="020B0609020204030204" pitchFamily="49" charset="0"/>
              </a:rPr>
              <a:t> </a:t>
            </a:r>
            <a:r>
              <a:rPr lang="en-CA" sz="1600" dirty="0">
                <a:solidFill>
                  <a:srgbClr val="2B91AF"/>
                </a:solidFill>
                <a:latin typeface="Consolas" panose="020B0609020204030204" pitchFamily="49" charset="0"/>
              </a:rPr>
              <a:t>Program</a:t>
            </a:r>
            <a:r>
              <a:rPr lang="en-CA"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string</a:t>
            </a:r>
            <a:r>
              <a:rPr lang="en-CA" sz="1600" dirty="0">
                <a:solidFill>
                  <a:srgbClr val="000000"/>
                </a:solidFill>
                <a:latin typeface="Consolas" panose="020B0609020204030204" pitchFamily="49" charset="0"/>
              </a:rPr>
              <a:t> </a:t>
            </a:r>
            <a:r>
              <a:rPr lang="en-CA" sz="1600" dirty="0" err="1">
                <a:solidFill>
                  <a:srgbClr val="1F377F"/>
                </a:solidFill>
                <a:latin typeface="Consolas" panose="020B0609020204030204" pitchFamily="49" charset="0"/>
              </a:rPr>
              <a:t>someNewNumber</a:t>
            </a:r>
            <a:r>
              <a:rPr lang="en-CA" sz="1600" dirty="0">
                <a:solidFill>
                  <a:srgbClr val="000000"/>
                </a:solidFill>
                <a:latin typeface="Consolas" panose="020B0609020204030204" pitchFamily="49" charset="0"/>
              </a:rPr>
              <a:t> = </a:t>
            </a:r>
            <a:r>
              <a:rPr lang="en-CA" sz="1600" dirty="0">
                <a:solidFill>
                  <a:srgbClr val="A31515"/>
                </a:solidFill>
                <a:latin typeface="Consolas" panose="020B0609020204030204" pitchFamily="49" charset="0"/>
              </a:rPr>
              <a:t>"8675309"</a:t>
            </a:r>
            <a:r>
              <a:rPr lang="en-CA"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1F377F"/>
                </a:solidFill>
                <a:latin typeface="Consolas" panose="020B0609020204030204" pitchFamily="49" charset="0"/>
              </a:rPr>
              <a:t>convertedNumber</a:t>
            </a:r>
            <a:r>
              <a:rPr lang="en-US" sz="1600" dirty="0">
                <a:solidFill>
                  <a:srgbClr val="000000"/>
                </a:solidFill>
                <a:latin typeface="Consolas" panose="020B0609020204030204" pitchFamily="49" charset="0"/>
              </a:rPr>
              <a:t> = </a:t>
            </a:r>
            <a:r>
              <a:rPr lang="en-US" sz="1600" dirty="0" err="1">
                <a:solidFill>
                  <a:srgbClr val="0000FF"/>
                </a:solidFill>
                <a:latin typeface="Consolas" panose="020B0609020204030204" pitchFamily="49" charset="0"/>
              </a:rPr>
              <a:t>int</a:t>
            </a:r>
            <a:r>
              <a:rPr lang="en-US" sz="1600" dirty="0" err="1">
                <a:solidFill>
                  <a:srgbClr val="000000"/>
                </a:solidFill>
                <a:latin typeface="Consolas" panose="020B0609020204030204" pitchFamily="49" charset="0"/>
              </a:rPr>
              <a:t>.</a:t>
            </a:r>
            <a:r>
              <a:rPr lang="en-US" sz="1600" dirty="0" err="1">
                <a:solidFill>
                  <a:srgbClr val="74531F"/>
                </a:solidFill>
                <a:latin typeface="Consolas" panose="020B0609020204030204" pitchFamily="49" charset="0"/>
              </a:rPr>
              <a:t>Parse</a:t>
            </a:r>
            <a:r>
              <a:rPr lang="en-US" sz="1600" dirty="0">
                <a:solidFill>
                  <a:srgbClr val="000000"/>
                </a:solidFill>
                <a:latin typeface="Consolas" panose="020B0609020204030204" pitchFamily="49" charset="0"/>
              </a:rPr>
              <a:t>(</a:t>
            </a:r>
            <a:r>
              <a:rPr lang="en-US" sz="1600" dirty="0" err="1">
                <a:solidFill>
                  <a:srgbClr val="1F377F"/>
                </a:solidFill>
                <a:latin typeface="Consolas" panose="020B0609020204030204" pitchFamily="49" charset="0"/>
              </a:rPr>
              <a:t>someNewNumber</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//Could cause an exception</a:t>
            </a:r>
            <a:endParaRPr lang="en-US"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F08C4"/>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err="1">
                <a:solidFill>
                  <a:srgbClr val="000000"/>
                </a:solidFill>
                <a:latin typeface="Consolas" panose="020B0609020204030204" pitchFamily="49" charset="0"/>
              </a:rPr>
              <a:t>.</a:t>
            </a:r>
            <a:r>
              <a:rPr lang="en-US" sz="1600" dirty="0" err="1">
                <a:solidFill>
                  <a:srgbClr val="74531F"/>
                </a:solidFill>
                <a:latin typeface="Consolas" panose="020B0609020204030204" pitchFamily="49" charset="0"/>
              </a:rPr>
              <a:t>TryParse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"12345678"</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1F377F"/>
                </a:solidFill>
                <a:latin typeface="Consolas" panose="020B0609020204030204" pitchFamily="49" charset="0"/>
              </a:rPr>
              <a:t>convertedNumber</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//Can't cause an exception</a:t>
            </a:r>
            <a:endParaRPr lang="en-US"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r>
              <a:rPr lang="en-CA" sz="1600" dirty="0" err="1">
                <a:solidFill>
                  <a:srgbClr val="2B91AF"/>
                </a:solidFill>
                <a:latin typeface="Consolas" panose="020B0609020204030204" pitchFamily="49" charset="0"/>
              </a:rPr>
              <a:t>Console</a:t>
            </a:r>
            <a:r>
              <a:rPr lang="en-CA" sz="1600" dirty="0" err="1">
                <a:solidFill>
                  <a:srgbClr val="000000"/>
                </a:solidFill>
                <a:latin typeface="Consolas" panose="020B0609020204030204" pitchFamily="49" charset="0"/>
              </a:rPr>
              <a:t>.</a:t>
            </a:r>
            <a:r>
              <a:rPr lang="en-CA" sz="1600" dirty="0" err="1">
                <a:solidFill>
                  <a:srgbClr val="74531F"/>
                </a:solidFill>
                <a:latin typeface="Consolas" panose="020B0609020204030204" pitchFamily="49" charset="0"/>
              </a:rPr>
              <a:t>WriteLine</a:t>
            </a:r>
            <a:r>
              <a:rPr lang="en-CA" sz="1600" dirty="0">
                <a:solidFill>
                  <a:srgbClr val="000000"/>
                </a:solidFill>
                <a:latin typeface="Consolas" panose="020B0609020204030204" pitchFamily="49" charset="0"/>
              </a:rPr>
              <a:t>(</a:t>
            </a:r>
            <a:r>
              <a:rPr lang="en-CA" sz="1600" dirty="0">
                <a:solidFill>
                  <a:srgbClr val="A31515"/>
                </a:solidFill>
                <a:latin typeface="Consolas" panose="020B0609020204030204" pitchFamily="49" charset="0"/>
              </a:rPr>
              <a:t>"Conversion Successful"</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 </a:t>
            </a:r>
            <a:r>
              <a:rPr lang="en-CA" sz="1600" dirty="0">
                <a:solidFill>
                  <a:srgbClr val="8F08C4"/>
                </a:solidFill>
                <a:latin typeface="Consolas" panose="020B0609020204030204" pitchFamily="49" charset="0"/>
              </a:rPr>
              <a:t>else</a:t>
            </a:r>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r>
              <a:rPr lang="en-CA" sz="1600" dirty="0" err="1">
                <a:solidFill>
                  <a:srgbClr val="2B91AF"/>
                </a:solidFill>
                <a:latin typeface="Consolas" panose="020B0609020204030204" pitchFamily="49" charset="0"/>
              </a:rPr>
              <a:t>Console</a:t>
            </a:r>
            <a:r>
              <a:rPr lang="en-CA" sz="1600" dirty="0" err="1">
                <a:solidFill>
                  <a:srgbClr val="000000"/>
                </a:solidFill>
                <a:latin typeface="Consolas" panose="020B0609020204030204" pitchFamily="49" charset="0"/>
              </a:rPr>
              <a:t>.</a:t>
            </a:r>
            <a:r>
              <a:rPr lang="en-CA" sz="1600" dirty="0" err="1">
                <a:solidFill>
                  <a:srgbClr val="74531F"/>
                </a:solidFill>
                <a:latin typeface="Consolas" panose="020B0609020204030204" pitchFamily="49" charset="0"/>
              </a:rPr>
              <a:t>WriteLine</a:t>
            </a:r>
            <a:r>
              <a:rPr lang="en-CA" sz="1600" dirty="0">
                <a:solidFill>
                  <a:srgbClr val="000000"/>
                </a:solidFill>
                <a:latin typeface="Consolas" panose="020B0609020204030204" pitchFamily="49" charset="0"/>
              </a:rPr>
              <a:t>(</a:t>
            </a:r>
            <a:r>
              <a:rPr lang="en-CA" sz="1600" dirty="0">
                <a:solidFill>
                  <a:srgbClr val="A31515"/>
                </a:solidFill>
                <a:latin typeface="Consolas" panose="020B0609020204030204" pitchFamily="49" charset="0"/>
              </a:rPr>
              <a:t>"Conversion Failed"</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CDE0D1D0-D735-4D25-AF47-C44D4A3B6C66}"/>
              </a:ext>
            </a:extLst>
          </p:cNvPr>
          <p:cNvSpPr>
            <a:spLocks noGrp="1"/>
          </p:cNvSpPr>
          <p:nvPr>
            <p:ph type="sldNum" sz="quarter" idx="12"/>
          </p:nvPr>
        </p:nvSpPr>
        <p:spPr/>
        <p:txBody>
          <a:bodyPr/>
          <a:lstStyle/>
          <a:p>
            <a:fld id="{57BFFEA6-FD0A-418C-BE47-3DCCF1ED53BD}" type="slidenum">
              <a:rPr lang="en-US" smtClean="0"/>
              <a:t>46</a:t>
            </a:fld>
            <a:endParaRPr lang="en-US" dirty="0"/>
          </a:p>
        </p:txBody>
      </p:sp>
    </p:spTree>
    <p:extLst>
      <p:ext uri="{BB962C8B-B14F-4D97-AF65-F5344CB8AC3E}">
        <p14:creationId xmlns:p14="http://schemas.microsoft.com/office/powerpoint/2010/main" val="3082535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A144-0E24-49BC-83ED-029EF857F23F}"/>
              </a:ext>
            </a:extLst>
          </p:cNvPr>
          <p:cNvSpPr>
            <a:spLocks noGrp="1"/>
          </p:cNvSpPr>
          <p:nvPr>
            <p:ph type="title"/>
          </p:nvPr>
        </p:nvSpPr>
        <p:spPr/>
        <p:txBody>
          <a:bodyPr>
            <a:normAutofit fontScale="90000"/>
          </a:bodyPr>
          <a:lstStyle/>
          <a:p>
            <a:r>
              <a:rPr lang="en-US" dirty="0"/>
              <a:t>Handling Exceptions</a:t>
            </a:r>
            <a:endParaRPr lang="en-CA" dirty="0"/>
          </a:p>
        </p:txBody>
      </p:sp>
      <p:sp>
        <p:nvSpPr>
          <p:cNvPr id="3" name="Content Placeholder 2">
            <a:extLst>
              <a:ext uri="{FF2B5EF4-FFF2-40B4-BE49-F238E27FC236}">
                <a16:creationId xmlns:a16="http://schemas.microsoft.com/office/drawing/2014/main" id="{16D4554B-1385-414B-9324-646EB396CCF6}"/>
              </a:ext>
            </a:extLst>
          </p:cNvPr>
          <p:cNvSpPr>
            <a:spLocks noGrp="1"/>
          </p:cNvSpPr>
          <p:nvPr>
            <p:ph idx="1"/>
          </p:nvPr>
        </p:nvSpPr>
        <p:spPr/>
        <p:txBody>
          <a:bodyPr/>
          <a:lstStyle/>
          <a:p>
            <a:pPr marL="342900" indent="-342900">
              <a:buFont typeface="Arial" panose="020B0604020202020204" pitchFamily="34" charset="0"/>
              <a:buChar char="•"/>
            </a:pPr>
            <a:r>
              <a:rPr lang="en-US" dirty="0"/>
              <a:t>As with most modern programming languages, C# allows you to write code that responds to exceptions when they are thrown to prevent programs from abruptly crashing.</a:t>
            </a:r>
          </a:p>
          <a:p>
            <a:pPr marL="342900" indent="-342900">
              <a:buFont typeface="Arial" panose="020B0604020202020204" pitchFamily="34" charset="0"/>
              <a:buChar char="•"/>
            </a:pPr>
            <a:r>
              <a:rPr lang="en-US" dirty="0"/>
              <a:t>C# follows the same try-throw-catch method discussed in PHP.</a:t>
            </a:r>
          </a:p>
          <a:p>
            <a:pPr marL="342900" indent="-342900">
              <a:buFont typeface="Arial" panose="020B0604020202020204" pitchFamily="34" charset="0"/>
              <a:buChar char="•"/>
            </a:pPr>
            <a:r>
              <a:rPr lang="en-US" dirty="0"/>
              <a:t>Try blocks are followed by groups of statements that could potentially throw an exception.</a:t>
            </a:r>
          </a:p>
          <a:p>
            <a:pPr marL="342900" indent="-342900">
              <a:buFont typeface="Arial" panose="020B0604020202020204" pitchFamily="34" charset="0"/>
              <a:buChar char="•"/>
            </a:pPr>
            <a:r>
              <a:rPr lang="en-US" dirty="0"/>
              <a:t>Catch blocks contain code which is executed if the code in the try block throws an exception.</a:t>
            </a:r>
          </a:p>
        </p:txBody>
      </p:sp>
      <p:sp>
        <p:nvSpPr>
          <p:cNvPr id="4" name="Slide Number Placeholder 3">
            <a:extLst>
              <a:ext uri="{FF2B5EF4-FFF2-40B4-BE49-F238E27FC236}">
                <a16:creationId xmlns:a16="http://schemas.microsoft.com/office/drawing/2014/main" id="{CDE0D1D0-D735-4D25-AF47-C44D4A3B6C66}"/>
              </a:ext>
            </a:extLst>
          </p:cNvPr>
          <p:cNvSpPr>
            <a:spLocks noGrp="1"/>
          </p:cNvSpPr>
          <p:nvPr>
            <p:ph type="sldNum" sz="quarter" idx="12"/>
          </p:nvPr>
        </p:nvSpPr>
        <p:spPr/>
        <p:txBody>
          <a:bodyPr/>
          <a:lstStyle/>
          <a:p>
            <a:fld id="{57BFFEA6-FD0A-418C-BE47-3DCCF1ED53BD}" type="slidenum">
              <a:rPr lang="en-US" smtClean="0"/>
              <a:t>47</a:t>
            </a:fld>
            <a:endParaRPr lang="en-US" dirty="0"/>
          </a:p>
        </p:txBody>
      </p:sp>
    </p:spTree>
    <p:extLst>
      <p:ext uri="{BB962C8B-B14F-4D97-AF65-F5344CB8AC3E}">
        <p14:creationId xmlns:p14="http://schemas.microsoft.com/office/powerpoint/2010/main" val="2981834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A144-0E24-49BC-83ED-029EF857F23F}"/>
              </a:ext>
            </a:extLst>
          </p:cNvPr>
          <p:cNvSpPr>
            <a:spLocks noGrp="1"/>
          </p:cNvSpPr>
          <p:nvPr>
            <p:ph type="title"/>
          </p:nvPr>
        </p:nvSpPr>
        <p:spPr/>
        <p:txBody>
          <a:bodyPr>
            <a:normAutofit fontScale="90000"/>
          </a:bodyPr>
          <a:lstStyle/>
          <a:p>
            <a:r>
              <a:rPr lang="en-US" dirty="0"/>
              <a:t>Type Conversion w/ Casting</a:t>
            </a:r>
            <a:endParaRPr lang="en-CA" dirty="0"/>
          </a:p>
        </p:txBody>
      </p:sp>
      <p:sp>
        <p:nvSpPr>
          <p:cNvPr id="3" name="Content Placeholder 2">
            <a:extLst>
              <a:ext uri="{FF2B5EF4-FFF2-40B4-BE49-F238E27FC236}">
                <a16:creationId xmlns:a16="http://schemas.microsoft.com/office/drawing/2014/main" id="{16D4554B-1385-414B-9324-646EB396CCF6}"/>
              </a:ext>
            </a:extLst>
          </p:cNvPr>
          <p:cNvSpPr>
            <a:spLocks noGrp="1"/>
          </p:cNvSpPr>
          <p:nvPr>
            <p:ph idx="1"/>
          </p:nvPr>
        </p:nvSpPr>
        <p:spPr/>
        <p:txBody>
          <a:bodyPr>
            <a:normAutofit/>
          </a:bodyPr>
          <a:lstStyle/>
          <a:p>
            <a:r>
              <a:rPr lang="en-CA" sz="1600" dirty="0">
                <a:solidFill>
                  <a:srgbClr val="0000FF"/>
                </a:solidFill>
                <a:latin typeface="Consolas" panose="020B0609020204030204" pitchFamily="49" charset="0"/>
              </a:rPr>
              <a:t>using</a:t>
            </a:r>
            <a:r>
              <a:rPr lang="en-CA" sz="1600" dirty="0">
                <a:solidFill>
                  <a:srgbClr val="000000"/>
                </a:solidFill>
                <a:latin typeface="Consolas" panose="020B0609020204030204" pitchFamily="49" charset="0"/>
              </a:rPr>
              <a:t> System;</a:t>
            </a:r>
          </a:p>
          <a:p>
            <a:endParaRPr lang="en-CA" sz="1600" dirty="0">
              <a:solidFill>
                <a:srgbClr val="000000"/>
              </a:solidFill>
              <a:latin typeface="Consolas" panose="020B0609020204030204" pitchFamily="49" charset="0"/>
            </a:endParaRPr>
          </a:p>
          <a:p>
            <a:endParaRPr lang="en-CA" sz="1600" dirty="0">
              <a:solidFill>
                <a:srgbClr val="000000"/>
              </a:solidFill>
              <a:latin typeface="Consolas" panose="020B0609020204030204" pitchFamily="49" charset="0"/>
            </a:endParaRPr>
          </a:p>
          <a:p>
            <a:r>
              <a:rPr kumimoji="0" lang="en-US" altLang="en-US" sz="1600" b="0" i="0" u="none" strike="noStrike" cap="none" normalizeH="0" baseline="0" dirty="0">
                <a:ln>
                  <a:noFill/>
                </a:ln>
                <a:solidFill>
                  <a:srgbClr val="0000FF"/>
                </a:solidFill>
                <a:effectLst/>
                <a:latin typeface="Consolas" panose="020B0609020204030204" pitchFamily="49" charset="0"/>
              </a:rPr>
              <a:t>namespace</a:t>
            </a:r>
            <a:r>
              <a:rPr kumimoji="0" lang="en-US" altLang="en-US" sz="1600" b="0" i="0" u="none" strike="noStrike" cap="none" normalizeH="0" baseline="0" dirty="0">
                <a:ln>
                  <a:noFill/>
                </a:ln>
                <a:solidFill>
                  <a:srgbClr val="000000"/>
                </a:solidFill>
                <a:effectLst/>
                <a:latin typeface="Consolas" panose="020B0609020204030204" pitchFamily="49" charset="0"/>
              </a:rPr>
              <a:t> Mad401.Lecture1 </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class</a:t>
            </a:r>
            <a:r>
              <a:rPr lang="en-CA" sz="1600" dirty="0">
                <a:solidFill>
                  <a:srgbClr val="000000"/>
                </a:solidFill>
                <a:latin typeface="Consolas" panose="020B0609020204030204" pitchFamily="49" charset="0"/>
              </a:rPr>
              <a:t> </a:t>
            </a:r>
            <a:r>
              <a:rPr lang="en-CA" sz="1600" dirty="0">
                <a:solidFill>
                  <a:srgbClr val="2B91AF"/>
                </a:solidFill>
                <a:latin typeface="Consolas" panose="020B0609020204030204" pitchFamily="49" charset="0"/>
              </a:rPr>
              <a:t>Program</a:t>
            </a:r>
            <a:r>
              <a:rPr lang="en-CA"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1F377F"/>
                </a:solidFill>
                <a:effectLst/>
                <a:latin typeface="Consolas" panose="020B0609020204030204" pitchFamily="49" charset="0"/>
                <a:ea typeface="Times New Roman" panose="02020603050405020304" pitchFamily="18" charset="0"/>
                <a:cs typeface="Courier New" panose="02070309020205020404" pitchFamily="49" charset="0"/>
              </a:rPr>
              <a:t>         </a:t>
            </a:r>
            <a:r>
              <a:rPr lang="en-CA" sz="1600" dirty="0">
                <a:solidFill>
                  <a:srgbClr val="0000FF"/>
                </a:solidFill>
                <a:latin typeface="Consolas" panose="020B0609020204030204" pitchFamily="49" charset="0"/>
              </a:rPr>
              <a:t>string </a:t>
            </a:r>
            <a:r>
              <a:rPr lang="en-CA" sz="1600" dirty="0" err="1">
                <a:solidFill>
                  <a:srgbClr val="1F377F"/>
                </a:solidFill>
                <a:effectLst/>
                <a:latin typeface="Consolas" panose="020B0609020204030204" pitchFamily="49" charset="0"/>
                <a:ea typeface="Times New Roman" panose="02020603050405020304" pitchFamily="18" charset="0"/>
                <a:cs typeface="Courier New" panose="02070309020205020404" pitchFamily="49" charset="0"/>
              </a:rPr>
              <a:t>someNewNumber</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lang="en-CA" sz="1600" dirty="0">
                <a:solidFill>
                  <a:srgbClr val="A31515"/>
                </a:solidFill>
                <a:effectLst/>
                <a:latin typeface="Consolas" panose="020B0609020204030204" pitchFamily="49" charset="0"/>
                <a:ea typeface="Times New Roman" panose="02020603050405020304" pitchFamily="18" charset="0"/>
                <a:cs typeface="Courier New" panose="02070309020205020404" pitchFamily="49" charset="0"/>
              </a:rPr>
              <a:t>"8675309abc"</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CA" sz="1600" dirty="0">
              <a:effectLst/>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600" dirty="0">
              <a:solidFill>
                <a:srgbClr val="8F08C4"/>
              </a:solidFill>
              <a:effectLst/>
              <a:latin typeface="Consolas" panose="020B0609020204030204" pitchFamily="49" charset="0"/>
              <a:ea typeface="Times New Roman" panose="02020603050405020304" pitchFamily="18"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8F08C4"/>
                </a:solidFill>
                <a:effectLst/>
                <a:latin typeface="Consolas" panose="020B0609020204030204" pitchFamily="49" charset="0"/>
                <a:ea typeface="Times New Roman" panose="02020603050405020304" pitchFamily="18" charset="0"/>
                <a:cs typeface="Courier New" panose="02070309020205020404" pitchFamily="49" charset="0"/>
              </a:rPr>
              <a:t>         try</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CA" sz="1600" dirty="0">
              <a:effectLst/>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CA" sz="1600" dirty="0">
                <a:solidFill>
                  <a:srgbClr val="0000FF"/>
                </a:solidFill>
                <a:latin typeface="Consolas" panose="020B0609020204030204" pitchFamily="49" charset="0"/>
              </a:rPr>
              <a:t> int </a:t>
            </a:r>
            <a:r>
              <a:rPr lang="en-CA" sz="1600" dirty="0" err="1">
                <a:solidFill>
                  <a:srgbClr val="1F377F"/>
                </a:solidFill>
                <a:effectLst/>
                <a:latin typeface="Consolas" panose="020B0609020204030204" pitchFamily="49" charset="0"/>
                <a:ea typeface="Times New Roman" panose="02020603050405020304" pitchFamily="18" charset="0"/>
                <a:cs typeface="Courier New" panose="02070309020205020404" pitchFamily="49" charset="0"/>
              </a:rPr>
              <a:t>convertedNumber</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lang="en-CA" sz="1600" dirty="0" err="1">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int</a:t>
            </a:r>
            <a:r>
              <a:rPr lang="en-CA" sz="16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CA" sz="1600" dirty="0" err="1">
                <a:solidFill>
                  <a:srgbClr val="74531F"/>
                </a:solidFill>
                <a:effectLst/>
                <a:latin typeface="Consolas" panose="020B0609020204030204" pitchFamily="49" charset="0"/>
                <a:ea typeface="Times New Roman" panose="02020603050405020304" pitchFamily="18" charset="0"/>
                <a:cs typeface="Courier New" panose="02070309020205020404" pitchFamily="49" charset="0"/>
              </a:rPr>
              <a:t>Parse</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CA" sz="1600" dirty="0" err="1">
                <a:solidFill>
                  <a:srgbClr val="1F377F"/>
                </a:solidFill>
                <a:effectLst/>
                <a:latin typeface="Consolas" panose="020B0609020204030204" pitchFamily="49" charset="0"/>
                <a:ea typeface="Times New Roman" panose="02020603050405020304" pitchFamily="18" charset="0"/>
                <a:cs typeface="Courier New" panose="02070309020205020404" pitchFamily="49" charset="0"/>
              </a:rPr>
              <a:t>someNewNumber</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CA" sz="1600" dirty="0">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//Causes an exception</a:t>
            </a:r>
            <a:endParaRPr lang="en-CA" sz="1600" dirty="0">
              <a:effectLst/>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lang="en-CA" sz="1600" dirty="0">
                <a:solidFill>
                  <a:srgbClr val="8F08C4"/>
                </a:solidFill>
                <a:effectLst/>
                <a:latin typeface="Consolas" panose="020B0609020204030204" pitchFamily="49" charset="0"/>
                <a:ea typeface="Times New Roman" panose="02020603050405020304" pitchFamily="18" charset="0"/>
                <a:cs typeface="Courier New" panose="02070309020205020404" pitchFamily="49" charset="0"/>
              </a:rPr>
              <a:t>catch</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CA" sz="1600" dirty="0">
                <a:solidFill>
                  <a:srgbClr val="2B91AF"/>
                </a:solidFill>
                <a:effectLst/>
                <a:latin typeface="Consolas" panose="020B0609020204030204" pitchFamily="49" charset="0"/>
                <a:ea typeface="Times New Roman" panose="02020603050405020304" pitchFamily="18" charset="0"/>
                <a:cs typeface="Courier New" panose="02070309020205020404" pitchFamily="49" charset="0"/>
              </a:rPr>
              <a:t>Exception</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CA" sz="1600" dirty="0">
                <a:solidFill>
                  <a:srgbClr val="1F377F"/>
                </a:solidFill>
                <a:effectLst/>
                <a:latin typeface="Consolas" panose="020B0609020204030204" pitchFamily="49" charset="0"/>
                <a:ea typeface="Times New Roman" panose="02020603050405020304" pitchFamily="18" charset="0"/>
                <a:cs typeface="Courier New" panose="02070309020205020404" pitchFamily="49" charset="0"/>
              </a:rPr>
              <a:t>ex</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CA" sz="1600" dirty="0">
              <a:effectLst/>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CA" sz="1600" dirty="0" err="1">
                <a:solidFill>
                  <a:srgbClr val="2B91AF"/>
                </a:solidFill>
                <a:effectLst/>
                <a:latin typeface="Consolas" panose="020B0609020204030204" pitchFamily="49" charset="0"/>
                <a:ea typeface="Times New Roman" panose="02020603050405020304" pitchFamily="18" charset="0"/>
                <a:cs typeface="Courier New" panose="02070309020205020404" pitchFamily="49" charset="0"/>
              </a:rPr>
              <a:t>Console</a:t>
            </a:r>
            <a:r>
              <a:rPr lang="en-CA" sz="16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CA" sz="1600" dirty="0" err="1">
                <a:solidFill>
                  <a:srgbClr val="74531F"/>
                </a:solidFill>
                <a:effectLst/>
                <a:latin typeface="Consolas" panose="020B0609020204030204" pitchFamily="49" charset="0"/>
                <a:ea typeface="Times New Roman" panose="02020603050405020304" pitchFamily="18" charset="0"/>
                <a:cs typeface="Courier New" panose="02070309020205020404" pitchFamily="49" charset="0"/>
              </a:rPr>
              <a:t>WriteLine</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CA" sz="1600" dirty="0" err="1">
                <a:solidFill>
                  <a:srgbClr val="1F377F"/>
                </a:solidFill>
                <a:effectLst/>
                <a:latin typeface="Consolas" panose="020B0609020204030204" pitchFamily="49" charset="0"/>
                <a:ea typeface="Times New Roman" panose="02020603050405020304" pitchFamily="18" charset="0"/>
                <a:cs typeface="Courier New" panose="02070309020205020404" pitchFamily="49" charset="0"/>
              </a:rPr>
              <a:t>ex</a:t>
            </a:r>
            <a:r>
              <a:rPr lang="en-CA" sz="16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.Message</a:t>
            </a: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CA" sz="1600" dirty="0">
                <a:solidFill>
                  <a:srgbClr val="008000"/>
                </a:solidFill>
                <a:effectLst/>
                <a:latin typeface="Consolas" panose="020B0609020204030204" pitchFamily="49" charset="0"/>
                <a:ea typeface="Times New Roman" panose="02020603050405020304" pitchFamily="18" charset="0"/>
                <a:cs typeface="Courier New" panose="02070309020205020404" pitchFamily="49" charset="0"/>
              </a:rPr>
              <a:t>// Input string was not in a correct format.</a:t>
            </a:r>
            <a:endParaRPr lang="en-CA" sz="1600" dirty="0">
              <a:effectLst/>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CA" sz="1600" dirty="0">
              <a:effectLst/>
              <a:latin typeface="Consolas" panose="020B0609020204030204" pitchFamily="49" charset="0"/>
              <a:ea typeface="Calibri" panose="020F0502020204030204" pitchFamily="34" charset="0"/>
              <a:cs typeface="Times New Roman" panose="02020603050405020304" pitchFamily="18" charset="0"/>
            </a:endParaRPr>
          </a:p>
          <a:p>
            <a:endParaRPr lang="en-CA"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CDE0D1D0-D735-4D25-AF47-C44D4A3B6C66}"/>
              </a:ext>
            </a:extLst>
          </p:cNvPr>
          <p:cNvSpPr>
            <a:spLocks noGrp="1"/>
          </p:cNvSpPr>
          <p:nvPr>
            <p:ph type="sldNum" sz="quarter" idx="12"/>
          </p:nvPr>
        </p:nvSpPr>
        <p:spPr/>
        <p:txBody>
          <a:bodyPr/>
          <a:lstStyle/>
          <a:p>
            <a:fld id="{57BFFEA6-FD0A-418C-BE47-3DCCF1ED53BD}" type="slidenum">
              <a:rPr lang="en-US" smtClean="0"/>
              <a:t>48</a:t>
            </a:fld>
            <a:endParaRPr lang="en-US" dirty="0"/>
          </a:p>
        </p:txBody>
      </p:sp>
    </p:spTree>
    <p:extLst>
      <p:ext uri="{BB962C8B-B14F-4D97-AF65-F5344CB8AC3E}">
        <p14:creationId xmlns:p14="http://schemas.microsoft.com/office/powerpoint/2010/main" val="720754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956F-4C57-4077-9D0C-9432A5C34018}"/>
              </a:ext>
            </a:extLst>
          </p:cNvPr>
          <p:cNvSpPr>
            <a:spLocks noGrp="1"/>
          </p:cNvSpPr>
          <p:nvPr>
            <p:ph type="title"/>
          </p:nvPr>
        </p:nvSpPr>
        <p:spPr/>
        <p:txBody>
          <a:bodyPr>
            <a:normAutofit fontScale="90000"/>
          </a:bodyPr>
          <a:lstStyle/>
          <a:p>
            <a:r>
              <a:rPr lang="en-US" dirty="0"/>
              <a:t>Arrays</a:t>
            </a:r>
            <a:endParaRPr lang="en-CA" dirty="0"/>
          </a:p>
        </p:txBody>
      </p:sp>
      <p:sp>
        <p:nvSpPr>
          <p:cNvPr id="3" name="Content Placeholder 2">
            <a:extLst>
              <a:ext uri="{FF2B5EF4-FFF2-40B4-BE49-F238E27FC236}">
                <a16:creationId xmlns:a16="http://schemas.microsoft.com/office/drawing/2014/main" id="{AC939DB5-CE4E-41BB-9B8D-B90B386AF88D}"/>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Arrays work similarly to Java, however one key difference is that the square brackets for an array always appear immediately following the data type instead of after the variable declaration</a:t>
            </a:r>
          </a:p>
          <a:p>
            <a:pPr marL="1028700" lvl="1" indent="-342900">
              <a:buFont typeface="Arial" panose="020B0604020202020204" pitchFamily="34" charset="0"/>
              <a:buChar char="•"/>
            </a:pPr>
            <a:r>
              <a:rPr lang="en-US" dirty="0"/>
              <a:t>This keeps all the type information together instead of splitting it up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All</a:t>
            </a:r>
            <a:r>
              <a:rPr lang="en-CA" dirty="0"/>
              <a:t> the above initializations are valid in C#</a:t>
            </a:r>
          </a:p>
          <a:p>
            <a:pPr marL="342900" indent="-342900">
              <a:buFont typeface="Arial" panose="020B0604020202020204" pitchFamily="34" charset="0"/>
              <a:buChar char="•"/>
            </a:pPr>
            <a:r>
              <a:rPr lang="en-US" dirty="0"/>
              <a:t>Note: If no initialization values are provided, default values are assigned.</a:t>
            </a:r>
            <a:endParaRPr lang="en-CA" dirty="0"/>
          </a:p>
        </p:txBody>
      </p:sp>
      <p:sp>
        <p:nvSpPr>
          <p:cNvPr id="4" name="Slide Number Placeholder 3">
            <a:extLst>
              <a:ext uri="{FF2B5EF4-FFF2-40B4-BE49-F238E27FC236}">
                <a16:creationId xmlns:a16="http://schemas.microsoft.com/office/drawing/2014/main" id="{7B5E1B1B-54DB-445D-9717-7A39DF0AF0D9}"/>
              </a:ext>
            </a:extLst>
          </p:cNvPr>
          <p:cNvSpPr>
            <a:spLocks noGrp="1"/>
          </p:cNvSpPr>
          <p:nvPr>
            <p:ph type="sldNum" sz="quarter" idx="12"/>
          </p:nvPr>
        </p:nvSpPr>
        <p:spPr/>
        <p:txBody>
          <a:bodyPr/>
          <a:lstStyle/>
          <a:p>
            <a:fld id="{57BFFEA6-FD0A-418C-BE47-3DCCF1ED53BD}" type="slidenum">
              <a:rPr lang="en-US" smtClean="0"/>
              <a:t>49</a:t>
            </a:fld>
            <a:endParaRPr lang="en-US" dirty="0"/>
          </a:p>
        </p:txBody>
      </p:sp>
      <p:sp>
        <p:nvSpPr>
          <p:cNvPr id="5" name="TextBox 4">
            <a:extLst>
              <a:ext uri="{FF2B5EF4-FFF2-40B4-BE49-F238E27FC236}">
                <a16:creationId xmlns:a16="http://schemas.microsoft.com/office/drawing/2014/main" id="{E09DF3FA-30FA-48E9-8574-A387F88BC7BB}"/>
              </a:ext>
            </a:extLst>
          </p:cNvPr>
          <p:cNvSpPr txBox="1"/>
          <p:nvPr/>
        </p:nvSpPr>
        <p:spPr>
          <a:xfrm>
            <a:off x="1389610" y="3322899"/>
            <a:ext cx="9412778" cy="1477328"/>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languages = { </a:t>
            </a:r>
            <a:r>
              <a:rPr lang="en-CA" dirty="0">
                <a:solidFill>
                  <a:srgbClr val="A31515"/>
                </a:solidFill>
                <a:latin typeface="Consolas" panose="020B0609020204030204" pitchFamily="49" charset="0"/>
              </a:rPr>
              <a:t>"C"</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"C#"</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"C++"</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"PHP"</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"Java"</a:t>
            </a:r>
            <a:r>
              <a:rPr lang="en-CA"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languages2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"PHP"</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"Java"</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languages3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[5]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"PHP"</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"Java"</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languages4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[1];</a:t>
            </a:r>
          </a:p>
          <a:p>
            <a:r>
              <a:rPr lang="en-CA" dirty="0">
                <a:solidFill>
                  <a:srgbClr val="000000"/>
                </a:solidFill>
                <a:latin typeface="Consolas" panose="020B0609020204030204" pitchFamily="49" charset="0"/>
              </a:rPr>
              <a:t>languages4[0] = </a:t>
            </a:r>
            <a:r>
              <a:rPr lang="en-CA" dirty="0">
                <a:solidFill>
                  <a:srgbClr val="A31515"/>
                </a:solidFill>
                <a:latin typeface="Consolas" panose="020B0609020204030204" pitchFamily="49" charset="0"/>
              </a:rPr>
              <a:t>"C"</a:t>
            </a:r>
            <a:r>
              <a:rPr lang="en-CA"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6834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7BA4-1701-47DD-B1C5-149270C5139A}"/>
              </a:ext>
            </a:extLst>
          </p:cNvPr>
          <p:cNvSpPr>
            <a:spLocks noGrp="1"/>
          </p:cNvSpPr>
          <p:nvPr>
            <p:ph type="title"/>
          </p:nvPr>
        </p:nvSpPr>
        <p:spPr/>
        <p:txBody>
          <a:bodyPr>
            <a:normAutofit fontScale="90000"/>
          </a:bodyPr>
          <a:lstStyle/>
          <a:p>
            <a:r>
              <a:rPr lang="en-US" dirty="0"/>
              <a:t>C# Features</a:t>
            </a:r>
            <a:endParaRPr lang="en-CA" dirty="0"/>
          </a:p>
        </p:txBody>
      </p:sp>
      <p:sp>
        <p:nvSpPr>
          <p:cNvPr id="3" name="Content Placeholder 2">
            <a:extLst>
              <a:ext uri="{FF2B5EF4-FFF2-40B4-BE49-F238E27FC236}">
                <a16:creationId xmlns:a16="http://schemas.microsoft.com/office/drawing/2014/main" id="{B32A1367-CD1E-4834-87F8-9892B2779DDF}"/>
              </a:ext>
            </a:extLst>
          </p:cNvPr>
          <p:cNvSpPr>
            <a:spLocks noGrp="1"/>
          </p:cNvSpPr>
          <p:nvPr>
            <p:ph idx="1"/>
          </p:nvPr>
        </p:nvSpPr>
        <p:spPr/>
        <p:txBody>
          <a:bodyPr/>
          <a:lstStyle/>
          <a:p>
            <a:r>
              <a:rPr lang="en-US" dirty="0"/>
              <a:t>C# has the following features:</a:t>
            </a:r>
          </a:p>
          <a:p>
            <a:pPr marL="342900" indent="-342900">
              <a:buFont typeface="Arial" panose="020B0604020202020204" pitchFamily="34" charset="0"/>
              <a:buChar char="•"/>
            </a:pPr>
            <a:r>
              <a:rPr lang="en-US" dirty="0"/>
              <a:t>Strongly typed</a:t>
            </a:r>
          </a:p>
          <a:p>
            <a:pPr marL="342900" indent="-342900">
              <a:buFont typeface="Arial" panose="020B0604020202020204" pitchFamily="34" charset="0"/>
              <a:buChar char="•"/>
            </a:pPr>
            <a:r>
              <a:rPr lang="en-US" dirty="0"/>
              <a:t>Object-oriented (class-based)</a:t>
            </a:r>
          </a:p>
          <a:p>
            <a:pPr marL="342900" indent="-342900">
              <a:buFont typeface="Arial" panose="020B0604020202020204" pitchFamily="34" charset="0"/>
              <a:buChar char="•"/>
            </a:pPr>
            <a:r>
              <a:rPr lang="en-US" dirty="0"/>
              <a:t>Garbage collection</a:t>
            </a:r>
          </a:p>
          <a:p>
            <a:pPr marL="342900" indent="-342900">
              <a:buFont typeface="Arial" panose="020B0604020202020204" pitchFamily="34" charset="0"/>
              <a:buChar char="•"/>
            </a:pPr>
            <a:r>
              <a:rPr lang="en-US" dirty="0"/>
              <a:t>Cross platform</a:t>
            </a:r>
          </a:p>
          <a:p>
            <a:pPr marL="342900" indent="-342900">
              <a:buFont typeface="Arial" panose="020B0604020202020204" pitchFamily="34" charset="0"/>
              <a:buChar char="•"/>
            </a:pPr>
            <a:r>
              <a:rPr lang="en-US" dirty="0"/>
              <a:t>LINQ extension</a:t>
            </a:r>
          </a:p>
          <a:p>
            <a:pPr marL="342900" indent="-342900">
              <a:buFont typeface="Arial" panose="020B0604020202020204" pitchFamily="34" charset="0"/>
              <a:buChar char="•"/>
            </a:pPr>
            <a:r>
              <a:rPr lang="en-US" dirty="0"/>
              <a:t>Multi-Paradigm (Imperative / Declarative / Functional / Generic)</a:t>
            </a:r>
          </a:p>
          <a:p>
            <a:pPr marL="342900" indent="-34290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C52C890A-7B8A-4745-9114-9F44732E8189}"/>
              </a:ext>
            </a:extLst>
          </p:cNvPr>
          <p:cNvSpPr>
            <a:spLocks noGrp="1"/>
          </p:cNvSpPr>
          <p:nvPr>
            <p:ph type="sldNum" sz="quarter" idx="12"/>
          </p:nvPr>
        </p:nvSpPr>
        <p:spPr/>
        <p:txBody>
          <a:bodyPr/>
          <a:lstStyle/>
          <a:p>
            <a:fld id="{57BFFEA6-FD0A-418C-BE47-3DCCF1ED53BD}" type="slidenum">
              <a:rPr lang="en-US" smtClean="0"/>
              <a:t>5</a:t>
            </a:fld>
            <a:endParaRPr lang="en-US" dirty="0"/>
          </a:p>
        </p:txBody>
      </p:sp>
    </p:spTree>
    <p:extLst>
      <p:ext uri="{BB962C8B-B14F-4D97-AF65-F5344CB8AC3E}">
        <p14:creationId xmlns:p14="http://schemas.microsoft.com/office/powerpoint/2010/main" val="3675500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956F-4C57-4077-9D0C-9432A5C34018}"/>
              </a:ext>
            </a:extLst>
          </p:cNvPr>
          <p:cNvSpPr>
            <a:spLocks noGrp="1"/>
          </p:cNvSpPr>
          <p:nvPr>
            <p:ph type="title"/>
          </p:nvPr>
        </p:nvSpPr>
        <p:spPr/>
        <p:txBody>
          <a:bodyPr>
            <a:normAutofit fontScale="90000"/>
          </a:bodyPr>
          <a:lstStyle/>
          <a:p>
            <a:r>
              <a:rPr lang="en-US" dirty="0"/>
              <a:t>Arrays</a:t>
            </a:r>
            <a:endParaRPr lang="en-CA" dirty="0"/>
          </a:p>
        </p:txBody>
      </p:sp>
      <p:sp>
        <p:nvSpPr>
          <p:cNvPr id="3" name="Content Placeholder 2">
            <a:extLst>
              <a:ext uri="{FF2B5EF4-FFF2-40B4-BE49-F238E27FC236}">
                <a16:creationId xmlns:a16="http://schemas.microsoft.com/office/drawing/2014/main" id="{AC939DB5-CE4E-41BB-9B8D-B90B386AF88D}"/>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Array sizes can be defined at runtime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Length</a:t>
            </a:r>
            <a:r>
              <a:rPr lang="en-US" dirty="0"/>
              <a:t> property will return the length of the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Arrays are fixed length data structures</a:t>
            </a:r>
          </a:p>
          <a:p>
            <a:pPr marL="342900" indent="-342900">
              <a:buFont typeface="Arial" panose="020B0604020202020204" pitchFamily="34" charset="0"/>
              <a:buChar char="•"/>
            </a:pPr>
            <a:r>
              <a:rPr lang="en-US" dirty="0"/>
              <a:t>Array accessing is performed exactly the same was as in Java, using square bracket notation.</a:t>
            </a:r>
            <a:endParaRPr lang="en-CA" dirty="0"/>
          </a:p>
        </p:txBody>
      </p:sp>
      <p:sp>
        <p:nvSpPr>
          <p:cNvPr id="4" name="Slide Number Placeholder 3">
            <a:extLst>
              <a:ext uri="{FF2B5EF4-FFF2-40B4-BE49-F238E27FC236}">
                <a16:creationId xmlns:a16="http://schemas.microsoft.com/office/drawing/2014/main" id="{7B5E1B1B-54DB-445D-9717-7A39DF0AF0D9}"/>
              </a:ext>
            </a:extLst>
          </p:cNvPr>
          <p:cNvSpPr>
            <a:spLocks noGrp="1"/>
          </p:cNvSpPr>
          <p:nvPr>
            <p:ph type="sldNum" sz="quarter" idx="12"/>
          </p:nvPr>
        </p:nvSpPr>
        <p:spPr/>
        <p:txBody>
          <a:bodyPr/>
          <a:lstStyle/>
          <a:p>
            <a:fld id="{57BFFEA6-FD0A-418C-BE47-3DCCF1ED53BD}" type="slidenum">
              <a:rPr lang="en-US" smtClean="0"/>
              <a:t>50</a:t>
            </a:fld>
            <a:endParaRPr lang="en-US" dirty="0"/>
          </a:p>
        </p:txBody>
      </p:sp>
      <p:sp>
        <p:nvSpPr>
          <p:cNvPr id="5" name="TextBox 4">
            <a:extLst>
              <a:ext uri="{FF2B5EF4-FFF2-40B4-BE49-F238E27FC236}">
                <a16:creationId xmlns:a16="http://schemas.microsoft.com/office/drawing/2014/main" id="{E09DF3FA-30FA-48E9-8574-A387F88BC7BB}"/>
              </a:ext>
            </a:extLst>
          </p:cNvPr>
          <p:cNvSpPr txBox="1"/>
          <p:nvPr/>
        </p:nvSpPr>
        <p:spPr>
          <a:xfrm>
            <a:off x="2318554" y="1950904"/>
            <a:ext cx="7554885" cy="1200329"/>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groceryList</a:t>
            </a:r>
            <a:r>
              <a:rPr lang="en-CA" dirty="0">
                <a:solidFill>
                  <a:srgbClr val="000000"/>
                </a:solidFill>
                <a:latin typeface="Consolas" panose="020B0609020204030204" pitchFamily="49" charset="0"/>
              </a:rPr>
              <a:t>;</a:t>
            </a:r>
          </a:p>
          <a:p>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Write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"How many items on the list? "</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1F377F"/>
                </a:solidFill>
                <a:latin typeface="Consolas" panose="020B0609020204030204" pitchFamily="49" charset="0"/>
              </a:rPr>
              <a:t>size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Parse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ReadLine</a:t>
            </a:r>
            <a:r>
              <a:rPr lang="en-US" dirty="0">
                <a:solidFill>
                  <a:srgbClr val="000000"/>
                </a:solidFill>
                <a:latin typeface="Consolas" panose="020B0609020204030204" pitchFamily="49" charset="0"/>
              </a:rPr>
              <a:t>());</a:t>
            </a:r>
          </a:p>
          <a:p>
            <a:r>
              <a:rPr lang="en-CA" dirty="0" err="1">
                <a:solidFill>
                  <a:srgbClr val="1F377F"/>
                </a:solidFill>
                <a:latin typeface="Consolas" panose="020B0609020204030204" pitchFamily="49" charset="0"/>
              </a:rPr>
              <a:t>groceryList</a:t>
            </a:r>
            <a:r>
              <a:rPr lang="en-CA" dirty="0">
                <a:solidFill>
                  <a:srgbClr val="000000"/>
                </a:solidFill>
                <a:latin typeface="Consolas" panose="020B0609020204030204" pitchFamily="49" charset="0"/>
              </a:rPr>
              <a:t> = </a:t>
            </a:r>
            <a:r>
              <a:rPr lang="en-CA" dirty="0">
                <a:solidFill>
                  <a:srgbClr val="0000FF"/>
                </a:solidFill>
                <a:latin typeface="Consolas" panose="020B0609020204030204" pitchFamily="49" charset="0"/>
              </a:rPr>
              <a:t>new</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a:t>
            </a:r>
            <a:r>
              <a:rPr lang="en-CA" dirty="0">
                <a:solidFill>
                  <a:srgbClr val="1F377F"/>
                </a:solidFill>
                <a:latin typeface="Consolas" panose="020B0609020204030204" pitchFamily="49" charset="0"/>
              </a:rPr>
              <a:t>size</a:t>
            </a:r>
            <a:r>
              <a:rPr lang="en-CA"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EF1B3092-DEE9-4FCA-AAE8-F33531D56198}"/>
              </a:ext>
            </a:extLst>
          </p:cNvPr>
          <p:cNvSpPr txBox="1"/>
          <p:nvPr/>
        </p:nvSpPr>
        <p:spPr>
          <a:xfrm>
            <a:off x="3820807" y="4068483"/>
            <a:ext cx="4550381" cy="369332"/>
          </a:xfrm>
          <a:prstGeom prst="rect">
            <a:avLst/>
          </a:prstGeom>
          <a:solidFill>
            <a:schemeClr val="bg1"/>
          </a:solidFill>
          <a:ln>
            <a:solidFill>
              <a:schemeClr val="accent1"/>
            </a:solidFill>
          </a:ln>
        </p:spPr>
        <p:txBody>
          <a:bodyPr wrap="square" rtlCol="0">
            <a:spAutoFit/>
          </a:bodyPr>
          <a:lstStyle/>
          <a:p>
            <a:r>
              <a:rPr lang="en-CA" dirty="0" err="1">
                <a:solidFill>
                  <a:srgbClr val="2B91AF"/>
                </a:solidFill>
                <a:latin typeface="Consolas" panose="020B0609020204030204" pitchFamily="49" charset="0"/>
              </a:rPr>
              <a:t>Console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Write</a:t>
            </a:r>
            <a:r>
              <a:rPr lang="en-CA" dirty="0">
                <a:solidFill>
                  <a:srgbClr val="000000"/>
                </a:solidFill>
                <a:latin typeface="Consolas" panose="020B0609020204030204" pitchFamily="49" charset="0"/>
              </a:rPr>
              <a:t>(</a:t>
            </a:r>
            <a:r>
              <a:rPr lang="en-CA" dirty="0" err="1">
                <a:solidFill>
                  <a:srgbClr val="1F377F"/>
                </a:solidFill>
                <a:latin typeface="Consolas" panose="020B0609020204030204" pitchFamily="49" charset="0"/>
              </a:rPr>
              <a:t>groceryList</a:t>
            </a:r>
            <a:r>
              <a:rPr lang="en-CA" dirty="0" err="1">
                <a:solidFill>
                  <a:srgbClr val="000000"/>
                </a:solidFill>
                <a:latin typeface="Consolas" panose="020B0609020204030204" pitchFamily="49" charset="0"/>
              </a:rPr>
              <a:t>.Length</a:t>
            </a:r>
            <a:r>
              <a:rPr lang="en-CA"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68215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A3C3-EB3F-4BE4-BEB0-7E93335CCA91}"/>
              </a:ext>
            </a:extLst>
          </p:cNvPr>
          <p:cNvSpPr>
            <a:spLocks noGrp="1"/>
          </p:cNvSpPr>
          <p:nvPr>
            <p:ph type="title"/>
          </p:nvPr>
        </p:nvSpPr>
        <p:spPr/>
        <p:txBody>
          <a:bodyPr>
            <a:normAutofit fontScale="90000"/>
          </a:bodyPr>
          <a:lstStyle/>
          <a:p>
            <a:r>
              <a:rPr lang="en-US" dirty="0"/>
              <a:t>Array Methods</a:t>
            </a:r>
            <a:endParaRPr lang="en-CA" dirty="0"/>
          </a:p>
        </p:txBody>
      </p:sp>
      <p:sp>
        <p:nvSpPr>
          <p:cNvPr id="3" name="Content Placeholder 2">
            <a:extLst>
              <a:ext uri="{FF2B5EF4-FFF2-40B4-BE49-F238E27FC236}">
                <a16:creationId xmlns:a16="http://schemas.microsoft.com/office/drawing/2014/main" id="{763AB9A7-E982-484C-86CD-8E3C3078D50F}"/>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Fun Fact: C++ traditionally does not check array bounds before you access elements potentially causing a problem called a buffer overrun.</a:t>
            </a:r>
          </a:p>
          <a:p>
            <a:pPr marL="1028700" lvl="1" indent="-342900">
              <a:buFont typeface="Arial" panose="020B0604020202020204" pitchFamily="34" charset="0"/>
              <a:buChar char="•"/>
            </a:pPr>
            <a:r>
              <a:rPr lang="en-US" dirty="0"/>
              <a:t>However, the CLR protects C# and managed C++ code from buffer overruns.</a:t>
            </a:r>
          </a:p>
          <a:p>
            <a:pPr marL="342900" indent="-342900">
              <a:buFont typeface="Arial" panose="020B0604020202020204" pitchFamily="34" charset="0"/>
              <a:buChar char="•"/>
            </a:pPr>
            <a:r>
              <a:rPr lang="en-US" dirty="0"/>
              <a:t>Arrays include helpful methods such as </a:t>
            </a:r>
            <a:r>
              <a:rPr lang="en-US" dirty="0">
                <a:latin typeface="Courier New" panose="02070309020205020404" pitchFamily="49" charset="0"/>
                <a:cs typeface="Courier New" panose="02070309020205020404" pitchFamily="49" charset="0"/>
              </a:rPr>
              <a:t>Sort()</a:t>
            </a:r>
            <a:r>
              <a:rPr lang="en-US" dirty="0"/>
              <a:t>, </a:t>
            </a: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Reverse(),</a:t>
            </a:r>
            <a:r>
              <a:rPr lang="en-US" dirty="0"/>
              <a:t> </a:t>
            </a:r>
            <a:r>
              <a:rPr lang="en-US" dirty="0">
                <a:latin typeface="Courier New" panose="02070309020205020404" pitchFamily="49" charset="0"/>
                <a:cs typeface="Courier New" panose="02070309020205020404" pitchFamily="49" charset="0"/>
              </a:rPr>
              <a:t>Clear()</a:t>
            </a:r>
            <a:r>
              <a:rPr lang="en-US" dirty="0"/>
              <a:t> and </a:t>
            </a:r>
            <a:r>
              <a:rPr lang="en-US" dirty="0">
                <a:latin typeface="Courier New" panose="02070309020205020404" pitchFamily="49" charset="0"/>
                <a:cs typeface="Courier New" panose="02070309020205020404" pitchFamily="49" charset="0"/>
              </a:rPr>
              <a:t>Clone()</a:t>
            </a: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Note: The Array must be sorted before the binary search method can be run</a:t>
            </a:r>
          </a:p>
          <a:p>
            <a:pPr marL="342900" indent="-342900">
              <a:buFont typeface="Arial" panose="020B0604020202020204" pitchFamily="34" charset="0"/>
              <a:buChar char="•"/>
            </a:pP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C913E81-A132-4A83-8FB1-0140A9A58BE7}"/>
              </a:ext>
            </a:extLst>
          </p:cNvPr>
          <p:cNvSpPr>
            <a:spLocks noGrp="1"/>
          </p:cNvSpPr>
          <p:nvPr>
            <p:ph type="sldNum" sz="quarter" idx="12"/>
          </p:nvPr>
        </p:nvSpPr>
        <p:spPr/>
        <p:txBody>
          <a:bodyPr/>
          <a:lstStyle/>
          <a:p>
            <a:fld id="{57BFFEA6-FD0A-418C-BE47-3DCCF1ED53BD}" type="slidenum">
              <a:rPr lang="en-US" smtClean="0"/>
              <a:t>51</a:t>
            </a:fld>
            <a:endParaRPr lang="en-US" dirty="0"/>
          </a:p>
        </p:txBody>
      </p:sp>
      <p:sp>
        <p:nvSpPr>
          <p:cNvPr id="5" name="TextBox 4">
            <a:extLst>
              <a:ext uri="{FF2B5EF4-FFF2-40B4-BE49-F238E27FC236}">
                <a16:creationId xmlns:a16="http://schemas.microsoft.com/office/drawing/2014/main" id="{051640F1-E30C-4E81-AD3A-D2C9E82DE413}"/>
              </a:ext>
            </a:extLst>
          </p:cNvPr>
          <p:cNvSpPr txBox="1"/>
          <p:nvPr/>
        </p:nvSpPr>
        <p:spPr>
          <a:xfrm>
            <a:off x="2318556" y="3572282"/>
            <a:ext cx="7554885" cy="1200329"/>
          </a:xfrm>
          <a:prstGeom prst="rect">
            <a:avLst/>
          </a:prstGeom>
          <a:solidFill>
            <a:schemeClr val="bg1"/>
          </a:solidFill>
          <a:ln>
            <a:solidFill>
              <a:schemeClr val="accent1"/>
            </a:solidFill>
          </a:ln>
        </p:spPr>
        <p:txBody>
          <a:bodyPr wrap="square" rtlCol="0">
            <a:spAutoFit/>
          </a:bodyPr>
          <a:lstStyle/>
          <a:p>
            <a:r>
              <a:rPr lang="en-CA" dirty="0" err="1">
                <a:solidFill>
                  <a:srgbClr val="2B91AF"/>
                </a:solidFill>
                <a:latin typeface="Consolas" panose="020B0609020204030204" pitchFamily="49" charset="0"/>
              </a:rPr>
              <a:t>Array</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Sort</a:t>
            </a:r>
            <a:r>
              <a:rPr lang="en-CA" dirty="0">
                <a:solidFill>
                  <a:srgbClr val="000000"/>
                </a:solidFill>
                <a:latin typeface="Consolas" panose="020B0609020204030204" pitchFamily="49" charset="0"/>
              </a:rPr>
              <a:t>(</a:t>
            </a:r>
            <a:r>
              <a:rPr lang="en-CA" dirty="0">
                <a:solidFill>
                  <a:srgbClr val="1F377F"/>
                </a:solidFill>
                <a:latin typeface="Consolas" panose="020B0609020204030204" pitchFamily="49" charset="0"/>
              </a:rPr>
              <a:t>languages</a:t>
            </a:r>
            <a:r>
              <a:rPr lang="en-CA"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1F377F"/>
                </a:solidFill>
                <a:latin typeface="Consolas" panose="020B0609020204030204" pitchFamily="49" charset="0"/>
              </a:rPr>
              <a:t>index</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BinarySearch</a:t>
            </a:r>
            <a:r>
              <a:rPr lang="en-US" dirty="0">
                <a:solidFill>
                  <a:srgbClr val="000000"/>
                </a:solidFill>
                <a:latin typeface="Consolas" panose="020B0609020204030204" pitchFamily="49" charset="0"/>
              </a:rPr>
              <a:t>(</a:t>
            </a:r>
            <a:r>
              <a:rPr lang="en-US" dirty="0">
                <a:solidFill>
                  <a:srgbClr val="1F377F"/>
                </a:solidFill>
                <a:latin typeface="Consolas" panose="020B0609020204030204" pitchFamily="49" charset="0"/>
              </a:rPr>
              <a:t>languages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searchString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CA" dirty="0" err="1">
                <a:solidFill>
                  <a:srgbClr val="2B91AF"/>
                </a:solidFill>
                <a:latin typeface="Consolas" panose="020B0609020204030204" pitchFamily="49" charset="0"/>
              </a:rPr>
              <a:t>Array</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Reverse</a:t>
            </a:r>
            <a:r>
              <a:rPr lang="en-CA" dirty="0">
                <a:solidFill>
                  <a:srgbClr val="000000"/>
                </a:solidFill>
                <a:latin typeface="Consolas" panose="020B0609020204030204" pitchFamily="49" charset="0"/>
              </a:rPr>
              <a:t>(</a:t>
            </a:r>
            <a:r>
              <a:rPr lang="en-CA" dirty="0">
                <a:solidFill>
                  <a:srgbClr val="1F377F"/>
                </a:solidFill>
                <a:latin typeface="Consolas" panose="020B0609020204030204" pitchFamily="49" charset="0"/>
              </a:rPr>
              <a:t>languages</a:t>
            </a:r>
            <a:r>
              <a:rPr lang="en-CA" dirty="0">
                <a:solidFill>
                  <a:srgbClr val="000000"/>
                </a:solidFill>
                <a:latin typeface="Consolas" panose="020B0609020204030204" pitchFamily="49" charset="0"/>
              </a:rPr>
              <a:t>);</a:t>
            </a:r>
          </a:p>
          <a:p>
            <a:r>
              <a:rPr lang="en-US" dirty="0" err="1">
                <a:solidFill>
                  <a:srgbClr val="2B91AF"/>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4531F"/>
                </a:solidFill>
                <a:latin typeface="Consolas" panose="020B0609020204030204" pitchFamily="49" charset="0"/>
              </a:rPr>
              <a:t>Clear</a:t>
            </a:r>
            <a:r>
              <a:rPr lang="en-US" dirty="0">
                <a:solidFill>
                  <a:srgbClr val="000000"/>
                </a:solidFill>
                <a:latin typeface="Consolas" panose="020B0609020204030204" pitchFamily="49" charset="0"/>
              </a:rPr>
              <a:t>(</a:t>
            </a:r>
            <a:r>
              <a:rPr lang="en-US" dirty="0">
                <a:solidFill>
                  <a:srgbClr val="1F377F"/>
                </a:solidFill>
                <a:latin typeface="Consolas" panose="020B0609020204030204" pitchFamily="49" charset="0"/>
              </a:rPr>
              <a:t>languages</a:t>
            </a:r>
            <a:r>
              <a:rPr lang="en-US" dirty="0">
                <a:solidFill>
                  <a:srgbClr val="000000"/>
                </a:solidFill>
                <a:latin typeface="Consolas" panose="020B0609020204030204" pitchFamily="49" charset="0"/>
              </a:rPr>
              <a:t>, 0, </a:t>
            </a:r>
            <a:r>
              <a:rPr lang="en-US" dirty="0" err="1">
                <a:solidFill>
                  <a:srgbClr val="1F377F"/>
                </a:solidFill>
                <a:latin typeface="Consolas" panose="020B0609020204030204" pitchFamily="49" charset="0"/>
              </a:rPr>
              <a:t>languages</a:t>
            </a:r>
            <a:r>
              <a:rPr lang="en-US" dirty="0" err="1">
                <a:solidFill>
                  <a:srgbClr val="000000"/>
                </a:solidFill>
                <a:latin typeface="Consolas" panose="020B0609020204030204" pitchFamily="49" charset="0"/>
              </a:rPr>
              <a:t>.Length</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39455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A3C3-EB3F-4BE4-BEB0-7E93335CCA91}"/>
              </a:ext>
            </a:extLst>
          </p:cNvPr>
          <p:cNvSpPr>
            <a:spLocks noGrp="1"/>
          </p:cNvSpPr>
          <p:nvPr>
            <p:ph type="title"/>
          </p:nvPr>
        </p:nvSpPr>
        <p:spPr/>
        <p:txBody>
          <a:bodyPr>
            <a:normAutofit fontScale="90000"/>
          </a:bodyPr>
          <a:lstStyle/>
          <a:p>
            <a:r>
              <a:rPr lang="en-US" dirty="0"/>
              <a:t>Array Methods</a:t>
            </a:r>
            <a:endParaRPr lang="en-CA" dirty="0"/>
          </a:p>
        </p:txBody>
      </p:sp>
      <p:sp>
        <p:nvSpPr>
          <p:cNvPr id="3" name="Content Placeholder 2">
            <a:extLst>
              <a:ext uri="{FF2B5EF4-FFF2-40B4-BE49-F238E27FC236}">
                <a16:creationId xmlns:a16="http://schemas.microsoft.com/office/drawing/2014/main" id="{763AB9A7-E982-484C-86CD-8E3C3078D50F}"/>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Single dimensional arrays can be resized using the </a:t>
            </a:r>
            <a:r>
              <a:rPr lang="en-US" dirty="0" err="1">
                <a:latin typeface="Courier New" panose="02070309020205020404" pitchFamily="49" charset="0"/>
                <a:cs typeface="Courier New" panose="02070309020205020404" pitchFamily="49" charset="0"/>
              </a:rPr>
              <a:t>Array.Resize</a:t>
            </a:r>
            <a:r>
              <a:rPr lang="en-US" dirty="0">
                <a:latin typeface="Courier New" panose="02070309020205020404" pitchFamily="49" charset="0"/>
                <a:cs typeface="Courier New" panose="02070309020205020404" pitchFamily="49" charset="0"/>
              </a:rPr>
              <a:t>() </a:t>
            </a:r>
            <a:r>
              <a:rPr lang="en-US" dirty="0"/>
              <a:t>method.</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This method allocates a new array with the specified size, copies elements from the old array to the new one, and then replaces the old array with the new one</a:t>
            </a:r>
          </a:p>
          <a:p>
            <a:pPr marL="342900" indent="-342900">
              <a:buFont typeface="Arial" panose="020B0604020202020204" pitchFamily="34" charset="0"/>
              <a:buChar char="•"/>
            </a:pPr>
            <a:endParaRPr lang="en-US" dirty="0">
              <a:solidFill>
                <a:srgbClr val="171717"/>
              </a:solidFill>
              <a:latin typeface="Segoe UI" panose="020B0502040204020203" pitchFamily="34" charset="0"/>
            </a:endParaRPr>
          </a:p>
          <a:p>
            <a:pPr marL="342900" indent="-342900">
              <a:buFont typeface="Arial" panose="020B0604020202020204" pitchFamily="34" charset="0"/>
              <a:buChar char="•"/>
            </a:pPr>
            <a:endParaRPr lang="en-US" dirty="0">
              <a:solidFill>
                <a:srgbClr val="171717"/>
              </a:solidFill>
              <a:latin typeface="Segoe UI" panose="020B0502040204020203" pitchFamily="34" charset="0"/>
              <a:cs typeface="Courier New" panose="02070309020205020404" pitchFamily="49" charset="0"/>
            </a:endParaRPr>
          </a:p>
          <a:p>
            <a:pPr marL="342900" indent="-342900">
              <a:buFont typeface="Arial" panose="020B0604020202020204" pitchFamily="34" charset="0"/>
              <a:buChar char="•"/>
            </a:pPr>
            <a:endParaRPr lang="en-US" dirty="0">
              <a:solidFill>
                <a:srgbClr val="171717"/>
              </a:solidFill>
              <a:latin typeface="Segoe UI" panose="020B0502040204020203" pitchFamily="34" charset="0"/>
              <a:cs typeface="Courier New" panose="02070309020205020404" pitchFamily="49"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cs typeface="Courier New" panose="02070309020205020404" pitchFamily="49" charset="0"/>
              </a:rPr>
              <a:t>Note:  If the new size is less than the Length of the old array, a new array is allocated and elements are copied from the old array to the new one until the new one is filled; the rest of the elements in the old array are ignored.</a:t>
            </a:r>
            <a:endParaRPr lang="en-US" dirty="0">
              <a:latin typeface="Courier New" panose="02070309020205020404" pitchFamily="49" charset="0"/>
              <a:cs typeface="Courier New" panose="02070309020205020404" pitchFamily="49" charset="0"/>
            </a:endParaRPr>
          </a:p>
          <a:p>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C913E81-A132-4A83-8FB1-0140A9A58BE7}"/>
              </a:ext>
            </a:extLst>
          </p:cNvPr>
          <p:cNvSpPr>
            <a:spLocks noGrp="1"/>
          </p:cNvSpPr>
          <p:nvPr>
            <p:ph type="sldNum" sz="quarter" idx="12"/>
          </p:nvPr>
        </p:nvSpPr>
        <p:spPr/>
        <p:txBody>
          <a:bodyPr/>
          <a:lstStyle/>
          <a:p>
            <a:fld id="{57BFFEA6-FD0A-418C-BE47-3DCCF1ED53BD}" type="slidenum">
              <a:rPr lang="en-US" smtClean="0"/>
              <a:t>52</a:t>
            </a:fld>
            <a:endParaRPr lang="en-US" dirty="0"/>
          </a:p>
        </p:txBody>
      </p:sp>
      <p:sp>
        <p:nvSpPr>
          <p:cNvPr id="7" name="Rectangle 2">
            <a:extLst>
              <a:ext uri="{FF2B5EF4-FFF2-40B4-BE49-F238E27FC236}">
                <a16:creationId xmlns:a16="http://schemas.microsoft.com/office/drawing/2014/main" id="{CE7E56BD-93D5-4AFE-ABD7-DEFD6C6BEB4F}"/>
              </a:ext>
            </a:extLst>
          </p:cNvPr>
          <p:cNvSpPr>
            <a:spLocks noChangeArrowheads="1"/>
          </p:cNvSpPr>
          <p:nvPr/>
        </p:nvSpPr>
        <p:spPr bwMode="auto">
          <a:xfrm>
            <a:off x="886558" y="3197865"/>
            <a:ext cx="10418882" cy="10772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languages2</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new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"PHP"</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"Java"</a:t>
            </a:r>
            <a:r>
              <a:rPr kumimoji="0" lang="en-US" altLang="en-US" sz="1600" b="0" i="0" u="none" strike="noStrike" cap="none" normalizeH="0" baseline="0" dirty="0">
                <a:ln>
                  <a:noFill/>
                </a:ln>
                <a:solidFill>
                  <a:srgbClr val="000000"/>
                </a:solidFill>
                <a:effectLst/>
                <a:latin typeface="Consolas" panose="020B0609020204030204" pitchFamily="49" charset="0"/>
              </a:rPr>
              <a:t> };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B91AF"/>
                </a:solidFill>
                <a:effectLst/>
                <a:latin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$"Array languages2 has a length of: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1F377F"/>
                </a:solidFill>
                <a:effectLst/>
                <a:latin typeface="Consolas" panose="020B0609020204030204" pitchFamily="49" charset="0"/>
              </a:rPr>
              <a:t>languages2</a:t>
            </a:r>
            <a:r>
              <a:rPr kumimoji="0" lang="en-US" altLang="en-US" sz="1600" b="0" i="0" u="none" strike="noStrike" cap="none" normalizeH="0" baseline="0" dirty="0">
                <a:ln>
                  <a:noFill/>
                </a:ln>
                <a:solidFill>
                  <a:srgbClr val="000000"/>
                </a:solidFill>
                <a:effectLst/>
                <a:latin typeface="Consolas" panose="020B0609020204030204" pitchFamily="49" charset="0"/>
              </a:rPr>
              <a:t>.Length}</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//Outputs 5</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Array</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Resize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ref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languages2</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languages2</a:t>
            </a:r>
            <a:r>
              <a:rPr kumimoji="0" lang="en-US" altLang="en-US" sz="1600" b="0" i="0" u="none" strike="noStrike" cap="none" normalizeH="0" baseline="0" dirty="0">
                <a:ln>
                  <a:noFill/>
                </a:ln>
                <a:solidFill>
                  <a:srgbClr val="000000"/>
                </a:solidFill>
                <a:effectLst/>
                <a:latin typeface="Consolas" panose="020B0609020204030204" pitchFamily="49" charset="0"/>
              </a:rPr>
              <a:t>.Length + 5); </a:t>
            </a:r>
            <a:r>
              <a:rPr kumimoji="0" lang="en-US" altLang="en-US" sz="1600" b="0" i="0" u="none" strike="noStrike" cap="none" normalizeH="0" baseline="0" dirty="0" err="1">
                <a:ln>
                  <a:noFill/>
                </a:ln>
                <a:solidFill>
                  <a:srgbClr val="2B91AF"/>
                </a:solidFill>
                <a:effectLst/>
                <a:latin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$"Array languages2 has a length of: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1F377F"/>
                </a:solidFill>
                <a:effectLst/>
                <a:latin typeface="Consolas" panose="020B0609020204030204" pitchFamily="49" charset="0"/>
              </a:rPr>
              <a:t>languages2</a:t>
            </a:r>
            <a:r>
              <a:rPr kumimoji="0" lang="en-US" altLang="en-US" sz="1600" b="0" i="0" u="none" strike="noStrike" cap="none" normalizeH="0" baseline="0" dirty="0">
                <a:ln>
                  <a:noFill/>
                </a:ln>
                <a:solidFill>
                  <a:srgbClr val="000000"/>
                </a:solidFill>
                <a:effectLst/>
                <a:latin typeface="Consolas" panose="020B0609020204030204" pitchFamily="49" charset="0"/>
              </a:rPr>
              <a:t>.Length}</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//Outputs 10</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8727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A3C3-EB3F-4BE4-BEB0-7E93335CCA91}"/>
              </a:ext>
            </a:extLst>
          </p:cNvPr>
          <p:cNvSpPr>
            <a:spLocks noGrp="1"/>
          </p:cNvSpPr>
          <p:nvPr>
            <p:ph type="title"/>
          </p:nvPr>
        </p:nvSpPr>
        <p:spPr/>
        <p:txBody>
          <a:bodyPr>
            <a:normAutofit fontScale="90000"/>
          </a:bodyPr>
          <a:lstStyle/>
          <a:p>
            <a:r>
              <a:rPr lang="en-US" dirty="0"/>
              <a:t>Array Methods</a:t>
            </a:r>
            <a:endParaRPr lang="en-CA" dirty="0"/>
          </a:p>
        </p:txBody>
      </p:sp>
      <p:sp>
        <p:nvSpPr>
          <p:cNvPr id="3" name="Content Placeholder 2">
            <a:extLst>
              <a:ext uri="{FF2B5EF4-FFF2-40B4-BE49-F238E27FC236}">
                <a16:creationId xmlns:a16="http://schemas.microsoft.com/office/drawing/2014/main" id="{763AB9A7-E982-484C-86CD-8E3C3078D50F}"/>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Array.Copy</a:t>
            </a:r>
            <a:r>
              <a:rPr lang="en-US" dirty="0">
                <a:latin typeface="Courier New" panose="02070309020205020404" pitchFamily="49" charset="0"/>
                <a:cs typeface="Courier New" panose="02070309020205020404" pitchFamily="49" charset="0"/>
              </a:rPr>
              <a:t>()</a:t>
            </a:r>
            <a:r>
              <a:rPr lang="en-US" dirty="0"/>
              <a:t> copies a range of elements in one Array to another Array and performs type casting and boxing as required</a:t>
            </a:r>
          </a:p>
          <a:p>
            <a:pPr marL="342900" indent="-342900">
              <a:buFont typeface="Arial" panose="020B0604020202020204" pitchFamily="34" charset="0"/>
              <a:buChar char="•"/>
            </a:pPr>
            <a:r>
              <a:rPr lang="en-US" dirty="0"/>
              <a:t>The method can take up to 5 parameters.</a:t>
            </a:r>
          </a:p>
          <a:p>
            <a:endParaRPr lang="en-US" dirty="0">
              <a:solidFill>
                <a:srgbClr val="171717"/>
              </a:solidFill>
              <a:latin typeface="Courier New" panose="02070309020205020404" pitchFamily="49" charset="0"/>
              <a:cs typeface="Courier New" panose="02070309020205020404" pitchFamily="49" charset="0"/>
            </a:endParaRPr>
          </a:p>
          <a:p>
            <a:r>
              <a:rPr lang="en-US" dirty="0">
                <a:solidFill>
                  <a:srgbClr val="171717"/>
                </a:solidFill>
                <a:latin typeface="Courier New" panose="02070309020205020404" pitchFamily="49" charset="0"/>
                <a:cs typeface="Courier New" panose="02070309020205020404" pitchFamily="49" charset="0"/>
              </a:rPr>
              <a:t>public static void Copy (Array </a:t>
            </a:r>
            <a:r>
              <a:rPr lang="en-US" dirty="0" err="1">
                <a:solidFill>
                  <a:srgbClr val="171717"/>
                </a:solidFill>
                <a:latin typeface="Courier New" panose="02070309020205020404" pitchFamily="49" charset="0"/>
                <a:cs typeface="Courier New" panose="02070309020205020404" pitchFamily="49" charset="0"/>
              </a:rPr>
              <a:t>sourceArray</a:t>
            </a:r>
            <a:r>
              <a:rPr lang="en-US" dirty="0">
                <a:solidFill>
                  <a:srgbClr val="171717"/>
                </a:solidFill>
                <a:latin typeface="Courier New" panose="02070309020205020404" pitchFamily="49" charset="0"/>
                <a:cs typeface="Courier New" panose="02070309020205020404" pitchFamily="49" charset="0"/>
              </a:rPr>
              <a:t>, long </a:t>
            </a:r>
            <a:r>
              <a:rPr lang="en-US" dirty="0" err="1">
                <a:solidFill>
                  <a:srgbClr val="171717"/>
                </a:solidFill>
                <a:latin typeface="Courier New" panose="02070309020205020404" pitchFamily="49" charset="0"/>
                <a:cs typeface="Courier New" panose="02070309020205020404" pitchFamily="49" charset="0"/>
              </a:rPr>
              <a:t>sourceIndex</a:t>
            </a:r>
            <a:r>
              <a:rPr lang="en-US" dirty="0">
                <a:solidFill>
                  <a:srgbClr val="171717"/>
                </a:solidFill>
                <a:latin typeface="Courier New" panose="02070309020205020404" pitchFamily="49" charset="0"/>
                <a:cs typeface="Courier New" panose="02070309020205020404" pitchFamily="49" charset="0"/>
              </a:rPr>
              <a:t>, Array </a:t>
            </a:r>
            <a:r>
              <a:rPr lang="en-US" dirty="0" err="1">
                <a:solidFill>
                  <a:srgbClr val="171717"/>
                </a:solidFill>
                <a:latin typeface="Courier New" panose="02070309020205020404" pitchFamily="49" charset="0"/>
                <a:cs typeface="Courier New" panose="02070309020205020404" pitchFamily="49" charset="0"/>
              </a:rPr>
              <a:t>destinationArray</a:t>
            </a:r>
            <a:r>
              <a:rPr lang="en-US" dirty="0">
                <a:solidFill>
                  <a:srgbClr val="171717"/>
                </a:solidFill>
                <a:latin typeface="Courier New" panose="02070309020205020404" pitchFamily="49" charset="0"/>
                <a:cs typeface="Courier New" panose="02070309020205020404" pitchFamily="49" charset="0"/>
              </a:rPr>
              <a:t>, long </a:t>
            </a:r>
            <a:r>
              <a:rPr lang="en-US" dirty="0" err="1">
                <a:solidFill>
                  <a:srgbClr val="171717"/>
                </a:solidFill>
                <a:latin typeface="Courier New" panose="02070309020205020404" pitchFamily="49" charset="0"/>
                <a:cs typeface="Courier New" panose="02070309020205020404" pitchFamily="49" charset="0"/>
              </a:rPr>
              <a:t>destinationIndex</a:t>
            </a:r>
            <a:r>
              <a:rPr lang="en-US" dirty="0">
                <a:solidFill>
                  <a:srgbClr val="171717"/>
                </a:solidFill>
                <a:latin typeface="Courier New" panose="02070309020205020404" pitchFamily="49" charset="0"/>
                <a:cs typeface="Courier New" panose="02070309020205020404" pitchFamily="49" charset="0"/>
              </a:rPr>
              <a:t>, long length);</a:t>
            </a:r>
          </a:p>
          <a:p>
            <a:pPr marL="342900" indent="-342900">
              <a:buFont typeface="Arial" panose="020B0604020202020204" pitchFamily="34" charset="0"/>
              <a:buChar char="•"/>
            </a:pPr>
            <a:endParaRPr lang="en-US" dirty="0">
              <a:solidFill>
                <a:srgbClr val="171717"/>
              </a:solidFill>
              <a:latin typeface="Segoe UI" panose="020B0502040204020203" pitchFamily="34" charset="0"/>
              <a:cs typeface="Courier New" panose="02070309020205020404" pitchFamily="49"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cs typeface="Courier New" panose="02070309020205020404" pitchFamily="49" charset="0"/>
              </a:rPr>
              <a:t>More information including examples can be found here:</a:t>
            </a:r>
          </a:p>
          <a:p>
            <a:r>
              <a:rPr lang="en-US" dirty="0">
                <a:latin typeface="Courier New" panose="02070309020205020404" pitchFamily="49" charset="0"/>
                <a:cs typeface="Courier New" panose="02070309020205020404" pitchFamily="49" charset="0"/>
                <a:hlinkClick r:id="rId2"/>
              </a:rPr>
              <a:t>https://docs.microsoft.com/en-us/dotnet/api/system.array.copy?view=net-5.0</a:t>
            </a: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C913E81-A132-4A83-8FB1-0140A9A58BE7}"/>
              </a:ext>
            </a:extLst>
          </p:cNvPr>
          <p:cNvSpPr>
            <a:spLocks noGrp="1"/>
          </p:cNvSpPr>
          <p:nvPr>
            <p:ph type="sldNum" sz="quarter" idx="12"/>
          </p:nvPr>
        </p:nvSpPr>
        <p:spPr/>
        <p:txBody>
          <a:bodyPr/>
          <a:lstStyle/>
          <a:p>
            <a:fld id="{57BFFEA6-FD0A-418C-BE47-3DCCF1ED53BD}" type="slidenum">
              <a:rPr lang="en-US" smtClean="0"/>
              <a:t>53</a:t>
            </a:fld>
            <a:endParaRPr lang="en-US" dirty="0"/>
          </a:p>
        </p:txBody>
      </p:sp>
    </p:spTree>
    <p:extLst>
      <p:ext uri="{BB962C8B-B14F-4D97-AF65-F5344CB8AC3E}">
        <p14:creationId xmlns:p14="http://schemas.microsoft.com/office/powerpoint/2010/main" val="465243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4E92-9BC0-49A4-B450-712B3ABAAF44}"/>
              </a:ext>
            </a:extLst>
          </p:cNvPr>
          <p:cNvSpPr>
            <a:spLocks noGrp="1"/>
          </p:cNvSpPr>
          <p:nvPr>
            <p:ph type="title"/>
          </p:nvPr>
        </p:nvSpPr>
        <p:spPr/>
        <p:txBody>
          <a:bodyPr>
            <a:normAutofit fontScale="90000"/>
          </a:bodyPr>
          <a:lstStyle/>
          <a:p>
            <a:r>
              <a:rPr lang="en-US" dirty="0"/>
              <a:t>Common Array Mistakes</a:t>
            </a:r>
            <a:endParaRPr lang="en-CA" dirty="0"/>
          </a:p>
        </p:txBody>
      </p:sp>
      <p:sp>
        <p:nvSpPr>
          <p:cNvPr id="4" name="Slide Number Placeholder 3">
            <a:extLst>
              <a:ext uri="{FF2B5EF4-FFF2-40B4-BE49-F238E27FC236}">
                <a16:creationId xmlns:a16="http://schemas.microsoft.com/office/drawing/2014/main" id="{53C7BFF0-B6E8-4759-839B-349767FBDFCA}"/>
              </a:ext>
            </a:extLst>
          </p:cNvPr>
          <p:cNvSpPr>
            <a:spLocks noGrp="1"/>
          </p:cNvSpPr>
          <p:nvPr>
            <p:ph type="sldNum" sz="quarter" idx="12"/>
          </p:nvPr>
        </p:nvSpPr>
        <p:spPr/>
        <p:txBody>
          <a:bodyPr/>
          <a:lstStyle/>
          <a:p>
            <a:fld id="{57BFFEA6-FD0A-418C-BE47-3DCCF1ED53BD}" type="slidenum">
              <a:rPr lang="en-US" smtClean="0"/>
              <a:t>54</a:t>
            </a:fld>
            <a:endParaRPr lang="en-US" dirty="0"/>
          </a:p>
        </p:txBody>
      </p:sp>
      <p:pic>
        <p:nvPicPr>
          <p:cNvPr id="5" name="Picture 4">
            <a:extLst>
              <a:ext uri="{FF2B5EF4-FFF2-40B4-BE49-F238E27FC236}">
                <a16:creationId xmlns:a16="http://schemas.microsoft.com/office/drawing/2014/main" id="{44C3270C-C792-4495-9632-C01F4D2EDDCD}"/>
              </a:ext>
            </a:extLst>
          </p:cNvPr>
          <p:cNvPicPr>
            <a:picLocks noChangeAspect="1"/>
          </p:cNvPicPr>
          <p:nvPr/>
        </p:nvPicPr>
        <p:blipFill>
          <a:blip r:embed="rId2"/>
          <a:stretch>
            <a:fillRect/>
          </a:stretch>
        </p:blipFill>
        <p:spPr>
          <a:xfrm>
            <a:off x="691662" y="2029097"/>
            <a:ext cx="5542107" cy="2856055"/>
          </a:xfrm>
          <a:prstGeom prst="rect">
            <a:avLst/>
          </a:prstGeom>
          <a:ln>
            <a:solidFill>
              <a:schemeClr val="accent1"/>
            </a:solidFill>
          </a:ln>
        </p:spPr>
      </p:pic>
      <p:pic>
        <p:nvPicPr>
          <p:cNvPr id="6" name="Picture 5">
            <a:extLst>
              <a:ext uri="{FF2B5EF4-FFF2-40B4-BE49-F238E27FC236}">
                <a16:creationId xmlns:a16="http://schemas.microsoft.com/office/drawing/2014/main" id="{E0B421DD-7721-493A-8E86-C6AE0A340A40}"/>
              </a:ext>
            </a:extLst>
          </p:cNvPr>
          <p:cNvPicPr>
            <a:picLocks noChangeAspect="1"/>
          </p:cNvPicPr>
          <p:nvPr/>
        </p:nvPicPr>
        <p:blipFill>
          <a:blip r:embed="rId3"/>
          <a:stretch>
            <a:fillRect/>
          </a:stretch>
        </p:blipFill>
        <p:spPr>
          <a:xfrm>
            <a:off x="6304107" y="1231513"/>
            <a:ext cx="5125891" cy="4558640"/>
          </a:xfrm>
          <a:prstGeom prst="rect">
            <a:avLst/>
          </a:prstGeom>
          <a:ln>
            <a:solidFill>
              <a:schemeClr val="accent1"/>
            </a:solidFill>
          </a:ln>
        </p:spPr>
      </p:pic>
      <p:sp>
        <p:nvSpPr>
          <p:cNvPr id="7" name="TextBox 6">
            <a:extLst>
              <a:ext uri="{FF2B5EF4-FFF2-40B4-BE49-F238E27FC236}">
                <a16:creationId xmlns:a16="http://schemas.microsoft.com/office/drawing/2014/main" id="{35972756-FE4C-4ADC-BF87-FE9771F82325}"/>
              </a:ext>
            </a:extLst>
          </p:cNvPr>
          <p:cNvSpPr txBox="1"/>
          <p:nvPr/>
        </p:nvSpPr>
        <p:spPr>
          <a:xfrm>
            <a:off x="762000" y="5482376"/>
            <a:ext cx="4671472" cy="307777"/>
          </a:xfrm>
          <a:prstGeom prst="rect">
            <a:avLst/>
          </a:prstGeom>
          <a:noFill/>
        </p:spPr>
        <p:txBody>
          <a:bodyPr wrap="none" rtlCol="0">
            <a:spAutoFit/>
          </a:bodyPr>
          <a:lstStyle/>
          <a:p>
            <a:r>
              <a:rPr lang="en-US" sz="1400" dirty="0"/>
              <a:t>Essential C# 6.0 5/e Mark </a:t>
            </a:r>
            <a:r>
              <a:rPr lang="en-US" sz="1400" dirty="0" err="1"/>
              <a:t>Michaelis</a:t>
            </a:r>
            <a:r>
              <a:rPr lang="en-US" sz="1400" dirty="0"/>
              <a:t> with Eric Lippert</a:t>
            </a:r>
          </a:p>
        </p:txBody>
      </p:sp>
    </p:spTree>
    <p:extLst>
      <p:ext uri="{BB962C8B-B14F-4D97-AF65-F5344CB8AC3E}">
        <p14:creationId xmlns:p14="http://schemas.microsoft.com/office/powerpoint/2010/main" val="185637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28" y="5305934"/>
            <a:ext cx="10667998" cy="603315"/>
          </a:xfrm>
        </p:spPr>
        <p:txBody>
          <a:bodyPr>
            <a:normAutofit/>
          </a:bodyPr>
          <a:lstStyle/>
          <a:p>
            <a:r>
              <a:rPr lang="en-US" dirty="0"/>
              <a:t>The end of </a:t>
            </a:r>
            <a:r>
              <a:rPr lang="en-US"/>
              <a:t>Lecture 01 </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55</a:t>
            </a:fld>
            <a:endParaRPr lang="en-US" dirty="0"/>
          </a:p>
        </p:txBody>
      </p:sp>
    </p:spTree>
    <p:extLst>
      <p:ext uri="{BB962C8B-B14F-4D97-AF65-F5344CB8AC3E}">
        <p14:creationId xmlns:p14="http://schemas.microsoft.com/office/powerpoint/2010/main" val="25035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7BA4-1701-47DD-B1C5-149270C5139A}"/>
              </a:ext>
            </a:extLst>
          </p:cNvPr>
          <p:cNvSpPr>
            <a:spLocks noGrp="1"/>
          </p:cNvSpPr>
          <p:nvPr>
            <p:ph type="title"/>
          </p:nvPr>
        </p:nvSpPr>
        <p:spPr/>
        <p:txBody>
          <a:bodyPr>
            <a:normAutofit fontScale="90000"/>
          </a:bodyPr>
          <a:lstStyle/>
          <a:p>
            <a:r>
              <a:rPr lang="en-US" dirty="0"/>
              <a:t>The .NET Framework</a:t>
            </a:r>
            <a:endParaRPr lang="en-CA" dirty="0"/>
          </a:p>
        </p:txBody>
      </p:sp>
      <p:sp>
        <p:nvSpPr>
          <p:cNvPr id="3" name="Content Placeholder 2">
            <a:extLst>
              <a:ext uri="{FF2B5EF4-FFF2-40B4-BE49-F238E27FC236}">
                <a16:creationId xmlns:a16="http://schemas.microsoft.com/office/drawing/2014/main" id="{B32A1367-CD1E-4834-87F8-9892B2779DDF}"/>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C# is a popular programming language but there are a lot of things it cannot do by itself</a:t>
            </a:r>
          </a:p>
          <a:p>
            <a:pPr marL="1028700" lvl="1" indent="-342900">
              <a:buFont typeface="Arial" panose="020B0604020202020204" pitchFamily="34" charset="0"/>
              <a:buChar char="•"/>
            </a:pPr>
            <a:r>
              <a:rPr lang="en-US" dirty="0"/>
              <a:t>Graphical User Interface</a:t>
            </a:r>
          </a:p>
          <a:p>
            <a:pPr marL="1028700" lvl="1" indent="-342900">
              <a:buFont typeface="Arial" panose="020B0604020202020204" pitchFamily="34" charset="0"/>
              <a:buChar char="•"/>
            </a:pPr>
            <a:r>
              <a:rPr lang="en-US" dirty="0"/>
              <a:t>Read data from files</a:t>
            </a:r>
          </a:p>
          <a:p>
            <a:pPr marL="1028700" lvl="1" indent="-342900">
              <a:buFont typeface="Arial" panose="020B0604020202020204" pitchFamily="34" charset="0"/>
              <a:buChar char="•"/>
            </a:pPr>
            <a:r>
              <a:rPr lang="en-US" dirty="0"/>
              <a:t>Work with databases</a:t>
            </a:r>
          </a:p>
          <a:p>
            <a:pPr marL="342900" indent="-342900">
              <a:buFont typeface="Arial" panose="020B0604020202020204" pitchFamily="34" charset="0"/>
              <a:buChar char="•"/>
            </a:pPr>
            <a:r>
              <a:rPr lang="en-US" dirty="0"/>
              <a:t>C# provides only the basic keywords and operators that you need to construct a program</a:t>
            </a:r>
          </a:p>
          <a:p>
            <a:pPr marL="342900" indent="-342900">
              <a:buFont typeface="Arial" panose="020B0604020202020204" pitchFamily="34" charset="0"/>
              <a:buChar char="•"/>
            </a:pPr>
            <a:r>
              <a:rPr lang="en-CA" dirty="0"/>
              <a:t>The .NET Framework is a collection of classes and other code that can be used along with a programming language such as C# to create programs for the Windows operating system</a:t>
            </a:r>
          </a:p>
          <a:p>
            <a:pPr marL="342900" indent="-342900">
              <a:buFont typeface="Arial" panose="020B0604020202020204" pitchFamily="34" charset="0"/>
              <a:buChar char="•"/>
            </a:pPr>
            <a:r>
              <a:rPr lang="en-CA" dirty="0"/>
              <a:t>When you use C# to write programs, you are using a combination of the language itself and the .NET framework</a:t>
            </a:r>
          </a:p>
        </p:txBody>
      </p:sp>
      <p:sp>
        <p:nvSpPr>
          <p:cNvPr id="4" name="Slide Number Placeholder 3">
            <a:extLst>
              <a:ext uri="{FF2B5EF4-FFF2-40B4-BE49-F238E27FC236}">
                <a16:creationId xmlns:a16="http://schemas.microsoft.com/office/drawing/2014/main" id="{C52C890A-7B8A-4745-9114-9F44732E8189}"/>
              </a:ext>
            </a:extLst>
          </p:cNvPr>
          <p:cNvSpPr>
            <a:spLocks noGrp="1"/>
          </p:cNvSpPr>
          <p:nvPr>
            <p:ph type="sldNum" sz="quarter" idx="12"/>
          </p:nvPr>
        </p:nvSpPr>
        <p:spPr/>
        <p:txBody>
          <a:bodyPr/>
          <a:lstStyle/>
          <a:p>
            <a:fld id="{57BFFEA6-FD0A-418C-BE47-3DCCF1ED53BD}" type="slidenum">
              <a:rPr lang="en-US" smtClean="0"/>
              <a:t>6</a:t>
            </a:fld>
            <a:endParaRPr lang="en-US" dirty="0"/>
          </a:p>
        </p:txBody>
      </p:sp>
    </p:spTree>
    <p:extLst>
      <p:ext uri="{BB962C8B-B14F-4D97-AF65-F5344CB8AC3E}">
        <p14:creationId xmlns:p14="http://schemas.microsoft.com/office/powerpoint/2010/main" val="334675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54E4-83C4-4557-BE32-4F75A8B04078}"/>
              </a:ext>
            </a:extLst>
          </p:cNvPr>
          <p:cNvSpPr>
            <a:spLocks noGrp="1"/>
          </p:cNvSpPr>
          <p:nvPr>
            <p:ph type="title"/>
          </p:nvPr>
        </p:nvSpPr>
        <p:spPr/>
        <p:txBody>
          <a:bodyPr>
            <a:normAutofit fontScale="90000"/>
          </a:bodyPr>
          <a:lstStyle/>
          <a:p>
            <a:r>
              <a:rPr lang="en-US" dirty="0"/>
              <a:t>Similarities to Java</a:t>
            </a:r>
            <a:endParaRPr lang="en-CA" dirty="0"/>
          </a:p>
        </p:txBody>
      </p:sp>
      <p:sp>
        <p:nvSpPr>
          <p:cNvPr id="3" name="Content Placeholder 2">
            <a:extLst>
              <a:ext uri="{FF2B5EF4-FFF2-40B4-BE49-F238E27FC236}">
                <a16:creationId xmlns:a16="http://schemas.microsoft.com/office/drawing/2014/main" id="{7717F530-0559-4F94-B075-D2E9B37B0EEC}"/>
              </a:ext>
            </a:extLst>
          </p:cNvPr>
          <p:cNvSpPr>
            <a:spLocks noGrp="1"/>
          </p:cNvSpPr>
          <p:nvPr>
            <p:ph idx="1"/>
          </p:nvPr>
        </p:nvSpPr>
        <p:spPr/>
        <p:txBody>
          <a:bodyPr/>
          <a:lstStyle/>
          <a:p>
            <a:pPr marL="342900" indent="-342900">
              <a:buFont typeface="Arial" panose="020B0604020202020204" pitchFamily="34" charset="0"/>
              <a:buChar char="•"/>
            </a:pPr>
            <a:r>
              <a:rPr lang="en-US" dirty="0"/>
              <a:t>Syntactically Similar</a:t>
            </a:r>
          </a:p>
          <a:p>
            <a:pPr marL="342900" indent="-342900">
              <a:buFont typeface="Arial" panose="020B0604020202020204" pitchFamily="34" charset="0"/>
              <a:buChar char="•"/>
            </a:pPr>
            <a:r>
              <a:rPr lang="en-US" dirty="0"/>
              <a:t>Garbage Collected VM Environment</a:t>
            </a:r>
          </a:p>
          <a:p>
            <a:pPr marL="342900" indent="-342900">
              <a:buFont typeface="Arial" panose="020B0604020202020204" pitchFamily="34" charset="0"/>
              <a:buChar char="•"/>
            </a:pPr>
            <a:r>
              <a:rPr lang="en-US" dirty="0"/>
              <a:t>Immutable Strings</a:t>
            </a:r>
          </a:p>
          <a:p>
            <a:pPr marL="342900" indent="-342900">
              <a:buFont typeface="Arial" panose="020B0604020202020204" pitchFamily="34" charset="0"/>
              <a:buChar char="•"/>
            </a:pPr>
            <a:r>
              <a:rPr lang="en-US" dirty="0"/>
              <a:t>Exceptions (try / catch / finally)</a:t>
            </a:r>
          </a:p>
          <a:p>
            <a:pPr marL="342900" indent="-342900">
              <a:buFont typeface="Arial" panose="020B0604020202020204" pitchFamily="34" charset="0"/>
              <a:buChar char="•"/>
            </a:pPr>
            <a:r>
              <a:rPr lang="en-US" i="1" dirty="0"/>
              <a:t>Object</a:t>
            </a:r>
            <a:r>
              <a:rPr lang="en-US" dirty="0"/>
              <a:t> as root</a:t>
            </a:r>
          </a:p>
          <a:p>
            <a:pPr marL="342900" indent="-342900">
              <a:buFont typeface="Arial" panose="020B0604020202020204" pitchFamily="34" charset="0"/>
              <a:buChar char="•"/>
            </a:pPr>
            <a:r>
              <a:rPr lang="en-US" dirty="0"/>
              <a:t>Single Inheritance model</a:t>
            </a:r>
          </a:p>
          <a:p>
            <a:pPr marL="342900" indent="-342900">
              <a:buFont typeface="Arial" panose="020B0604020202020204" pitchFamily="34" charset="0"/>
              <a:buChar char="•"/>
            </a:pPr>
            <a:r>
              <a:rPr lang="en-US" dirty="0"/>
              <a:t>Multi-Interface model</a:t>
            </a:r>
            <a:endParaRPr lang="en-CA" dirty="0"/>
          </a:p>
        </p:txBody>
      </p:sp>
      <p:sp>
        <p:nvSpPr>
          <p:cNvPr id="4" name="Slide Number Placeholder 3">
            <a:extLst>
              <a:ext uri="{FF2B5EF4-FFF2-40B4-BE49-F238E27FC236}">
                <a16:creationId xmlns:a16="http://schemas.microsoft.com/office/drawing/2014/main" id="{76095A9F-5DF0-43C6-A4F4-BC908AA5C5DC}"/>
              </a:ext>
            </a:extLst>
          </p:cNvPr>
          <p:cNvSpPr>
            <a:spLocks noGrp="1"/>
          </p:cNvSpPr>
          <p:nvPr>
            <p:ph type="sldNum" sz="quarter" idx="12"/>
          </p:nvPr>
        </p:nvSpPr>
        <p:spPr/>
        <p:txBody>
          <a:bodyPr/>
          <a:lstStyle/>
          <a:p>
            <a:fld id="{57BFFEA6-FD0A-418C-BE47-3DCCF1ED53BD}" type="slidenum">
              <a:rPr lang="en-US" smtClean="0"/>
              <a:t>7</a:t>
            </a:fld>
            <a:endParaRPr lang="en-US" dirty="0"/>
          </a:p>
        </p:txBody>
      </p:sp>
    </p:spTree>
    <p:extLst>
      <p:ext uri="{BB962C8B-B14F-4D97-AF65-F5344CB8AC3E}">
        <p14:creationId xmlns:p14="http://schemas.microsoft.com/office/powerpoint/2010/main" val="36487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54E4-83C4-4557-BE32-4F75A8B04078}"/>
              </a:ext>
            </a:extLst>
          </p:cNvPr>
          <p:cNvSpPr>
            <a:spLocks noGrp="1"/>
          </p:cNvSpPr>
          <p:nvPr>
            <p:ph type="title"/>
          </p:nvPr>
        </p:nvSpPr>
        <p:spPr/>
        <p:txBody>
          <a:bodyPr>
            <a:normAutofit fontScale="90000"/>
          </a:bodyPr>
          <a:lstStyle/>
          <a:p>
            <a:r>
              <a:rPr lang="en-US" dirty="0"/>
              <a:t>Differences from Java</a:t>
            </a:r>
            <a:endParaRPr lang="en-CA" dirty="0"/>
          </a:p>
        </p:txBody>
      </p:sp>
      <p:sp>
        <p:nvSpPr>
          <p:cNvPr id="3" name="Content Placeholder 2">
            <a:extLst>
              <a:ext uri="{FF2B5EF4-FFF2-40B4-BE49-F238E27FC236}">
                <a16:creationId xmlns:a16="http://schemas.microsoft.com/office/drawing/2014/main" id="{7717F530-0559-4F94-B075-D2E9B37B0EEC}"/>
              </a:ext>
            </a:extLst>
          </p:cNvPr>
          <p:cNvSpPr>
            <a:spLocks noGrp="1"/>
          </p:cNvSpPr>
          <p:nvPr>
            <p:ph idx="1"/>
          </p:nvPr>
        </p:nvSpPr>
        <p:spPr/>
        <p:txBody>
          <a:bodyPr/>
          <a:lstStyle/>
          <a:p>
            <a:pPr marL="342900" indent="-342900">
              <a:buFont typeface="Arial" panose="020B0604020202020204" pitchFamily="34" charset="0"/>
              <a:buChar char="•"/>
            </a:pPr>
            <a:r>
              <a:rPr lang="en-US" dirty="0"/>
              <a:t>Keywords</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base</a:t>
            </a:r>
            <a:r>
              <a:rPr lang="en-US" dirty="0"/>
              <a:t> vs </a:t>
            </a:r>
            <a:r>
              <a:rPr lang="en-US" dirty="0">
                <a:latin typeface="Courier New" panose="02070309020205020404" pitchFamily="49" charset="0"/>
                <a:cs typeface="Courier New" panose="02070309020205020404" pitchFamily="49" charset="0"/>
              </a:rPr>
              <a:t>super</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lock</a:t>
            </a:r>
            <a:r>
              <a:rPr lang="en-US" dirty="0"/>
              <a:t> vs </a:t>
            </a:r>
            <a:r>
              <a:rPr lang="en-US" dirty="0">
                <a:latin typeface="Courier New" panose="02070309020205020404" pitchFamily="49" charset="0"/>
                <a:cs typeface="Courier New" panose="02070309020205020404" pitchFamily="49" charset="0"/>
              </a:rPr>
              <a:t>synchronized</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a:t>
            </a:r>
            <a:r>
              <a:rPr lang="en-US" dirty="0"/>
              <a:t> vs </a:t>
            </a:r>
            <a:r>
              <a:rPr lang="en-US" dirty="0">
                <a:latin typeface="Courier New" panose="02070309020205020404" pitchFamily="49" charset="0"/>
                <a:cs typeface="Courier New" panose="02070309020205020404" pitchFamily="49" charset="0"/>
              </a:rPr>
              <a:t>extends</a:t>
            </a:r>
            <a:r>
              <a:rPr lang="en-US" dirty="0"/>
              <a:t> &amp; </a:t>
            </a:r>
            <a:r>
              <a:rPr lang="en-US" dirty="0">
                <a:latin typeface="Courier New" panose="02070309020205020404" pitchFamily="49" charset="0"/>
                <a:cs typeface="Courier New" panose="02070309020205020404" pitchFamily="49" charset="0"/>
              </a:rPr>
              <a:t>implements</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is</a:t>
            </a:r>
            <a:r>
              <a:rPr lang="en-US" dirty="0"/>
              <a:t> vs </a:t>
            </a:r>
            <a:r>
              <a:rPr lang="en-US" dirty="0" err="1">
                <a:latin typeface="Courier New" panose="02070309020205020404" pitchFamily="49" charset="0"/>
                <a:cs typeface="Courier New" panose="02070309020205020404" pitchFamily="49" charset="0"/>
              </a:rPr>
              <a:t>instanceof</a:t>
            </a: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Namespaces vs packages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using</a:t>
            </a:r>
            <a:r>
              <a:rPr lang="en-US" dirty="0">
                <a:cs typeface="Courier New" panose="02070309020205020404" pitchFamily="49" charset="0"/>
              </a:rPr>
              <a:t> vs </a:t>
            </a:r>
            <a:r>
              <a:rPr lang="en-US" dirty="0">
                <a:latin typeface="Courier New" panose="02070309020205020404" pitchFamily="49" charset="0"/>
                <a:cs typeface="Courier New" panose="02070309020205020404" pitchFamily="49" charset="0"/>
              </a:rPr>
              <a:t>import</a:t>
            </a:r>
          </a:p>
          <a:p>
            <a:pPr marL="342900" indent="-342900">
              <a:buFont typeface="Arial" panose="020B0604020202020204" pitchFamily="34" charset="0"/>
              <a:buChar char="•"/>
            </a:pPr>
            <a:endParaRPr lang="en-CA"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76095A9F-5DF0-43C6-A4F4-BC908AA5C5DC}"/>
              </a:ext>
            </a:extLst>
          </p:cNvPr>
          <p:cNvSpPr>
            <a:spLocks noGrp="1"/>
          </p:cNvSpPr>
          <p:nvPr>
            <p:ph type="sldNum" sz="quarter" idx="12"/>
          </p:nvPr>
        </p:nvSpPr>
        <p:spPr/>
        <p:txBody>
          <a:bodyPr/>
          <a:lstStyle/>
          <a:p>
            <a:fld id="{57BFFEA6-FD0A-418C-BE47-3DCCF1ED53BD}" type="slidenum">
              <a:rPr lang="en-US" smtClean="0"/>
              <a:t>8</a:t>
            </a:fld>
            <a:endParaRPr lang="en-US" dirty="0"/>
          </a:p>
        </p:txBody>
      </p:sp>
    </p:spTree>
    <p:extLst>
      <p:ext uri="{BB962C8B-B14F-4D97-AF65-F5344CB8AC3E}">
        <p14:creationId xmlns:p14="http://schemas.microsoft.com/office/powerpoint/2010/main" val="63918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54E4-83C4-4557-BE32-4F75A8B04078}"/>
              </a:ext>
            </a:extLst>
          </p:cNvPr>
          <p:cNvSpPr>
            <a:spLocks noGrp="1"/>
          </p:cNvSpPr>
          <p:nvPr>
            <p:ph type="title"/>
          </p:nvPr>
        </p:nvSpPr>
        <p:spPr/>
        <p:txBody>
          <a:bodyPr>
            <a:normAutofit fontScale="90000"/>
          </a:bodyPr>
          <a:lstStyle/>
          <a:p>
            <a:r>
              <a:rPr lang="en-US" dirty="0"/>
              <a:t>Differences from Java</a:t>
            </a:r>
            <a:endParaRPr lang="en-CA" dirty="0"/>
          </a:p>
        </p:txBody>
      </p:sp>
      <p:sp>
        <p:nvSpPr>
          <p:cNvPr id="3" name="Content Placeholder 2">
            <a:extLst>
              <a:ext uri="{FF2B5EF4-FFF2-40B4-BE49-F238E27FC236}">
                <a16:creationId xmlns:a16="http://schemas.microsoft.com/office/drawing/2014/main" id="{7717F530-0559-4F94-B075-D2E9B37B0EEC}"/>
              </a:ext>
            </a:extLst>
          </p:cNvPr>
          <p:cNvSpPr>
            <a:spLocks noGrp="1"/>
          </p:cNvSpPr>
          <p:nvPr>
            <p:ph idx="1"/>
          </p:nvPr>
        </p:nvSpPr>
        <p:spPr/>
        <p:txBody>
          <a:bodyPr/>
          <a:lstStyle/>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public String name { get; set; }</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public String name { get { return _name;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if(value != "") _name = value; } }</a:t>
            </a:r>
          </a:p>
          <a:p>
            <a:pPr marL="342900" indent="-342900">
              <a:buFont typeface="Arial" panose="020B0604020202020204" pitchFamily="34" charset="0"/>
              <a:buChar char="•"/>
            </a:pPr>
            <a:r>
              <a:rPr lang="en-US" dirty="0"/>
              <a:t>Cross Platform Support</a:t>
            </a:r>
          </a:p>
          <a:p>
            <a:pPr marL="1028700" lvl="1" indent="-342900">
              <a:buFont typeface="Arial" panose="020B0604020202020204" pitchFamily="34" charset="0"/>
              <a:buChar char="•"/>
            </a:pPr>
            <a:r>
              <a:rPr lang="en-US" dirty="0">
                <a:cs typeface="Courier New" panose="02070309020205020404" pitchFamily="49" charset="0"/>
              </a:rPr>
              <a:t>.NET is MS only</a:t>
            </a:r>
          </a:p>
          <a:p>
            <a:pPr marL="1028700" lvl="1" indent="-342900">
              <a:buFont typeface="Arial" panose="020B0604020202020204" pitchFamily="34" charset="0"/>
              <a:buChar char="•"/>
            </a:pPr>
            <a:r>
              <a:rPr lang="en-US" dirty="0">
                <a:cs typeface="Courier New" panose="02070309020205020404" pitchFamily="49" charset="0"/>
              </a:rPr>
              <a:t>Mono is cross platform but is missing some .NET elements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virtual</a:t>
            </a:r>
            <a:r>
              <a:rPr lang="en-US" dirty="0">
                <a:cs typeface="Courier New" panose="02070309020205020404" pitchFamily="49" charset="0"/>
              </a:rPr>
              <a:t> keyword for polymorphism</a:t>
            </a:r>
            <a:endParaRPr lang="en-CA"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76095A9F-5DF0-43C6-A4F4-BC908AA5C5DC}"/>
              </a:ext>
            </a:extLst>
          </p:cNvPr>
          <p:cNvSpPr>
            <a:spLocks noGrp="1"/>
          </p:cNvSpPr>
          <p:nvPr>
            <p:ph type="sldNum" sz="quarter" idx="12"/>
          </p:nvPr>
        </p:nvSpPr>
        <p:spPr/>
        <p:txBody>
          <a:bodyPr/>
          <a:lstStyle/>
          <a:p>
            <a:fld id="{57BFFEA6-FD0A-418C-BE47-3DCCF1ED53BD}" type="slidenum">
              <a:rPr lang="en-US" smtClean="0"/>
              <a:t>9</a:t>
            </a:fld>
            <a:endParaRPr lang="en-US" dirty="0"/>
          </a:p>
        </p:txBody>
      </p:sp>
    </p:spTree>
    <p:extLst>
      <p:ext uri="{BB962C8B-B14F-4D97-AF65-F5344CB8AC3E}">
        <p14:creationId xmlns:p14="http://schemas.microsoft.com/office/powerpoint/2010/main" val="181011355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40C0F"/>
      </a:dk2>
      <a:lt2>
        <a:srgbClr val="F2F0EF"/>
      </a:lt2>
      <a:accent1>
        <a:srgbClr val="51303B"/>
      </a:accent1>
      <a:accent2>
        <a:srgbClr val="ABA299"/>
      </a:accent2>
      <a:accent3>
        <a:srgbClr val="475A6B"/>
      </a:accent3>
      <a:accent4>
        <a:srgbClr val="9A5853"/>
      </a:accent4>
      <a:accent5>
        <a:srgbClr val="A98E58"/>
      </a:accent5>
      <a:accent6>
        <a:srgbClr val="754C66"/>
      </a:accent6>
      <a:hlink>
        <a:srgbClr val="448593"/>
      </a:hlink>
      <a:folHlink>
        <a:srgbClr val="935E7A"/>
      </a:folHlink>
    </a:clrScheme>
    <a:fontScheme name="Custom 5">
      <a:majorFont>
        <a:latin typeface="Century Schoolbook"/>
        <a:ea typeface=""/>
        <a:cs typeface=""/>
      </a:majorFont>
      <a:minorFont>
        <a:latin typeface="Open Sans"/>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16981</TotalTime>
  <Words>4082</Words>
  <Application>Microsoft Office PowerPoint</Application>
  <PresentationFormat>Widescreen</PresentationFormat>
  <Paragraphs>523</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Century Schoolbook</vt:lpstr>
      <vt:lpstr>Consolas</vt:lpstr>
      <vt:lpstr>Corbel</vt:lpstr>
      <vt:lpstr>Courier New</vt:lpstr>
      <vt:lpstr>Open Sans</vt:lpstr>
      <vt:lpstr>Segoe UI</vt:lpstr>
      <vt:lpstr>Times New Roman</vt:lpstr>
      <vt:lpstr>Headlines</vt:lpstr>
      <vt:lpstr>C# Programming</vt:lpstr>
      <vt:lpstr>Introduction to C#</vt:lpstr>
      <vt:lpstr>Objectives</vt:lpstr>
      <vt:lpstr>About C#</vt:lpstr>
      <vt:lpstr>C# Features</vt:lpstr>
      <vt:lpstr>The .NET Framework</vt:lpstr>
      <vt:lpstr>Similarities to Java</vt:lpstr>
      <vt:lpstr>Differences from Java</vt:lpstr>
      <vt:lpstr>Differences from Java</vt:lpstr>
      <vt:lpstr>Visual Studio</vt:lpstr>
      <vt:lpstr>PowerPoint Presentation</vt:lpstr>
      <vt:lpstr>Tour of VS 2019</vt:lpstr>
      <vt:lpstr>C# Basics</vt:lpstr>
      <vt:lpstr>Common Language Infrastructure</vt:lpstr>
      <vt:lpstr>Common Language Infrastructure</vt:lpstr>
      <vt:lpstr>Common Runtime Language</vt:lpstr>
      <vt:lpstr>Common Runtime Language</vt:lpstr>
      <vt:lpstr>C# keywords</vt:lpstr>
      <vt:lpstr>C# Identifiers</vt:lpstr>
      <vt:lpstr>C# Identifiers &amp; Variables</vt:lpstr>
      <vt:lpstr>Assigning a Variable</vt:lpstr>
      <vt:lpstr>More on Strings</vt:lpstr>
      <vt:lpstr>Console Input/Output</vt:lpstr>
      <vt:lpstr>Hello World</vt:lpstr>
      <vt:lpstr>Console Input/Output</vt:lpstr>
      <vt:lpstr>Console Input/Output</vt:lpstr>
      <vt:lpstr>Console Input/Output</vt:lpstr>
      <vt:lpstr>String Interpolation</vt:lpstr>
      <vt:lpstr>String Interpolation</vt:lpstr>
      <vt:lpstr>Composite Formatting</vt:lpstr>
      <vt:lpstr>C# Style Comments</vt:lpstr>
      <vt:lpstr>C# Integer Data Types</vt:lpstr>
      <vt:lpstr>C# Data Types</vt:lpstr>
      <vt:lpstr>C# Floating-Point Data Types</vt:lpstr>
      <vt:lpstr>C# Data Types</vt:lpstr>
      <vt:lpstr>C# String Data Types</vt:lpstr>
      <vt:lpstr>Helpful string methods</vt:lpstr>
      <vt:lpstr>Helpful string methods</vt:lpstr>
      <vt:lpstr>Helpful string methods</vt:lpstr>
      <vt:lpstr>Helpful string methods</vt:lpstr>
      <vt:lpstr>C# Data Types</vt:lpstr>
      <vt:lpstr>Implicitly Typed Variables</vt:lpstr>
      <vt:lpstr>Type Conversion</vt:lpstr>
      <vt:lpstr>Type Conversion</vt:lpstr>
      <vt:lpstr>Type Conversion w/o Casting</vt:lpstr>
      <vt:lpstr>Type Conversion w/o Casting</vt:lpstr>
      <vt:lpstr>Handling Exceptions</vt:lpstr>
      <vt:lpstr>Type Conversion w/ Casting</vt:lpstr>
      <vt:lpstr>Arrays</vt:lpstr>
      <vt:lpstr>Arrays</vt:lpstr>
      <vt:lpstr>Array Methods</vt:lpstr>
      <vt:lpstr>Array Methods</vt:lpstr>
      <vt:lpstr>Array Methods</vt:lpstr>
      <vt:lpstr>Common Array Mistakes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
  <cp:lastModifiedBy>Nicholas Sylvestre</cp:lastModifiedBy>
  <cp:revision>767</cp:revision>
  <cp:lastPrinted>2016-07-11T12:09:47Z</cp:lastPrinted>
  <dcterms:created xsi:type="dcterms:W3CDTF">2016-07-03T01:57:56Z</dcterms:created>
  <dcterms:modified xsi:type="dcterms:W3CDTF">2021-01-28T04:49:09Z</dcterms:modified>
</cp:coreProperties>
</file>