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6"/>
  </p:notesMasterIdLst>
  <p:handoutMasterIdLst>
    <p:handoutMasterId r:id="rId47"/>
  </p:handoutMasterIdLst>
  <p:sldIdLst>
    <p:sldId id="295" r:id="rId2"/>
    <p:sldId id="261" r:id="rId3"/>
    <p:sldId id="27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06" r:id="rId15"/>
    <p:sldId id="307" r:id="rId16"/>
    <p:sldId id="315" r:id="rId17"/>
    <p:sldId id="308" r:id="rId18"/>
    <p:sldId id="309" r:id="rId19"/>
    <p:sldId id="310" r:id="rId20"/>
    <p:sldId id="352" r:id="rId21"/>
    <p:sldId id="311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05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4" r:id="rId43"/>
    <p:sldId id="335" r:id="rId44"/>
    <p:sldId id="277" r:id="rId4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i="0" dirty="0"/>
              <a:t>C# Programming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MAD401</a:t>
            </a:r>
          </a:p>
        </p:txBody>
      </p:sp>
    </p:spTree>
    <p:extLst>
      <p:ext uri="{BB962C8B-B14F-4D97-AF65-F5344CB8AC3E}">
        <p14:creationId xmlns:p14="http://schemas.microsoft.com/office/powerpoint/2010/main" val="45399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C1E6-33F8-40E7-B386-05BAD304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5B0E-4410-435B-B3A6-6BF68920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Null-Coalescing Operator ( ?? 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“If a value is null, then use another value”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Null-Conditional Operator ( ?. 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“Check for null before invoking the method or property”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5FC2-E64C-41D9-8C95-02DFF13C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8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9991-A12E-495E-8CFA-EF83DFD0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CCE8-3322-475E-BF50-A5E421D5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Identical to 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4F29E-3DC6-443E-A6C2-0BE7BDE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B7092-F50D-4061-8151-0C211AF3D6FD}"/>
              </a:ext>
            </a:extLst>
          </p:cNvPr>
          <p:cNvSpPr txBox="1"/>
          <p:nvPr/>
        </p:nvSpPr>
        <p:spPr>
          <a:xfrm>
            <a:off x="1744716" y="2317531"/>
            <a:ext cx="87025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(condition);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(initial; condition; loop)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F20-68F9-4C28-85C4-A749D38F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foreach</a:t>
            </a:r>
            <a:r>
              <a:rPr lang="en-US" dirty="0"/>
              <a:t>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3A2B-EEC9-4977-AC03-912ECA51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supports the ever useful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loop using the following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loop iterates through a collection of items, setting a loop variable to represent each item in turn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2FF1E-DCF3-4EBC-AE76-174C377E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46163-CE13-4FB0-9B8F-3FF326D9F77E}"/>
              </a:ext>
            </a:extLst>
          </p:cNvPr>
          <p:cNvSpPr txBox="1"/>
          <p:nvPr/>
        </p:nvSpPr>
        <p:spPr>
          <a:xfrm>
            <a:off x="3171454" y="2047374"/>
            <a:ext cx="58490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A3EF6-EA01-44F1-AB32-AD7F3912BDF3}"/>
              </a:ext>
            </a:extLst>
          </p:cNvPr>
          <p:cNvSpPr txBox="1"/>
          <p:nvPr/>
        </p:nvSpPr>
        <p:spPr>
          <a:xfrm>
            <a:off x="1816172" y="4035985"/>
            <a:ext cx="85596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CA" dirty="0">
                <a:solidFill>
                  <a:srgbClr val="1F377F"/>
                </a:solidFill>
                <a:latin typeface="Consolas" panose="020B0609020204030204" pitchFamily="49" charset="0"/>
              </a:rPr>
              <a:t>languages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"C++"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"PHP"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"Java"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languages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1F377F"/>
                </a:solidFill>
                <a:latin typeface="Consolas" panose="020B0609020204030204" pitchFamily="49" charset="0"/>
              </a:rPr>
              <a:t>lang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05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3991-4302-4FC7-9886-84AE68B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switch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1430-E578-4992-A49C-891C4D5E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slight difference in switch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does not allow control to fall through from one switch section to the next unless the code area is left empty.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want this sort of </a:t>
            </a:r>
            <a:r>
              <a:rPr lang="en-US" dirty="0" err="1"/>
              <a:t>behaviour</a:t>
            </a:r>
            <a:r>
              <a:rPr lang="en-US" dirty="0"/>
              <a:t>, you may do so explicitly with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statement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0A4B-BD11-448A-8177-6F9F5A64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A014-873A-47D5-AC3E-4E1C037CEF14}"/>
              </a:ext>
            </a:extLst>
          </p:cNvPr>
          <p:cNvSpPr txBox="1"/>
          <p:nvPr/>
        </p:nvSpPr>
        <p:spPr>
          <a:xfrm>
            <a:off x="3074274" y="3853266"/>
            <a:ext cx="60434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case constant: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94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B93-708C-43AE-B67C-1C67ADF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and Parameters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7350-4AAB-4DC0-BB26-2551CD8F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Functions vs. Methods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Because everything in C# extends from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are used to group together a sequence of common statements to perform a particular action or compute a particular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are always associated with a type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Usually a class, but can be 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can receive data via arguments that are supplied for their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F94D-C163-40F5-80BD-68B5B3E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4133-2B62-4AFD-A287-D44F2843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89D6-0359-45AA-B5FF-D622F0A0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Parameters are variables used for passing data from the caller to the invoked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can also return data back to the caller via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fully qualified method name includes a namespace, type name, and method name with a period separating each part.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methods are often called with only part of the their FQN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Why haven’t we been using the namespace when calling the WriteLine() method?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3A04-3379-4ECF-BDDC-D98F6E5C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F65E0-776F-4BED-AAB4-46C83E9E11FC}"/>
              </a:ext>
            </a:extLst>
          </p:cNvPr>
          <p:cNvGrpSpPr/>
          <p:nvPr/>
        </p:nvGrpSpPr>
        <p:grpSpPr>
          <a:xfrm>
            <a:off x="3166253" y="3880310"/>
            <a:ext cx="5859491" cy="918089"/>
            <a:chOff x="3138396" y="4040108"/>
            <a:chExt cx="5859491" cy="9180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F99C04-03CB-4612-9333-2705242FDB6E}"/>
                </a:ext>
              </a:extLst>
            </p:cNvPr>
            <p:cNvSpPr txBox="1"/>
            <p:nvPr/>
          </p:nvSpPr>
          <p:spPr>
            <a:xfrm>
              <a:off x="3194111" y="4040108"/>
              <a:ext cx="580377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20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WriteLine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"Hello World"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7DD5839-69B4-466E-9EA8-C92F60C6161B}"/>
                </a:ext>
              </a:extLst>
            </p:cNvPr>
            <p:cNvSpPr/>
            <p:nvPr/>
          </p:nvSpPr>
          <p:spPr>
            <a:xfrm rot="5400000">
              <a:off x="3616950" y="4142408"/>
              <a:ext cx="210200" cy="80582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FD603C-6FF0-4E83-89CC-CCA52A170D74}"/>
                </a:ext>
              </a:extLst>
            </p:cNvPr>
            <p:cNvSpPr txBox="1"/>
            <p:nvPr/>
          </p:nvSpPr>
          <p:spPr>
            <a:xfrm>
              <a:off x="3138396" y="4650420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Namespace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84B8934-EF3A-48A9-B5E4-A52036D18964}"/>
                </a:ext>
              </a:extLst>
            </p:cNvPr>
            <p:cNvSpPr/>
            <p:nvPr/>
          </p:nvSpPr>
          <p:spPr>
            <a:xfrm rot="5400000">
              <a:off x="4647256" y="4059853"/>
              <a:ext cx="210203" cy="97093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0E993A6-CF1E-4878-90EB-5F877F187FEC}"/>
                </a:ext>
              </a:extLst>
            </p:cNvPr>
            <p:cNvSpPr/>
            <p:nvPr/>
          </p:nvSpPr>
          <p:spPr>
            <a:xfrm rot="5400000">
              <a:off x="5925823" y="3894145"/>
              <a:ext cx="210203" cy="130234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4AAF732-6930-4011-8BC0-84D51DCACBBD}"/>
                </a:ext>
              </a:extLst>
            </p:cNvPr>
            <p:cNvSpPr/>
            <p:nvPr/>
          </p:nvSpPr>
          <p:spPr>
            <a:xfrm rot="5400000">
              <a:off x="7581509" y="3682733"/>
              <a:ext cx="210202" cy="17251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80C14-D7BB-4712-9B55-DAC7E5117611}"/>
                </a:ext>
              </a:extLst>
            </p:cNvPr>
            <p:cNvSpPr txBox="1"/>
            <p:nvPr/>
          </p:nvSpPr>
          <p:spPr>
            <a:xfrm>
              <a:off x="4199353" y="4650420"/>
              <a:ext cx="1106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Type name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A904DE-735F-4417-B85F-DC2BA377F0BE}"/>
                </a:ext>
              </a:extLst>
            </p:cNvPr>
            <p:cNvSpPr txBox="1"/>
            <p:nvPr/>
          </p:nvSpPr>
          <p:spPr>
            <a:xfrm>
              <a:off x="5347884" y="465042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Method name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F33D13-37E5-4A68-BF29-1230D125F587}"/>
                </a:ext>
              </a:extLst>
            </p:cNvPr>
            <p:cNvSpPr txBox="1"/>
            <p:nvPr/>
          </p:nvSpPr>
          <p:spPr>
            <a:xfrm>
              <a:off x="7175957" y="4650420"/>
              <a:ext cx="1021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Argument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00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5D4-2216-4356-80FE-236B012C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Anatomy of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740B-A764-418C-864F-0FEE671A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 method name comes the argument list; a comma separated list of values that correspond to the parameters in the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method can take any number of parameters; each of a specified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method return value is a means of transferring results from a called method back to the caller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767A-AFE8-4085-9505-B82318E7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5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032-B4AB-469E-A24B-FD277DD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3FC0-81D1-4189-92D5-0BE05EDC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 are used to group &amp; organize types by area of functionality so they can be more easily found and understood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They are also used to avoid type name collisions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Example: If two types named </a:t>
            </a:r>
            <a:r>
              <a:rPr lang="en-US" b="1" dirty="0"/>
              <a:t>Button</a:t>
            </a:r>
            <a:r>
              <a:rPr lang="en-US" dirty="0"/>
              <a:t> exist, they can be placed in different namespaces so that the compiler can uniquely distinguish the two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 are hierarchical and can have any amount of levels</a:t>
            </a:r>
          </a:p>
          <a:p>
            <a:pPr marL="1485900" lvl="2" indent="-342900"/>
            <a:r>
              <a:rPr lang="en-US" dirty="0"/>
              <a:t>Usually sorted by company name, product name and then functional area:</a:t>
            </a:r>
          </a:p>
          <a:p>
            <a:pPr marL="1943100" lvl="3" indent="-342900"/>
            <a:r>
              <a:rPr lang="en-US" dirty="0"/>
              <a:t>Example: Microsoft.Win32.Networking</a:t>
            </a:r>
          </a:p>
          <a:p>
            <a:pPr marL="1028700" lvl="1" indent="-3429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14C8-0603-402D-A464-41D82ED1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8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13D2-E69C-464F-B189-461364AE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26C3-96BC-4E0E-B097-616030DE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/>
              <a:t> namespace which contains all the types that enable the programmer to perform many of the fundamental operations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Almost every program uses types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/>
              <a:t>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table lists the most common namespaces and short description describing their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71CE-884B-498C-930E-C630EF53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7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9AE-AE01-40DC-9A96-16FE1DBF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B89AA-E28C-414A-862E-E83712C3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573AB7-8073-486B-9DC5-83A48656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88306"/>
              </p:ext>
            </p:extLst>
          </p:nvPr>
        </p:nvGraphicFramePr>
        <p:xfrm>
          <a:off x="762001" y="1257300"/>
          <a:ext cx="10667998" cy="4771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492">
                  <a:extLst>
                    <a:ext uri="{9D8B030D-6E8A-4147-A177-3AD203B41FA5}">
                      <a16:colId xmlns:a16="http://schemas.microsoft.com/office/drawing/2014/main" val="689971326"/>
                    </a:ext>
                  </a:extLst>
                </a:gridCol>
                <a:gridCol w="8127506">
                  <a:extLst>
                    <a:ext uri="{9D8B030D-6E8A-4147-A177-3AD203B41FA5}">
                      <a16:colId xmlns:a16="http://schemas.microsoft.com/office/drawing/2014/main" val="3363275444"/>
                    </a:ext>
                  </a:extLst>
                </a:gridCol>
              </a:tblGrid>
              <a:tr h="295116">
                <a:tc>
                  <a:txBody>
                    <a:bodyPr/>
                    <a:lstStyle/>
                    <a:p>
                      <a:r>
                        <a:rPr lang="en-US" sz="1400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9985"/>
                  </a:ext>
                </a:extLst>
              </a:tr>
              <a:tr h="664011"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the fundamental types, and types for conversion between types, mathematics,  program invocation, and environment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99196"/>
                  </a:ext>
                </a:extLst>
              </a:tr>
              <a:tr h="467267">
                <a:tc>
                  <a:txBody>
                    <a:bodyPr/>
                    <a:lstStyle/>
                    <a:p>
                      <a:r>
                        <a:rPr lang="en-US" sz="1400" dirty="0"/>
                        <a:t>System.Collections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>
                          <a:latin typeface="+mn-lt"/>
                        </a:rPr>
                        <a:t>Contains types for working with collections of objects such as lists and dictionaries.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85418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r>
                        <a:rPr lang="en-US" sz="1400" dirty="0"/>
                        <a:t>System.Collections.Generics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strongly typed collections that use generics.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0429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r>
                        <a:rPr lang="en-US" sz="1400" dirty="0"/>
                        <a:t>System.Data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types used for working with databases.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4499"/>
                  </a:ext>
                </a:extLst>
              </a:tr>
              <a:tr h="467267">
                <a:tc>
                  <a:txBody>
                    <a:bodyPr/>
                    <a:lstStyle/>
                    <a:p>
                      <a:r>
                        <a:rPr lang="en-US" sz="1400" dirty="0"/>
                        <a:t>System.Drawing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types for drawing to the display device and working with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33098"/>
                  </a:ext>
                </a:extLst>
              </a:tr>
              <a:tr h="467267">
                <a:tc>
                  <a:txBody>
                    <a:bodyPr/>
                    <a:lstStyle/>
                    <a:p>
                      <a:r>
                        <a:rPr lang="en-US" sz="1400" dirty="0"/>
                        <a:t>System.IO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types for working with directories and manipulating, loading, and saving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54825"/>
                  </a:ext>
                </a:extLst>
              </a:tr>
              <a:tr h="467267">
                <a:tc>
                  <a:txBody>
                    <a:bodyPr/>
                    <a:lstStyle/>
                    <a:p>
                      <a:r>
                        <a:rPr lang="en-US" sz="1400" dirty="0"/>
                        <a:t>System.Linq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classes and interfaces for querying data in collections using a Language Integrated Query.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01712"/>
                  </a:ext>
                </a:extLst>
              </a:tr>
              <a:tr h="664011">
                <a:tc>
                  <a:txBody>
                    <a:bodyPr/>
                    <a:lstStyle/>
                    <a:p>
                      <a:r>
                        <a:rPr lang="en-US" sz="1400" dirty="0"/>
                        <a:t>System.Text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types for working with strings and various text encodings, and for converting between those encodings.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16302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r>
                        <a:rPr lang="en-US" sz="1400" dirty="0"/>
                        <a:t>System.Threading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types for multithreaded programming.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25991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r>
                        <a:rPr lang="en-US" sz="1400" dirty="0"/>
                        <a:t>System.Xml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standards-based support for XML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13D2-E69C-464F-B189-461364AE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Namespace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26C3-96BC-4E0E-B097-616030DE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Guidelines while using namespaces for your assignments/projects: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Use the following template for naming namespaces:</a:t>
            </a:r>
          </a:p>
          <a:p>
            <a:pPr lvl="1" indent="0">
              <a:buNone/>
            </a:pPr>
            <a:r>
              <a:rPr lang="en-US" dirty="0"/>
              <a:t>&lt;Company&gt;.(&lt;Product&gt;|&lt;Technology&gt;)[.&lt;Feature&gt;][.&lt;</a:t>
            </a:r>
            <a:r>
              <a:rPr lang="en-US" dirty="0" err="1"/>
              <a:t>Subnamespace</a:t>
            </a:r>
            <a:r>
              <a:rPr lang="en-US" dirty="0"/>
              <a:t>&gt;]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Prefix namespace names with a company name to prevent namespaces from different companies from having the same name.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PascalCasing</a:t>
            </a:r>
            <a:r>
              <a:rPr lang="en-US" dirty="0"/>
              <a:t>, and separate namespace components with periods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Do not introduce generic type names such as Element, Node, Log, and Message.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 not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give types names that would conflict with any type in the Core namespaces.</a:t>
            </a:r>
          </a:p>
          <a:p>
            <a:pPr marL="1485900" lvl="2" indent="-342900"/>
            <a:r>
              <a:rPr lang="en-US" dirty="0"/>
              <a:t>For example, never use Stream as a type name. It would conflict with </a:t>
            </a:r>
            <a:r>
              <a:rPr lang="en-US" dirty="0" err="1"/>
              <a:t>System.IO.Stream</a:t>
            </a:r>
            <a:r>
              <a:rPr lang="en-US" dirty="0"/>
              <a:t>, a very commonly used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71CE-884B-498C-930E-C630EF53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CD2B-A456-423F-BC3E-F902DBB8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0DB5-ABDB-400A-8644-36A7B815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It is not always necessary to provide the namespace when calling a method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If the calling expression appears in the same namespace as the called method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directive is used (import the namespace)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B53C-D0A8-49C5-92FA-4C7946F3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8E54-59AE-4D26-A2E0-8C140C3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3B46-520A-4019-B80F-548C3D0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Calls to static methods require the type name qualifier if the target method is not within the same type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Example: Console.WriteLine() requires the type Console to be stated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type name qualifier can be omitted from a method call whenever the method is a member of the same type as the calling expression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compiler will infer the type from the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40F79-D894-4B49-A66A-E3D5BB8B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88C00-3897-4424-8ECC-29ECD3C4F39D}"/>
              </a:ext>
            </a:extLst>
          </p:cNvPr>
          <p:cNvSpPr txBox="1"/>
          <p:nvPr/>
        </p:nvSpPr>
        <p:spPr>
          <a:xfrm>
            <a:off x="3720694" y="3838252"/>
            <a:ext cx="475060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SayHello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SayHello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91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2170-621F-4366-A557-2109797D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721C-9DD5-4F08-9D64-65E38374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call that appears inside a type declaration to a method declared in that type does not require the type qualifier because the method is “in scope”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Similarly, a type is “in scope” throughout the namespace that declares it; therefore, a method call that appears in a type in a particular namespace need not specify that namespace in the method call name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Note the missing namespace and type in the last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03CDD-888F-458E-9C86-9D5A7DF5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5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3F3A-C8DC-4ED1-852B-4F3607C7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8766-8338-458E-A62E-4C509F06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Declaring methods in C# are identical to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static, return type declaration, method name, parameter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DF04-7301-4764-86CB-F709D85F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7B43-96AA-4101-A77D-3E244FDC1EC3}"/>
              </a:ext>
            </a:extLst>
          </p:cNvPr>
          <p:cNvSpPr txBox="1"/>
          <p:nvPr/>
        </p:nvSpPr>
        <p:spPr>
          <a:xfrm>
            <a:off x="2774747" y="2545591"/>
            <a:ext cx="6642503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SayHello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 World"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Foo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SayHello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Foo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07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1D0-7F23-4BBB-8D09-D72AC3F3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Bodied Methods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1A46-8926-455F-B681-418E7D51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is, however, a new style of method declaration as of C# 6.0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6.0 styled expression-bodied method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place of the curly brackets, an expression bodied method uses the “goes to” operator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no explicit return statement in the method implementation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“goes to” operator implies a return from the method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9F43-0686-4409-BB8C-0AEEA4D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6CB3-EB98-4A92-89D0-6C77E6A4C3B5}"/>
              </a:ext>
            </a:extLst>
          </p:cNvPr>
          <p:cNvSpPr txBox="1"/>
          <p:nvPr/>
        </p:nvSpPr>
        <p:spPr>
          <a:xfrm>
            <a:off x="1279634" y="2719011"/>
            <a:ext cx="963272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1F377F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1F377F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=&gt;</a:t>
            </a:r>
          </a:p>
          <a:p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    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CA" sz="2000" dirty="0" err="1">
                <a:solidFill>
                  <a:srgbClr val="1F377F"/>
                </a:solidFill>
                <a:latin typeface="Consolas" panose="020B0609020204030204" pitchFamily="49" charset="0"/>
              </a:rPr>
              <a:t>firstName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CA" sz="2000" dirty="0" err="1">
                <a:solidFill>
                  <a:srgbClr val="1F377F"/>
                </a:solidFill>
                <a:latin typeface="Consolas" panose="020B0609020204030204" pitchFamily="49" charset="0"/>
              </a:rPr>
              <a:t>lastName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r>
              <a:rPr lang="en-CA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21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292A-C00D-4915-A320-61FB3F98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using</a:t>
            </a:r>
            <a:r>
              <a:rPr lang="en-US" dirty="0"/>
              <a:t> directive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F334-11A9-4DF8-95FF-42F9A04B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Namespaces are an organizational mechanism for categorizing and grouping together related types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Namespaces allow two or more types which have the same name as long as they’re within different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includes the ability to “import” all the types from one or more namespaces so they can be used without the FQN.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0347-B80E-4FBF-8799-596B9AF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6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EFA9-AA60-4C07-B694-1A863375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using</a:t>
            </a:r>
            <a:r>
              <a:rPr lang="en-US" dirty="0"/>
              <a:t> directive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F8A0-790A-464A-B8BF-5F7D33D9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directive at the top of the file will perform such import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namespace may then be omitted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D9D10-4513-4D6F-900A-251465C8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BCEC-D235-4765-B348-9B621CC05A3C}"/>
              </a:ext>
            </a:extLst>
          </p:cNvPr>
          <p:cNvSpPr txBox="1"/>
          <p:nvPr/>
        </p:nvSpPr>
        <p:spPr>
          <a:xfrm>
            <a:off x="2774747" y="2971260"/>
            <a:ext cx="664250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"Hello World"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9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398-F549-4572-8699-D4295BA1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using</a:t>
            </a:r>
            <a:r>
              <a:rPr lang="en-US" dirty="0"/>
              <a:t> directive limitations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6D18-F2E3-465A-9880-144AD6B5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directive does not enable you to omit the namespace from a type declared within a child namespace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directive does not import types from a nested namespace.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en-CA" dirty="0"/>
              <a:t>ava allows for importing namespace with wildcards such as: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mport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does not support wildcards but instead requires each namespace to be imported explicitly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C7D39-F069-49C1-9FA6-4D3BC236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4CC0-5E0E-4638-BBC1-9D58D3D8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06E6-C9E7-4F74-9F6F-ADA5F2BC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any new Visual Studio C# project contains the following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directives at the top of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A99-A7E9-4EA9-9FC1-EA057A08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2E212-7E94-4449-8C6C-C7EAB6D60CC9}"/>
              </a:ext>
            </a:extLst>
          </p:cNvPr>
          <p:cNvSpPr txBox="1"/>
          <p:nvPr/>
        </p:nvSpPr>
        <p:spPr>
          <a:xfrm>
            <a:off x="3720694" y="2397646"/>
            <a:ext cx="475060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 World"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5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141650" cy="469709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Operators and Control Flow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 flow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Pre-processor directives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Methods and Parameters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Namespaces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Calling and declaring Methods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using directive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70BD0-A10E-41DA-822D-BE09C9AA774E}"/>
              </a:ext>
            </a:extLst>
          </p:cNvPr>
          <p:cNvSpPr txBox="1">
            <a:spLocks/>
          </p:cNvSpPr>
          <p:nvPr/>
        </p:nvSpPr>
        <p:spPr>
          <a:xfrm>
            <a:off x="6288348" y="1387928"/>
            <a:ext cx="5141650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1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E43B-6F0E-4C36-8CFE-8CB29B98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static</a:t>
            </a:r>
            <a:r>
              <a:rPr lang="en-US" dirty="0"/>
              <a:t> directive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36CA-B581-47BF-884D-95CF4D07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static</a:t>
            </a:r>
            <a:r>
              <a:rPr lang="en-US" dirty="0"/>
              <a:t> directive allows you to omit both the </a:t>
            </a:r>
            <a:r>
              <a:rPr lang="en-US" b="1" dirty="0"/>
              <a:t>namespace</a:t>
            </a:r>
            <a:r>
              <a:rPr lang="en-US" dirty="0"/>
              <a:t> and </a:t>
            </a:r>
            <a:r>
              <a:rPr lang="en-US" b="1" dirty="0"/>
              <a:t>type</a:t>
            </a:r>
            <a:r>
              <a:rPr lang="en-US" dirty="0"/>
              <a:t> name from any member of the stated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If two members with the same signature are available, any invocation of them that was ambiguous would result in a compile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C5D7-20C4-4C0F-801F-35B11691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A4E62-65C4-44E7-9A7D-EA0CAA92A5EC}"/>
              </a:ext>
            </a:extLst>
          </p:cNvPr>
          <p:cNvSpPr txBox="1"/>
          <p:nvPr/>
        </p:nvSpPr>
        <p:spPr>
          <a:xfrm>
            <a:off x="3720694" y="2586832"/>
            <a:ext cx="47506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85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7B57-8696-4BC9-BE2C-D7C7156F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9C05-4FEA-46B5-9BA7-B2670C6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using directive can also be used to alias namespaces or types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Helpful when you wish to abbreviate a long name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13A30-CC15-4074-B8CD-2EF8A5DE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CD7C-2D2E-4F99-9FB4-DA28D971B546}"/>
              </a:ext>
            </a:extLst>
          </p:cNvPr>
          <p:cNvSpPr txBox="1"/>
          <p:nvPr/>
        </p:nvSpPr>
        <p:spPr>
          <a:xfrm>
            <a:off x="3720694" y="2586832"/>
            <a:ext cx="475060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CountDownTimer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System.Timers.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CountDownTimer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timer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9194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E11E-927E-4827-946F-B271D3D0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on Main()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4F60-1E2C-4A95-A27B-721FE188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supports the ability to retrieve the command-line arguments when executing a program and return a status indicator from the Main()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runtime, the command-line arguments are passed into Main through a single string array parameter: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A702-8CD3-4783-ACEF-83CCF0B4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BF6A9-9314-4A8A-B7E7-3B66943F4E32}"/>
              </a:ext>
            </a:extLst>
          </p:cNvPr>
          <p:cNvSpPr txBox="1"/>
          <p:nvPr/>
        </p:nvSpPr>
        <p:spPr>
          <a:xfrm>
            <a:off x="762000" y="3585336"/>
            <a:ext cx="759372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CA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1)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$"Command line argument: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[0]}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 command line argument"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E26E5-6BD1-4430-AF97-4A959A80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10" y="3736474"/>
            <a:ext cx="4540467" cy="8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15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E559-B9E2-43E7-AC0B-C4623D3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Call Stack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737-B9EE-4739-82D8-42F6B649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function is invoked, the runtime creates an “activation frame” that contains information about the arguments passed to the new call</a:t>
            </a:r>
            <a:r>
              <a:rPr lang="en-CA" dirty="0"/>
              <a:t>, any new local variables and information about where control should be resumed when the method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A" dirty="0"/>
              <a:t>his is referred to as the call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A" dirty="0"/>
              <a:t>tack unwinding is the term used when activation frames are removed from the call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A" dirty="0"/>
              <a:t>tack unwinding always occurs in revers order from the method call.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D6914-7A94-4A42-8479-B5830E8B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14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B869-FB26-4D3F-9A22-0524BD21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 by Value vs. Pass by Reference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840C-1A24-4E75-A10F-75C6D9BD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Arguments to method calls are usually </a:t>
            </a:r>
            <a:r>
              <a:rPr lang="en-US" b="1" dirty="0"/>
              <a:t>pass by value (value type)</a:t>
            </a:r>
            <a:r>
              <a:rPr lang="en-US" dirty="0"/>
              <a:t>, which means the value of the argument expression is </a:t>
            </a:r>
            <a:r>
              <a:rPr lang="en-US" b="1" dirty="0"/>
              <a:t>copied</a:t>
            </a:r>
            <a:r>
              <a:rPr lang="en-US" dirty="0"/>
              <a:t> into the target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Arguments may also be passed to methods by </a:t>
            </a:r>
            <a:r>
              <a:rPr lang="en-US" b="1" dirty="0"/>
              <a:t>reference (reference type)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value of a reference type variable is a reference to the location where the data associated with the object is stored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value of a reference type is typically represented as the address of memory location in which the object’s data is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55225-CCAF-44CD-AFDA-966DE43E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28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77F6-E6E5-4FBB-8F6B-65479F51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and Reference Type </a:t>
            </a:r>
            <a:r>
              <a:rPr lang="en-US" dirty="0" err="1"/>
              <a:t>Behaviour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313B-6F2C-45EC-BECE-E3176A09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method parameter is a value type, the value itself is copied into the parameter and changing the parameter in the called method will not affect the original caller’s variable.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US" dirty="0"/>
              <a:t>a reference type variable is passed by value, the reference itself is copied from the caller to the method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target method cannot update the caller variable’s value but it may update the data referred to by the 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A7E35-892B-4EEB-A493-CBE917F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0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2A2C-5CD8-4C36-A8B1-63DCF54F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Parameters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63A38-6AB8-4A4A-9A12-89A8EA48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PassByValue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$"Inside pass by value: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PassByReference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$"Inside pass by reference: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"Nick"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$"Starting value for name variable: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PassByValue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$"After the pass by value function: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PassByReference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$"After the pass by reference function: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C7A2-17F7-4A4C-BC6B-FCFC6C01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CD3E-12ED-4A6C-B6CC-AB07488D9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" b="15239"/>
          <a:stretch/>
        </p:blipFill>
        <p:spPr>
          <a:xfrm>
            <a:off x="6849961" y="1686910"/>
            <a:ext cx="4580037" cy="12927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865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2734-66C4-4923-9ED6-A0B2D1C4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Reference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A33D-DBBC-4BB8-B4B7-4BCCCAC4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When a called method specifies a parameter as ref, the caller is required to supply a variable, not a value as an argument and to place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800" dirty="0"/>
              <a:t> in front of the variables passed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addition, variables must be initialized before they can be passed 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800" dirty="0"/>
              <a:t> because the target method could read data from the parameter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8720E-6122-4FB5-9FE1-8B7E6FC5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39C6-2631-4A31-BCB8-73F12D4033A7}"/>
              </a:ext>
            </a:extLst>
          </p:cNvPr>
          <p:cNvSpPr txBox="1"/>
          <p:nvPr/>
        </p:nvSpPr>
        <p:spPr>
          <a:xfrm>
            <a:off x="2674898" y="2925729"/>
            <a:ext cx="684220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ChangeName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$"Inside pass by reference: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ChangeName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"Batman"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variable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ChangeName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variable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99ED9-04B5-4242-A6C5-37285B51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02" y="4337184"/>
            <a:ext cx="3609497" cy="6807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EAC71-E507-460B-9C39-EA95ABF5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86" y="5141720"/>
            <a:ext cx="3380521" cy="708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6D3A026-CA92-4C5C-A67B-A5A6C1037580}"/>
              </a:ext>
            </a:extLst>
          </p:cNvPr>
          <p:cNvSpPr/>
          <p:nvPr/>
        </p:nvSpPr>
        <p:spPr>
          <a:xfrm>
            <a:off x="5463726" y="4765248"/>
            <a:ext cx="346229" cy="2994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96BED15-C28F-4667-A608-B66C82589CAA}"/>
              </a:ext>
            </a:extLst>
          </p:cNvPr>
          <p:cNvSpPr/>
          <p:nvPr/>
        </p:nvSpPr>
        <p:spPr>
          <a:xfrm>
            <a:off x="5809955" y="5134380"/>
            <a:ext cx="346229" cy="2994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89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19B6-ADBC-42D1-B41E-23D75440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0E45-1E29-4144-9220-AF396D9E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often the case that a method takes a reference to a variable which is intended to be written to but not read from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As such, an uninitialized local variable may be safely passed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achieve this, they keyword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 may be prefixed to the argument and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AF979-022B-45FB-A026-8E98B2BB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B09F4-0CE7-4879-AD79-EEAAF9B76872}"/>
              </a:ext>
            </a:extLst>
          </p:cNvPr>
          <p:cNvSpPr txBox="1"/>
          <p:nvPr/>
        </p:nvSpPr>
        <p:spPr>
          <a:xfrm>
            <a:off x="3660438" y="3110395"/>
            <a:ext cx="487112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ChangeName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"Superman"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variable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ChangeName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variable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1F377F"/>
                </a:solidFill>
                <a:latin typeface="Consolas" panose="020B0609020204030204" pitchFamily="49" charset="0"/>
              </a:rPr>
              <a:t>variable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7C53ADE-B472-4500-9A51-A9A7CE37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367" y="4847207"/>
            <a:ext cx="520275" cy="5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7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3AAD-67A8-4927-A5E8-D11F9A0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params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7132-0851-4291-9273-F8526473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Sometimes it is convenient if the number of arguments may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/>
              <a:t> keyword allows the number of arguments to vary in the calling code instead of being set by the target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3484-4206-4048-B34D-1DA6FB04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44066-8E2B-44CB-B8B4-A0D03CBA3BE0}"/>
              </a:ext>
            </a:extLst>
          </p:cNvPr>
          <p:cNvSpPr txBox="1"/>
          <p:nvPr/>
        </p:nvSpPr>
        <p:spPr>
          <a:xfrm>
            <a:off x="2611454" y="2462326"/>
            <a:ext cx="6969090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74531F"/>
                </a:solidFill>
                <a:latin typeface="Consolas" panose="020B0609020204030204" pitchFamily="49" charset="0"/>
              </a:rPr>
              <a:t>Combine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listOfStrings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8F08C4"/>
                </a:solidFill>
                <a:latin typeface="Consolas" panose="020B0609020204030204" pitchFamily="49" charset="0"/>
              </a:rPr>
              <a:t>foreach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singleString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8F08C4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listOfStrings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CA" sz="11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singleString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fullString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>
                <a:solidFill>
                  <a:srgbClr val="74531F"/>
                </a:solidFill>
                <a:latin typeface="Consolas" panose="020B0609020204030204" pitchFamily="49" charset="0"/>
              </a:rPr>
              <a:t>Combine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"string1"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"string2"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"string3"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"string4"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fullString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fullString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>
                <a:solidFill>
                  <a:srgbClr val="74531F"/>
                </a:solidFill>
                <a:latin typeface="Consolas" panose="020B0609020204030204" pitchFamily="49" charset="0"/>
              </a:rPr>
              <a:t>Combine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"string1"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>
                <a:solidFill>
                  <a:srgbClr val="A31515"/>
                </a:solidFill>
                <a:latin typeface="Consolas" panose="020B0609020204030204" pitchFamily="49" charset="0"/>
              </a:rPr>
              <a:t>"string2"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1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1F377F"/>
                </a:solidFill>
                <a:latin typeface="Consolas" panose="020B0609020204030204" pitchFamily="49" charset="0"/>
              </a:rPr>
              <a:t>fullString</a:t>
            </a:r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600D3-7351-468C-AFA1-34993632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7"/>
          <a:stretch/>
        </p:blipFill>
        <p:spPr>
          <a:xfrm>
            <a:off x="7797338" y="3302493"/>
            <a:ext cx="3566412" cy="7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096D-42EA-4AEF-AB08-8759660D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and Control 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255A-34FC-4C00-B7C6-C3B26641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contains all of the same basic operators available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Arithmetic Binary Operators ( +, -, *, /, % 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Addition, Subtraction, Multiplication, Division, Modulus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follows standard precedence and associativity rules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*, /, and % have highest precedence.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+ and - have lower precedence.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= has the lowest precedence of these six operators.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overridden using parentheses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B4AB6-1381-46F9-8F53-55CABE3B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7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C7EF-2C59-4538-A6A1-8331A43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params</a:t>
            </a:r>
            <a:r>
              <a:rPr lang="en-US" dirty="0"/>
              <a:t>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E37B-8411-4D06-BE67-2EE665DC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parameter array must be the last parameter in the method declaration. Since only the last parameter may be a parameter array, a method cannot have more than one parameter array.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operands)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caller can specify zero arguments that correspond to the parameter array parameter, which will result in an array of zero items being passed as the parameter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arrays are type-safe. The arguments given must be compatible with the element type of the parameter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caller can use an explicit array rather than a comma-separated list of parameters. The resulting IL code is identical.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4076-141F-4AEB-A4B3-F82764A6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2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0589-5F85-4BB9-8A51-BCCC554C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5C83-5D3E-4EBE-B751-723AFBD5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methods within a class must have a unique signature, and C# defines uniqueness by variation in the method name, parameter data types, or number of parameters.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does not include method return data types; defining two methods that differ only in their return data types will cause a compile error.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Method overloading</a:t>
            </a:r>
            <a:r>
              <a:rPr lang="en-US" dirty="0"/>
              <a:t> occurs when a class has two or more methods with the same name and the parameter count and/or data types vary between the overloaded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2A8B-4B6F-4003-9EE9-638C4828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7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92BB-68F0-4A71-A9C4-97B5778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431D-5C91-4163-A480-31F9987A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$"Student ID: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$"Student Name: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B776FB"/>
                </a:solidFill>
                <a:latin typeface="Consolas" panose="020B0609020204030204" pitchFamily="49" charset="0"/>
              </a:rPr>
              <a:t>\</a:t>
            </a:r>
            <a:r>
              <a:rPr lang="en-CA" sz="1400" dirty="0" err="1">
                <a:solidFill>
                  <a:srgbClr val="B776FB"/>
                </a:solidFill>
                <a:latin typeface="Consolas" panose="020B0609020204030204" pitchFamily="49" charset="0"/>
              </a:rPr>
              <a:t>n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 ID: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(012345));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"Nick Sylvestre"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, 54321));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CA" sz="18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8F332-AC3B-413D-BFF7-3AF8CEA7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83BA-179C-49F3-A34E-CC44EDDB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56" y="3155465"/>
            <a:ext cx="4075020" cy="11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DD18-0173-4373-B333-E221662D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0258-9B9F-4BFA-A6C9-FD063CD0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C# has the ability to include default/optional parameters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Note that optional parameters must appear after all required parameters (those that don’t have default values). Also, the fact that the default value needs to be a constant, compile-time–resolved value is fairly restrictive.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C2BF-9801-40D8-B1C7-4BD983BA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36A6F-D87A-46D2-B3A0-440A7007C3F7}"/>
              </a:ext>
            </a:extLst>
          </p:cNvPr>
          <p:cNvSpPr txBox="1"/>
          <p:nvPr/>
        </p:nvSpPr>
        <p:spPr>
          <a:xfrm>
            <a:off x="2454674" y="2976478"/>
            <a:ext cx="728265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System;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Mad401.Lecture2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0)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$"Student Name: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CA" sz="1400" dirty="0">
                <a:solidFill>
                  <a:srgbClr val="B776FB"/>
                </a:solidFill>
                <a:latin typeface="Consolas" panose="020B0609020204030204" pitchFamily="49" charset="0"/>
              </a:rPr>
              <a:t>\</a:t>
            </a:r>
            <a:r>
              <a:rPr lang="en-CA" sz="1400" dirty="0" err="1">
                <a:solidFill>
                  <a:srgbClr val="B776FB"/>
                </a:solidFill>
                <a:latin typeface="Consolas" panose="020B0609020204030204" pitchFamily="49" charset="0"/>
              </a:rPr>
              <a:t>n</a:t>
            </a:r>
            <a:r>
              <a:rPr lang="en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 ID: 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4531F"/>
                </a:solidFill>
                <a:latin typeface="Consolas" panose="020B0609020204030204" pitchFamily="49" charset="0"/>
              </a:rPr>
              <a:t>method1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"Nick Sylvestre"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549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Lecture 02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6067-F7DD-4DF3-A535-E15F49BA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and Control 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0A23-6E79-471D-BA26-9C51DEA5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plus operator ( + ) can be used to concatenate two or more strings.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Strings can be concatenated with </a:t>
            </a:r>
            <a:r>
              <a:rPr lang="en-US" dirty="0" err="1"/>
              <a:t>numerics</a:t>
            </a:r>
            <a:r>
              <a:rPr lang="en-US" dirty="0"/>
              <a:t> in the same fashion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CA" dirty="0" err="1"/>
              <a:t>ompound</a:t>
            </a:r>
            <a:r>
              <a:rPr lang="en-CA" dirty="0"/>
              <a:t> Assignment Operators </a:t>
            </a:r>
            <a:r>
              <a:rPr lang="en-US" dirty="0"/>
              <a:t>( +</a:t>
            </a:r>
            <a:r>
              <a:rPr lang="en-CA" dirty="0"/>
              <a:t>=, -=, *=, /=, %=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CA" dirty="0" err="1"/>
              <a:t>ncrement</a:t>
            </a:r>
            <a:r>
              <a:rPr lang="en-CA" dirty="0"/>
              <a:t> and Decrement Operators ( ++, -- 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A" dirty="0"/>
              <a:t>re and Post 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are declared by including the keyword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before the datatype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A677A-7555-4885-A774-10856AFC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FFF01-4842-4E49-87BA-5220D18DD1F8}"/>
              </a:ext>
            </a:extLst>
          </p:cNvPr>
          <p:cNvSpPr txBox="1"/>
          <p:nvPr/>
        </p:nvSpPr>
        <p:spPr>
          <a:xfrm>
            <a:off x="2847800" y="2482282"/>
            <a:ext cx="6496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8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D5C-6EBA-4C1D-9A64-2A09D3E2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Summary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7FC61-F44B-4178-96C3-1E654E2C3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90" y="1257300"/>
            <a:ext cx="7351511" cy="4710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4460-4364-458B-8E1F-69B33A81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D5C-6EBA-4C1D-9A64-2A09D3E2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4460-4364-458B-8E1F-69B33A81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E9646-CD5F-4682-BD72-F6C4C7C9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9" y="1257300"/>
            <a:ext cx="8928979" cy="42671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83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D5C-6EBA-4C1D-9A64-2A09D3E2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Summary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4460-4364-458B-8E1F-69B33A81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25796-2146-41EE-8FF3-4F768F2B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89" y="1256805"/>
            <a:ext cx="8793019" cy="47105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678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FD7-D77C-4E49-9F98-79278A99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Relational/Equality/Logical Operators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C4BC06-AE9F-4B54-841F-A67ED6AE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37851"/>
              </p:ext>
            </p:extLst>
          </p:nvPr>
        </p:nvGraphicFramePr>
        <p:xfrm>
          <a:off x="1650123" y="1424103"/>
          <a:ext cx="88917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42">
                  <a:extLst>
                    <a:ext uri="{9D8B030D-6E8A-4147-A177-3AD203B41FA5}">
                      <a16:colId xmlns:a16="http://schemas.microsoft.com/office/drawing/2014/main" val="3231151955"/>
                    </a:ext>
                  </a:extLst>
                </a:gridCol>
                <a:gridCol w="4083192">
                  <a:extLst>
                    <a:ext uri="{9D8B030D-6E8A-4147-A177-3AD203B41FA5}">
                      <a16:colId xmlns:a16="http://schemas.microsoft.com/office/drawing/2014/main" val="98810635"/>
                    </a:ext>
                  </a:extLst>
                </a:gridCol>
                <a:gridCol w="2963917">
                  <a:extLst>
                    <a:ext uri="{9D8B030D-6E8A-4147-A177-3AD203B41FA5}">
                      <a16:colId xmlns:a16="http://schemas.microsoft.com/office/drawing/2014/main" val="29468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1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&lt; 9;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0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&gt; 9;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22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&lt;= 9;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9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&gt;= 9;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 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== 9;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5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Inequality 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!= 9;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563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D30E4-71BB-4B83-BB3D-8F2F7BF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A179A6-72D5-4DE7-BC82-B3A606DA7C36}"/>
              </a:ext>
            </a:extLst>
          </p:cNvPr>
          <p:cNvGraphicFramePr>
            <a:graphicFrameLocks noGrp="1"/>
          </p:cNvGraphicFramePr>
          <p:nvPr/>
        </p:nvGraphicFramePr>
        <p:xfrm>
          <a:off x="3010337" y="4186786"/>
          <a:ext cx="6171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661">
                  <a:extLst>
                    <a:ext uri="{9D8B030D-6E8A-4147-A177-3AD203B41FA5}">
                      <a16:colId xmlns:a16="http://schemas.microsoft.com/office/drawing/2014/main" val="2018505629"/>
                    </a:ext>
                  </a:extLst>
                </a:gridCol>
                <a:gridCol w="3085661">
                  <a:extLst>
                    <a:ext uri="{9D8B030D-6E8A-4147-A177-3AD203B41FA5}">
                      <a16:colId xmlns:a16="http://schemas.microsoft.com/office/drawing/2014/main" val="402418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Exclusive 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395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5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28934</TotalTime>
  <Words>4327</Words>
  <Application>Microsoft Office PowerPoint</Application>
  <PresentationFormat>Widescreen</PresentationFormat>
  <Paragraphs>525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Century Schoolbook</vt:lpstr>
      <vt:lpstr>Consolas</vt:lpstr>
      <vt:lpstr>Corbel</vt:lpstr>
      <vt:lpstr>Courier New</vt:lpstr>
      <vt:lpstr>Open Sans</vt:lpstr>
      <vt:lpstr>Segoe UI</vt:lpstr>
      <vt:lpstr>Times New Roman</vt:lpstr>
      <vt:lpstr>Headlines</vt:lpstr>
      <vt:lpstr>C# Programming</vt:lpstr>
      <vt:lpstr>Introduction to C#</vt:lpstr>
      <vt:lpstr>Objectives</vt:lpstr>
      <vt:lpstr>Operators and Control Flow</vt:lpstr>
      <vt:lpstr>Operators and Control Flow</vt:lpstr>
      <vt:lpstr>Control Flow Summary</vt:lpstr>
      <vt:lpstr>Control Flow Summary</vt:lpstr>
      <vt:lpstr>Control Flow Summary</vt:lpstr>
      <vt:lpstr>Relational/Equality/Logical Operators</vt:lpstr>
      <vt:lpstr>C# Operators</vt:lpstr>
      <vt:lpstr>Repetition Structures</vt:lpstr>
      <vt:lpstr>foreach loop</vt:lpstr>
      <vt:lpstr>The switch statement</vt:lpstr>
      <vt:lpstr>Methods and Parameters</vt:lpstr>
      <vt:lpstr>Anatomy of a Method</vt:lpstr>
      <vt:lpstr>Anatomy of a Method</vt:lpstr>
      <vt:lpstr>Namespaces</vt:lpstr>
      <vt:lpstr>Common Namespaces</vt:lpstr>
      <vt:lpstr>Common Namespaces</vt:lpstr>
      <vt:lpstr>Namespace Guidelines</vt:lpstr>
      <vt:lpstr>Scope</vt:lpstr>
      <vt:lpstr>Static Method Scope</vt:lpstr>
      <vt:lpstr>Scope</vt:lpstr>
      <vt:lpstr>Declaring a Method</vt:lpstr>
      <vt:lpstr>Expression Bodied Methods</vt:lpstr>
      <vt:lpstr>The using directive</vt:lpstr>
      <vt:lpstr>The using directive</vt:lpstr>
      <vt:lpstr>The using directive limitations</vt:lpstr>
      <vt:lpstr>Visual Studio</vt:lpstr>
      <vt:lpstr>using static directive</vt:lpstr>
      <vt:lpstr>Aliasing</vt:lpstr>
      <vt:lpstr>Parameters on Main()</vt:lpstr>
      <vt:lpstr>The Call Stack</vt:lpstr>
      <vt:lpstr>Pass by Value vs. Pass by Reference</vt:lpstr>
      <vt:lpstr>Value and Reference Type Behaviour</vt:lpstr>
      <vt:lpstr>Reference Parameters</vt:lpstr>
      <vt:lpstr>Reference Limitations</vt:lpstr>
      <vt:lpstr>out keyword</vt:lpstr>
      <vt:lpstr>params keyword</vt:lpstr>
      <vt:lpstr>params restrictions</vt:lpstr>
      <vt:lpstr>Method Overloading</vt:lpstr>
      <vt:lpstr>Method Overloading</vt:lpstr>
      <vt:lpstr>Optional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/>
  <cp:lastModifiedBy>Nicholas Sylvestre</cp:lastModifiedBy>
  <cp:revision>1077</cp:revision>
  <cp:lastPrinted>2016-07-11T12:09:47Z</cp:lastPrinted>
  <dcterms:created xsi:type="dcterms:W3CDTF">2016-07-03T01:57:56Z</dcterms:created>
  <dcterms:modified xsi:type="dcterms:W3CDTF">2021-01-29T15:18:09Z</dcterms:modified>
</cp:coreProperties>
</file>