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8"/>
  </p:notesMasterIdLst>
  <p:handoutMasterIdLst>
    <p:handoutMasterId r:id="rId49"/>
  </p:handoutMasterIdLst>
  <p:sldIdLst>
    <p:sldId id="295" r:id="rId2"/>
    <p:sldId id="261" r:id="rId3"/>
    <p:sldId id="278" r:id="rId4"/>
    <p:sldId id="368" r:id="rId5"/>
    <p:sldId id="369" r:id="rId6"/>
    <p:sldId id="370" r:id="rId7"/>
    <p:sldId id="374" r:id="rId8"/>
    <p:sldId id="372" r:id="rId9"/>
    <p:sldId id="376" r:id="rId10"/>
    <p:sldId id="375" r:id="rId11"/>
    <p:sldId id="371" r:id="rId12"/>
    <p:sldId id="373" r:id="rId13"/>
    <p:sldId id="377" r:id="rId14"/>
    <p:sldId id="378"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 id="353" r:id="rId33"/>
    <p:sldId id="354" r:id="rId34"/>
    <p:sldId id="355" r:id="rId35"/>
    <p:sldId id="356" r:id="rId36"/>
    <p:sldId id="357" r:id="rId37"/>
    <p:sldId id="358" r:id="rId38"/>
    <p:sldId id="360" r:id="rId39"/>
    <p:sldId id="361" r:id="rId40"/>
    <p:sldId id="362" r:id="rId41"/>
    <p:sldId id="363" r:id="rId42"/>
    <p:sldId id="364" r:id="rId43"/>
    <p:sldId id="365" r:id="rId44"/>
    <p:sldId id="367" r:id="rId45"/>
    <p:sldId id="366" r:id="rId46"/>
    <p:sldId id="277" r:id="rId4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EFCF5"/>
    <a:srgbClr val="F2F0EF"/>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snapToGrid="0">
      <p:cViewPr varScale="1">
        <p:scale>
          <a:sx n="109" d="100"/>
          <a:sy n="109" d="100"/>
        </p:scale>
        <p:origin x="114" y="1092"/>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BD5C079-F8F1-4996-A646-9F0A5C5CD3E5}" type="datetimeFigureOut">
              <a:rPr lang="en-US" smtClean="0"/>
              <a:t>2/5/2021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DAB886A-D7F0-49D9-BB6F-694EC40856C1}" type="slidenum">
              <a:rPr lang="en-US" smtClean="0"/>
              <a:t>‹#›</a:t>
            </a:fld>
            <a:endParaRPr lang="en-US" dirty="0"/>
          </a:p>
        </p:txBody>
      </p:sp>
    </p:spTree>
    <p:extLst>
      <p:ext uri="{BB962C8B-B14F-4D97-AF65-F5344CB8AC3E}">
        <p14:creationId xmlns:p14="http://schemas.microsoft.com/office/powerpoint/2010/main" val="324040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0F01B42-AB72-44B8-96F7-97CD6A28FAD4}" type="datetimeFigureOut">
              <a:rPr lang="en-US" smtClean="0"/>
              <a:t>2/5/2021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0010348-7857-4269-BB25-263CF30367F2}" type="slidenum">
              <a:rPr lang="en-US" smtClean="0"/>
              <a:t>‹#›</a:t>
            </a:fld>
            <a:endParaRPr lang="en-US" dirty="0"/>
          </a:p>
        </p:txBody>
      </p:sp>
    </p:spTree>
    <p:extLst>
      <p:ext uri="{BB962C8B-B14F-4D97-AF65-F5344CB8AC3E}">
        <p14:creationId xmlns:p14="http://schemas.microsoft.com/office/powerpoint/2010/main" val="35553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0078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762000" y="2617078"/>
            <a:ext cx="10667998" cy="697622"/>
          </a:xfrm>
        </p:spPr>
        <p:txBody>
          <a:bodyPr/>
          <a:lstStyle>
            <a:lvl1pPr algn="ct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1972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5719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280957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solidFill>
            <a:schemeClr val="bg1"/>
          </a:solidFill>
          <a:ln>
            <a:solidFill>
              <a:schemeClr val="tx1"/>
            </a:solidFill>
          </a:ln>
        </p:spPr>
        <p:txBody>
          <a:bodyPr>
            <a:normAutofit/>
          </a:bodyPr>
          <a:lstStyle>
            <a:lvl1pPr marL="0" indent="0">
              <a:lnSpc>
                <a:spcPct val="100000"/>
              </a:lnSpc>
              <a:spcBef>
                <a:spcPts val="0"/>
              </a:spcBef>
              <a:buNone/>
              <a:tabLst>
                <a:tab pos="365760" algn="l"/>
              </a:tabLst>
              <a:defRPr sz="1000" baseline="0">
                <a:latin typeface="Courier New" panose="02070309020205020404" pitchFamily="49" charset="0"/>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207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1999" y="2059185"/>
            <a:ext cx="5342467" cy="39135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4467" y="2065903"/>
            <a:ext cx="5325530" cy="3906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963473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10667998" cy="69762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62000" y="1387928"/>
            <a:ext cx="10667998" cy="46970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71526"/>
      </p:ext>
    </p:extLst>
  </p:cSld>
  <p:clrMap bg1="lt1" tx1="dk1" bg2="lt2" tx2="dk2" accent1="accent1" accent2="accent2" accent3="accent3" accent4="accent4" accent5="accent5" accent6="accent6" hlink="hlink" folHlink="folHlink"/>
  <p:sldLayoutIdLst>
    <p:sldLayoutId id="2147483762" r:id="rId1"/>
    <p:sldLayoutId id="2147483764" r:id="rId2"/>
    <p:sldLayoutId id="2147483759" r:id="rId3"/>
    <p:sldLayoutId id="2147483758" r:id="rId4"/>
    <p:sldLayoutId id="2147483763" r:id="rId5"/>
    <p:sldLayoutId id="2147483760" r:id="rId6"/>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sv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CA" sz="6000" i="0" dirty="0"/>
              <a:t>C# Programming</a:t>
            </a:r>
            <a:endParaRPr lang="en-US" sz="4000" dirty="0"/>
          </a:p>
        </p:txBody>
      </p:sp>
      <p:sp>
        <p:nvSpPr>
          <p:cNvPr id="6" name="Text Placeholder 5"/>
          <p:cNvSpPr>
            <a:spLocks noGrp="1"/>
          </p:cNvSpPr>
          <p:nvPr>
            <p:ph type="body" idx="1"/>
          </p:nvPr>
        </p:nvSpPr>
        <p:spPr/>
        <p:txBody>
          <a:bodyPr/>
          <a:lstStyle/>
          <a:p>
            <a:r>
              <a:rPr lang="en-US" dirty="0"/>
              <a:t>MAD401</a:t>
            </a:r>
          </a:p>
        </p:txBody>
      </p:sp>
    </p:spTree>
    <p:extLst>
      <p:ext uri="{BB962C8B-B14F-4D97-AF65-F5344CB8AC3E}">
        <p14:creationId xmlns:p14="http://schemas.microsoft.com/office/powerpoint/2010/main" val="45399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a:xfrm>
            <a:off x="771525" y="1371766"/>
            <a:ext cx="10667998" cy="4697093"/>
          </a:xfrm>
        </p:spPr>
        <p:txBody>
          <a:bodyPr/>
          <a:lstStyle/>
          <a:p>
            <a:pPr marL="342900" indent="-342900">
              <a:buFont typeface="Arial" panose="020B0604020202020204" pitchFamily="34" charset="0"/>
              <a:buChar char="•"/>
            </a:pPr>
            <a:r>
              <a:rPr lang="en-US" dirty="0"/>
              <a:t>Alternatively, a bitwise </a:t>
            </a:r>
            <a:r>
              <a:rPr lang="en-US" b="1" dirty="0"/>
              <a:t>OR</a:t>
            </a:r>
            <a:r>
              <a:rPr lang="en-US" dirty="0"/>
              <a:t> of the two values would produce 01001110, the binary equivalent of 78. The </a:t>
            </a:r>
            <a:r>
              <a:rPr lang="en-US" b="1" dirty="0"/>
              <a:t>XOR</a:t>
            </a:r>
            <a:r>
              <a:rPr lang="en-US" dirty="0"/>
              <a:t> result would be 01001010, or decimal 74.</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10</a:t>
            </a:fld>
            <a:endParaRPr lang="en-US" dirty="0"/>
          </a:p>
        </p:txBody>
      </p:sp>
      <p:graphicFrame>
        <p:nvGraphicFramePr>
          <p:cNvPr id="5" name="Table 11">
            <a:extLst>
              <a:ext uri="{FF2B5EF4-FFF2-40B4-BE49-F238E27FC236}">
                <a16:creationId xmlns:a16="http://schemas.microsoft.com/office/drawing/2014/main" id="{6798AFA0-72D7-4490-B243-7DE5018B395D}"/>
              </a:ext>
            </a:extLst>
          </p:cNvPr>
          <p:cNvGraphicFramePr>
            <a:graphicFrameLocks noGrp="1"/>
          </p:cNvGraphicFramePr>
          <p:nvPr/>
        </p:nvGraphicFramePr>
        <p:xfrm>
          <a:off x="1171569" y="2924175"/>
          <a:ext cx="8128000" cy="37084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bl>
          </a:graphicData>
        </a:graphic>
      </p:graphicFrame>
      <p:graphicFrame>
        <p:nvGraphicFramePr>
          <p:cNvPr id="6" name="Table 11">
            <a:extLst>
              <a:ext uri="{FF2B5EF4-FFF2-40B4-BE49-F238E27FC236}">
                <a16:creationId xmlns:a16="http://schemas.microsoft.com/office/drawing/2014/main" id="{01611003-6688-4089-9874-AA92E98E1DAF}"/>
              </a:ext>
            </a:extLst>
          </p:cNvPr>
          <p:cNvGraphicFramePr>
            <a:graphicFrameLocks noGrp="1"/>
          </p:cNvGraphicFramePr>
          <p:nvPr/>
        </p:nvGraphicFramePr>
        <p:xfrm>
          <a:off x="1171569" y="3387406"/>
          <a:ext cx="8128000" cy="37084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bl>
          </a:graphicData>
        </a:graphic>
      </p:graphicFrame>
      <p:sp>
        <p:nvSpPr>
          <p:cNvPr id="7" name="TextBox 6">
            <a:extLst>
              <a:ext uri="{FF2B5EF4-FFF2-40B4-BE49-F238E27FC236}">
                <a16:creationId xmlns:a16="http://schemas.microsoft.com/office/drawing/2014/main" id="{B526E651-5081-47CF-9408-FB586A7BDC9F}"/>
              </a:ext>
            </a:extLst>
          </p:cNvPr>
          <p:cNvSpPr txBox="1"/>
          <p:nvPr/>
        </p:nvSpPr>
        <p:spPr>
          <a:xfrm>
            <a:off x="9299568" y="2924175"/>
            <a:ext cx="1897349" cy="400110"/>
          </a:xfrm>
          <a:prstGeom prst="rect">
            <a:avLst/>
          </a:prstGeom>
          <a:noFill/>
        </p:spPr>
        <p:txBody>
          <a:bodyPr wrap="square" rtlCol="0">
            <a:spAutoFit/>
          </a:bodyPr>
          <a:lstStyle/>
          <a:p>
            <a:r>
              <a:rPr lang="en-US" sz="2000" dirty="0"/>
              <a:t>= 12 (Base 10)</a:t>
            </a:r>
            <a:endParaRPr lang="en-CA" sz="2000" dirty="0"/>
          </a:p>
        </p:txBody>
      </p:sp>
      <p:sp>
        <p:nvSpPr>
          <p:cNvPr id="8" name="TextBox 7">
            <a:extLst>
              <a:ext uri="{FF2B5EF4-FFF2-40B4-BE49-F238E27FC236}">
                <a16:creationId xmlns:a16="http://schemas.microsoft.com/office/drawing/2014/main" id="{92E0976D-495F-4B32-B30B-1265053D8690}"/>
              </a:ext>
            </a:extLst>
          </p:cNvPr>
          <p:cNvSpPr txBox="1"/>
          <p:nvPr/>
        </p:nvSpPr>
        <p:spPr>
          <a:xfrm>
            <a:off x="9299569" y="3387406"/>
            <a:ext cx="1897348" cy="400110"/>
          </a:xfrm>
          <a:prstGeom prst="rect">
            <a:avLst/>
          </a:prstGeom>
          <a:noFill/>
        </p:spPr>
        <p:txBody>
          <a:bodyPr wrap="square" rtlCol="0">
            <a:spAutoFit/>
          </a:bodyPr>
          <a:lstStyle/>
          <a:p>
            <a:r>
              <a:rPr lang="en-US" sz="2000" dirty="0"/>
              <a:t>= 70 (Base 10)</a:t>
            </a:r>
            <a:endParaRPr lang="en-CA" sz="2000" dirty="0"/>
          </a:p>
        </p:txBody>
      </p:sp>
      <p:graphicFrame>
        <p:nvGraphicFramePr>
          <p:cNvPr id="10" name="Table 11">
            <a:extLst>
              <a:ext uri="{FF2B5EF4-FFF2-40B4-BE49-F238E27FC236}">
                <a16:creationId xmlns:a16="http://schemas.microsoft.com/office/drawing/2014/main" id="{387E36C9-37E9-4B9B-B852-43C4F55BC03D}"/>
              </a:ext>
            </a:extLst>
          </p:cNvPr>
          <p:cNvGraphicFramePr>
            <a:graphicFrameLocks noGrp="1"/>
          </p:cNvGraphicFramePr>
          <p:nvPr>
            <p:extLst>
              <p:ext uri="{D42A27DB-BD31-4B8C-83A1-F6EECF244321}">
                <p14:modId xmlns:p14="http://schemas.microsoft.com/office/powerpoint/2010/main" val="3579561411"/>
              </p:ext>
            </p:extLst>
          </p:nvPr>
        </p:nvGraphicFramePr>
        <p:xfrm>
          <a:off x="1165221" y="4078184"/>
          <a:ext cx="8128000" cy="3708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bl>
          </a:graphicData>
        </a:graphic>
      </p:graphicFrame>
      <p:graphicFrame>
        <p:nvGraphicFramePr>
          <p:cNvPr id="11" name="Table 11">
            <a:extLst>
              <a:ext uri="{FF2B5EF4-FFF2-40B4-BE49-F238E27FC236}">
                <a16:creationId xmlns:a16="http://schemas.microsoft.com/office/drawing/2014/main" id="{D05F8075-191F-49BA-A015-5044C05C291B}"/>
              </a:ext>
            </a:extLst>
          </p:cNvPr>
          <p:cNvGraphicFramePr>
            <a:graphicFrameLocks noGrp="1"/>
          </p:cNvGraphicFramePr>
          <p:nvPr>
            <p:extLst>
              <p:ext uri="{D42A27DB-BD31-4B8C-83A1-F6EECF244321}">
                <p14:modId xmlns:p14="http://schemas.microsoft.com/office/powerpoint/2010/main" val="2381765108"/>
              </p:ext>
            </p:extLst>
          </p:nvPr>
        </p:nvGraphicFramePr>
        <p:xfrm>
          <a:off x="1165221" y="4533955"/>
          <a:ext cx="8128000" cy="3708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bl>
          </a:graphicData>
        </a:graphic>
      </p:graphicFrame>
      <p:sp>
        <p:nvSpPr>
          <p:cNvPr id="13" name="TextBox 12">
            <a:extLst>
              <a:ext uri="{FF2B5EF4-FFF2-40B4-BE49-F238E27FC236}">
                <a16:creationId xmlns:a16="http://schemas.microsoft.com/office/drawing/2014/main" id="{AD809704-B028-41B6-B051-6ECEC3D9CD49}"/>
              </a:ext>
            </a:extLst>
          </p:cNvPr>
          <p:cNvSpPr txBox="1"/>
          <p:nvPr/>
        </p:nvSpPr>
        <p:spPr>
          <a:xfrm>
            <a:off x="9305917" y="4078184"/>
            <a:ext cx="1891000" cy="400110"/>
          </a:xfrm>
          <a:prstGeom prst="rect">
            <a:avLst/>
          </a:prstGeom>
          <a:noFill/>
        </p:spPr>
        <p:txBody>
          <a:bodyPr wrap="square" rtlCol="0">
            <a:spAutoFit/>
          </a:bodyPr>
          <a:lstStyle/>
          <a:p>
            <a:r>
              <a:rPr lang="en-US" sz="2000" dirty="0"/>
              <a:t>= 78 (Base 10)</a:t>
            </a:r>
            <a:endParaRPr lang="en-CA" sz="2000" dirty="0"/>
          </a:p>
        </p:txBody>
      </p:sp>
      <p:sp>
        <p:nvSpPr>
          <p:cNvPr id="16" name="TextBox 15">
            <a:extLst>
              <a:ext uri="{FF2B5EF4-FFF2-40B4-BE49-F238E27FC236}">
                <a16:creationId xmlns:a16="http://schemas.microsoft.com/office/drawing/2014/main" id="{200D0562-DE08-4480-8B79-482582F25406}"/>
              </a:ext>
            </a:extLst>
          </p:cNvPr>
          <p:cNvSpPr txBox="1"/>
          <p:nvPr/>
        </p:nvSpPr>
        <p:spPr>
          <a:xfrm>
            <a:off x="9305916" y="4519320"/>
            <a:ext cx="1890999" cy="400110"/>
          </a:xfrm>
          <a:prstGeom prst="rect">
            <a:avLst/>
          </a:prstGeom>
          <a:noFill/>
        </p:spPr>
        <p:txBody>
          <a:bodyPr wrap="square" rtlCol="0">
            <a:spAutoFit/>
          </a:bodyPr>
          <a:lstStyle/>
          <a:p>
            <a:r>
              <a:rPr lang="en-US" sz="2000" dirty="0"/>
              <a:t>= 74 (Base 10)</a:t>
            </a:r>
            <a:endParaRPr lang="en-CA" sz="2000" dirty="0"/>
          </a:p>
        </p:txBody>
      </p:sp>
      <p:sp>
        <p:nvSpPr>
          <p:cNvPr id="18" name="TextBox 17">
            <a:extLst>
              <a:ext uri="{FF2B5EF4-FFF2-40B4-BE49-F238E27FC236}">
                <a16:creationId xmlns:a16="http://schemas.microsoft.com/office/drawing/2014/main" id="{D7BF037F-CD88-4574-AA1F-390792C38D4D}"/>
              </a:ext>
            </a:extLst>
          </p:cNvPr>
          <p:cNvSpPr txBox="1"/>
          <p:nvPr/>
        </p:nvSpPr>
        <p:spPr>
          <a:xfrm>
            <a:off x="752477" y="4078184"/>
            <a:ext cx="400047" cy="400110"/>
          </a:xfrm>
          <a:prstGeom prst="rect">
            <a:avLst/>
          </a:prstGeom>
          <a:noFill/>
        </p:spPr>
        <p:txBody>
          <a:bodyPr wrap="square" rtlCol="0">
            <a:spAutoFit/>
          </a:bodyPr>
          <a:lstStyle/>
          <a:p>
            <a:pPr algn="r"/>
            <a:r>
              <a:rPr lang="en-US" sz="2000" dirty="0"/>
              <a:t>|</a:t>
            </a:r>
            <a:endParaRPr lang="en-CA" sz="2000" dirty="0"/>
          </a:p>
        </p:txBody>
      </p:sp>
      <p:sp>
        <p:nvSpPr>
          <p:cNvPr id="19" name="TextBox 18">
            <a:extLst>
              <a:ext uri="{FF2B5EF4-FFF2-40B4-BE49-F238E27FC236}">
                <a16:creationId xmlns:a16="http://schemas.microsoft.com/office/drawing/2014/main" id="{2DE335DF-653F-42B4-A0CA-3F3B49562999}"/>
              </a:ext>
            </a:extLst>
          </p:cNvPr>
          <p:cNvSpPr txBox="1"/>
          <p:nvPr/>
        </p:nvSpPr>
        <p:spPr>
          <a:xfrm>
            <a:off x="765173" y="4517406"/>
            <a:ext cx="400048" cy="400110"/>
          </a:xfrm>
          <a:prstGeom prst="rect">
            <a:avLst/>
          </a:prstGeom>
          <a:noFill/>
        </p:spPr>
        <p:txBody>
          <a:bodyPr wrap="square" rtlCol="0">
            <a:spAutoFit/>
          </a:bodyPr>
          <a:lstStyle/>
          <a:p>
            <a:pPr algn="r"/>
            <a:r>
              <a:rPr lang="en-US" sz="2000" dirty="0"/>
              <a:t>^</a:t>
            </a:r>
            <a:endParaRPr lang="en-CA" sz="2000" dirty="0"/>
          </a:p>
        </p:txBody>
      </p:sp>
      <p:cxnSp>
        <p:nvCxnSpPr>
          <p:cNvPr id="21" name="Straight Connector 20">
            <a:extLst>
              <a:ext uri="{FF2B5EF4-FFF2-40B4-BE49-F238E27FC236}">
                <a16:creationId xmlns:a16="http://schemas.microsoft.com/office/drawing/2014/main" id="{B44F6FD6-E8CE-416E-89D5-47D992DDD051}"/>
              </a:ext>
            </a:extLst>
          </p:cNvPr>
          <p:cNvCxnSpPr/>
          <p:nvPr/>
        </p:nvCxnSpPr>
        <p:spPr>
          <a:xfrm>
            <a:off x="1165221" y="3896223"/>
            <a:ext cx="81406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13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Sometimes you want to shift the binary value of a number to the right or left.</a:t>
            </a:r>
          </a:p>
          <a:p>
            <a:pPr marL="342900" indent="-342900">
              <a:buFont typeface="Arial" panose="020B0604020202020204" pitchFamily="34" charset="0"/>
              <a:buChar char="•"/>
            </a:pPr>
            <a:r>
              <a:rPr lang="en-US" dirty="0"/>
              <a:t>In executing a left shift, all bits in a number’s binary representation are shifted to the left by the number of locations specified by the operand on the right of the shift operator. </a:t>
            </a:r>
          </a:p>
          <a:p>
            <a:pPr marL="342900" indent="-342900">
              <a:buFont typeface="Arial" panose="020B0604020202020204" pitchFamily="34" charset="0"/>
              <a:buChar char="•"/>
            </a:pPr>
            <a:r>
              <a:rPr lang="en-US" dirty="0"/>
              <a:t>Zeroes are then used to backfill the locations on the right side of the binary number. </a:t>
            </a:r>
          </a:p>
          <a:p>
            <a:pPr marL="342900" indent="-342900">
              <a:buFont typeface="Arial" panose="020B0604020202020204" pitchFamily="34" charset="0"/>
              <a:buChar char="•"/>
            </a:pPr>
            <a:r>
              <a:rPr lang="en-US" dirty="0"/>
              <a:t>A right-shift operator does almost the same thing in the opposite direction. However, if the number is a negative value of a signed type, the values used to backfill the left side of the binary number are 1s and not 0s. </a:t>
            </a:r>
          </a:p>
          <a:p>
            <a:pPr marL="342900" indent="-342900">
              <a:buFont typeface="Arial" panose="020B0604020202020204" pitchFamily="34" charset="0"/>
              <a:buChar char="•"/>
            </a:pPr>
            <a:r>
              <a:rPr lang="en-US" dirty="0"/>
              <a:t>The shift operators are </a:t>
            </a:r>
            <a:r>
              <a:rPr lang="en-US" b="1" dirty="0"/>
              <a:t>&gt;&gt;</a:t>
            </a:r>
            <a:r>
              <a:rPr lang="en-US" dirty="0"/>
              <a:t> and </a:t>
            </a:r>
            <a:r>
              <a:rPr lang="en-US" b="1" dirty="0"/>
              <a:t>&lt;&lt;</a:t>
            </a:r>
            <a:r>
              <a:rPr lang="en-US" dirty="0"/>
              <a:t>, known as the right-shift and left-shift operators, respectively</a:t>
            </a:r>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11</a:t>
            </a:fld>
            <a:endParaRPr lang="en-US" dirty="0"/>
          </a:p>
        </p:txBody>
      </p:sp>
    </p:spTree>
    <p:extLst>
      <p:ext uri="{BB962C8B-B14F-4D97-AF65-F5344CB8AC3E}">
        <p14:creationId xmlns:p14="http://schemas.microsoft.com/office/powerpoint/2010/main" val="1485482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12</a:t>
            </a:fld>
            <a:endParaRPr lang="en-US" dirty="0"/>
          </a:p>
        </p:txBody>
      </p:sp>
      <p:sp>
        <p:nvSpPr>
          <p:cNvPr id="5" name="TextBox 4">
            <a:extLst>
              <a:ext uri="{FF2B5EF4-FFF2-40B4-BE49-F238E27FC236}">
                <a16:creationId xmlns:a16="http://schemas.microsoft.com/office/drawing/2014/main" id="{13C7DF98-BD0E-40DD-B2D8-CE1B98FB700F}"/>
              </a:ext>
            </a:extLst>
          </p:cNvPr>
          <p:cNvSpPr txBox="1"/>
          <p:nvPr/>
        </p:nvSpPr>
        <p:spPr>
          <a:xfrm>
            <a:off x="1816173" y="2373834"/>
            <a:ext cx="8559651" cy="3416320"/>
          </a:xfrm>
          <a:prstGeom prst="rect">
            <a:avLst/>
          </a:prstGeom>
          <a:solidFill>
            <a:schemeClr val="bg1"/>
          </a:solidFill>
          <a:ln>
            <a:solidFill>
              <a:schemeClr val="accent1"/>
            </a:solidFill>
          </a:ln>
        </p:spPr>
        <p:txBody>
          <a:bodyPr wrap="square" rtlCol="0">
            <a:spAutoFit/>
          </a:bodyPr>
          <a:lstStyle/>
          <a:p>
            <a:r>
              <a:rPr lang="en-CA" dirty="0">
                <a:solidFill>
                  <a:srgbClr val="008000"/>
                </a:solidFill>
                <a:latin typeface="Consolas" panose="020B0609020204030204" pitchFamily="49" charset="0"/>
              </a:rPr>
              <a:t>//12: 00001100</a:t>
            </a:r>
            <a:endParaRPr lang="en-CA" dirty="0">
              <a:solidFill>
                <a:srgbClr val="000000"/>
              </a:solidFill>
              <a:latin typeface="Consolas" panose="020B0609020204030204" pitchFamily="49" charset="0"/>
            </a:endParaRPr>
          </a:p>
          <a:p>
            <a:r>
              <a:rPr lang="en-CA" dirty="0">
                <a:solidFill>
                  <a:srgbClr val="008000"/>
                </a:solidFill>
                <a:latin typeface="Consolas" panose="020B0609020204030204" pitchFamily="49" charset="0"/>
              </a:rPr>
              <a:t>//70: 01000111</a:t>
            </a:r>
            <a:endParaRPr lang="en-CA" dirty="0">
              <a:solidFill>
                <a:srgbClr val="000000"/>
              </a:solidFill>
              <a:latin typeface="Consolas" panose="020B0609020204030204" pitchFamily="49" charset="0"/>
            </a:endParaRPr>
          </a:p>
          <a:p>
            <a:r>
              <a:rPr lang="en-CA" dirty="0">
                <a:solidFill>
                  <a:srgbClr val="0000FF"/>
                </a:solidFill>
                <a:latin typeface="Consolas" panose="020B0609020204030204" pitchFamily="49" charset="0"/>
              </a:rPr>
              <a:t>byte</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and</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or</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xor</a:t>
            </a:r>
            <a:r>
              <a:rPr lang="en-CA" dirty="0">
                <a:solidFill>
                  <a:srgbClr val="000000"/>
                </a:solidFill>
                <a:latin typeface="Consolas" panose="020B0609020204030204" pitchFamily="49" charset="0"/>
              </a:rPr>
              <a:t>;</a:t>
            </a:r>
          </a:p>
          <a:p>
            <a:r>
              <a:rPr lang="en-US" dirty="0">
                <a:solidFill>
                  <a:srgbClr val="1F377F"/>
                </a:solidFill>
                <a:latin typeface="Consolas" panose="020B0609020204030204" pitchFamily="49" charset="0"/>
              </a:rPr>
              <a:t>and</a:t>
            </a:r>
            <a:r>
              <a:rPr lang="en-US" dirty="0">
                <a:solidFill>
                  <a:srgbClr val="000000"/>
                </a:solidFill>
                <a:latin typeface="Consolas" panose="020B0609020204030204" pitchFamily="49" charset="0"/>
              </a:rPr>
              <a:t> = 12 &amp; 70; </a:t>
            </a:r>
            <a:r>
              <a:rPr lang="en-US" dirty="0">
                <a:solidFill>
                  <a:srgbClr val="008000"/>
                </a:solidFill>
                <a:latin typeface="Consolas" panose="020B0609020204030204" pitchFamily="49" charset="0"/>
              </a:rPr>
              <a:t>// and = 4</a:t>
            </a:r>
            <a:endParaRPr lang="en-US" dirty="0">
              <a:solidFill>
                <a:srgbClr val="000000"/>
              </a:solidFill>
              <a:latin typeface="Consolas" panose="020B0609020204030204" pitchFamily="49" charset="0"/>
            </a:endParaRPr>
          </a:p>
          <a:p>
            <a:r>
              <a:rPr lang="en-US" dirty="0">
                <a:solidFill>
                  <a:srgbClr val="1F377F"/>
                </a:solidFill>
                <a:latin typeface="Consolas" panose="020B0609020204030204" pitchFamily="49" charset="0"/>
              </a:rPr>
              <a:t>or</a:t>
            </a:r>
            <a:r>
              <a:rPr lang="en-US" dirty="0">
                <a:solidFill>
                  <a:srgbClr val="000000"/>
                </a:solidFill>
                <a:latin typeface="Consolas" panose="020B0609020204030204" pitchFamily="49" charset="0"/>
              </a:rPr>
              <a:t> = 12 | 70; </a:t>
            </a:r>
            <a:r>
              <a:rPr lang="en-US" dirty="0">
                <a:solidFill>
                  <a:srgbClr val="008000"/>
                </a:solidFill>
                <a:latin typeface="Consolas" panose="020B0609020204030204" pitchFamily="49" charset="0"/>
              </a:rPr>
              <a:t>// or = 78</a:t>
            </a:r>
            <a:endParaRPr lang="en-US" dirty="0">
              <a:solidFill>
                <a:srgbClr val="000000"/>
              </a:solidFill>
              <a:latin typeface="Consolas" panose="020B0609020204030204" pitchFamily="49" charset="0"/>
            </a:endParaRPr>
          </a:p>
          <a:p>
            <a:r>
              <a:rPr lang="en-CA" dirty="0" err="1">
                <a:solidFill>
                  <a:srgbClr val="1F377F"/>
                </a:solidFill>
                <a:latin typeface="Consolas" panose="020B0609020204030204" pitchFamily="49" charset="0"/>
              </a:rPr>
              <a:t>xor</a:t>
            </a:r>
            <a:r>
              <a:rPr lang="en-CA" dirty="0">
                <a:solidFill>
                  <a:srgbClr val="000000"/>
                </a:solidFill>
                <a:latin typeface="Consolas" panose="020B0609020204030204" pitchFamily="49" charset="0"/>
              </a:rPr>
              <a:t> = 12 ^ 70; </a:t>
            </a:r>
            <a:r>
              <a:rPr lang="en-CA" dirty="0">
                <a:solidFill>
                  <a:srgbClr val="008000"/>
                </a:solidFill>
                <a:latin typeface="Consolas" panose="020B0609020204030204" pitchFamily="49" charset="0"/>
              </a:rPr>
              <a:t>// </a:t>
            </a:r>
            <a:r>
              <a:rPr lang="en-CA" dirty="0" err="1">
                <a:solidFill>
                  <a:srgbClr val="008000"/>
                </a:solidFill>
                <a:latin typeface="Consolas" panose="020B0609020204030204" pitchFamily="49" charset="0"/>
              </a:rPr>
              <a:t>xor</a:t>
            </a:r>
            <a:r>
              <a:rPr lang="en-CA" dirty="0">
                <a:solidFill>
                  <a:srgbClr val="008000"/>
                </a:solidFill>
                <a:latin typeface="Consolas" panose="020B0609020204030204" pitchFamily="49" charset="0"/>
              </a:rPr>
              <a:t> = 74</a:t>
            </a:r>
            <a:endParaRPr lang="en-CA" dirty="0">
              <a:solidFill>
                <a:srgbClr val="000000"/>
              </a:solidFill>
              <a:latin typeface="Consolas" panose="020B0609020204030204" pitchFamily="49" charset="0"/>
            </a:endParaRPr>
          </a:p>
          <a:p>
            <a:r>
              <a:rPr lang="en-CA" dirty="0" err="1">
                <a:solidFill>
                  <a:srgbClr val="2B91AF"/>
                </a:solidFill>
                <a:latin typeface="Consolas" panose="020B0609020204030204" pitchFamily="49" charset="0"/>
              </a:rPr>
              <a:t>Console</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WriteLine</a:t>
            </a:r>
            <a:r>
              <a:rPr lang="en-CA" dirty="0">
                <a:solidFill>
                  <a:srgbClr val="000000"/>
                </a:solidFill>
                <a:latin typeface="Consolas" panose="020B0609020204030204" pitchFamily="49" charset="0"/>
              </a:rPr>
              <a:t>(</a:t>
            </a:r>
            <a:r>
              <a:rPr lang="en-CA" dirty="0">
                <a:solidFill>
                  <a:srgbClr val="A31515"/>
                </a:solidFill>
                <a:latin typeface="Consolas" panose="020B0609020204030204" pitchFamily="49" charset="0"/>
              </a:rPr>
              <a:t>$"and = </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and</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 </a:t>
            </a:r>
            <a:r>
              <a:rPr lang="en-CA" dirty="0">
                <a:solidFill>
                  <a:srgbClr val="B776FB"/>
                </a:solidFill>
                <a:latin typeface="Consolas" panose="020B0609020204030204" pitchFamily="49" charset="0"/>
              </a:rPr>
              <a:t>\n</a:t>
            </a:r>
            <a:r>
              <a:rPr lang="en-CA" dirty="0">
                <a:solidFill>
                  <a:srgbClr val="A31515"/>
                </a:solidFill>
                <a:latin typeface="Consolas" panose="020B0609020204030204" pitchFamily="49" charset="0"/>
              </a:rPr>
              <a:t>or = </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or</a:t>
            </a:r>
            <a:r>
              <a:rPr lang="en-CA" dirty="0">
                <a:solidFill>
                  <a:srgbClr val="000000"/>
                </a:solidFill>
                <a:latin typeface="Consolas" panose="020B0609020204030204" pitchFamily="49" charset="0"/>
              </a:rPr>
              <a:t> }</a:t>
            </a:r>
            <a:r>
              <a:rPr lang="en-CA" dirty="0">
                <a:solidFill>
                  <a:srgbClr val="B776FB"/>
                </a:solidFill>
                <a:latin typeface="Consolas" panose="020B0609020204030204" pitchFamily="49" charset="0"/>
              </a:rPr>
              <a:t>\</a:t>
            </a:r>
            <a:r>
              <a:rPr lang="en-CA" dirty="0" err="1">
                <a:solidFill>
                  <a:srgbClr val="B776FB"/>
                </a:solidFill>
                <a:latin typeface="Consolas" panose="020B0609020204030204" pitchFamily="49" charset="0"/>
              </a:rPr>
              <a:t>n</a:t>
            </a:r>
            <a:r>
              <a:rPr lang="en-CA" dirty="0" err="1">
                <a:solidFill>
                  <a:srgbClr val="A31515"/>
                </a:solidFill>
                <a:latin typeface="Consolas" panose="020B0609020204030204" pitchFamily="49" charset="0"/>
              </a:rPr>
              <a:t>xor</a:t>
            </a:r>
            <a:r>
              <a:rPr lang="en-CA" dirty="0">
                <a:solidFill>
                  <a:srgbClr val="A31515"/>
                </a:solidFill>
                <a:latin typeface="Consolas" panose="020B0609020204030204" pitchFamily="49" charset="0"/>
              </a:rPr>
              <a:t> = </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xor</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a:t>
            </a:r>
            <a:r>
              <a:rPr lang="en-CA" dirty="0">
                <a:solidFill>
                  <a:srgbClr val="000000"/>
                </a:solidFill>
                <a:latin typeface="Consolas" panose="020B0609020204030204" pitchFamily="49" charset="0"/>
              </a:rPr>
              <a:t>);</a:t>
            </a:r>
          </a:p>
          <a:p>
            <a:r>
              <a:rPr lang="en-CA" dirty="0">
                <a:solidFill>
                  <a:srgbClr val="000000"/>
                </a:solidFill>
                <a:latin typeface="Consolas" panose="020B0609020204030204" pitchFamily="49" charset="0"/>
              </a:rPr>
              <a:t> </a:t>
            </a:r>
          </a:p>
          <a:p>
            <a:r>
              <a:rPr lang="en-CA" dirty="0">
                <a:solidFill>
                  <a:srgbClr val="0000FF"/>
                </a:solidFill>
                <a:latin typeface="Consolas" panose="020B0609020204030204" pitchFamily="49" charset="0"/>
              </a:rPr>
              <a:t>byte</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lshift</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rshift</a:t>
            </a:r>
            <a:r>
              <a:rPr lang="en-CA" dirty="0">
                <a:solidFill>
                  <a:srgbClr val="000000"/>
                </a:solidFill>
                <a:latin typeface="Consolas" panose="020B0609020204030204" pitchFamily="49" charset="0"/>
              </a:rPr>
              <a:t>;</a:t>
            </a:r>
          </a:p>
          <a:p>
            <a:r>
              <a:rPr lang="en-US" dirty="0" err="1">
                <a:solidFill>
                  <a:srgbClr val="1F377F"/>
                </a:solidFill>
                <a:latin typeface="Consolas" panose="020B0609020204030204" pitchFamily="49" charset="0"/>
              </a:rPr>
              <a:t>lshift</a:t>
            </a:r>
            <a:r>
              <a:rPr lang="en-US" dirty="0">
                <a:solidFill>
                  <a:srgbClr val="000000"/>
                </a:solidFill>
                <a:latin typeface="Consolas" panose="020B0609020204030204" pitchFamily="49" charset="0"/>
              </a:rPr>
              <a:t> = 12 &lt;&lt; 1; </a:t>
            </a:r>
            <a:r>
              <a:rPr lang="en-US" dirty="0">
                <a:solidFill>
                  <a:srgbClr val="008000"/>
                </a:solidFill>
                <a:latin typeface="Consolas" panose="020B0609020204030204" pitchFamily="49" charset="0"/>
              </a:rPr>
              <a:t>// 00001100 becomes 00011000 = 24</a:t>
            </a:r>
            <a:endParaRPr lang="en-US" dirty="0">
              <a:solidFill>
                <a:srgbClr val="000000"/>
              </a:solidFill>
              <a:latin typeface="Consolas" panose="020B0609020204030204" pitchFamily="49" charset="0"/>
            </a:endParaRPr>
          </a:p>
          <a:p>
            <a:r>
              <a:rPr lang="en-US" dirty="0" err="1">
                <a:solidFill>
                  <a:srgbClr val="1F377F"/>
                </a:solidFill>
                <a:latin typeface="Consolas" panose="020B0609020204030204" pitchFamily="49" charset="0"/>
              </a:rPr>
              <a:t>rshift</a:t>
            </a:r>
            <a:r>
              <a:rPr lang="en-US" dirty="0">
                <a:solidFill>
                  <a:srgbClr val="000000"/>
                </a:solidFill>
                <a:latin typeface="Consolas" panose="020B0609020204030204" pitchFamily="49" charset="0"/>
              </a:rPr>
              <a:t> = 12 &gt;&gt; 1; </a:t>
            </a:r>
            <a:r>
              <a:rPr lang="en-US" dirty="0">
                <a:solidFill>
                  <a:srgbClr val="008000"/>
                </a:solidFill>
                <a:latin typeface="Consolas" panose="020B0609020204030204" pitchFamily="49" charset="0"/>
              </a:rPr>
              <a:t>// 00001100 becomes 00000110 = 6</a:t>
            </a:r>
            <a:endParaRPr lang="en-US" dirty="0">
              <a:solidFill>
                <a:srgbClr val="000000"/>
              </a:solidFill>
              <a:latin typeface="Consolas" panose="020B0609020204030204" pitchFamily="49" charset="0"/>
            </a:endParaRPr>
          </a:p>
          <a:p>
            <a:r>
              <a:rPr lang="en-CA" dirty="0" err="1">
                <a:solidFill>
                  <a:srgbClr val="2B91AF"/>
                </a:solidFill>
                <a:latin typeface="Consolas" panose="020B0609020204030204" pitchFamily="49" charset="0"/>
              </a:rPr>
              <a:t>Console</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WriteLine</a:t>
            </a:r>
            <a:r>
              <a:rPr lang="en-CA" dirty="0">
                <a:solidFill>
                  <a:srgbClr val="000000"/>
                </a:solidFill>
                <a:latin typeface="Consolas" panose="020B0609020204030204" pitchFamily="49" charset="0"/>
              </a:rPr>
              <a:t>(</a:t>
            </a:r>
            <a:r>
              <a:rPr lang="en-CA" dirty="0">
                <a:solidFill>
                  <a:srgbClr val="A31515"/>
                </a:solidFill>
                <a:latin typeface="Consolas" panose="020B0609020204030204" pitchFamily="49" charset="0"/>
              </a:rPr>
              <a:t>$"</a:t>
            </a:r>
            <a:r>
              <a:rPr lang="en-CA" dirty="0" err="1">
                <a:solidFill>
                  <a:srgbClr val="A31515"/>
                </a:solidFill>
                <a:latin typeface="Consolas" panose="020B0609020204030204" pitchFamily="49" charset="0"/>
              </a:rPr>
              <a:t>lshift</a:t>
            </a:r>
            <a:r>
              <a:rPr lang="en-CA" dirty="0">
                <a:solidFill>
                  <a:srgbClr val="A31515"/>
                </a:solidFill>
                <a:latin typeface="Consolas" panose="020B0609020204030204" pitchFamily="49" charset="0"/>
              </a:rPr>
              <a:t> = </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lshift</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 </a:t>
            </a:r>
            <a:r>
              <a:rPr lang="en-CA" dirty="0">
                <a:solidFill>
                  <a:srgbClr val="B776FB"/>
                </a:solidFill>
                <a:latin typeface="Consolas" panose="020B0609020204030204" pitchFamily="49" charset="0"/>
              </a:rPr>
              <a:t>\</a:t>
            </a:r>
            <a:r>
              <a:rPr lang="en-CA" dirty="0" err="1">
                <a:solidFill>
                  <a:srgbClr val="B776FB"/>
                </a:solidFill>
                <a:latin typeface="Consolas" panose="020B0609020204030204" pitchFamily="49" charset="0"/>
              </a:rPr>
              <a:t>n</a:t>
            </a:r>
            <a:r>
              <a:rPr lang="en-CA" dirty="0" err="1">
                <a:solidFill>
                  <a:srgbClr val="A31515"/>
                </a:solidFill>
                <a:latin typeface="Consolas" panose="020B0609020204030204" pitchFamily="49" charset="0"/>
              </a:rPr>
              <a:t>rshift</a:t>
            </a:r>
            <a:r>
              <a:rPr lang="en-CA" dirty="0">
                <a:solidFill>
                  <a:srgbClr val="A31515"/>
                </a:solidFill>
                <a:latin typeface="Consolas" panose="020B0609020204030204" pitchFamily="49" charset="0"/>
              </a:rPr>
              <a:t> = </a:t>
            </a:r>
            <a:r>
              <a:rPr lang="en-CA" dirty="0">
                <a:solidFill>
                  <a:srgbClr val="000000"/>
                </a:solidFill>
                <a:latin typeface="Consolas" panose="020B0609020204030204" pitchFamily="49" charset="0"/>
              </a:rPr>
              <a:t>{ </a:t>
            </a:r>
            <a:r>
              <a:rPr lang="en-CA" dirty="0" err="1">
                <a:solidFill>
                  <a:srgbClr val="1F377F"/>
                </a:solidFill>
                <a:latin typeface="Consolas" panose="020B0609020204030204" pitchFamily="49" charset="0"/>
              </a:rPr>
              <a:t>rshift</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a:t>
            </a:r>
            <a:r>
              <a:rPr lang="en-CA"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E1C56DCD-95AC-41C4-8645-8F257D61067C}"/>
              </a:ext>
            </a:extLst>
          </p:cNvPr>
          <p:cNvPicPr>
            <a:picLocks noChangeAspect="1"/>
          </p:cNvPicPr>
          <p:nvPr/>
        </p:nvPicPr>
        <p:blipFill>
          <a:blip r:embed="rId2"/>
          <a:stretch>
            <a:fillRect/>
          </a:stretch>
        </p:blipFill>
        <p:spPr>
          <a:xfrm>
            <a:off x="7278024" y="2041643"/>
            <a:ext cx="3801893" cy="1387357"/>
          </a:xfrm>
          <a:prstGeom prst="rect">
            <a:avLst/>
          </a:prstGeom>
        </p:spPr>
      </p:pic>
    </p:spTree>
    <p:extLst>
      <p:ext uri="{BB962C8B-B14F-4D97-AF65-F5344CB8AC3E}">
        <p14:creationId xmlns:p14="http://schemas.microsoft.com/office/powerpoint/2010/main" val="139083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Bit manipulation may span more than a single byte if required.</a:t>
            </a:r>
          </a:p>
          <a:p>
            <a:pPr marL="342900" indent="-342900">
              <a:buFont typeface="Arial" panose="020B0604020202020204" pitchFamily="34" charset="0"/>
              <a:buChar char="•"/>
            </a:pPr>
            <a:r>
              <a:rPr lang="en-US" dirty="0"/>
              <a:t>Recall that the integer datatype </a:t>
            </a:r>
            <a:r>
              <a:rPr lang="en-US" b="1" dirty="0"/>
              <a:t>short</a:t>
            </a:r>
            <a:r>
              <a:rPr lang="en-US" dirty="0"/>
              <a:t> has a size of 16 bits, an </a:t>
            </a:r>
            <a:r>
              <a:rPr lang="en-US" b="1" dirty="0"/>
              <a:t>int</a:t>
            </a:r>
            <a:r>
              <a:rPr lang="en-US" dirty="0"/>
              <a:t> has 32 bits and a </a:t>
            </a:r>
            <a:r>
              <a:rPr lang="en-US" b="1" dirty="0"/>
              <a:t>long</a:t>
            </a:r>
            <a:r>
              <a:rPr lang="en-US" dirty="0"/>
              <a:t> consists of 64 bits.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13</a:t>
            </a:fld>
            <a:endParaRPr lang="en-US" dirty="0"/>
          </a:p>
        </p:txBody>
      </p:sp>
      <p:sp>
        <p:nvSpPr>
          <p:cNvPr id="5" name="TextBox 4">
            <a:extLst>
              <a:ext uri="{FF2B5EF4-FFF2-40B4-BE49-F238E27FC236}">
                <a16:creationId xmlns:a16="http://schemas.microsoft.com/office/drawing/2014/main" id="{F1540D00-F10E-43B1-80F3-D94A76BAAAC7}"/>
              </a:ext>
            </a:extLst>
          </p:cNvPr>
          <p:cNvSpPr txBox="1"/>
          <p:nvPr/>
        </p:nvSpPr>
        <p:spPr>
          <a:xfrm>
            <a:off x="1611816" y="3562438"/>
            <a:ext cx="8968365" cy="1200329"/>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short</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ex</a:t>
            </a:r>
            <a:r>
              <a:rPr lang="en-CA" dirty="0">
                <a:solidFill>
                  <a:srgbClr val="000000"/>
                </a:solidFill>
                <a:latin typeface="Consolas" panose="020B0609020204030204" pitchFamily="49" charset="0"/>
              </a:rPr>
              <a:t>;</a:t>
            </a:r>
          </a:p>
          <a:p>
            <a:r>
              <a:rPr lang="en-CA" dirty="0">
                <a:solidFill>
                  <a:srgbClr val="008000"/>
                </a:solidFill>
                <a:latin typeface="Consolas" panose="020B0609020204030204" pitchFamily="49" charset="0"/>
              </a:rPr>
              <a:t>//4068: </a:t>
            </a:r>
            <a:r>
              <a:rPr lang="en-CA" dirty="0">
                <a:solidFill>
                  <a:srgbClr val="008000"/>
                </a:solidFill>
                <a:latin typeface="Tahoma" panose="020B0604030504040204" pitchFamily="34" charset="0"/>
              </a:rPr>
              <a:t>‭</a:t>
            </a:r>
            <a:r>
              <a:rPr lang="en-CA" dirty="0">
                <a:solidFill>
                  <a:srgbClr val="008000"/>
                </a:solidFill>
                <a:latin typeface="Consolas" panose="020B0609020204030204" pitchFamily="49" charset="0"/>
              </a:rPr>
              <a:t>00001111 11100100</a:t>
            </a:r>
            <a:r>
              <a:rPr lang="en-CA" dirty="0">
                <a:solidFill>
                  <a:srgbClr val="008000"/>
                </a:solidFill>
                <a:latin typeface="Tahoma" panose="020B0604030504040204" pitchFamily="34" charset="0"/>
              </a:rPr>
              <a:t>‬</a:t>
            </a:r>
            <a:endParaRPr lang="en-CA" dirty="0">
              <a:solidFill>
                <a:srgbClr val="000000"/>
              </a:solidFill>
              <a:latin typeface="Consolas" panose="020B0609020204030204" pitchFamily="49" charset="0"/>
            </a:endParaRPr>
          </a:p>
          <a:p>
            <a:r>
              <a:rPr lang="en-CA" dirty="0">
                <a:solidFill>
                  <a:srgbClr val="1F377F"/>
                </a:solidFill>
                <a:latin typeface="Consolas" panose="020B0609020204030204" pitchFamily="49" charset="0"/>
              </a:rPr>
              <a:t>ex</a:t>
            </a:r>
            <a:r>
              <a:rPr lang="en-CA" dirty="0">
                <a:solidFill>
                  <a:srgbClr val="000000"/>
                </a:solidFill>
                <a:latin typeface="Consolas" panose="020B0609020204030204" pitchFamily="49" charset="0"/>
              </a:rPr>
              <a:t> = 4068 &lt;&lt; 2; </a:t>
            </a:r>
            <a:r>
              <a:rPr lang="en-CA" dirty="0">
                <a:solidFill>
                  <a:srgbClr val="008000"/>
                </a:solidFill>
                <a:latin typeface="Consolas" panose="020B0609020204030204" pitchFamily="49" charset="0"/>
              </a:rPr>
              <a:t>// 00001111 11100100</a:t>
            </a:r>
            <a:r>
              <a:rPr lang="en-CA" dirty="0">
                <a:solidFill>
                  <a:srgbClr val="008000"/>
                </a:solidFill>
                <a:latin typeface="Tahoma" panose="020B0604030504040204" pitchFamily="34" charset="0"/>
              </a:rPr>
              <a:t>‬</a:t>
            </a:r>
            <a:r>
              <a:rPr lang="en-CA" dirty="0">
                <a:solidFill>
                  <a:srgbClr val="008000"/>
                </a:solidFill>
                <a:latin typeface="Consolas" panose="020B0609020204030204" pitchFamily="49" charset="0"/>
              </a:rPr>
              <a:t> becomes 00111111 10010000</a:t>
            </a:r>
            <a:r>
              <a:rPr lang="en-CA" dirty="0">
                <a:solidFill>
                  <a:srgbClr val="008000"/>
                </a:solidFill>
                <a:latin typeface="Tahoma" panose="020B0604030504040204" pitchFamily="34" charset="0"/>
              </a:rPr>
              <a:t>‬</a:t>
            </a:r>
            <a:r>
              <a:rPr lang="en-CA" dirty="0">
                <a:solidFill>
                  <a:srgbClr val="008000"/>
                </a:solidFill>
                <a:latin typeface="Consolas" panose="020B0609020204030204" pitchFamily="49" charset="0"/>
              </a:rPr>
              <a:t> = 16272</a:t>
            </a:r>
            <a:endParaRPr lang="en-CA" dirty="0">
              <a:solidFill>
                <a:srgbClr val="000000"/>
              </a:solidFill>
              <a:latin typeface="Consolas" panose="020B0609020204030204" pitchFamily="49" charset="0"/>
            </a:endParaRPr>
          </a:p>
          <a:p>
            <a:r>
              <a:rPr lang="en-CA" dirty="0" err="1">
                <a:solidFill>
                  <a:srgbClr val="2B91AF"/>
                </a:solidFill>
                <a:latin typeface="Consolas" panose="020B0609020204030204" pitchFamily="49" charset="0"/>
              </a:rPr>
              <a:t>Console</a:t>
            </a:r>
            <a:r>
              <a:rPr lang="en-CA" dirty="0" err="1">
                <a:solidFill>
                  <a:srgbClr val="000000"/>
                </a:solidFill>
                <a:latin typeface="Consolas" panose="020B0609020204030204" pitchFamily="49" charset="0"/>
              </a:rPr>
              <a:t>.</a:t>
            </a:r>
            <a:r>
              <a:rPr lang="en-CA" dirty="0" err="1">
                <a:solidFill>
                  <a:srgbClr val="74531F"/>
                </a:solidFill>
                <a:latin typeface="Consolas" panose="020B0609020204030204" pitchFamily="49" charset="0"/>
              </a:rPr>
              <a:t>WriteLine</a:t>
            </a:r>
            <a:r>
              <a:rPr lang="en-CA" dirty="0">
                <a:solidFill>
                  <a:srgbClr val="000000"/>
                </a:solidFill>
                <a:latin typeface="Consolas" panose="020B0609020204030204" pitchFamily="49" charset="0"/>
              </a:rPr>
              <a:t>(</a:t>
            </a:r>
            <a:r>
              <a:rPr lang="en-CA" dirty="0">
                <a:solidFill>
                  <a:srgbClr val="A31515"/>
                </a:solidFill>
                <a:latin typeface="Consolas" panose="020B0609020204030204" pitchFamily="49" charset="0"/>
              </a:rPr>
              <a:t>$"</a:t>
            </a:r>
            <a:r>
              <a:rPr lang="en-CA" dirty="0" err="1">
                <a:solidFill>
                  <a:srgbClr val="A31515"/>
                </a:solidFill>
                <a:latin typeface="Consolas" panose="020B0609020204030204" pitchFamily="49" charset="0"/>
              </a:rPr>
              <a:t>rshift</a:t>
            </a:r>
            <a:r>
              <a:rPr lang="en-CA" dirty="0">
                <a:solidFill>
                  <a:srgbClr val="A31515"/>
                </a:solidFill>
                <a:latin typeface="Consolas" panose="020B0609020204030204" pitchFamily="49" charset="0"/>
              </a:rPr>
              <a:t> = </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ex</a:t>
            </a:r>
            <a:r>
              <a:rPr lang="en-CA" dirty="0">
                <a:solidFill>
                  <a:srgbClr val="000000"/>
                </a:solidFill>
                <a:latin typeface="Consolas" panose="020B0609020204030204" pitchFamily="49" charset="0"/>
              </a:rPr>
              <a:t> }</a:t>
            </a:r>
            <a:r>
              <a:rPr lang="en-CA" dirty="0">
                <a:solidFill>
                  <a:srgbClr val="A31515"/>
                </a:solidFill>
                <a:latin typeface="Consolas" panose="020B0609020204030204" pitchFamily="49" charset="0"/>
              </a:rPr>
              <a:t>"</a:t>
            </a:r>
            <a:r>
              <a:rPr lang="en-CA"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3457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A few common pitfalls:</a:t>
            </a:r>
          </a:p>
          <a:p>
            <a:pPr marL="1028700" lvl="1" indent="-342900">
              <a:buFont typeface="Arial" panose="020B0604020202020204" pitchFamily="34" charset="0"/>
              <a:buChar char="•"/>
            </a:pPr>
            <a:r>
              <a:rPr lang="en-US" dirty="0"/>
              <a:t>The bitwise operators require two integers as their operands and will produce an integer as a result</a:t>
            </a:r>
          </a:p>
          <a:p>
            <a:pPr marL="1028700" lvl="1" indent="-342900">
              <a:buFont typeface="Arial" panose="020B0604020202020204" pitchFamily="34" charset="0"/>
              <a:buChar char="•"/>
            </a:pPr>
            <a:r>
              <a:rPr lang="en-US" dirty="0"/>
              <a:t>A new (larger) variable may be required if the bitwise operation produces a result larger than the available datatype</a:t>
            </a:r>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14</a:t>
            </a:fld>
            <a:endParaRPr lang="en-US" dirty="0"/>
          </a:p>
        </p:txBody>
      </p:sp>
      <p:sp>
        <p:nvSpPr>
          <p:cNvPr id="6" name="TextBox 5">
            <a:extLst>
              <a:ext uri="{FF2B5EF4-FFF2-40B4-BE49-F238E27FC236}">
                <a16:creationId xmlns:a16="http://schemas.microsoft.com/office/drawing/2014/main" id="{D37E9778-2CF8-42B0-90B0-67188994B740}"/>
              </a:ext>
            </a:extLst>
          </p:cNvPr>
          <p:cNvSpPr txBox="1"/>
          <p:nvPr/>
        </p:nvSpPr>
        <p:spPr>
          <a:xfrm>
            <a:off x="1611816" y="4055497"/>
            <a:ext cx="8968365" cy="923330"/>
          </a:xfrm>
          <a:prstGeom prst="rect">
            <a:avLst/>
          </a:prstGeom>
          <a:solidFill>
            <a:schemeClr val="bg1"/>
          </a:solidFill>
          <a:ln>
            <a:solidFill>
              <a:schemeClr val="accent1"/>
            </a:solidFill>
          </a:ln>
        </p:spPr>
        <p:txBody>
          <a:bodyPr wrap="square" rtlCol="0">
            <a:spAutoFit/>
          </a:bodyPr>
          <a:lstStyle/>
          <a:p>
            <a:r>
              <a:rPr lang="en-CA" dirty="0">
                <a:solidFill>
                  <a:srgbClr val="0000FF"/>
                </a:solidFill>
                <a:latin typeface="Consolas" panose="020B0609020204030204" pitchFamily="49" charset="0"/>
              </a:rPr>
              <a:t>byte</a:t>
            </a:r>
            <a:r>
              <a:rPr lang="en-CA" dirty="0">
                <a:solidFill>
                  <a:srgbClr val="000000"/>
                </a:solidFill>
                <a:latin typeface="Consolas" panose="020B0609020204030204" pitchFamily="49" charset="0"/>
              </a:rPr>
              <a:t> </a:t>
            </a:r>
            <a:r>
              <a:rPr lang="en-CA" dirty="0">
                <a:solidFill>
                  <a:srgbClr val="1F377F"/>
                </a:solidFill>
                <a:latin typeface="Consolas" panose="020B0609020204030204" pitchFamily="49" charset="0"/>
              </a:rPr>
              <a:t>wrong</a:t>
            </a:r>
            <a:r>
              <a:rPr lang="en-CA" dirty="0">
                <a:solidFill>
                  <a:srgbClr val="000000"/>
                </a:solidFill>
                <a:latin typeface="Consolas" panose="020B0609020204030204" pitchFamily="49" charset="0"/>
              </a:rPr>
              <a:t>;</a:t>
            </a:r>
          </a:p>
          <a:p>
            <a:r>
              <a:rPr lang="en-CA" dirty="0">
                <a:solidFill>
                  <a:srgbClr val="008000"/>
                </a:solidFill>
                <a:latin typeface="Consolas" panose="020B0609020204030204" pitchFamily="49" charset="0"/>
              </a:rPr>
              <a:t>//128: 10000000</a:t>
            </a:r>
          </a:p>
          <a:p>
            <a:r>
              <a:rPr lang="en-CA" dirty="0">
                <a:solidFill>
                  <a:srgbClr val="1F377F"/>
                </a:solidFill>
                <a:latin typeface="Consolas" panose="020B0609020204030204" pitchFamily="49" charset="0"/>
              </a:rPr>
              <a:t>wrong</a:t>
            </a:r>
            <a:r>
              <a:rPr lang="en-CA" dirty="0">
                <a:solidFill>
                  <a:srgbClr val="000000"/>
                </a:solidFill>
                <a:latin typeface="Consolas" panose="020B0609020204030204" pitchFamily="49" charset="0"/>
              </a:rPr>
              <a:t> = 128 &lt;&lt; 1; </a:t>
            </a:r>
            <a:r>
              <a:rPr lang="en-CA" dirty="0">
                <a:solidFill>
                  <a:srgbClr val="008000"/>
                </a:solidFill>
                <a:latin typeface="Consolas" panose="020B0609020204030204" pitchFamily="49" charset="0"/>
              </a:rPr>
              <a:t>// 10000000</a:t>
            </a:r>
            <a:r>
              <a:rPr lang="en-CA" dirty="0">
                <a:solidFill>
                  <a:srgbClr val="008000"/>
                </a:solidFill>
                <a:latin typeface="Tahoma" panose="020B0604030504040204" pitchFamily="34" charset="0"/>
              </a:rPr>
              <a:t>‬</a:t>
            </a:r>
            <a:r>
              <a:rPr lang="en-CA" dirty="0">
                <a:solidFill>
                  <a:srgbClr val="008000"/>
                </a:solidFill>
                <a:latin typeface="Consolas" panose="020B0609020204030204" pitchFamily="49" charset="0"/>
              </a:rPr>
              <a:t> becomes 1 00000000 = 256</a:t>
            </a:r>
            <a:endParaRPr lang="en-CA" dirty="0">
              <a:solidFill>
                <a:srgbClr val="000000"/>
              </a:solidFill>
              <a:latin typeface="Consolas" panose="020B0609020204030204" pitchFamily="49" charset="0"/>
            </a:endParaRPr>
          </a:p>
        </p:txBody>
      </p:sp>
      <p:sp>
        <p:nvSpPr>
          <p:cNvPr id="7" name="Multiplication Sign 6">
            <a:extLst>
              <a:ext uri="{FF2B5EF4-FFF2-40B4-BE49-F238E27FC236}">
                <a16:creationId xmlns:a16="http://schemas.microsoft.com/office/drawing/2014/main" id="{CDAAA71A-649D-4027-AD96-0E0CF991E12A}"/>
              </a:ext>
            </a:extLst>
          </p:cNvPr>
          <p:cNvSpPr/>
          <p:nvPr/>
        </p:nvSpPr>
        <p:spPr>
          <a:xfrm>
            <a:off x="3738283" y="4055497"/>
            <a:ext cx="627529" cy="6061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04996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1D4A-41C4-43CD-815D-C5CAEFA1C8E3}"/>
              </a:ext>
            </a:extLst>
          </p:cNvPr>
          <p:cNvSpPr>
            <a:spLocks noGrp="1"/>
          </p:cNvSpPr>
          <p:nvPr>
            <p:ph type="title"/>
          </p:nvPr>
        </p:nvSpPr>
        <p:spPr/>
        <p:txBody>
          <a:bodyPr>
            <a:normAutofit fontScale="90000"/>
          </a:bodyPr>
          <a:lstStyle/>
          <a:p>
            <a:r>
              <a:rPr lang="en-US" dirty="0"/>
              <a:t>Classes</a:t>
            </a:r>
          </a:p>
        </p:txBody>
      </p:sp>
      <p:sp>
        <p:nvSpPr>
          <p:cNvPr id="3" name="Content Placeholder 2">
            <a:extLst>
              <a:ext uri="{FF2B5EF4-FFF2-40B4-BE49-F238E27FC236}">
                <a16:creationId xmlns:a16="http://schemas.microsoft.com/office/drawing/2014/main" id="{DBB3AED1-F449-43B7-975C-CC7DE1CDBD50}"/>
              </a:ext>
            </a:extLst>
          </p:cNvPr>
          <p:cNvSpPr>
            <a:spLocks noGrp="1"/>
          </p:cNvSpPr>
          <p:nvPr>
            <p:ph idx="1"/>
          </p:nvPr>
        </p:nvSpPr>
        <p:spPr/>
        <p:txBody>
          <a:bodyPr/>
          <a:lstStyle/>
          <a:p>
            <a:pPr marL="342900" indent="-342900">
              <a:buFont typeface="Arial" panose="020B0604020202020204" pitchFamily="34" charset="0"/>
              <a:buChar char="•"/>
            </a:pPr>
            <a:r>
              <a:rPr lang="en-US" dirty="0"/>
              <a:t>C# has full support of classes just like any other object-oriented language</a:t>
            </a:r>
          </a:p>
          <a:p>
            <a:pPr marL="1028700" lvl="1" indent="-342900">
              <a:buFont typeface="Arial" panose="020B0604020202020204" pitchFamily="34" charset="0"/>
              <a:buChar char="•"/>
            </a:pPr>
            <a:r>
              <a:rPr lang="en-US" dirty="0"/>
              <a:t>Classes are very similar to Java</a:t>
            </a:r>
          </a:p>
          <a:p>
            <a:pPr marL="1028700" lvl="1" indent="-342900">
              <a:buFont typeface="Arial" panose="020B0604020202020204" pitchFamily="34" charset="0"/>
              <a:buChar char="•"/>
            </a:pPr>
            <a:r>
              <a:rPr lang="en-US" dirty="0"/>
              <a:t>Quickly review concepts but focus mainly on differences between other languages</a:t>
            </a:r>
          </a:p>
          <a:p>
            <a:pPr marL="1028700" lvl="1" indent="-342900">
              <a:buFont typeface="Arial" panose="020B0604020202020204" pitchFamily="34" charset="0"/>
              <a:buChar char="•"/>
            </a:pPr>
            <a:r>
              <a:rPr lang="en-US" dirty="0"/>
              <a:t>Assumption that you are already familiar with object-oriented concepts</a:t>
            </a:r>
          </a:p>
          <a:p>
            <a:pPr marL="342900" indent="-342900">
              <a:buFont typeface="Arial" panose="020B0604020202020204" pitchFamily="34" charset="0"/>
              <a:buChar char="•"/>
            </a:pPr>
            <a:r>
              <a:rPr lang="en-US" dirty="0"/>
              <a:t>Classes exhibit the three principal characteristics of object-oriented programming: encapsulation, inheritance, and polymorphism.</a:t>
            </a:r>
          </a:p>
        </p:txBody>
      </p:sp>
      <p:sp>
        <p:nvSpPr>
          <p:cNvPr id="4" name="Slide Number Placeholder 3">
            <a:extLst>
              <a:ext uri="{FF2B5EF4-FFF2-40B4-BE49-F238E27FC236}">
                <a16:creationId xmlns:a16="http://schemas.microsoft.com/office/drawing/2014/main" id="{D1E5ACB3-8540-4C6E-9C35-303EB697F90E}"/>
              </a:ext>
            </a:extLst>
          </p:cNvPr>
          <p:cNvSpPr>
            <a:spLocks noGrp="1"/>
          </p:cNvSpPr>
          <p:nvPr>
            <p:ph type="sldNum" sz="quarter" idx="12"/>
          </p:nvPr>
        </p:nvSpPr>
        <p:spPr/>
        <p:txBody>
          <a:bodyPr/>
          <a:lstStyle/>
          <a:p>
            <a:fld id="{57BFFEA6-FD0A-418C-BE47-3DCCF1ED53BD}" type="slidenum">
              <a:rPr lang="en-US" smtClean="0"/>
              <a:t>15</a:t>
            </a:fld>
            <a:endParaRPr lang="en-US" dirty="0"/>
          </a:p>
        </p:txBody>
      </p:sp>
    </p:spTree>
    <p:extLst>
      <p:ext uri="{BB962C8B-B14F-4D97-AF65-F5344CB8AC3E}">
        <p14:creationId xmlns:p14="http://schemas.microsoft.com/office/powerpoint/2010/main" val="838433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8FF38-97F3-448F-8B35-B305AAD3EF55}"/>
              </a:ext>
            </a:extLst>
          </p:cNvPr>
          <p:cNvSpPr>
            <a:spLocks noGrp="1"/>
          </p:cNvSpPr>
          <p:nvPr>
            <p:ph type="title"/>
          </p:nvPr>
        </p:nvSpPr>
        <p:spPr/>
        <p:txBody>
          <a:bodyPr>
            <a:normAutofit fontScale="90000"/>
          </a:bodyPr>
          <a:lstStyle/>
          <a:p>
            <a:r>
              <a:rPr lang="en-US" dirty="0"/>
              <a:t>Encapsulation</a:t>
            </a:r>
          </a:p>
        </p:txBody>
      </p:sp>
      <p:sp>
        <p:nvSpPr>
          <p:cNvPr id="3" name="Content Placeholder 2">
            <a:extLst>
              <a:ext uri="{FF2B5EF4-FFF2-40B4-BE49-F238E27FC236}">
                <a16:creationId xmlns:a16="http://schemas.microsoft.com/office/drawing/2014/main" id="{42BE3C6C-2273-4541-9EF7-8B5702A5B466}"/>
              </a:ext>
            </a:extLst>
          </p:cNvPr>
          <p:cNvSpPr>
            <a:spLocks noGrp="1"/>
          </p:cNvSpPr>
          <p:nvPr>
            <p:ph idx="1"/>
          </p:nvPr>
        </p:nvSpPr>
        <p:spPr/>
        <p:txBody>
          <a:bodyPr/>
          <a:lstStyle/>
          <a:p>
            <a:r>
              <a:rPr lang="en-US" dirty="0"/>
              <a:t>Encapsulation allows you to hide details. The details can still be accessed when necessary, but by intelligently encapsulating the details, large programs are made easier to understand, data is protected from inadvertent modification, and code becomes easier to maintain because the effects of a code change are limited to the scope of the encapsulation. Methods are examples of encapsulation.</a:t>
            </a:r>
          </a:p>
          <a:p>
            <a:endParaRPr lang="en-US" dirty="0"/>
          </a:p>
          <a:p>
            <a:pPr algn="r"/>
            <a:r>
              <a:rPr lang="en-US" i="1" dirty="0"/>
              <a:t>-- Essential C# 6.0 5/e Mark </a:t>
            </a:r>
            <a:r>
              <a:rPr lang="en-US" i="1" dirty="0" err="1"/>
              <a:t>Michaelis</a:t>
            </a:r>
            <a:r>
              <a:rPr lang="en-US" i="1" dirty="0"/>
              <a:t> with Eric Lippert</a:t>
            </a:r>
            <a:endParaRPr lang="en-CA" i="1" dirty="0"/>
          </a:p>
          <a:p>
            <a:endParaRPr lang="en-US" dirty="0"/>
          </a:p>
        </p:txBody>
      </p:sp>
      <p:sp>
        <p:nvSpPr>
          <p:cNvPr id="4" name="Slide Number Placeholder 3">
            <a:extLst>
              <a:ext uri="{FF2B5EF4-FFF2-40B4-BE49-F238E27FC236}">
                <a16:creationId xmlns:a16="http://schemas.microsoft.com/office/drawing/2014/main" id="{2178FFC7-DCFE-4123-81C6-856ECCF99379}"/>
              </a:ext>
            </a:extLst>
          </p:cNvPr>
          <p:cNvSpPr>
            <a:spLocks noGrp="1"/>
          </p:cNvSpPr>
          <p:nvPr>
            <p:ph type="sldNum" sz="quarter" idx="12"/>
          </p:nvPr>
        </p:nvSpPr>
        <p:spPr/>
        <p:txBody>
          <a:bodyPr/>
          <a:lstStyle/>
          <a:p>
            <a:fld id="{57BFFEA6-FD0A-418C-BE47-3DCCF1ED53BD}" type="slidenum">
              <a:rPr lang="en-US" smtClean="0"/>
              <a:t>16</a:t>
            </a:fld>
            <a:endParaRPr lang="en-US" dirty="0"/>
          </a:p>
        </p:txBody>
      </p:sp>
    </p:spTree>
    <p:extLst>
      <p:ext uri="{BB962C8B-B14F-4D97-AF65-F5344CB8AC3E}">
        <p14:creationId xmlns:p14="http://schemas.microsoft.com/office/powerpoint/2010/main" val="416618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F338-25DB-4168-9555-2DDC693CEDA9}"/>
              </a:ext>
            </a:extLst>
          </p:cNvPr>
          <p:cNvSpPr>
            <a:spLocks noGrp="1"/>
          </p:cNvSpPr>
          <p:nvPr>
            <p:ph type="title"/>
          </p:nvPr>
        </p:nvSpPr>
        <p:spPr/>
        <p:txBody>
          <a:bodyPr>
            <a:normAutofit fontScale="90000"/>
          </a:bodyPr>
          <a:lstStyle/>
          <a:p>
            <a:r>
              <a:rPr lang="en-US" dirty="0"/>
              <a:t>Inheritance</a:t>
            </a:r>
          </a:p>
        </p:txBody>
      </p:sp>
      <p:sp>
        <p:nvSpPr>
          <p:cNvPr id="3" name="Content Placeholder 2">
            <a:extLst>
              <a:ext uri="{FF2B5EF4-FFF2-40B4-BE49-F238E27FC236}">
                <a16:creationId xmlns:a16="http://schemas.microsoft.com/office/drawing/2014/main" id="{B2CC76F0-1E6F-4964-84B3-7000123E2EFE}"/>
              </a:ext>
            </a:extLst>
          </p:cNvPr>
          <p:cNvSpPr>
            <a:spLocks noGrp="1"/>
          </p:cNvSpPr>
          <p:nvPr>
            <p:ph idx="1"/>
          </p:nvPr>
        </p:nvSpPr>
        <p:spPr/>
        <p:txBody>
          <a:bodyPr>
            <a:normAutofit/>
          </a:bodyPr>
          <a:lstStyle/>
          <a:p>
            <a:r>
              <a:rPr lang="en-US" sz="2000" dirty="0"/>
              <a:t>Inheritance in object-oriented programming allows you to form “is a kind of” relationships between these similar but different items.</a:t>
            </a:r>
          </a:p>
          <a:p>
            <a:r>
              <a:rPr lang="en-US" sz="2000" dirty="0"/>
              <a:t>The inheritance relationship involves a minimum of two classes, such that one class is a more specific kind of the other</a:t>
            </a:r>
          </a:p>
          <a:p>
            <a:endParaRPr lang="en-US" sz="2000" dirty="0"/>
          </a:p>
          <a:p>
            <a:r>
              <a:rPr lang="en-US" sz="2000" dirty="0"/>
              <a:t>The more specialized type is called the </a:t>
            </a:r>
            <a:r>
              <a:rPr lang="en-US" sz="2000" b="1" dirty="0"/>
              <a:t>derived</a:t>
            </a:r>
            <a:r>
              <a:rPr lang="en-US" sz="2000" dirty="0"/>
              <a:t> type or the </a:t>
            </a:r>
            <a:r>
              <a:rPr lang="en-US" sz="2000" b="1" dirty="0"/>
              <a:t>subtype</a:t>
            </a:r>
            <a:r>
              <a:rPr lang="en-US" sz="2000" dirty="0"/>
              <a:t>. The more general type is called the </a:t>
            </a:r>
            <a:r>
              <a:rPr lang="en-US" sz="2000" b="1" dirty="0"/>
              <a:t>base</a:t>
            </a:r>
            <a:r>
              <a:rPr lang="en-US" sz="2000" dirty="0"/>
              <a:t> type or the </a:t>
            </a:r>
            <a:r>
              <a:rPr lang="en-US" sz="2000" b="1" dirty="0"/>
              <a:t>super</a:t>
            </a:r>
            <a:r>
              <a:rPr lang="en-US" sz="2000" dirty="0"/>
              <a:t> type. The </a:t>
            </a:r>
            <a:r>
              <a:rPr lang="en-US" sz="2000" b="1" dirty="0"/>
              <a:t>base</a:t>
            </a:r>
            <a:r>
              <a:rPr lang="en-US" sz="2000" dirty="0"/>
              <a:t> type is also often called the “</a:t>
            </a:r>
            <a:r>
              <a:rPr lang="en-US" sz="2000" b="1" dirty="0"/>
              <a:t>parent</a:t>
            </a:r>
            <a:r>
              <a:rPr lang="en-US" sz="2000" dirty="0"/>
              <a:t>” type and its </a:t>
            </a:r>
            <a:r>
              <a:rPr lang="en-US" sz="2000" b="1" dirty="0"/>
              <a:t>derived</a:t>
            </a:r>
            <a:r>
              <a:rPr lang="en-US" sz="2000" dirty="0"/>
              <a:t> types are often called its “</a:t>
            </a:r>
            <a:r>
              <a:rPr lang="en-US" sz="2000" b="1" dirty="0"/>
              <a:t>child</a:t>
            </a:r>
            <a:r>
              <a:rPr lang="en-US" sz="2000" dirty="0"/>
              <a:t>” types</a:t>
            </a:r>
          </a:p>
          <a:p>
            <a:endParaRPr lang="en-US" sz="2000" i="1" dirty="0"/>
          </a:p>
          <a:p>
            <a:pPr algn="r"/>
            <a:r>
              <a:rPr lang="en-US" sz="2000" i="1" dirty="0"/>
              <a:t>-- Essential C# 6.0 5/e Mark </a:t>
            </a:r>
            <a:r>
              <a:rPr lang="en-US" sz="2000" i="1" dirty="0" err="1"/>
              <a:t>Michaelis</a:t>
            </a:r>
            <a:r>
              <a:rPr lang="en-US" sz="2000" i="1" dirty="0"/>
              <a:t> with Eric Lippert</a:t>
            </a:r>
            <a:endParaRPr lang="en-CA" sz="2000" i="1" dirty="0"/>
          </a:p>
        </p:txBody>
      </p:sp>
      <p:sp>
        <p:nvSpPr>
          <p:cNvPr id="4" name="Slide Number Placeholder 3">
            <a:extLst>
              <a:ext uri="{FF2B5EF4-FFF2-40B4-BE49-F238E27FC236}">
                <a16:creationId xmlns:a16="http://schemas.microsoft.com/office/drawing/2014/main" id="{90A0A7F3-A15F-473A-84D7-6193DF058682}"/>
              </a:ext>
            </a:extLst>
          </p:cNvPr>
          <p:cNvSpPr>
            <a:spLocks noGrp="1"/>
          </p:cNvSpPr>
          <p:nvPr>
            <p:ph type="sldNum" sz="quarter" idx="12"/>
          </p:nvPr>
        </p:nvSpPr>
        <p:spPr/>
        <p:txBody>
          <a:bodyPr/>
          <a:lstStyle/>
          <a:p>
            <a:fld id="{57BFFEA6-FD0A-418C-BE47-3DCCF1ED53BD}" type="slidenum">
              <a:rPr lang="en-US" smtClean="0"/>
              <a:t>17</a:t>
            </a:fld>
            <a:endParaRPr lang="en-US" dirty="0"/>
          </a:p>
        </p:txBody>
      </p:sp>
    </p:spTree>
    <p:extLst>
      <p:ext uri="{BB962C8B-B14F-4D97-AF65-F5344CB8AC3E}">
        <p14:creationId xmlns:p14="http://schemas.microsoft.com/office/powerpoint/2010/main" val="308459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F338-25DB-4168-9555-2DDC693CEDA9}"/>
              </a:ext>
            </a:extLst>
          </p:cNvPr>
          <p:cNvSpPr>
            <a:spLocks noGrp="1"/>
          </p:cNvSpPr>
          <p:nvPr>
            <p:ph type="title"/>
          </p:nvPr>
        </p:nvSpPr>
        <p:spPr/>
        <p:txBody>
          <a:bodyPr>
            <a:normAutofit fontScale="90000"/>
          </a:bodyPr>
          <a:lstStyle/>
          <a:p>
            <a:r>
              <a:rPr lang="en-US" dirty="0"/>
              <a:t>Inheritance</a:t>
            </a:r>
          </a:p>
        </p:txBody>
      </p:sp>
      <p:sp>
        <p:nvSpPr>
          <p:cNvPr id="3" name="Content Placeholder 2">
            <a:extLst>
              <a:ext uri="{FF2B5EF4-FFF2-40B4-BE49-F238E27FC236}">
                <a16:creationId xmlns:a16="http://schemas.microsoft.com/office/drawing/2014/main" id="{B2CC76F0-1E6F-4964-84B3-7000123E2EFE}"/>
              </a:ext>
            </a:extLst>
          </p:cNvPr>
          <p:cNvSpPr>
            <a:spLocks noGrp="1"/>
          </p:cNvSpPr>
          <p:nvPr>
            <p:ph idx="1"/>
          </p:nvPr>
        </p:nvSpPr>
        <p:spPr/>
        <p:txBody>
          <a:bodyPr>
            <a:normAutofit/>
          </a:bodyPr>
          <a:lstStyle/>
          <a:p>
            <a:r>
              <a:rPr lang="en-US" sz="1800" dirty="0" err="1"/>
              <a:t>HardDrive</a:t>
            </a:r>
            <a:r>
              <a:rPr lang="en-US" sz="1800" dirty="0"/>
              <a:t> is a more specific kind of </a:t>
            </a:r>
            <a:r>
              <a:rPr lang="en-US" sz="1800" dirty="0" err="1"/>
              <a:t>StorageMedia</a:t>
            </a:r>
            <a:r>
              <a:rPr lang="en-US" sz="1800" dirty="0"/>
              <a:t>. Although the more specialized type, </a:t>
            </a:r>
            <a:r>
              <a:rPr lang="en-US" sz="1800" dirty="0" err="1"/>
              <a:t>HardDrive</a:t>
            </a:r>
            <a:r>
              <a:rPr lang="en-US" sz="1800" dirty="0"/>
              <a:t>, is a kind of </a:t>
            </a:r>
            <a:r>
              <a:rPr lang="en-US" sz="1800" dirty="0" err="1"/>
              <a:t>StorageMedia</a:t>
            </a:r>
            <a:r>
              <a:rPr lang="en-US" sz="1800" dirty="0"/>
              <a:t>, the reverse is not true—that is, an instance of </a:t>
            </a:r>
            <a:r>
              <a:rPr lang="en-US" sz="1800" dirty="0" err="1"/>
              <a:t>StorageMedia</a:t>
            </a:r>
            <a:r>
              <a:rPr lang="en-US" sz="1800" dirty="0"/>
              <a:t> is not necessarily a </a:t>
            </a:r>
            <a:r>
              <a:rPr lang="en-US" sz="1800" dirty="0" err="1"/>
              <a:t>HardDrive</a:t>
            </a:r>
            <a:r>
              <a:rPr lang="en-US" sz="1800" dirty="0"/>
              <a:t>.</a:t>
            </a:r>
          </a:p>
        </p:txBody>
      </p:sp>
      <p:sp>
        <p:nvSpPr>
          <p:cNvPr id="4" name="Slide Number Placeholder 3">
            <a:extLst>
              <a:ext uri="{FF2B5EF4-FFF2-40B4-BE49-F238E27FC236}">
                <a16:creationId xmlns:a16="http://schemas.microsoft.com/office/drawing/2014/main" id="{90A0A7F3-A15F-473A-84D7-6193DF058682}"/>
              </a:ext>
            </a:extLst>
          </p:cNvPr>
          <p:cNvSpPr>
            <a:spLocks noGrp="1"/>
          </p:cNvSpPr>
          <p:nvPr>
            <p:ph type="sldNum" sz="quarter" idx="12"/>
          </p:nvPr>
        </p:nvSpPr>
        <p:spPr/>
        <p:txBody>
          <a:bodyPr/>
          <a:lstStyle/>
          <a:p>
            <a:fld id="{57BFFEA6-FD0A-418C-BE47-3DCCF1ED53BD}" type="slidenum">
              <a:rPr lang="en-US" smtClean="0"/>
              <a:t>18</a:t>
            </a:fld>
            <a:endParaRPr lang="en-US" dirty="0"/>
          </a:p>
        </p:txBody>
      </p:sp>
      <p:pic>
        <p:nvPicPr>
          <p:cNvPr id="5" name="Picture 4">
            <a:extLst>
              <a:ext uri="{FF2B5EF4-FFF2-40B4-BE49-F238E27FC236}">
                <a16:creationId xmlns:a16="http://schemas.microsoft.com/office/drawing/2014/main" id="{71FF24DA-48F5-4D87-9511-65CCA0E4EDE6}"/>
              </a:ext>
            </a:extLst>
          </p:cNvPr>
          <p:cNvPicPr>
            <a:picLocks noChangeAspect="1"/>
          </p:cNvPicPr>
          <p:nvPr/>
        </p:nvPicPr>
        <p:blipFill>
          <a:blip r:embed="rId2"/>
          <a:stretch>
            <a:fillRect/>
          </a:stretch>
        </p:blipFill>
        <p:spPr>
          <a:xfrm>
            <a:off x="3212458" y="2810691"/>
            <a:ext cx="5767082" cy="3062325"/>
          </a:xfrm>
          <a:prstGeom prst="rect">
            <a:avLst/>
          </a:prstGeom>
        </p:spPr>
      </p:pic>
    </p:spTree>
    <p:extLst>
      <p:ext uri="{BB962C8B-B14F-4D97-AF65-F5344CB8AC3E}">
        <p14:creationId xmlns:p14="http://schemas.microsoft.com/office/powerpoint/2010/main" val="1332750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AEAF-0620-4EF0-AEB9-03136FE0989C}"/>
              </a:ext>
            </a:extLst>
          </p:cNvPr>
          <p:cNvSpPr>
            <a:spLocks noGrp="1"/>
          </p:cNvSpPr>
          <p:nvPr>
            <p:ph type="title"/>
          </p:nvPr>
        </p:nvSpPr>
        <p:spPr/>
        <p:txBody>
          <a:bodyPr>
            <a:normAutofit fontScale="90000"/>
          </a:bodyPr>
          <a:lstStyle/>
          <a:p>
            <a:r>
              <a:rPr lang="en-US" dirty="0"/>
              <a:t>Polymorphism</a:t>
            </a:r>
          </a:p>
        </p:txBody>
      </p:sp>
      <p:sp>
        <p:nvSpPr>
          <p:cNvPr id="3" name="Content Placeholder 2">
            <a:extLst>
              <a:ext uri="{FF2B5EF4-FFF2-40B4-BE49-F238E27FC236}">
                <a16:creationId xmlns:a16="http://schemas.microsoft.com/office/drawing/2014/main" id="{53A2BAAA-A57E-4BE1-A6D2-067389713E20}"/>
              </a:ext>
            </a:extLst>
          </p:cNvPr>
          <p:cNvSpPr>
            <a:spLocks noGrp="1"/>
          </p:cNvSpPr>
          <p:nvPr>
            <p:ph idx="1"/>
          </p:nvPr>
        </p:nvSpPr>
        <p:spPr/>
        <p:txBody>
          <a:bodyPr>
            <a:normAutofit/>
          </a:bodyPr>
          <a:lstStyle/>
          <a:p>
            <a:r>
              <a:rPr lang="en-US" dirty="0"/>
              <a:t>Polymorphism is formed from poly, meaning “many,” and morph, meaning “form.” In the context of objects, polymorphism means that a single method or type can have many forms of implementation.</a:t>
            </a:r>
          </a:p>
          <a:p>
            <a:endParaRPr lang="en-US" dirty="0"/>
          </a:p>
          <a:p>
            <a:r>
              <a:rPr lang="en-US" dirty="0"/>
              <a:t>Polymorphism is the principle that a type can take care of the exact details of a method’s implementation because the method appears on multiple derived types, each of which shares a common base type (or interface) that also contains the same method signature.</a:t>
            </a:r>
          </a:p>
          <a:p>
            <a:pPr algn="r"/>
            <a:r>
              <a:rPr lang="en-US" i="1" dirty="0"/>
              <a:t>-- Essential C# 6.0 5/e Mark </a:t>
            </a:r>
            <a:r>
              <a:rPr lang="en-US" i="1" dirty="0" err="1"/>
              <a:t>Michaelis</a:t>
            </a:r>
            <a:r>
              <a:rPr lang="en-US" i="1" dirty="0"/>
              <a:t> with Eric Lippert</a:t>
            </a:r>
            <a:endParaRPr lang="en-CA" i="1" dirty="0"/>
          </a:p>
          <a:p>
            <a:endParaRPr lang="en-US" dirty="0"/>
          </a:p>
        </p:txBody>
      </p:sp>
      <p:sp>
        <p:nvSpPr>
          <p:cNvPr id="4" name="Slide Number Placeholder 3">
            <a:extLst>
              <a:ext uri="{FF2B5EF4-FFF2-40B4-BE49-F238E27FC236}">
                <a16:creationId xmlns:a16="http://schemas.microsoft.com/office/drawing/2014/main" id="{58648AC8-3B6B-4D11-935C-1843EB557400}"/>
              </a:ext>
            </a:extLst>
          </p:cNvPr>
          <p:cNvSpPr>
            <a:spLocks noGrp="1"/>
          </p:cNvSpPr>
          <p:nvPr>
            <p:ph type="sldNum" sz="quarter" idx="12"/>
          </p:nvPr>
        </p:nvSpPr>
        <p:spPr/>
        <p:txBody>
          <a:bodyPr/>
          <a:lstStyle/>
          <a:p>
            <a:fld id="{57BFFEA6-FD0A-418C-BE47-3DCCF1ED53BD}" type="slidenum">
              <a:rPr lang="en-US" smtClean="0"/>
              <a:t>19</a:t>
            </a:fld>
            <a:endParaRPr lang="en-US" dirty="0"/>
          </a:p>
        </p:txBody>
      </p:sp>
    </p:spTree>
    <p:extLst>
      <p:ext uri="{BB962C8B-B14F-4D97-AF65-F5344CB8AC3E}">
        <p14:creationId xmlns:p14="http://schemas.microsoft.com/office/powerpoint/2010/main" val="261350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t>Introduction to C#</a:t>
            </a:r>
          </a:p>
        </p:txBody>
      </p:sp>
      <p:sp>
        <p:nvSpPr>
          <p:cNvPr id="6" name="Text Placeholder 5"/>
          <p:cNvSpPr>
            <a:spLocks noGrp="1"/>
          </p:cNvSpPr>
          <p:nvPr>
            <p:ph type="body" idx="1"/>
          </p:nvPr>
        </p:nvSpPr>
        <p:spPr/>
        <p:txBody>
          <a:bodyPr/>
          <a:lstStyle/>
          <a:p>
            <a:r>
              <a:rPr lang="en-US"/>
              <a:t>Lecture 3</a:t>
            </a:r>
            <a:endParaRPr lang="en-US" dirty="0"/>
          </a:p>
        </p:txBody>
      </p:sp>
    </p:spTree>
    <p:extLst>
      <p:ext uri="{BB962C8B-B14F-4D97-AF65-F5344CB8AC3E}">
        <p14:creationId xmlns:p14="http://schemas.microsoft.com/office/powerpoint/2010/main" val="3794402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019-BEBF-4312-BA73-FA2B4E571DFB}"/>
              </a:ext>
            </a:extLst>
          </p:cNvPr>
          <p:cNvSpPr>
            <a:spLocks noGrp="1"/>
          </p:cNvSpPr>
          <p:nvPr>
            <p:ph type="title"/>
          </p:nvPr>
        </p:nvSpPr>
        <p:spPr/>
        <p:txBody>
          <a:bodyPr>
            <a:normAutofit fontScale="90000"/>
          </a:bodyPr>
          <a:lstStyle/>
          <a:p>
            <a:r>
              <a:rPr lang="en-US" dirty="0"/>
              <a:t>Polymorphism</a:t>
            </a:r>
          </a:p>
        </p:txBody>
      </p:sp>
      <p:sp>
        <p:nvSpPr>
          <p:cNvPr id="3" name="Content Placeholder 2">
            <a:extLst>
              <a:ext uri="{FF2B5EF4-FFF2-40B4-BE49-F238E27FC236}">
                <a16:creationId xmlns:a16="http://schemas.microsoft.com/office/drawing/2014/main" id="{DC6E4D58-8ECB-4F86-8DBB-20FEADC9C715}"/>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Suppose you have a media player that can play both CD music discs and DVDs containing MP3s. </a:t>
            </a:r>
          </a:p>
          <a:p>
            <a:pPr marL="342900" indent="-342900">
              <a:buFont typeface="Arial" panose="020B0604020202020204" pitchFamily="34" charset="0"/>
              <a:buChar char="•"/>
            </a:pPr>
            <a:r>
              <a:rPr lang="en-US" dirty="0"/>
              <a:t>The exact implementation of the Play() method will vary depending on the media type. </a:t>
            </a:r>
          </a:p>
          <a:p>
            <a:pPr marL="342900" indent="-342900">
              <a:buFont typeface="Arial" panose="020B0604020202020204" pitchFamily="34" charset="0"/>
              <a:buChar char="•"/>
            </a:pPr>
            <a:r>
              <a:rPr lang="en-US" dirty="0"/>
              <a:t>Calling Play() on an object representing a music CD or on an object representing a music DVD will play music in both cases, because each object’s type understands the intricacies of playing. </a:t>
            </a:r>
          </a:p>
          <a:p>
            <a:pPr marL="342900" indent="-342900">
              <a:buFont typeface="Arial" panose="020B0604020202020204" pitchFamily="34" charset="0"/>
              <a:buChar char="•"/>
            </a:pPr>
            <a:r>
              <a:rPr lang="en-US" dirty="0"/>
              <a:t>All that the media player knows about is the common base type, </a:t>
            </a:r>
            <a:r>
              <a:rPr lang="en-US" dirty="0" err="1"/>
              <a:t>OpticalStorageMedia</a:t>
            </a:r>
            <a:r>
              <a:rPr lang="en-US" dirty="0"/>
              <a:t>, and the fact that it defines the Play() method.</a:t>
            </a:r>
          </a:p>
        </p:txBody>
      </p:sp>
      <p:sp>
        <p:nvSpPr>
          <p:cNvPr id="4" name="Slide Number Placeholder 3">
            <a:extLst>
              <a:ext uri="{FF2B5EF4-FFF2-40B4-BE49-F238E27FC236}">
                <a16:creationId xmlns:a16="http://schemas.microsoft.com/office/drawing/2014/main" id="{A47FC1CF-1AA0-4413-89D9-38ED9C0B19EC}"/>
              </a:ext>
            </a:extLst>
          </p:cNvPr>
          <p:cNvSpPr>
            <a:spLocks noGrp="1"/>
          </p:cNvSpPr>
          <p:nvPr>
            <p:ph type="sldNum" sz="quarter" idx="12"/>
          </p:nvPr>
        </p:nvSpPr>
        <p:spPr/>
        <p:txBody>
          <a:bodyPr/>
          <a:lstStyle/>
          <a:p>
            <a:fld id="{57BFFEA6-FD0A-418C-BE47-3DCCF1ED53BD}" type="slidenum">
              <a:rPr lang="en-US" smtClean="0"/>
              <a:t>20</a:t>
            </a:fld>
            <a:endParaRPr lang="en-US" dirty="0"/>
          </a:p>
        </p:txBody>
      </p:sp>
    </p:spTree>
    <p:extLst>
      <p:ext uri="{BB962C8B-B14F-4D97-AF65-F5344CB8AC3E}">
        <p14:creationId xmlns:p14="http://schemas.microsoft.com/office/powerpoint/2010/main" val="1544803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C66AC-169E-4F16-A3D6-00039185CBE2}"/>
              </a:ext>
            </a:extLst>
          </p:cNvPr>
          <p:cNvSpPr>
            <a:spLocks noGrp="1"/>
          </p:cNvSpPr>
          <p:nvPr>
            <p:ph type="title"/>
          </p:nvPr>
        </p:nvSpPr>
        <p:spPr/>
        <p:txBody>
          <a:bodyPr>
            <a:normAutofit fontScale="90000"/>
          </a:bodyPr>
          <a:lstStyle/>
          <a:p>
            <a:r>
              <a:rPr lang="en-US" dirty="0"/>
              <a:t>Declaring a Class</a:t>
            </a:r>
          </a:p>
        </p:txBody>
      </p:sp>
      <p:sp>
        <p:nvSpPr>
          <p:cNvPr id="3" name="Content Placeholder 2">
            <a:extLst>
              <a:ext uri="{FF2B5EF4-FFF2-40B4-BE49-F238E27FC236}">
                <a16:creationId xmlns:a16="http://schemas.microsoft.com/office/drawing/2014/main" id="{A2C4F722-5719-4E2C-A09D-527764A4B4FF}"/>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Defining a class in C# involves using the keyword </a:t>
            </a:r>
            <a:r>
              <a:rPr lang="en-US" dirty="0">
                <a:latin typeface="Courier New" panose="02070309020205020404" pitchFamily="49" charset="0"/>
                <a:cs typeface="Courier New" panose="02070309020205020404" pitchFamily="49" charset="0"/>
              </a:rPr>
              <a:t>class</a:t>
            </a:r>
          </a:p>
          <a:p>
            <a:pPr marL="1028700" lvl="1" indent="-342900">
              <a:buFont typeface="Arial" panose="020B0604020202020204" pitchFamily="34" charset="0"/>
              <a:buChar char="•"/>
            </a:pPr>
            <a:r>
              <a:rPr lang="en-US" dirty="0">
                <a:cs typeface="Courier New" panose="02070309020205020404" pitchFamily="49" charset="0"/>
              </a:rPr>
              <a:t>Generally, you place each class in its own file</a:t>
            </a:r>
          </a:p>
          <a:p>
            <a:pPr marL="1028700" lvl="1" indent="-342900">
              <a:buFont typeface="Arial" panose="020B0604020202020204" pitchFamily="34" charset="0"/>
              <a:buChar char="•"/>
            </a:pPr>
            <a:endParaRPr lang="en-US" dirty="0">
              <a:cs typeface="Courier New" panose="02070309020205020404" pitchFamily="49" charset="0"/>
            </a:endParaRPr>
          </a:p>
          <a:p>
            <a:pPr marL="1028700" lvl="1" indent="-342900">
              <a:buFont typeface="Arial" panose="020B0604020202020204" pitchFamily="34" charset="0"/>
              <a:buChar char="•"/>
            </a:pPr>
            <a:endParaRPr lang="en-US" dirty="0">
              <a:cs typeface="Courier New" panose="02070309020205020404" pitchFamily="49" charset="0"/>
            </a:endParaRPr>
          </a:p>
          <a:p>
            <a:pPr marL="1028700" lvl="1" indent="-342900">
              <a:buFont typeface="Arial" panose="020B0604020202020204" pitchFamily="34" charset="0"/>
              <a:buChar char="•"/>
            </a:pPr>
            <a:endParaRPr lang="en-US" dirty="0">
              <a:cs typeface="Courier New" panose="02070309020205020404" pitchFamily="49" charset="0"/>
            </a:endParaRPr>
          </a:p>
          <a:p>
            <a:pPr marL="342900" indent="-342900">
              <a:buFont typeface="Arial" panose="020B0604020202020204" pitchFamily="34" charset="0"/>
              <a:buChar char="•"/>
            </a:pPr>
            <a:r>
              <a:rPr lang="en-US" dirty="0">
                <a:cs typeface="Courier New" panose="02070309020205020404" pitchFamily="49" charset="0"/>
              </a:rPr>
              <a:t>Once you’ve defined a new class, you can instantiate it by declaring a variable of its type</a:t>
            </a:r>
          </a:p>
          <a:p>
            <a:pPr marL="342900" indent="-342900">
              <a:buFont typeface="Arial" panose="020B0604020202020204" pitchFamily="34" charset="0"/>
              <a:buChar char="•"/>
            </a:pPr>
            <a:endParaRPr lang="en-US" dirty="0">
              <a:cs typeface="Courier New" panose="02070309020205020404" pitchFamily="49" charset="0"/>
            </a:endParaRPr>
          </a:p>
          <a:p>
            <a:pPr marL="342900" indent="-342900">
              <a:buFont typeface="Arial" panose="020B0604020202020204" pitchFamily="34" charset="0"/>
              <a:buChar char="•"/>
            </a:pPr>
            <a:endParaRPr lang="en-US" dirty="0">
              <a:cs typeface="Courier New" panose="02070309020205020404" pitchFamily="49" charset="0"/>
            </a:endParaRPr>
          </a:p>
          <a:p>
            <a:pPr marL="342900" indent="-342900">
              <a:buFont typeface="Arial" panose="020B0604020202020204" pitchFamily="34" charset="0"/>
              <a:buChar char="•"/>
            </a:pPr>
            <a:r>
              <a:rPr lang="en-US" dirty="0">
                <a:cs typeface="Courier New" panose="02070309020205020404" pitchFamily="49" charset="0"/>
              </a:rPr>
              <a:t>The </a:t>
            </a:r>
            <a:r>
              <a:rPr lang="en-US" dirty="0">
                <a:latin typeface="Courier New" panose="02070309020205020404" pitchFamily="49" charset="0"/>
                <a:cs typeface="Courier New" panose="02070309020205020404" pitchFamily="49" charset="0"/>
              </a:rPr>
              <a:t>new</a:t>
            </a:r>
            <a:r>
              <a:rPr lang="en-US" dirty="0">
                <a:cs typeface="Courier New" panose="02070309020205020404" pitchFamily="49" charset="0"/>
              </a:rPr>
              <a:t> operator provides an instruction to the runtime to allocate memory for a </a:t>
            </a:r>
            <a:r>
              <a:rPr lang="en-US" b="1" dirty="0">
                <a:cs typeface="Courier New" panose="02070309020205020404" pitchFamily="49" charset="0"/>
              </a:rPr>
              <a:t>Student</a:t>
            </a:r>
            <a:r>
              <a:rPr lang="en-US" dirty="0">
                <a:cs typeface="Courier New" panose="02070309020205020404" pitchFamily="49" charset="0"/>
              </a:rPr>
              <a:t> object, instantiate the object, and return a reference to the instance.</a:t>
            </a:r>
          </a:p>
        </p:txBody>
      </p:sp>
      <p:sp>
        <p:nvSpPr>
          <p:cNvPr id="4" name="Slide Number Placeholder 3">
            <a:extLst>
              <a:ext uri="{FF2B5EF4-FFF2-40B4-BE49-F238E27FC236}">
                <a16:creationId xmlns:a16="http://schemas.microsoft.com/office/drawing/2014/main" id="{F8D352DF-3A5B-45FD-A9D1-80FB3DD63020}"/>
              </a:ext>
            </a:extLst>
          </p:cNvPr>
          <p:cNvSpPr>
            <a:spLocks noGrp="1"/>
          </p:cNvSpPr>
          <p:nvPr>
            <p:ph type="sldNum" sz="quarter" idx="12"/>
          </p:nvPr>
        </p:nvSpPr>
        <p:spPr/>
        <p:txBody>
          <a:bodyPr/>
          <a:lstStyle/>
          <a:p>
            <a:fld id="{57BFFEA6-FD0A-418C-BE47-3DCCF1ED53BD}" type="slidenum">
              <a:rPr lang="en-US" smtClean="0"/>
              <a:t>21</a:t>
            </a:fld>
            <a:endParaRPr lang="en-US" dirty="0"/>
          </a:p>
        </p:txBody>
      </p:sp>
      <p:sp>
        <p:nvSpPr>
          <p:cNvPr id="5" name="TextBox 4">
            <a:extLst>
              <a:ext uri="{FF2B5EF4-FFF2-40B4-BE49-F238E27FC236}">
                <a16:creationId xmlns:a16="http://schemas.microsoft.com/office/drawing/2014/main" id="{0FDBCC08-3065-44FD-A6E5-6DF8C10D3D60}"/>
              </a:ext>
            </a:extLst>
          </p:cNvPr>
          <p:cNvSpPr txBox="1"/>
          <p:nvPr/>
        </p:nvSpPr>
        <p:spPr>
          <a:xfrm>
            <a:off x="4023061" y="2325681"/>
            <a:ext cx="4145873" cy="738664"/>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C6240E6B-35DB-4E19-8C22-0BB8BB4EC34B}"/>
              </a:ext>
            </a:extLst>
          </p:cNvPr>
          <p:cNvSpPr txBox="1"/>
          <p:nvPr/>
        </p:nvSpPr>
        <p:spPr>
          <a:xfrm>
            <a:off x="4023062" y="3979425"/>
            <a:ext cx="4145873" cy="738664"/>
          </a:xfrm>
          <a:prstGeom prst="rect">
            <a:avLst/>
          </a:prstGeom>
          <a:solidFill>
            <a:schemeClr val="bg1"/>
          </a:solidFill>
          <a:ln>
            <a:solidFill>
              <a:schemeClr val="accent1"/>
            </a:solidFill>
          </a:ln>
        </p:spPr>
        <p:txBody>
          <a:bodyPr wrap="square" rtlCol="0">
            <a:spAutoFit/>
          </a:bodyPr>
          <a:lstStyle/>
          <a:p>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student1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//OR</a:t>
            </a:r>
            <a:endParaRPr lang="en-US" sz="1400" dirty="0">
              <a:solidFill>
                <a:srgbClr val="000000"/>
              </a:solidFill>
              <a:latin typeface="Consolas" panose="020B0609020204030204" pitchFamily="49" charset="0"/>
            </a:endParaRPr>
          </a:p>
          <a:p>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student2;</a:t>
            </a:r>
          </a:p>
          <a:p>
            <a:r>
              <a:rPr lang="en-US" sz="1400" dirty="0">
                <a:solidFill>
                  <a:srgbClr val="000000"/>
                </a:solidFill>
                <a:latin typeface="Consolas" panose="020B0609020204030204" pitchFamily="49" charset="0"/>
              </a:rPr>
              <a:t>student2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409589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4ACEB-7E6B-49A3-A6A0-84BDCFF21CFF}"/>
              </a:ext>
            </a:extLst>
          </p:cNvPr>
          <p:cNvSpPr>
            <a:spLocks noGrp="1"/>
          </p:cNvSpPr>
          <p:nvPr>
            <p:ph type="title"/>
          </p:nvPr>
        </p:nvSpPr>
        <p:spPr/>
        <p:txBody>
          <a:bodyPr>
            <a:normAutofit fontScale="90000"/>
          </a:bodyPr>
          <a:lstStyle/>
          <a:p>
            <a:r>
              <a:rPr lang="en-US" dirty="0"/>
              <a:t>Memory Allocation/Deallocation</a:t>
            </a:r>
          </a:p>
        </p:txBody>
      </p:sp>
      <p:sp>
        <p:nvSpPr>
          <p:cNvPr id="3" name="Content Placeholder 2">
            <a:extLst>
              <a:ext uri="{FF2B5EF4-FFF2-40B4-BE49-F238E27FC236}">
                <a16:creationId xmlns:a16="http://schemas.microsoft.com/office/drawing/2014/main" id="{89CEF18F-13DD-486C-AA36-4E7C93CD2E4C}"/>
              </a:ext>
            </a:extLst>
          </p:cNvPr>
          <p:cNvSpPr>
            <a:spLocks noGrp="1"/>
          </p:cNvSpPr>
          <p:nvPr>
            <p:ph idx="1"/>
          </p:nvPr>
        </p:nvSpPr>
        <p:spPr/>
        <p:txBody>
          <a:bodyPr/>
          <a:lstStyle/>
          <a:p>
            <a:pPr marL="342900" indent="-342900">
              <a:buFont typeface="Arial" panose="020B0604020202020204" pitchFamily="34" charset="0"/>
              <a:buChar char="•"/>
            </a:pPr>
            <a:r>
              <a:rPr lang="en-US" dirty="0"/>
              <a:t>Although there is an operator to allocate memory, in C#, there is no operator for de-allocating memory</a:t>
            </a:r>
          </a:p>
          <a:p>
            <a:pPr marL="342900" indent="-342900">
              <a:buFont typeface="Arial" panose="020B0604020202020204" pitchFamily="34" charset="0"/>
              <a:buChar char="•"/>
            </a:pPr>
            <a:r>
              <a:rPr lang="en-US" dirty="0"/>
              <a:t>The runtime will automatically reclaim memory sometime after the object becomes inaccessible.</a:t>
            </a:r>
          </a:p>
          <a:p>
            <a:pPr marL="342900" indent="-342900">
              <a:buFont typeface="Arial" panose="020B0604020202020204" pitchFamily="34" charset="0"/>
              <a:buChar char="•"/>
            </a:pPr>
            <a:r>
              <a:rPr lang="en-US" dirty="0"/>
              <a:t>The garbage collector is responsible for the automatic de-allocation.</a:t>
            </a:r>
          </a:p>
          <a:p>
            <a:pPr marL="1028700" lvl="1" indent="-342900">
              <a:buFont typeface="Arial" panose="020B0604020202020204" pitchFamily="34" charset="0"/>
              <a:buChar char="•"/>
            </a:pPr>
            <a:r>
              <a:rPr lang="en-US" dirty="0"/>
              <a:t>It determines with objects are no longer referenced and then de-allocates the memory for said objects.</a:t>
            </a:r>
          </a:p>
        </p:txBody>
      </p:sp>
      <p:sp>
        <p:nvSpPr>
          <p:cNvPr id="4" name="Slide Number Placeholder 3">
            <a:extLst>
              <a:ext uri="{FF2B5EF4-FFF2-40B4-BE49-F238E27FC236}">
                <a16:creationId xmlns:a16="http://schemas.microsoft.com/office/drawing/2014/main" id="{E79B81D2-0651-40E9-963C-588C3C31498D}"/>
              </a:ext>
            </a:extLst>
          </p:cNvPr>
          <p:cNvSpPr>
            <a:spLocks noGrp="1"/>
          </p:cNvSpPr>
          <p:nvPr>
            <p:ph type="sldNum" sz="quarter" idx="12"/>
          </p:nvPr>
        </p:nvSpPr>
        <p:spPr/>
        <p:txBody>
          <a:bodyPr/>
          <a:lstStyle/>
          <a:p>
            <a:fld id="{57BFFEA6-FD0A-418C-BE47-3DCCF1ED53BD}" type="slidenum">
              <a:rPr lang="en-US" smtClean="0"/>
              <a:t>22</a:t>
            </a:fld>
            <a:endParaRPr lang="en-US" dirty="0"/>
          </a:p>
        </p:txBody>
      </p:sp>
    </p:spTree>
    <p:extLst>
      <p:ext uri="{BB962C8B-B14F-4D97-AF65-F5344CB8AC3E}">
        <p14:creationId xmlns:p14="http://schemas.microsoft.com/office/powerpoint/2010/main" val="1040777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05CC7-9571-439D-AA93-BA6C75F241E3}"/>
              </a:ext>
            </a:extLst>
          </p:cNvPr>
          <p:cNvSpPr>
            <a:spLocks noGrp="1"/>
          </p:cNvSpPr>
          <p:nvPr>
            <p:ph type="title"/>
          </p:nvPr>
        </p:nvSpPr>
        <p:spPr/>
        <p:txBody>
          <a:bodyPr>
            <a:normAutofit fontScale="90000"/>
          </a:bodyPr>
          <a:lstStyle/>
          <a:p>
            <a:r>
              <a:rPr lang="en-US" dirty="0"/>
              <a:t>Instance Fields</a:t>
            </a:r>
          </a:p>
        </p:txBody>
      </p:sp>
      <p:sp>
        <p:nvSpPr>
          <p:cNvPr id="3" name="Content Placeholder 2">
            <a:extLst>
              <a:ext uri="{FF2B5EF4-FFF2-40B4-BE49-F238E27FC236}">
                <a16:creationId xmlns:a16="http://schemas.microsoft.com/office/drawing/2014/main" id="{F2081FAA-FEE4-4678-9AD0-969AAF6DEC26}"/>
              </a:ext>
            </a:extLst>
          </p:cNvPr>
          <p:cNvSpPr>
            <a:spLocks noGrp="1"/>
          </p:cNvSpPr>
          <p:nvPr>
            <p:ph idx="1"/>
          </p:nvPr>
        </p:nvSpPr>
        <p:spPr/>
        <p:txBody>
          <a:bodyPr/>
          <a:lstStyle/>
          <a:p>
            <a:pPr marL="342900" indent="-342900">
              <a:buFont typeface="Arial" panose="020B0604020202020204" pitchFamily="34" charset="0"/>
              <a:buChar char="•"/>
            </a:pPr>
            <a:r>
              <a:rPr lang="en-US" dirty="0"/>
              <a:t>C# uses the term </a:t>
            </a:r>
            <a:r>
              <a:rPr lang="en-US" b="1" dirty="0"/>
              <a:t>instance fields</a:t>
            </a:r>
            <a:r>
              <a:rPr lang="en-US" dirty="0"/>
              <a:t> to represent variables declared at the class level to store data associated with an object</a:t>
            </a:r>
          </a:p>
          <a:p>
            <a:pPr marL="1028700" lvl="1" indent="-342900">
              <a:buFont typeface="Arial" panose="020B0604020202020204" pitchFamily="34" charset="0"/>
              <a:buChar char="•"/>
            </a:pPr>
            <a:r>
              <a:rPr lang="en-US" dirty="0"/>
              <a:t>These are what Java programmers call </a:t>
            </a:r>
            <a:r>
              <a:rPr lang="en-US" i="1" dirty="0">
                <a:solidFill>
                  <a:schemeClr val="tx1"/>
                </a:solidFill>
              </a:rPr>
              <a:t>properties</a:t>
            </a:r>
            <a:r>
              <a:rPr lang="en-US" dirty="0">
                <a:solidFill>
                  <a:schemeClr val="tx1"/>
                </a:solidFill>
              </a:rPr>
              <a:t> or </a:t>
            </a:r>
            <a:r>
              <a:rPr lang="en-US" i="1" dirty="0">
                <a:solidFill>
                  <a:schemeClr val="tx1"/>
                </a:solidFill>
              </a:rPr>
              <a:t>member variables</a:t>
            </a:r>
          </a:p>
          <a:p>
            <a:pPr marL="342900" indent="-342900">
              <a:buFont typeface="Arial" panose="020B0604020202020204" pitchFamily="34" charset="0"/>
              <a:buChar char="•"/>
            </a:pPr>
            <a:r>
              <a:rPr lang="en-US" dirty="0">
                <a:solidFill>
                  <a:schemeClr val="tx1"/>
                </a:solidFill>
              </a:rPr>
              <a:t>However, </a:t>
            </a:r>
            <a:r>
              <a:rPr lang="en-US" b="1" dirty="0">
                <a:solidFill>
                  <a:schemeClr val="tx1"/>
                </a:solidFill>
              </a:rPr>
              <a:t>properties</a:t>
            </a:r>
            <a:r>
              <a:rPr lang="en-US" dirty="0">
                <a:solidFill>
                  <a:schemeClr val="tx1"/>
                </a:solidFill>
              </a:rPr>
              <a:t> have a different meaning in C#, as </a:t>
            </a:r>
            <a:r>
              <a:rPr lang="en-US" dirty="0"/>
              <a:t>you’ll see later</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As mentioned earlier: </a:t>
            </a:r>
            <a:r>
              <a:rPr lang="en-US" dirty="0" err="1">
                <a:solidFill>
                  <a:srgbClr val="FF0000"/>
                </a:solidFill>
              </a:rPr>
              <a:t>PascalCase</a:t>
            </a:r>
            <a:r>
              <a:rPr lang="en-US" dirty="0">
                <a:solidFill>
                  <a:srgbClr val="FF0000"/>
                </a:solidFill>
              </a:rPr>
              <a:t> is preferred in class identifiers</a:t>
            </a:r>
          </a:p>
        </p:txBody>
      </p:sp>
      <p:sp>
        <p:nvSpPr>
          <p:cNvPr id="4" name="Slide Number Placeholder 3">
            <a:extLst>
              <a:ext uri="{FF2B5EF4-FFF2-40B4-BE49-F238E27FC236}">
                <a16:creationId xmlns:a16="http://schemas.microsoft.com/office/drawing/2014/main" id="{FEE46797-5C0F-4B70-A670-016E526CB424}"/>
              </a:ext>
            </a:extLst>
          </p:cNvPr>
          <p:cNvSpPr>
            <a:spLocks noGrp="1"/>
          </p:cNvSpPr>
          <p:nvPr>
            <p:ph type="sldNum" sz="quarter" idx="12"/>
          </p:nvPr>
        </p:nvSpPr>
        <p:spPr/>
        <p:txBody>
          <a:bodyPr/>
          <a:lstStyle/>
          <a:p>
            <a:fld id="{57BFFEA6-FD0A-418C-BE47-3DCCF1ED53BD}" type="slidenum">
              <a:rPr lang="en-US" smtClean="0"/>
              <a:t>23</a:t>
            </a:fld>
            <a:endParaRPr lang="en-US" dirty="0"/>
          </a:p>
        </p:txBody>
      </p:sp>
      <p:sp>
        <p:nvSpPr>
          <p:cNvPr id="5" name="TextBox 4">
            <a:extLst>
              <a:ext uri="{FF2B5EF4-FFF2-40B4-BE49-F238E27FC236}">
                <a16:creationId xmlns:a16="http://schemas.microsoft.com/office/drawing/2014/main" id="{A98B1AC5-A346-418E-BCA0-5B9C9A0306D3}"/>
              </a:ext>
            </a:extLst>
          </p:cNvPr>
          <p:cNvSpPr txBox="1"/>
          <p:nvPr/>
        </p:nvSpPr>
        <p:spPr>
          <a:xfrm>
            <a:off x="4023062" y="3331356"/>
            <a:ext cx="4145873" cy="2031325"/>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Mad401.Lecture3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FirstName;</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StudentNumber</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233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BE998-D299-4AC8-B3F8-601FBC3D646E}"/>
              </a:ext>
            </a:extLst>
          </p:cNvPr>
          <p:cNvSpPr>
            <a:spLocks noGrp="1"/>
          </p:cNvSpPr>
          <p:nvPr>
            <p:ph type="title"/>
          </p:nvPr>
        </p:nvSpPr>
        <p:spPr/>
        <p:txBody>
          <a:bodyPr>
            <a:normAutofit fontScale="90000"/>
          </a:bodyPr>
          <a:lstStyle/>
          <a:p>
            <a:r>
              <a:rPr lang="en-US" dirty="0"/>
              <a:t>Instance Fields</a:t>
            </a:r>
          </a:p>
        </p:txBody>
      </p:sp>
      <p:sp>
        <p:nvSpPr>
          <p:cNvPr id="3" name="Content Placeholder 2">
            <a:extLst>
              <a:ext uri="{FF2B5EF4-FFF2-40B4-BE49-F238E27FC236}">
                <a16:creationId xmlns:a16="http://schemas.microsoft.com/office/drawing/2014/main" id="{66AF0344-E76A-4041-9325-DE5C499BD2A8}"/>
              </a:ext>
            </a:extLst>
          </p:cNvPr>
          <p:cNvSpPr>
            <a:spLocks noGrp="1"/>
          </p:cNvSpPr>
          <p:nvPr>
            <p:ph idx="1"/>
          </p:nvPr>
        </p:nvSpPr>
        <p:spPr/>
        <p:txBody>
          <a:bodyPr/>
          <a:lstStyle/>
          <a:p>
            <a:pPr marL="342900" indent="-342900">
              <a:buFont typeface="Arial" panose="020B0604020202020204" pitchFamily="34" charset="0"/>
              <a:buChar char="•"/>
            </a:pPr>
            <a:r>
              <a:rPr lang="en-US" dirty="0">
                <a:solidFill>
                  <a:schemeClr val="tx1"/>
                </a:solidFill>
              </a:rPr>
              <a:t>Just like Java, </a:t>
            </a:r>
            <a:r>
              <a:rPr lang="en-US" dirty="0">
                <a:solidFill>
                  <a:schemeClr val="tx1"/>
                </a:solidFill>
                <a:latin typeface="Courier New" panose="02070309020205020404" pitchFamily="49" charset="0"/>
                <a:cs typeface="Courier New" panose="02070309020205020404" pitchFamily="49" charset="0"/>
              </a:rPr>
              <a:t>public</a:t>
            </a:r>
            <a:r>
              <a:rPr lang="en-US" dirty="0">
                <a:solidFill>
                  <a:schemeClr val="tx1"/>
                </a:solidFill>
              </a:rPr>
              <a:t> visibility allows access to the field from outside of the class</a:t>
            </a:r>
          </a:p>
          <a:p>
            <a:pPr marL="342900" indent="-342900">
              <a:buFont typeface="Arial" panose="020B0604020202020204" pitchFamily="34" charset="0"/>
              <a:buChar char="•"/>
            </a:pPr>
            <a:r>
              <a:rPr lang="en-US" dirty="0"/>
              <a:t>As with local variables, it’s possible to assign fields default values at declaration</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C8ADE24-CB04-41EC-8D89-8B9C7BBF4335}"/>
              </a:ext>
            </a:extLst>
          </p:cNvPr>
          <p:cNvSpPr>
            <a:spLocks noGrp="1"/>
          </p:cNvSpPr>
          <p:nvPr>
            <p:ph type="sldNum" sz="quarter" idx="12"/>
          </p:nvPr>
        </p:nvSpPr>
        <p:spPr/>
        <p:txBody>
          <a:bodyPr/>
          <a:lstStyle/>
          <a:p>
            <a:fld id="{57BFFEA6-FD0A-418C-BE47-3DCCF1ED53BD}" type="slidenum">
              <a:rPr lang="en-US" smtClean="0"/>
              <a:t>24</a:t>
            </a:fld>
            <a:endParaRPr lang="en-US" dirty="0"/>
          </a:p>
        </p:txBody>
      </p:sp>
      <p:sp>
        <p:nvSpPr>
          <p:cNvPr id="5" name="TextBox 4">
            <a:extLst>
              <a:ext uri="{FF2B5EF4-FFF2-40B4-BE49-F238E27FC236}">
                <a16:creationId xmlns:a16="http://schemas.microsoft.com/office/drawing/2014/main" id="{D5970F1F-4248-44A7-951A-2F1C9A357B56}"/>
              </a:ext>
            </a:extLst>
          </p:cNvPr>
          <p:cNvSpPr txBox="1"/>
          <p:nvPr/>
        </p:nvSpPr>
        <p:spPr>
          <a:xfrm>
            <a:off x="4023062" y="3429000"/>
            <a:ext cx="4145873" cy="2031325"/>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Mad401.Lecture3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FirstName;</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LastName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StudentNumber</a:t>
            </a:r>
            <a:r>
              <a:rPr lang="en-US" sz="1400" dirty="0">
                <a:solidFill>
                  <a:srgbClr val="000000"/>
                </a:solidFill>
                <a:latin typeface="Consolas" panose="020B0609020204030204" pitchFamily="49" charset="0"/>
              </a:rPr>
              <a:t> = 0;</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33554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B097-1C1A-4C7D-BD02-2D0D0EA41E23}"/>
              </a:ext>
            </a:extLst>
          </p:cNvPr>
          <p:cNvSpPr>
            <a:spLocks noGrp="1"/>
          </p:cNvSpPr>
          <p:nvPr>
            <p:ph type="title"/>
          </p:nvPr>
        </p:nvSpPr>
        <p:spPr/>
        <p:txBody>
          <a:bodyPr>
            <a:normAutofit fontScale="90000"/>
          </a:bodyPr>
          <a:lstStyle/>
          <a:p>
            <a:r>
              <a:rPr lang="en-US" dirty="0"/>
              <a:t>Accessing Instance Fields</a:t>
            </a:r>
          </a:p>
        </p:txBody>
      </p:sp>
      <p:sp>
        <p:nvSpPr>
          <p:cNvPr id="3" name="Content Placeholder 2">
            <a:extLst>
              <a:ext uri="{FF2B5EF4-FFF2-40B4-BE49-F238E27FC236}">
                <a16:creationId xmlns:a16="http://schemas.microsoft.com/office/drawing/2014/main" id="{D4FEDE35-CDF3-44A5-9BBD-3A2D8511F37A}"/>
              </a:ext>
            </a:extLst>
          </p:cNvPr>
          <p:cNvSpPr>
            <a:spLocks noGrp="1"/>
          </p:cNvSpPr>
          <p:nvPr>
            <p:ph idx="1"/>
          </p:nvPr>
        </p:nvSpPr>
        <p:spPr/>
        <p:txBody>
          <a:bodyPr/>
          <a:lstStyle/>
          <a:p>
            <a:pPr marL="342900" indent="-342900">
              <a:buFont typeface="Arial" panose="020B0604020202020204" pitchFamily="34" charset="0"/>
              <a:buChar char="•"/>
            </a:pPr>
            <a:r>
              <a:rPr lang="en-US" dirty="0"/>
              <a:t>Before you can access data in an instance field, a new instance of the class needs to be instantiated</a:t>
            </a:r>
          </a:p>
          <a:p>
            <a:pPr marL="342900" indent="-342900">
              <a:buFont typeface="Arial" panose="020B0604020202020204" pitchFamily="34" charset="0"/>
              <a:buChar char="•"/>
            </a:pPr>
            <a:r>
              <a:rPr lang="en-US" dirty="0"/>
              <a:t>You can access any of the public fields by prefixing the fieldname with a period ( . ) and the instantiated object</a:t>
            </a:r>
          </a:p>
        </p:txBody>
      </p:sp>
      <p:sp>
        <p:nvSpPr>
          <p:cNvPr id="4" name="Slide Number Placeholder 3">
            <a:extLst>
              <a:ext uri="{FF2B5EF4-FFF2-40B4-BE49-F238E27FC236}">
                <a16:creationId xmlns:a16="http://schemas.microsoft.com/office/drawing/2014/main" id="{95302F69-7A30-4BB1-B183-E222E2E0BC63}"/>
              </a:ext>
            </a:extLst>
          </p:cNvPr>
          <p:cNvSpPr>
            <a:spLocks noGrp="1"/>
          </p:cNvSpPr>
          <p:nvPr>
            <p:ph type="sldNum" sz="quarter" idx="12"/>
          </p:nvPr>
        </p:nvSpPr>
        <p:spPr/>
        <p:txBody>
          <a:bodyPr/>
          <a:lstStyle/>
          <a:p>
            <a:fld id="{57BFFEA6-FD0A-418C-BE47-3DCCF1ED53BD}" type="slidenum">
              <a:rPr lang="en-US" smtClean="0"/>
              <a:t>25</a:t>
            </a:fld>
            <a:endParaRPr lang="en-US" dirty="0"/>
          </a:p>
        </p:txBody>
      </p:sp>
      <p:sp>
        <p:nvSpPr>
          <p:cNvPr id="5" name="TextBox 4">
            <a:extLst>
              <a:ext uri="{FF2B5EF4-FFF2-40B4-BE49-F238E27FC236}">
                <a16:creationId xmlns:a16="http://schemas.microsoft.com/office/drawing/2014/main" id="{66088B6D-2E48-4455-9ED4-AF8B9390CD8C}"/>
              </a:ext>
            </a:extLst>
          </p:cNvPr>
          <p:cNvSpPr txBox="1"/>
          <p:nvPr/>
        </p:nvSpPr>
        <p:spPr>
          <a:xfrm>
            <a:off x="1620913" y="3353327"/>
            <a:ext cx="8950172" cy="2862322"/>
          </a:xfrm>
          <a:prstGeom prst="rect">
            <a:avLst/>
          </a:prstGeom>
          <a:solidFill>
            <a:schemeClr val="bg1"/>
          </a:solidFill>
          <a:ln>
            <a:solidFill>
              <a:schemeClr val="accent1"/>
            </a:solidFill>
          </a:ln>
        </p:spPr>
        <p:txBody>
          <a:bodyPr wrap="square" rtlCol="0">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endParaRPr lang="en-US" sz="1200" dirty="0">
              <a:solidFill>
                <a:srgbClr val="000000"/>
              </a:solidFill>
              <a:latin typeface="Consolas" panose="020B0609020204030204" pitchFamily="49" charset="0"/>
            </a:endParaRP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Mad401.Lecture3 </a:t>
            </a:r>
            <a:r>
              <a:rPr lang="en-CA"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Student</a:t>
            </a:r>
            <a:r>
              <a:rPr lang="en-US" sz="1200" dirty="0">
                <a:solidFill>
                  <a:srgbClr val="000000"/>
                </a:solidFill>
                <a:latin typeface="Consolas" panose="020B0609020204030204" pitchFamily="49" charset="0"/>
              </a:rPr>
              <a:t> student1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Student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student1.FirstName = </a:t>
            </a:r>
            <a:r>
              <a:rPr lang="en-US" sz="1200" dirty="0">
                <a:solidFill>
                  <a:srgbClr val="A31515"/>
                </a:solidFill>
                <a:latin typeface="Consolas" panose="020B0609020204030204" pitchFamily="49" charset="0"/>
              </a:rPr>
              <a:t>"John"</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student1.LastName = </a:t>
            </a:r>
            <a:r>
              <a:rPr lang="en-US" sz="1200" dirty="0">
                <a:solidFill>
                  <a:srgbClr val="A31515"/>
                </a:solidFill>
                <a:latin typeface="Consolas" panose="020B0609020204030204" pitchFamily="49" charset="0"/>
              </a:rPr>
              <a:t>"Doe"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student1.StudentNumber = 12345;</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Console</a:t>
            </a:r>
            <a:r>
              <a:rPr lang="en-US" sz="1200" dirty="0" err="1">
                <a:solidFill>
                  <a:srgbClr val="000000"/>
                </a:solidFill>
                <a:latin typeface="Consolas" panose="020B0609020204030204" pitchFamily="49" charset="0"/>
              </a:rPr>
              <a:t>.</a:t>
            </a:r>
            <a:r>
              <a:rPr lang="en-US" sz="1200" dirty="0" err="1">
                <a:solidFill>
                  <a:srgbClr val="74531F"/>
                </a:solidFill>
                <a:latin typeface="Consolas" panose="020B0609020204030204" pitchFamily="49" charset="0"/>
              </a:rPr>
              <a:t>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r>
              <a:rPr lang="en-US" sz="1200" dirty="0">
                <a:solidFill>
                  <a:srgbClr val="1F377F"/>
                </a:solidFill>
                <a:latin typeface="Consolas" panose="020B0609020204030204" pitchFamily="49" charset="0"/>
              </a:rPr>
              <a:t>student1</a:t>
            </a:r>
            <a:r>
              <a:rPr lang="en-US" sz="1200" dirty="0">
                <a:solidFill>
                  <a:srgbClr val="000000"/>
                </a:solidFill>
                <a:latin typeface="Consolas" panose="020B0609020204030204" pitchFamily="49" charset="0"/>
              </a:rPr>
              <a:t>.FirstName}</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1F377F"/>
                </a:solidFill>
                <a:latin typeface="Consolas" panose="020B0609020204030204" pitchFamily="49" charset="0"/>
              </a:rPr>
              <a:t>student1</a:t>
            </a:r>
            <a:r>
              <a:rPr lang="en-US" sz="1200" dirty="0">
                <a:solidFill>
                  <a:srgbClr val="000000"/>
                </a:solidFill>
                <a:latin typeface="Consolas" panose="020B0609020204030204" pitchFamily="49" charset="0"/>
              </a:rPr>
              <a:t>.LastName}</a:t>
            </a:r>
            <a:r>
              <a:rPr lang="en-US" sz="1200" dirty="0">
                <a:solidFill>
                  <a:srgbClr val="A31515"/>
                </a:solidFill>
                <a:latin typeface="Consolas" panose="020B0609020204030204" pitchFamily="49" charset="0"/>
              </a:rPr>
              <a:t> </a:t>
            </a:r>
            <a:r>
              <a:rPr lang="en-US" sz="1200" dirty="0">
                <a:solidFill>
                  <a:srgbClr val="000000"/>
                </a:solidFill>
                <a:latin typeface="Consolas" panose="020B0609020204030204" pitchFamily="49" charset="0"/>
              </a:rPr>
              <a:t>{</a:t>
            </a:r>
            <a:r>
              <a:rPr lang="en-US" sz="1200" dirty="0">
                <a:solidFill>
                  <a:srgbClr val="1F377F"/>
                </a:solidFill>
                <a:latin typeface="Consolas" panose="020B0609020204030204" pitchFamily="49" charset="0"/>
              </a:rPr>
              <a:t>student1</a:t>
            </a:r>
            <a:r>
              <a:rPr lang="en-US" sz="1200" dirty="0">
                <a:solidFill>
                  <a:srgbClr val="000000"/>
                </a:solidFill>
                <a:latin typeface="Consolas" panose="020B0609020204030204" pitchFamily="49" charset="0"/>
              </a:rPr>
              <a:t>.StudentNumber}</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pic>
        <p:nvPicPr>
          <p:cNvPr id="6" name="Picture 5">
            <a:extLst>
              <a:ext uri="{FF2B5EF4-FFF2-40B4-BE49-F238E27FC236}">
                <a16:creationId xmlns:a16="http://schemas.microsoft.com/office/drawing/2014/main" id="{28BD7FF2-4646-4A90-90C7-C92FBA23D692}"/>
              </a:ext>
            </a:extLst>
          </p:cNvPr>
          <p:cNvPicPr>
            <a:picLocks noChangeAspect="1"/>
          </p:cNvPicPr>
          <p:nvPr/>
        </p:nvPicPr>
        <p:blipFill>
          <a:blip r:embed="rId2"/>
          <a:stretch>
            <a:fillRect/>
          </a:stretch>
        </p:blipFill>
        <p:spPr>
          <a:xfrm>
            <a:off x="6720061" y="4030463"/>
            <a:ext cx="3628433" cy="516456"/>
          </a:xfrm>
          <a:prstGeom prst="rect">
            <a:avLst/>
          </a:prstGeom>
        </p:spPr>
      </p:pic>
    </p:spTree>
    <p:extLst>
      <p:ext uri="{BB962C8B-B14F-4D97-AF65-F5344CB8AC3E}">
        <p14:creationId xmlns:p14="http://schemas.microsoft.com/office/powerpoint/2010/main" val="82788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C214-A74E-4746-991D-D2A1B89B0146}"/>
              </a:ext>
            </a:extLst>
          </p:cNvPr>
          <p:cNvSpPr>
            <a:spLocks noGrp="1"/>
          </p:cNvSpPr>
          <p:nvPr>
            <p:ph type="title"/>
          </p:nvPr>
        </p:nvSpPr>
        <p:spPr/>
        <p:txBody>
          <a:bodyPr>
            <a:normAutofit fontScale="90000"/>
          </a:bodyPr>
          <a:lstStyle/>
          <a:p>
            <a:r>
              <a:rPr lang="en-US" dirty="0"/>
              <a:t>Instance Methods</a:t>
            </a:r>
          </a:p>
        </p:txBody>
      </p:sp>
      <p:sp>
        <p:nvSpPr>
          <p:cNvPr id="3" name="Content Placeholder 2">
            <a:extLst>
              <a:ext uri="{FF2B5EF4-FFF2-40B4-BE49-F238E27FC236}">
                <a16:creationId xmlns:a16="http://schemas.microsoft.com/office/drawing/2014/main" id="{C41AEBFC-4DB3-4114-8054-BB679B539DCA}"/>
              </a:ext>
            </a:extLst>
          </p:cNvPr>
          <p:cNvSpPr>
            <a:spLocks noGrp="1"/>
          </p:cNvSpPr>
          <p:nvPr>
            <p:ph idx="1"/>
          </p:nvPr>
        </p:nvSpPr>
        <p:spPr/>
        <p:txBody>
          <a:bodyPr>
            <a:normAutofit/>
          </a:bodyPr>
          <a:lstStyle/>
          <a:p>
            <a:pPr marL="342900" indent="-342900">
              <a:buFont typeface="Arial" panose="020B0604020202020204" pitchFamily="34" charset="0"/>
              <a:buChar char="•"/>
            </a:pPr>
            <a:r>
              <a:rPr lang="en-US" sz="1800" dirty="0"/>
              <a:t>Instance methods are methods which act upon objects</a:t>
            </a:r>
          </a:p>
          <a:p>
            <a:pPr marL="342900" indent="-342900">
              <a:buFont typeface="Arial" panose="020B0604020202020204" pitchFamily="34" charset="0"/>
              <a:buChar char="•"/>
            </a:pPr>
            <a:r>
              <a:rPr lang="en-US" sz="1800" dirty="0"/>
              <a:t>Note: to indicate explicitly that the field or method accessed is an instance member of the containing class, use the </a:t>
            </a:r>
            <a:r>
              <a:rPr lang="en-US" sz="1800" dirty="0">
                <a:latin typeface="Courier New" panose="02070309020205020404" pitchFamily="49" charset="0"/>
                <a:cs typeface="Courier New" panose="02070309020205020404" pitchFamily="49" charset="0"/>
              </a:rPr>
              <a:t>this</a:t>
            </a:r>
            <a:r>
              <a:rPr lang="en-US" sz="1800" dirty="0"/>
              <a:t> keyword</a:t>
            </a:r>
          </a:p>
          <a:p>
            <a:pPr marL="1028700" lvl="1" indent="-342900">
              <a:buFont typeface="Arial" panose="020B0604020202020204" pitchFamily="34" charset="0"/>
              <a:buChar char="•"/>
            </a:pPr>
            <a:r>
              <a:rPr lang="en-US" sz="1600" dirty="0"/>
              <a:t>The </a:t>
            </a:r>
            <a:r>
              <a:rPr lang="en-US" sz="1600" dirty="0">
                <a:latin typeface="Courier New" panose="02070309020205020404" pitchFamily="49" charset="0"/>
                <a:cs typeface="Courier New" panose="02070309020205020404" pitchFamily="49" charset="0"/>
              </a:rPr>
              <a:t>this</a:t>
            </a:r>
            <a:r>
              <a:rPr lang="en-US" sz="1600" dirty="0"/>
              <a:t> keyword in front of the fieldname is unnecessary unless the resolution is ambiguous</a:t>
            </a:r>
          </a:p>
          <a:p>
            <a:pPr marL="342900" indent="-342900">
              <a:buFont typeface="Arial" panose="020B0604020202020204" pitchFamily="34" charset="0"/>
              <a:buChar char="•"/>
            </a:pPr>
            <a:r>
              <a:rPr lang="en-US" sz="1800" dirty="0"/>
              <a:t>Note:  the keyword </a:t>
            </a:r>
            <a:r>
              <a:rPr lang="en-US" sz="1800" dirty="0">
                <a:latin typeface="Courier New" panose="02070309020205020404" pitchFamily="49" charset="0"/>
                <a:cs typeface="Courier New" panose="02070309020205020404" pitchFamily="49" charset="0"/>
              </a:rPr>
              <a:t>this</a:t>
            </a:r>
            <a:r>
              <a:rPr lang="en-US" sz="1800" dirty="0"/>
              <a:t> , by itself, returns the object itself</a:t>
            </a:r>
          </a:p>
        </p:txBody>
      </p:sp>
      <p:sp>
        <p:nvSpPr>
          <p:cNvPr id="4" name="Slide Number Placeholder 3">
            <a:extLst>
              <a:ext uri="{FF2B5EF4-FFF2-40B4-BE49-F238E27FC236}">
                <a16:creationId xmlns:a16="http://schemas.microsoft.com/office/drawing/2014/main" id="{E7A23554-53B6-4955-978A-71BAA16738CC}"/>
              </a:ext>
            </a:extLst>
          </p:cNvPr>
          <p:cNvSpPr>
            <a:spLocks noGrp="1"/>
          </p:cNvSpPr>
          <p:nvPr>
            <p:ph type="sldNum" sz="quarter" idx="12"/>
          </p:nvPr>
        </p:nvSpPr>
        <p:spPr/>
        <p:txBody>
          <a:bodyPr/>
          <a:lstStyle/>
          <a:p>
            <a:fld id="{57BFFEA6-FD0A-418C-BE47-3DCCF1ED53BD}" type="slidenum">
              <a:rPr lang="en-US" smtClean="0"/>
              <a:t>26</a:t>
            </a:fld>
            <a:endParaRPr lang="en-US" dirty="0"/>
          </a:p>
        </p:txBody>
      </p:sp>
      <p:sp>
        <p:nvSpPr>
          <p:cNvPr id="5" name="TextBox 4">
            <a:extLst>
              <a:ext uri="{FF2B5EF4-FFF2-40B4-BE49-F238E27FC236}">
                <a16:creationId xmlns:a16="http://schemas.microsoft.com/office/drawing/2014/main" id="{F99BF2B8-EDAB-44FD-A133-209DBEB672E3}"/>
              </a:ext>
            </a:extLst>
          </p:cNvPr>
          <p:cNvSpPr txBox="1"/>
          <p:nvPr/>
        </p:nvSpPr>
        <p:spPr>
          <a:xfrm>
            <a:off x="3752294" y="3429000"/>
            <a:ext cx="4687409" cy="2677656"/>
          </a:xfrm>
          <a:prstGeom prst="rect">
            <a:avLst/>
          </a:prstGeom>
          <a:solidFill>
            <a:schemeClr val="bg1"/>
          </a:solidFill>
          <a:ln>
            <a:solidFill>
              <a:schemeClr val="accent1"/>
            </a:solidFill>
          </a:ln>
        </p:spPr>
        <p:txBody>
          <a:bodyPr wrap="square" rtlCol="0">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endParaRPr lang="en-US" sz="1200" dirty="0">
              <a:solidFill>
                <a:srgbClr val="000000"/>
              </a:solidFill>
              <a:latin typeface="Consolas" panose="020B0609020204030204" pitchFamily="49" charset="0"/>
            </a:endParaRP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Mad401.Lecture3 </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class</a:t>
            </a:r>
            <a:r>
              <a:rPr lang="en-CA" sz="1200" dirty="0">
                <a:solidFill>
                  <a:srgbClr val="000000"/>
                </a:solidFill>
                <a:latin typeface="Consolas" panose="020B0609020204030204" pitchFamily="49" charset="0"/>
              </a:rPr>
              <a:t> </a:t>
            </a:r>
            <a:r>
              <a:rPr lang="en-CA" sz="1200" dirty="0">
                <a:solidFill>
                  <a:srgbClr val="2B91AF"/>
                </a:solidFill>
                <a:latin typeface="Consolas" panose="020B0609020204030204" pitchFamily="49" charset="0"/>
              </a:rPr>
              <a:t>Student</a:t>
            </a:r>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public</a:t>
            </a:r>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string</a:t>
            </a:r>
            <a:r>
              <a:rPr lang="en-CA" sz="1200" dirty="0">
                <a:solidFill>
                  <a:srgbClr val="000000"/>
                </a:solidFill>
                <a:latin typeface="Consolas" panose="020B0609020204030204" pitchFamily="49" charset="0"/>
              </a:rPr>
              <a:t> FirstName;</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public</a:t>
            </a:r>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string</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LastName</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public</a:t>
            </a:r>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int</a:t>
            </a:r>
            <a:r>
              <a:rPr lang="en-CA" sz="1200" dirty="0">
                <a:solidFill>
                  <a:srgbClr val="000000"/>
                </a:solidFill>
                <a:latin typeface="Consolas" panose="020B0609020204030204" pitchFamily="49" charset="0"/>
              </a:rPr>
              <a:t> </a:t>
            </a:r>
            <a:r>
              <a:rPr lang="en-CA" sz="1200" dirty="0" err="1">
                <a:solidFill>
                  <a:srgbClr val="000000"/>
                </a:solidFill>
                <a:latin typeface="Consolas" panose="020B0609020204030204" pitchFamily="49" charset="0"/>
              </a:rPr>
              <a:t>StudentNumber</a:t>
            </a:r>
            <a:r>
              <a:rPr lang="en-CA" sz="1200" dirty="0">
                <a:solidFill>
                  <a:srgbClr val="000000"/>
                </a:solidFill>
                <a:latin typeface="Consolas" panose="020B0609020204030204" pitchFamily="49" charset="0"/>
              </a:rPr>
              <a:t> = 0;</a:t>
            </a:r>
          </a:p>
          <a:p>
            <a:endParaRPr lang="en-CA" sz="1200" dirty="0">
              <a:solidFill>
                <a:srgbClr val="000000"/>
              </a:solidFill>
              <a:latin typeface="Consolas" panose="020B0609020204030204" pitchFamily="49" charset="0"/>
            </a:endParaRPr>
          </a:p>
          <a:p>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public</a:t>
            </a:r>
            <a:r>
              <a:rPr lang="en-CA" sz="1200" dirty="0">
                <a:solidFill>
                  <a:srgbClr val="000000"/>
                </a:solidFill>
                <a:latin typeface="Consolas" panose="020B0609020204030204" pitchFamily="49" charset="0"/>
              </a:rPr>
              <a:t> </a:t>
            </a:r>
            <a:r>
              <a:rPr lang="en-CA" sz="1200" dirty="0">
                <a:solidFill>
                  <a:srgbClr val="0000FF"/>
                </a:solidFill>
                <a:latin typeface="Consolas" panose="020B0609020204030204" pitchFamily="49" charset="0"/>
              </a:rPr>
              <a:t>string</a:t>
            </a:r>
            <a:r>
              <a:rPr lang="en-CA" sz="1200" dirty="0">
                <a:solidFill>
                  <a:srgbClr val="000000"/>
                </a:solidFill>
                <a:latin typeface="Consolas" panose="020B0609020204030204" pitchFamily="49" charset="0"/>
              </a:rPr>
              <a:t> </a:t>
            </a:r>
            <a:r>
              <a:rPr lang="en-CA" sz="1200" dirty="0" err="1">
                <a:solidFill>
                  <a:srgbClr val="74531F"/>
                </a:solidFill>
                <a:latin typeface="Consolas" panose="020B0609020204030204" pitchFamily="49" charset="0"/>
              </a:rPr>
              <a:t>FullName</a:t>
            </a:r>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r>
              <a:rPr lang="en-CA" sz="1200" dirty="0">
                <a:solidFill>
                  <a:srgbClr val="8F08C4"/>
                </a:solidFill>
                <a:latin typeface="Consolas" panose="020B0609020204030204" pitchFamily="49" charset="0"/>
              </a:rPr>
              <a:t>return</a:t>
            </a:r>
            <a:r>
              <a:rPr lang="en-CA" sz="1200" dirty="0">
                <a:solidFill>
                  <a:srgbClr val="000000"/>
                </a:solidFill>
                <a:latin typeface="Consolas" panose="020B0609020204030204" pitchFamily="49" charset="0"/>
              </a:rPr>
              <a:t> </a:t>
            </a:r>
            <a:r>
              <a:rPr lang="en-CA" sz="1200" dirty="0">
                <a:solidFill>
                  <a:srgbClr val="A31515"/>
                </a:solidFill>
                <a:latin typeface="Consolas" panose="020B0609020204030204" pitchFamily="49" charset="0"/>
              </a:rPr>
              <a:t>$"</a:t>
            </a:r>
            <a:r>
              <a:rPr lang="en-CA" sz="1200" dirty="0">
                <a:solidFill>
                  <a:srgbClr val="000000"/>
                </a:solidFill>
                <a:latin typeface="Consolas" panose="020B0609020204030204" pitchFamily="49" charset="0"/>
              </a:rPr>
              <a:t>{FirstName}</a:t>
            </a:r>
            <a:r>
              <a:rPr lang="en-CA" sz="1200" dirty="0">
                <a:solidFill>
                  <a:srgbClr val="A31515"/>
                </a:solidFill>
                <a:latin typeface="Consolas" panose="020B0609020204030204" pitchFamily="49" charset="0"/>
              </a:rPr>
              <a:t> </a:t>
            </a:r>
            <a:r>
              <a:rPr lang="en-CA" sz="1200" dirty="0">
                <a:solidFill>
                  <a:srgbClr val="000000"/>
                </a:solidFill>
                <a:latin typeface="Consolas" panose="020B0609020204030204" pitchFamily="49" charset="0"/>
              </a:rPr>
              <a:t>{</a:t>
            </a:r>
            <a:r>
              <a:rPr lang="en-CA" sz="1200" dirty="0" err="1">
                <a:solidFill>
                  <a:srgbClr val="000000"/>
                </a:solidFill>
                <a:latin typeface="Consolas" panose="020B0609020204030204" pitchFamily="49" charset="0"/>
              </a:rPr>
              <a:t>LastName</a:t>
            </a:r>
            <a:r>
              <a:rPr lang="en-CA" sz="1200" dirty="0">
                <a:solidFill>
                  <a:srgbClr val="000000"/>
                </a:solidFill>
                <a:latin typeface="Consolas" panose="020B0609020204030204" pitchFamily="49" charset="0"/>
              </a:rPr>
              <a:t>}</a:t>
            </a:r>
            <a:r>
              <a:rPr lang="en-CA" sz="1200" dirty="0">
                <a:solidFill>
                  <a:srgbClr val="A31515"/>
                </a:solidFill>
                <a:latin typeface="Consolas" panose="020B0609020204030204" pitchFamily="49" charset="0"/>
              </a:rPr>
              <a:t>"</a:t>
            </a:r>
            <a:r>
              <a:rPr lang="en-CA" sz="1200" dirty="0">
                <a:solidFill>
                  <a:srgbClr val="000000"/>
                </a:solidFill>
                <a:latin typeface="Consolas" panose="020B0609020204030204" pitchFamily="49" charset="0"/>
              </a:rPr>
              <a:t>;</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    }</a:t>
            </a:r>
          </a:p>
          <a:p>
            <a:r>
              <a:rPr lang="en-CA"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45163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94C5-2DB4-49CE-9F60-4488C7912A79}"/>
              </a:ext>
            </a:extLst>
          </p:cNvPr>
          <p:cNvSpPr>
            <a:spLocks noGrp="1"/>
          </p:cNvSpPr>
          <p:nvPr>
            <p:ph type="title"/>
          </p:nvPr>
        </p:nvSpPr>
        <p:spPr/>
        <p:txBody>
          <a:bodyPr>
            <a:normAutofit fontScale="90000"/>
          </a:bodyPr>
          <a:lstStyle/>
          <a:p>
            <a:r>
              <a:rPr lang="en-US" dirty="0"/>
              <a:t>Access Modifiers</a:t>
            </a:r>
          </a:p>
        </p:txBody>
      </p:sp>
      <p:sp>
        <p:nvSpPr>
          <p:cNvPr id="3" name="Content Placeholder 2">
            <a:extLst>
              <a:ext uri="{FF2B5EF4-FFF2-40B4-BE49-F238E27FC236}">
                <a16:creationId xmlns:a16="http://schemas.microsoft.com/office/drawing/2014/main" id="{B9B1360D-EE23-482E-84BB-FEC4C5B2D1C0}"/>
              </a:ext>
            </a:extLst>
          </p:cNvPr>
          <p:cNvSpPr>
            <a:spLocks noGrp="1"/>
          </p:cNvSpPr>
          <p:nvPr>
            <p:ph idx="1"/>
          </p:nvPr>
        </p:nvSpPr>
        <p:spPr/>
        <p:txBody>
          <a:bodyPr/>
          <a:lstStyle/>
          <a:p>
            <a:pPr marL="342900" indent="-342900">
              <a:buFont typeface="Arial" panose="020B0604020202020204" pitchFamily="34" charset="0"/>
              <a:buChar char="•"/>
            </a:pPr>
            <a:r>
              <a:rPr lang="en-US" dirty="0"/>
              <a:t>In C#, there five access modifiers; </a:t>
            </a:r>
            <a:r>
              <a:rPr lang="en-US" dirty="0">
                <a:latin typeface="Courier New" panose="02070309020205020404" pitchFamily="49" charset="0"/>
                <a:cs typeface="Courier New" panose="02070309020205020404" pitchFamily="49" charset="0"/>
              </a:rPr>
              <a:t>public</a:t>
            </a:r>
            <a:r>
              <a:rPr lang="en-US" dirty="0"/>
              <a:t>, </a:t>
            </a:r>
            <a:r>
              <a:rPr lang="en-US" dirty="0">
                <a:latin typeface="Courier New" panose="02070309020205020404" pitchFamily="49" charset="0"/>
                <a:cs typeface="Courier New" panose="02070309020205020404" pitchFamily="49" charset="0"/>
              </a:rPr>
              <a:t>private</a:t>
            </a:r>
            <a:r>
              <a:rPr lang="en-US" dirty="0"/>
              <a:t>, </a:t>
            </a:r>
            <a:r>
              <a:rPr lang="en-US" dirty="0">
                <a:latin typeface="Courier New" panose="02070309020205020404" pitchFamily="49" charset="0"/>
                <a:cs typeface="Courier New" panose="02070309020205020404" pitchFamily="49" charset="0"/>
              </a:rPr>
              <a:t>protected</a:t>
            </a:r>
            <a:r>
              <a:rPr lang="en-US" dirty="0"/>
              <a:t>, </a:t>
            </a:r>
            <a:r>
              <a:rPr lang="en-US" dirty="0">
                <a:latin typeface="Courier New" panose="02070309020205020404" pitchFamily="49" charset="0"/>
                <a:cs typeface="Courier New" panose="02070309020205020404" pitchFamily="49" charset="0"/>
              </a:rPr>
              <a:t>internal</a:t>
            </a:r>
            <a:r>
              <a:rPr lang="en-US" dirty="0"/>
              <a:t> &amp; </a:t>
            </a:r>
            <a:r>
              <a:rPr lang="en-US" dirty="0">
                <a:latin typeface="Courier New" panose="02070309020205020404" pitchFamily="49" charset="0"/>
                <a:cs typeface="Courier New" panose="02070309020205020404" pitchFamily="49" charset="0"/>
              </a:rPr>
              <a:t>protected</a:t>
            </a:r>
            <a:r>
              <a:rPr lang="en-US" dirty="0"/>
              <a:t> </a:t>
            </a:r>
            <a:r>
              <a:rPr lang="en-US" dirty="0">
                <a:latin typeface="Courier New" panose="02070309020205020404" pitchFamily="49" charset="0"/>
                <a:cs typeface="Courier New" panose="02070309020205020404" pitchFamily="49" charset="0"/>
              </a:rPr>
              <a:t>internal</a:t>
            </a:r>
            <a:r>
              <a:rPr lang="en-US" dirty="0">
                <a:latin typeface="Open Sans (Body)"/>
              </a:rPr>
              <a:t>.</a:t>
            </a:r>
          </a:p>
          <a:p>
            <a:pPr marL="1028700" lvl="1" indent="-342900">
              <a:buFont typeface="Arial" panose="020B0604020202020204" pitchFamily="34" charset="0"/>
              <a:buChar char="•"/>
            </a:pPr>
            <a:r>
              <a:rPr lang="en-US" dirty="0">
                <a:latin typeface="Open Sans (Body)"/>
              </a:rPr>
              <a:t>The first three behave identically as in Java</a:t>
            </a:r>
          </a:p>
          <a:p>
            <a:pPr marL="342900" indent="-342900">
              <a:buFont typeface="Arial" panose="020B0604020202020204" pitchFamily="34" charset="0"/>
              <a:buChar char="•"/>
            </a:pPr>
            <a:endParaRPr lang="en-US" dirty="0">
              <a:latin typeface="Open Sans (Body)"/>
            </a:endParaRPr>
          </a:p>
          <a:p>
            <a:pPr marL="342900" indent="-342900">
              <a:buFont typeface="Arial" panose="020B0604020202020204" pitchFamily="34" charset="0"/>
              <a:buChar char="•"/>
            </a:pPr>
            <a:r>
              <a:rPr lang="en-US" dirty="0">
                <a:latin typeface="Open Sans (Body)"/>
              </a:rPr>
              <a:t>As in Java, instance fields should have private visibility, restricting access to the field. If any access should be allowed, it should be done through public instance methods.</a:t>
            </a:r>
          </a:p>
          <a:p>
            <a:pPr marL="342900" indent="-342900">
              <a:buFont typeface="Arial" panose="020B0604020202020204" pitchFamily="34" charset="0"/>
              <a:buChar char="•"/>
            </a:pPr>
            <a:r>
              <a:rPr lang="en-US" dirty="0">
                <a:latin typeface="Open Sans (Body)"/>
              </a:rPr>
              <a:t>If no access modifier is placed on class members, the default visibility is set; </a:t>
            </a:r>
            <a:r>
              <a:rPr lang="en-US" dirty="0">
                <a:latin typeface="Courier New" panose="02070309020205020404" pitchFamily="49" charset="0"/>
                <a:cs typeface="Courier New" panose="02070309020205020404" pitchFamily="49" charset="0"/>
              </a:rPr>
              <a:t>private</a:t>
            </a:r>
          </a:p>
        </p:txBody>
      </p:sp>
      <p:sp>
        <p:nvSpPr>
          <p:cNvPr id="4" name="Slide Number Placeholder 3">
            <a:extLst>
              <a:ext uri="{FF2B5EF4-FFF2-40B4-BE49-F238E27FC236}">
                <a16:creationId xmlns:a16="http://schemas.microsoft.com/office/drawing/2014/main" id="{817F1D84-E683-4B05-902D-8536B8DAF24E}"/>
              </a:ext>
            </a:extLst>
          </p:cNvPr>
          <p:cNvSpPr>
            <a:spLocks noGrp="1"/>
          </p:cNvSpPr>
          <p:nvPr>
            <p:ph type="sldNum" sz="quarter" idx="12"/>
          </p:nvPr>
        </p:nvSpPr>
        <p:spPr/>
        <p:txBody>
          <a:bodyPr/>
          <a:lstStyle/>
          <a:p>
            <a:fld id="{57BFFEA6-FD0A-418C-BE47-3DCCF1ED53BD}" type="slidenum">
              <a:rPr lang="en-US" smtClean="0"/>
              <a:t>27</a:t>
            </a:fld>
            <a:endParaRPr lang="en-US" dirty="0"/>
          </a:p>
        </p:txBody>
      </p:sp>
    </p:spTree>
    <p:extLst>
      <p:ext uri="{BB962C8B-B14F-4D97-AF65-F5344CB8AC3E}">
        <p14:creationId xmlns:p14="http://schemas.microsoft.com/office/powerpoint/2010/main" val="3595752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55AA-DD4D-442A-A9CC-142F36687341}"/>
              </a:ext>
            </a:extLst>
          </p:cNvPr>
          <p:cNvSpPr>
            <a:spLocks noGrp="1"/>
          </p:cNvSpPr>
          <p:nvPr>
            <p:ph type="title"/>
          </p:nvPr>
        </p:nvSpPr>
        <p:spPr/>
        <p:txBody>
          <a:bodyPr>
            <a:normAutofit fontScale="90000"/>
          </a:bodyPr>
          <a:lstStyle/>
          <a:p>
            <a:r>
              <a:rPr lang="en-US" dirty="0"/>
              <a:t>Properties</a:t>
            </a:r>
          </a:p>
        </p:txBody>
      </p:sp>
      <p:sp>
        <p:nvSpPr>
          <p:cNvPr id="3" name="Content Placeholder 2">
            <a:extLst>
              <a:ext uri="{FF2B5EF4-FFF2-40B4-BE49-F238E27FC236}">
                <a16:creationId xmlns:a16="http://schemas.microsoft.com/office/drawing/2014/main" id="{02E08F06-02BD-4F31-8563-8E932C062EFC}"/>
              </a:ext>
            </a:extLst>
          </p:cNvPr>
          <p:cNvSpPr>
            <a:spLocks noGrp="1"/>
          </p:cNvSpPr>
          <p:nvPr>
            <p:ph idx="1"/>
          </p:nvPr>
        </p:nvSpPr>
        <p:spPr/>
        <p:txBody>
          <a:bodyPr/>
          <a:lstStyle/>
          <a:p>
            <a:pPr marL="342900" indent="-342900">
              <a:buFont typeface="Arial" panose="020B0604020202020204" pitchFamily="34" charset="0"/>
              <a:buChar char="•"/>
            </a:pPr>
            <a:r>
              <a:rPr lang="en-US" dirty="0"/>
              <a:t>It is very common restrict fields to private visibility and to include getter and setter methods for each property.</a:t>
            </a:r>
          </a:p>
          <a:p>
            <a:pPr marL="342900" indent="-342900">
              <a:buFont typeface="Arial" panose="020B0604020202020204" pitchFamily="34" charset="0"/>
              <a:buChar char="•"/>
            </a:pPr>
            <a:r>
              <a:rPr lang="en-US" dirty="0"/>
              <a:t>Recognizing the frequency, C# designers provided short hand syntax to implement this common design pattern:</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33056EE-370E-4907-A8B8-91FED2E197FF}"/>
              </a:ext>
            </a:extLst>
          </p:cNvPr>
          <p:cNvSpPr>
            <a:spLocks noGrp="1"/>
          </p:cNvSpPr>
          <p:nvPr>
            <p:ph type="sldNum" sz="quarter" idx="12"/>
          </p:nvPr>
        </p:nvSpPr>
        <p:spPr/>
        <p:txBody>
          <a:bodyPr/>
          <a:lstStyle/>
          <a:p>
            <a:fld id="{57BFFEA6-FD0A-418C-BE47-3DCCF1ED53BD}" type="slidenum">
              <a:rPr lang="en-US" smtClean="0"/>
              <a:t>28</a:t>
            </a:fld>
            <a:endParaRPr lang="en-US" dirty="0"/>
          </a:p>
        </p:txBody>
      </p:sp>
      <p:sp>
        <p:nvSpPr>
          <p:cNvPr id="5" name="TextBox 4">
            <a:extLst>
              <a:ext uri="{FF2B5EF4-FFF2-40B4-BE49-F238E27FC236}">
                <a16:creationId xmlns:a16="http://schemas.microsoft.com/office/drawing/2014/main" id="{B5C3A7D0-71D8-439C-AFA9-45638E8EBC7A}"/>
              </a:ext>
            </a:extLst>
          </p:cNvPr>
          <p:cNvSpPr txBox="1"/>
          <p:nvPr/>
        </p:nvSpPr>
        <p:spPr>
          <a:xfrm>
            <a:off x="762000" y="3284254"/>
            <a:ext cx="4687409" cy="2800767"/>
          </a:xfrm>
          <a:prstGeom prst="rect">
            <a:avLst/>
          </a:prstGeom>
          <a:solidFill>
            <a:schemeClr val="bg1"/>
          </a:solidFill>
          <a:ln>
            <a:solidFill>
              <a:schemeClr val="accent1"/>
            </a:solidFill>
          </a:ln>
        </p:spPr>
        <p:txBody>
          <a:bodyPr wrap="square" rtlCol="0">
            <a:spAutoFit/>
          </a:bodyPr>
          <a:lstStyle/>
          <a:p>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System;</a:t>
            </a:r>
          </a:p>
          <a:p>
            <a:endParaRPr lang="en-US" sz="1100" dirty="0">
              <a:solidFill>
                <a:srgbClr val="000000"/>
              </a:solidFill>
              <a:latin typeface="Consolas" panose="020B0609020204030204" pitchFamily="49" charset="0"/>
            </a:endParaRPr>
          </a:p>
          <a:p>
            <a:r>
              <a:rPr kumimoji="0" lang="en-US" altLang="en-US" sz="1100" b="0" i="0" u="none" strike="noStrike" cap="none" normalizeH="0" baseline="0" dirty="0">
                <a:ln>
                  <a:noFill/>
                </a:ln>
                <a:solidFill>
                  <a:srgbClr val="0000FF"/>
                </a:solidFill>
                <a:effectLst/>
                <a:latin typeface="Consolas" panose="020B0609020204030204" pitchFamily="49" charset="0"/>
              </a:rPr>
              <a:t>namespace</a:t>
            </a:r>
            <a:r>
              <a:rPr kumimoji="0" lang="en-US" altLang="en-US" sz="1100" b="0" i="0" u="none" strike="noStrike" cap="none" normalizeH="0" baseline="0" dirty="0">
                <a:ln>
                  <a:noFill/>
                </a:ln>
                <a:solidFill>
                  <a:srgbClr val="000000"/>
                </a:solidFill>
                <a:effectLst/>
                <a:latin typeface="Consolas" panose="020B0609020204030204" pitchFamily="49" charset="0"/>
              </a:rPr>
              <a:t> Mad401.Lecture3 </a:t>
            </a:r>
            <a:r>
              <a:rPr lang="en-CA"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Student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private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_FirstName;</a:t>
            </a:r>
          </a:p>
          <a:p>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public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FirstName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get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8F08C4"/>
                </a:solidFill>
                <a:latin typeface="Consolas" panose="020B0609020204030204" pitchFamily="49" charset="0"/>
              </a:rPr>
              <a:t>return</a:t>
            </a:r>
            <a:r>
              <a:rPr lang="en-US" sz="1100" dirty="0">
                <a:solidFill>
                  <a:srgbClr val="000000"/>
                </a:solidFill>
                <a:latin typeface="Consolas" panose="020B0609020204030204" pitchFamily="49" charset="0"/>
              </a:rPr>
              <a:t> _FirstName;</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set</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_FirstName = </a:t>
            </a:r>
            <a:r>
              <a:rPr lang="en-US" sz="1100" dirty="0">
                <a:solidFill>
                  <a:srgbClr val="0000FF"/>
                </a:solidFill>
                <a:latin typeface="Consolas" panose="020B0609020204030204" pitchFamily="49" charset="0"/>
              </a:rPr>
              <a:t>value</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5FD2A8C9-5458-4F98-A2E5-78142C935E2F}"/>
              </a:ext>
            </a:extLst>
          </p:cNvPr>
          <p:cNvSpPr txBox="1"/>
          <p:nvPr/>
        </p:nvSpPr>
        <p:spPr>
          <a:xfrm>
            <a:off x="6005742" y="3296418"/>
            <a:ext cx="4687409" cy="2292935"/>
          </a:xfrm>
          <a:prstGeom prst="rect">
            <a:avLst/>
          </a:prstGeom>
          <a:solidFill>
            <a:schemeClr val="bg1"/>
          </a:solidFill>
          <a:ln>
            <a:solidFill>
              <a:schemeClr val="accent1"/>
            </a:solidFill>
          </a:ln>
        </p:spPr>
        <p:txBody>
          <a:bodyPr wrap="square" rtlCol="0">
            <a:spAutoFit/>
          </a:bodyPr>
          <a:lstStyle/>
          <a:p>
            <a:r>
              <a:rPr lang="en-US" sz="1100" dirty="0">
                <a:solidFill>
                  <a:srgbClr val="0000FF"/>
                </a:solidFill>
                <a:latin typeface="Consolas" panose="020B0609020204030204" pitchFamily="49" charset="0"/>
              </a:rPr>
              <a:t>using</a:t>
            </a:r>
            <a:r>
              <a:rPr lang="en-US" sz="1100" dirty="0">
                <a:solidFill>
                  <a:srgbClr val="000000"/>
                </a:solidFill>
                <a:latin typeface="Consolas" panose="020B0609020204030204" pitchFamily="49" charset="0"/>
              </a:rPr>
              <a:t> System;</a:t>
            </a:r>
          </a:p>
          <a:p>
            <a:endParaRPr lang="en-US" sz="1100" dirty="0">
              <a:solidFill>
                <a:srgbClr val="000000"/>
              </a:solidFill>
              <a:latin typeface="Consolas" panose="020B0609020204030204" pitchFamily="49" charset="0"/>
            </a:endParaRPr>
          </a:p>
          <a:p>
            <a:r>
              <a:rPr kumimoji="0" lang="en-US" altLang="en-US" sz="1100" b="0" i="0" u="none" strike="noStrike" cap="none" normalizeH="0" baseline="0" dirty="0">
                <a:ln>
                  <a:noFill/>
                </a:ln>
                <a:solidFill>
                  <a:srgbClr val="0000FF"/>
                </a:solidFill>
                <a:effectLst/>
                <a:latin typeface="Consolas" panose="020B0609020204030204" pitchFamily="49" charset="0"/>
              </a:rPr>
              <a:t>namespace</a:t>
            </a:r>
            <a:r>
              <a:rPr kumimoji="0" lang="en-US" altLang="en-US" sz="1100" b="0" i="0" u="none" strike="noStrike" cap="none" normalizeH="0" baseline="0" dirty="0">
                <a:ln>
                  <a:noFill/>
                </a:ln>
                <a:solidFill>
                  <a:srgbClr val="000000"/>
                </a:solidFill>
                <a:effectLst/>
                <a:latin typeface="Consolas" panose="020B0609020204030204" pitchFamily="49" charset="0"/>
              </a:rPr>
              <a:t> Mad401.Lecture3 </a:t>
            </a:r>
            <a:r>
              <a:rPr lang="en-CA"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class</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Program</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static</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Main(</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args</a:t>
            </a:r>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Student</a:t>
            </a:r>
            <a:r>
              <a:rPr lang="en-US" sz="1100" dirty="0">
                <a:solidFill>
                  <a:srgbClr val="000000"/>
                </a:solidFill>
                <a:latin typeface="Consolas" panose="020B0609020204030204" pitchFamily="49" charset="0"/>
              </a:rPr>
              <a:t> student1 = </a:t>
            </a:r>
            <a:r>
              <a:rPr lang="en-US" sz="1100" dirty="0">
                <a:solidFill>
                  <a:srgbClr val="0000FF"/>
                </a:solidFill>
                <a:latin typeface="Consolas" panose="020B0609020204030204" pitchFamily="49" charset="0"/>
              </a:rPr>
              <a:t>new</a:t>
            </a:r>
            <a:r>
              <a:rPr lang="en-US" sz="1100" dirty="0">
                <a:solidFill>
                  <a:srgbClr val="000000"/>
                </a:solidFill>
                <a:latin typeface="Consolas" panose="020B0609020204030204" pitchFamily="49" charset="0"/>
              </a:rPr>
              <a:t> </a:t>
            </a:r>
            <a:r>
              <a:rPr lang="en-US" sz="1100" dirty="0">
                <a:solidFill>
                  <a:srgbClr val="2B91AF"/>
                </a:solidFill>
                <a:latin typeface="Consolas" panose="020B0609020204030204" pitchFamily="49" charset="0"/>
              </a:rPr>
              <a:t>Student</a:t>
            </a:r>
            <a:r>
              <a:rPr lang="en-US" sz="1100" dirty="0">
                <a:solidFill>
                  <a:srgbClr val="000000"/>
                </a:solidFill>
                <a:latin typeface="Consolas" panose="020B0609020204030204" pitchFamily="49" charset="0"/>
              </a:rPr>
              <a:t>();</a:t>
            </a:r>
          </a:p>
          <a:p>
            <a:r>
              <a:rPr lang="en-US" sz="1100" dirty="0">
                <a:solidFill>
                  <a:srgbClr val="000000"/>
                </a:solidFill>
                <a:latin typeface="Consolas" panose="020B0609020204030204" pitchFamily="49" charset="0"/>
              </a:rPr>
              <a:t>            student1.FirstName = </a:t>
            </a:r>
            <a:r>
              <a:rPr lang="en-US" sz="1100" dirty="0">
                <a:solidFill>
                  <a:srgbClr val="A31515"/>
                </a:solidFill>
                <a:latin typeface="Consolas" panose="020B0609020204030204" pitchFamily="49" charset="0"/>
              </a:rPr>
              <a:t>"John"</a:t>
            </a:r>
            <a:r>
              <a:rPr lang="en-US" sz="1100" dirty="0">
                <a:solidFill>
                  <a:srgbClr val="000000"/>
                </a:solidFill>
                <a:latin typeface="Consolas" panose="020B0609020204030204" pitchFamily="49" charset="0"/>
              </a:rPr>
              <a:t>;</a:t>
            </a:r>
          </a:p>
          <a:p>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Console</a:t>
            </a:r>
            <a:r>
              <a:rPr lang="en-US" sz="1100" dirty="0" err="1">
                <a:solidFill>
                  <a:srgbClr val="000000"/>
                </a:solidFill>
                <a:latin typeface="Consolas" panose="020B0609020204030204" pitchFamily="49" charset="0"/>
              </a:rPr>
              <a:t>.</a:t>
            </a:r>
            <a:r>
              <a:rPr lang="en-US" sz="1200" dirty="0" err="1">
                <a:solidFill>
                  <a:srgbClr val="74531F"/>
                </a:solidFill>
                <a:latin typeface="Consolas" panose="020B0609020204030204" pitchFamily="49" charset="0"/>
              </a:rPr>
              <a:t>WriteLine</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{student1.FirstName}</a:t>
            </a:r>
            <a:r>
              <a:rPr lang="en-US" sz="1100" dirty="0">
                <a:solidFill>
                  <a:srgbClr val="A31515"/>
                </a:solidFill>
                <a:latin typeface="Consolas" panose="020B0609020204030204" pitchFamily="49" charset="0"/>
              </a:rPr>
              <a:t>"</a:t>
            </a:r>
            <a:r>
              <a:rPr lang="en-US" sz="1100" dirty="0">
                <a:solidFill>
                  <a:srgbClr val="000000"/>
                </a:solidFill>
                <a:latin typeface="Consolas" panose="020B0609020204030204" pitchFamily="49" charset="0"/>
              </a:rPr>
              <a:t>);</a:t>
            </a:r>
          </a:p>
          <a:p>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323859E2-D6FF-42B3-A0A8-96BC53EF5EB0}"/>
              </a:ext>
            </a:extLst>
          </p:cNvPr>
          <p:cNvPicPr>
            <a:picLocks noChangeAspect="1"/>
          </p:cNvPicPr>
          <p:nvPr/>
        </p:nvPicPr>
        <p:blipFill>
          <a:blip r:embed="rId2"/>
          <a:stretch>
            <a:fillRect/>
          </a:stretch>
        </p:blipFill>
        <p:spPr>
          <a:xfrm>
            <a:off x="7609202" y="5153401"/>
            <a:ext cx="3640282" cy="566580"/>
          </a:xfrm>
          <a:prstGeom prst="rect">
            <a:avLst/>
          </a:prstGeom>
        </p:spPr>
      </p:pic>
    </p:spTree>
    <p:extLst>
      <p:ext uri="{BB962C8B-B14F-4D97-AF65-F5344CB8AC3E}">
        <p14:creationId xmlns:p14="http://schemas.microsoft.com/office/powerpoint/2010/main" val="299477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55AA-DD4D-442A-A9CC-142F36687341}"/>
              </a:ext>
            </a:extLst>
          </p:cNvPr>
          <p:cNvSpPr>
            <a:spLocks noGrp="1"/>
          </p:cNvSpPr>
          <p:nvPr>
            <p:ph type="title"/>
          </p:nvPr>
        </p:nvSpPr>
        <p:spPr/>
        <p:txBody>
          <a:bodyPr>
            <a:normAutofit fontScale="90000"/>
          </a:bodyPr>
          <a:lstStyle/>
          <a:p>
            <a:r>
              <a:rPr lang="en-US" dirty="0"/>
              <a:t>Properties</a:t>
            </a:r>
          </a:p>
        </p:txBody>
      </p:sp>
      <p:sp>
        <p:nvSpPr>
          <p:cNvPr id="3" name="Content Placeholder 2">
            <a:extLst>
              <a:ext uri="{FF2B5EF4-FFF2-40B4-BE49-F238E27FC236}">
                <a16:creationId xmlns:a16="http://schemas.microsoft.com/office/drawing/2014/main" id="{02E08F06-02BD-4F31-8563-8E932C062EFC}"/>
              </a:ext>
            </a:extLst>
          </p:cNvPr>
          <p:cNvSpPr>
            <a:spLocks noGrp="1"/>
          </p:cNvSpPr>
          <p:nvPr>
            <p:ph idx="1"/>
          </p:nvPr>
        </p:nvSpPr>
        <p:spPr>
          <a:xfrm>
            <a:off x="6512551" y="1387928"/>
            <a:ext cx="4917445" cy="4697093"/>
          </a:xfrm>
        </p:spPr>
        <p:txBody>
          <a:bodyPr>
            <a:normAutofit lnSpcReduction="10000"/>
          </a:bodyPr>
          <a:lstStyle/>
          <a:p>
            <a:pPr marL="342900" indent="-342900">
              <a:buFont typeface="Arial" panose="020B0604020202020204" pitchFamily="34" charset="0"/>
              <a:buChar char="•"/>
            </a:pPr>
            <a:r>
              <a:rPr lang="en-US" dirty="0"/>
              <a:t>Notice that the fieldname FirstName no longer exists in the class, however, the program functions as expected</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implementation appears as if it is accessing a public instance field with the name of FirstName, however, this is not the case</a:t>
            </a:r>
          </a:p>
        </p:txBody>
      </p:sp>
      <p:sp>
        <p:nvSpPr>
          <p:cNvPr id="4" name="Slide Number Placeholder 3">
            <a:extLst>
              <a:ext uri="{FF2B5EF4-FFF2-40B4-BE49-F238E27FC236}">
                <a16:creationId xmlns:a16="http://schemas.microsoft.com/office/drawing/2014/main" id="{E33056EE-370E-4907-A8B8-91FED2E197FF}"/>
              </a:ext>
            </a:extLst>
          </p:cNvPr>
          <p:cNvSpPr>
            <a:spLocks noGrp="1"/>
          </p:cNvSpPr>
          <p:nvPr>
            <p:ph type="sldNum" sz="quarter" idx="12"/>
          </p:nvPr>
        </p:nvSpPr>
        <p:spPr/>
        <p:txBody>
          <a:bodyPr/>
          <a:lstStyle/>
          <a:p>
            <a:fld id="{57BFFEA6-FD0A-418C-BE47-3DCCF1ED53BD}" type="slidenum">
              <a:rPr lang="en-US" smtClean="0"/>
              <a:t>29</a:t>
            </a:fld>
            <a:endParaRPr lang="en-US" dirty="0"/>
          </a:p>
        </p:txBody>
      </p:sp>
      <p:sp>
        <p:nvSpPr>
          <p:cNvPr id="6" name="TextBox 5">
            <a:extLst>
              <a:ext uri="{FF2B5EF4-FFF2-40B4-BE49-F238E27FC236}">
                <a16:creationId xmlns:a16="http://schemas.microsoft.com/office/drawing/2014/main" id="{5FD2A8C9-5458-4F98-A2E5-78142C935E2F}"/>
              </a:ext>
            </a:extLst>
          </p:cNvPr>
          <p:cNvSpPr txBox="1"/>
          <p:nvPr/>
        </p:nvSpPr>
        <p:spPr>
          <a:xfrm>
            <a:off x="762000" y="1822724"/>
            <a:ext cx="5750551" cy="2893100"/>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Mad401.Lecture3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Program</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student1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student1.FirstName = </a:t>
            </a:r>
            <a:r>
              <a:rPr lang="en-US" sz="1400" dirty="0">
                <a:solidFill>
                  <a:srgbClr val="A31515"/>
                </a:solidFill>
                <a:latin typeface="Consolas" panose="020B0609020204030204" pitchFamily="49" charset="0"/>
              </a:rPr>
              <a:t>"John"</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Console</a:t>
            </a:r>
            <a:r>
              <a:rPr lang="en-US" sz="1400" dirty="0" err="1">
                <a:solidFill>
                  <a:srgbClr val="000000"/>
                </a:solidFill>
                <a:latin typeface="Consolas" panose="020B0609020204030204" pitchFamily="49" charset="0"/>
              </a:rPr>
              <a:t>.</a:t>
            </a:r>
            <a:r>
              <a:rPr lang="en-US" sz="1400" dirty="0" err="1">
                <a:solidFill>
                  <a:srgbClr val="74531F"/>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{student1.FirstName}</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323859E2-D6FF-42B3-A0A8-96BC53EF5EB0}"/>
              </a:ext>
            </a:extLst>
          </p:cNvPr>
          <p:cNvPicPr>
            <a:picLocks noChangeAspect="1"/>
          </p:cNvPicPr>
          <p:nvPr/>
        </p:nvPicPr>
        <p:blipFill>
          <a:blip r:embed="rId2"/>
          <a:stretch>
            <a:fillRect/>
          </a:stretch>
        </p:blipFill>
        <p:spPr>
          <a:xfrm>
            <a:off x="1465423" y="4633787"/>
            <a:ext cx="3640282" cy="566580"/>
          </a:xfrm>
          <a:prstGeom prst="rect">
            <a:avLst/>
          </a:prstGeom>
        </p:spPr>
      </p:pic>
    </p:spTree>
    <p:extLst>
      <p:ext uri="{BB962C8B-B14F-4D97-AF65-F5344CB8AC3E}">
        <p14:creationId xmlns:p14="http://schemas.microsoft.com/office/powerpoint/2010/main" val="3892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p>
        </p:txBody>
      </p:sp>
      <p:sp>
        <p:nvSpPr>
          <p:cNvPr id="3" name="Content Placeholder 2"/>
          <p:cNvSpPr>
            <a:spLocks noGrp="1"/>
          </p:cNvSpPr>
          <p:nvPr>
            <p:ph idx="1"/>
          </p:nvPr>
        </p:nvSpPr>
        <p:spPr>
          <a:xfrm>
            <a:off x="762000" y="1387928"/>
            <a:ext cx="5141650" cy="4697093"/>
          </a:xfrm>
        </p:spPr>
        <p:txBody>
          <a:bodyPr>
            <a:normAutofit fontScale="92500" lnSpcReduction="10000"/>
          </a:bodyPr>
          <a:lstStyle/>
          <a:p>
            <a:pPr marL="342900" indent="-342900">
              <a:buFont typeface="Arial" panose="020B0604020202020204" pitchFamily="34" charset="0"/>
              <a:buChar char="•"/>
            </a:pPr>
            <a:r>
              <a:rPr lang="en-US" sz="2800" dirty="0"/>
              <a:t>Bitwise Operators</a:t>
            </a:r>
          </a:p>
          <a:p>
            <a:pPr marL="342900" indent="-342900">
              <a:buFont typeface="Arial" panose="020B0604020202020204" pitchFamily="34" charset="0"/>
              <a:buChar char="•"/>
            </a:pPr>
            <a:r>
              <a:rPr lang="en-US" sz="2800" dirty="0"/>
              <a:t>Classes</a:t>
            </a:r>
          </a:p>
          <a:p>
            <a:pPr marL="1028700" lvl="1" indent="-342900">
              <a:buFont typeface="Arial" panose="020B0604020202020204" pitchFamily="34" charset="0"/>
              <a:buChar char="•"/>
            </a:pPr>
            <a:r>
              <a:rPr lang="en-US" sz="2400" dirty="0"/>
              <a:t>Declaring and instantiating</a:t>
            </a:r>
          </a:p>
          <a:p>
            <a:pPr marL="1028700" lvl="1" indent="-342900">
              <a:buFont typeface="Arial" panose="020B0604020202020204" pitchFamily="34" charset="0"/>
              <a:buChar char="•"/>
            </a:pPr>
            <a:r>
              <a:rPr lang="en-US" sz="2400" dirty="0"/>
              <a:t>Instance fields</a:t>
            </a:r>
          </a:p>
          <a:p>
            <a:pPr marL="1028700" lvl="1" indent="-342900">
              <a:buFont typeface="Arial" panose="020B0604020202020204" pitchFamily="34" charset="0"/>
              <a:buChar char="•"/>
            </a:pPr>
            <a:r>
              <a:rPr lang="en-US" sz="2400" dirty="0"/>
              <a:t>Instance methods</a:t>
            </a:r>
          </a:p>
          <a:p>
            <a:pPr marL="1028700" lvl="1" indent="-342900">
              <a:buFont typeface="Arial" panose="020B0604020202020204" pitchFamily="34" charset="0"/>
              <a:buChar char="•"/>
            </a:pPr>
            <a:r>
              <a:rPr lang="en-US" sz="2400" dirty="0"/>
              <a:t>Access modifiers</a:t>
            </a:r>
          </a:p>
          <a:p>
            <a:pPr marL="1028700" lvl="1" indent="-342900">
              <a:buFont typeface="Arial" panose="020B0604020202020204" pitchFamily="34" charset="0"/>
              <a:buChar char="•"/>
            </a:pPr>
            <a:r>
              <a:rPr lang="en-US" sz="2400" dirty="0"/>
              <a:t>Properties</a:t>
            </a:r>
          </a:p>
          <a:p>
            <a:pPr marL="1028700" lvl="1" indent="-342900">
              <a:buFont typeface="Arial" panose="020B0604020202020204" pitchFamily="34" charset="0"/>
              <a:buChar char="•"/>
            </a:pPr>
            <a:r>
              <a:rPr lang="en-US" sz="2400" dirty="0"/>
              <a:t>Constructors</a:t>
            </a:r>
          </a:p>
          <a:p>
            <a:pPr marL="1028700" lvl="1" indent="-342900">
              <a:buFont typeface="Arial" panose="020B0604020202020204" pitchFamily="34" charset="0"/>
              <a:buChar char="•"/>
            </a:pPr>
            <a:r>
              <a:rPr lang="en-US" sz="2400" dirty="0"/>
              <a:t>Static</a:t>
            </a:r>
          </a:p>
          <a:p>
            <a:pPr marL="1028700" lvl="1" indent="-342900">
              <a:buFont typeface="Arial" panose="020B0604020202020204" pitchFamily="34" charset="0"/>
              <a:buChar char="•"/>
            </a:pPr>
            <a:r>
              <a:rPr lang="en-US" sz="2400" dirty="0"/>
              <a:t>Special Classes</a:t>
            </a:r>
          </a:p>
        </p:txBody>
      </p:sp>
      <p:sp>
        <p:nvSpPr>
          <p:cNvPr id="4" name="Slide Number Placeholder 3"/>
          <p:cNvSpPr>
            <a:spLocks noGrp="1"/>
          </p:cNvSpPr>
          <p:nvPr>
            <p:ph type="sldNum" sz="quarter" idx="12"/>
          </p:nvPr>
        </p:nvSpPr>
        <p:spPr/>
        <p:txBody>
          <a:bodyPr/>
          <a:lstStyle/>
          <a:p>
            <a:fld id="{57BFFEA6-FD0A-418C-BE47-3DCCF1ED53BD}" type="slidenum">
              <a:rPr lang="en-US" smtClean="0"/>
              <a:t>3</a:t>
            </a:fld>
            <a:endParaRPr lang="en-US" dirty="0"/>
          </a:p>
        </p:txBody>
      </p:sp>
      <p:sp>
        <p:nvSpPr>
          <p:cNvPr id="5" name="Content Placeholder 2">
            <a:extLst>
              <a:ext uri="{FF2B5EF4-FFF2-40B4-BE49-F238E27FC236}">
                <a16:creationId xmlns:a16="http://schemas.microsoft.com/office/drawing/2014/main" id="{9C370BD0-A10E-41DA-822D-BE09C9AA774E}"/>
              </a:ext>
            </a:extLst>
          </p:cNvPr>
          <p:cNvSpPr txBox="1">
            <a:spLocks/>
          </p:cNvSpPr>
          <p:nvPr/>
        </p:nvSpPr>
        <p:spPr>
          <a:xfrm>
            <a:off x="6288348" y="1387928"/>
            <a:ext cx="5141650" cy="4697093"/>
          </a:xfrm>
          <a:prstGeom prst="rect">
            <a:avLst/>
          </a:prstGeom>
        </p:spPr>
        <p:txBody>
          <a:bodyPr vert="horz" lIns="91440" tIns="45720" rIns="91440" bIns="45720" rtlCol="0">
            <a:norm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lvl="1" indent="0">
              <a:buNone/>
            </a:pPr>
            <a:endParaRPr lang="en-US" sz="2400" dirty="0"/>
          </a:p>
        </p:txBody>
      </p:sp>
    </p:spTree>
    <p:extLst>
      <p:ext uri="{BB962C8B-B14F-4D97-AF65-F5344CB8AC3E}">
        <p14:creationId xmlns:p14="http://schemas.microsoft.com/office/powerpoint/2010/main" val="261216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55AA-DD4D-442A-A9CC-142F36687341}"/>
              </a:ext>
            </a:extLst>
          </p:cNvPr>
          <p:cNvSpPr>
            <a:spLocks noGrp="1"/>
          </p:cNvSpPr>
          <p:nvPr>
            <p:ph type="title"/>
          </p:nvPr>
        </p:nvSpPr>
        <p:spPr/>
        <p:txBody>
          <a:bodyPr>
            <a:normAutofit fontScale="90000"/>
          </a:bodyPr>
          <a:lstStyle/>
          <a:p>
            <a:r>
              <a:rPr lang="en-US" dirty="0"/>
              <a:t>Properties</a:t>
            </a:r>
          </a:p>
        </p:txBody>
      </p:sp>
      <p:sp>
        <p:nvSpPr>
          <p:cNvPr id="3" name="Content Placeholder 2">
            <a:extLst>
              <a:ext uri="{FF2B5EF4-FFF2-40B4-BE49-F238E27FC236}">
                <a16:creationId xmlns:a16="http://schemas.microsoft.com/office/drawing/2014/main" id="{02E08F06-02BD-4F31-8563-8E932C062EFC}"/>
              </a:ext>
            </a:extLst>
          </p:cNvPr>
          <p:cNvSpPr>
            <a:spLocks noGrp="1"/>
          </p:cNvSpPr>
          <p:nvPr>
            <p:ph idx="1"/>
          </p:nvPr>
        </p:nvSpPr>
        <p:spPr>
          <a:xfrm>
            <a:off x="5862918" y="1387928"/>
            <a:ext cx="5567079" cy="4697093"/>
          </a:xfrm>
        </p:spPr>
        <p:txBody>
          <a:bodyPr>
            <a:normAutofit fontScale="92500" lnSpcReduction="20000"/>
          </a:bodyPr>
          <a:lstStyle/>
          <a:p>
            <a:pPr marL="342900" indent="-342900">
              <a:buFont typeface="Arial" panose="020B0604020202020204" pitchFamily="34" charset="0"/>
              <a:buChar char="•"/>
            </a:pPr>
            <a:r>
              <a:rPr lang="en-US" dirty="0"/>
              <a:t>A property declaration looks exactly like a field declaration, but following it are curly braces in which to place the property implementation.</a:t>
            </a:r>
          </a:p>
          <a:p>
            <a:pPr marL="342900" indent="-342900">
              <a:buFont typeface="Arial" panose="020B0604020202020204" pitchFamily="34" charset="0"/>
              <a:buChar char="•"/>
            </a:pPr>
            <a:r>
              <a:rPr lang="en-US" dirty="0"/>
              <a:t>The </a:t>
            </a:r>
            <a:r>
              <a:rPr lang="en-US" b="1" dirty="0"/>
              <a:t>get</a:t>
            </a:r>
            <a:r>
              <a:rPr lang="en-US" dirty="0"/>
              <a:t> part defines the getter portion of the property.</a:t>
            </a:r>
          </a:p>
          <a:p>
            <a:pPr marL="342900" indent="-342900">
              <a:buFont typeface="Arial" panose="020B0604020202020204" pitchFamily="34" charset="0"/>
              <a:buChar char="•"/>
            </a:pPr>
            <a:r>
              <a:rPr lang="en-US" dirty="0"/>
              <a:t>Similarly, setters (the </a:t>
            </a:r>
            <a:r>
              <a:rPr lang="en-US" b="1" dirty="0"/>
              <a:t>set</a:t>
            </a:r>
            <a:r>
              <a:rPr lang="en-US" dirty="0"/>
              <a:t> portion of the implementation) enable the calling syntax of the field assignment:</a:t>
            </a:r>
            <a:br>
              <a:rPr lang="en-US" dirty="0"/>
            </a:br>
            <a:r>
              <a:rPr lang="en-US" dirty="0">
                <a:solidFill>
                  <a:srgbClr val="000000"/>
                </a:solidFill>
                <a:latin typeface="Consolas" panose="020B0609020204030204" pitchFamily="49" charset="0"/>
              </a:rPr>
              <a:t>student1.FirstName = </a:t>
            </a:r>
            <a:r>
              <a:rPr lang="en-US" dirty="0">
                <a:solidFill>
                  <a:srgbClr val="A31515"/>
                </a:solidFill>
                <a:latin typeface="Consolas" panose="020B0609020204030204" pitchFamily="49" charset="0"/>
              </a:rPr>
              <a:t>"John"</a:t>
            </a:r>
            <a:r>
              <a:rPr lang="en-US" dirty="0">
                <a:solidFill>
                  <a:srgbClr val="000000"/>
                </a:solidFill>
                <a:latin typeface="Consolas" panose="020B0609020204030204" pitchFamily="49" charset="0"/>
              </a:rPr>
              <a:t>;</a:t>
            </a:r>
          </a:p>
          <a:p>
            <a:pPr marL="342900" indent="-342900">
              <a:buFont typeface="Arial" panose="020B0604020202020204" pitchFamily="34" charset="0"/>
              <a:buChar char="•"/>
            </a:pPr>
            <a:r>
              <a:rPr lang="en-US" dirty="0"/>
              <a:t>The setter uses the </a:t>
            </a:r>
            <a:r>
              <a:rPr lang="en-US" dirty="0">
                <a:latin typeface="Courier New" panose="02070309020205020404" pitchFamily="49" charset="0"/>
                <a:cs typeface="Courier New" panose="02070309020205020404" pitchFamily="49" charset="0"/>
              </a:rPr>
              <a:t>value</a:t>
            </a:r>
            <a:r>
              <a:rPr lang="en-US" dirty="0"/>
              <a:t> keyword to refer to the right side of the assignment operation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E33056EE-370E-4907-A8B8-91FED2E197FF}"/>
              </a:ext>
            </a:extLst>
          </p:cNvPr>
          <p:cNvSpPr>
            <a:spLocks noGrp="1"/>
          </p:cNvSpPr>
          <p:nvPr>
            <p:ph type="sldNum" sz="quarter" idx="12"/>
          </p:nvPr>
        </p:nvSpPr>
        <p:spPr/>
        <p:txBody>
          <a:bodyPr/>
          <a:lstStyle/>
          <a:p>
            <a:fld id="{57BFFEA6-FD0A-418C-BE47-3DCCF1ED53BD}" type="slidenum">
              <a:rPr lang="en-US" smtClean="0"/>
              <a:t>30</a:t>
            </a:fld>
            <a:endParaRPr lang="en-US" dirty="0"/>
          </a:p>
        </p:txBody>
      </p:sp>
      <p:sp>
        <p:nvSpPr>
          <p:cNvPr id="5" name="TextBox 4">
            <a:extLst>
              <a:ext uri="{FF2B5EF4-FFF2-40B4-BE49-F238E27FC236}">
                <a16:creationId xmlns:a16="http://schemas.microsoft.com/office/drawing/2014/main" id="{B5C3A7D0-71D8-439C-AFA9-45638E8EBC7A}"/>
              </a:ext>
            </a:extLst>
          </p:cNvPr>
          <p:cNvSpPr txBox="1"/>
          <p:nvPr/>
        </p:nvSpPr>
        <p:spPr>
          <a:xfrm>
            <a:off x="762000" y="1964405"/>
            <a:ext cx="5100918" cy="3754874"/>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Mad401.Lecture3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_FirstName;</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FirstName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8F08C4"/>
                </a:solidFill>
                <a:latin typeface="Consolas" panose="020B0609020204030204" pitchFamily="49" charset="0"/>
              </a:rPr>
              <a:t>return</a:t>
            </a:r>
            <a:r>
              <a:rPr lang="en-US" sz="1400" dirty="0">
                <a:solidFill>
                  <a:srgbClr val="000000"/>
                </a:solidFill>
                <a:latin typeface="Consolas" panose="020B0609020204030204" pitchFamily="49" charset="0"/>
              </a:rPr>
              <a:t> _FirstName;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_FirstName = </a:t>
            </a:r>
            <a:r>
              <a:rPr lang="en-US" sz="1400" dirty="0">
                <a:solidFill>
                  <a:srgbClr val="0000FF"/>
                </a:solidFill>
                <a:latin typeface="Consolas" panose="020B0609020204030204" pitchFamily="49" charset="0"/>
              </a:rPr>
              <a:t>value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8" name="Right Brace 7">
            <a:extLst>
              <a:ext uri="{FF2B5EF4-FFF2-40B4-BE49-F238E27FC236}">
                <a16:creationId xmlns:a16="http://schemas.microsoft.com/office/drawing/2014/main" id="{259D2A3D-B4F5-42DC-8B36-10F6A806D697}"/>
              </a:ext>
            </a:extLst>
          </p:cNvPr>
          <p:cNvSpPr/>
          <p:nvPr/>
        </p:nvSpPr>
        <p:spPr>
          <a:xfrm>
            <a:off x="4176863" y="3052830"/>
            <a:ext cx="142042" cy="2486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9" name="TextBox 8">
            <a:extLst>
              <a:ext uri="{FF2B5EF4-FFF2-40B4-BE49-F238E27FC236}">
                <a16:creationId xmlns:a16="http://schemas.microsoft.com/office/drawing/2014/main" id="{873CEFE9-29E3-4979-B15B-E19D93809CC0}"/>
              </a:ext>
            </a:extLst>
          </p:cNvPr>
          <p:cNvSpPr txBox="1"/>
          <p:nvPr/>
        </p:nvSpPr>
        <p:spPr>
          <a:xfrm>
            <a:off x="4318906" y="2992495"/>
            <a:ext cx="1544012" cy="369332"/>
          </a:xfrm>
          <a:prstGeom prst="rect">
            <a:avLst/>
          </a:prstGeom>
          <a:noFill/>
        </p:spPr>
        <p:txBody>
          <a:bodyPr wrap="none" rtlCol="0">
            <a:spAutoFit/>
          </a:bodyPr>
          <a:lstStyle/>
          <a:p>
            <a:r>
              <a:rPr lang="en-US" dirty="0">
                <a:solidFill>
                  <a:srgbClr val="FF0000"/>
                </a:solidFill>
              </a:rPr>
              <a:t>Backing field</a:t>
            </a:r>
          </a:p>
        </p:txBody>
      </p:sp>
    </p:spTree>
    <p:extLst>
      <p:ext uri="{BB962C8B-B14F-4D97-AF65-F5344CB8AC3E}">
        <p14:creationId xmlns:p14="http://schemas.microsoft.com/office/powerpoint/2010/main" val="442993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55AA-DD4D-442A-A9CC-142F36687341}"/>
              </a:ext>
            </a:extLst>
          </p:cNvPr>
          <p:cNvSpPr>
            <a:spLocks noGrp="1"/>
          </p:cNvSpPr>
          <p:nvPr>
            <p:ph type="title"/>
          </p:nvPr>
        </p:nvSpPr>
        <p:spPr/>
        <p:txBody>
          <a:bodyPr>
            <a:normAutofit fontScale="90000"/>
          </a:bodyPr>
          <a:lstStyle/>
          <a:p>
            <a:r>
              <a:rPr lang="en-US" dirty="0"/>
              <a:t>Properties</a:t>
            </a:r>
          </a:p>
        </p:txBody>
      </p:sp>
      <p:sp>
        <p:nvSpPr>
          <p:cNvPr id="3" name="Content Placeholder 2">
            <a:extLst>
              <a:ext uri="{FF2B5EF4-FFF2-40B4-BE49-F238E27FC236}">
                <a16:creationId xmlns:a16="http://schemas.microsoft.com/office/drawing/2014/main" id="{02E08F06-02BD-4F31-8563-8E932C062EFC}"/>
              </a:ext>
            </a:extLst>
          </p:cNvPr>
          <p:cNvSpPr>
            <a:spLocks noGrp="1"/>
          </p:cNvSpPr>
          <p:nvPr>
            <p:ph idx="1"/>
          </p:nvPr>
        </p:nvSpPr>
        <p:spPr>
          <a:xfrm>
            <a:off x="6248400" y="1387928"/>
            <a:ext cx="5181597" cy="4697093"/>
          </a:xfrm>
        </p:spPr>
        <p:txBody>
          <a:bodyPr>
            <a:normAutofit fontScale="92500"/>
          </a:bodyPr>
          <a:lstStyle/>
          <a:p>
            <a:pPr marL="342900" indent="-342900">
              <a:buFont typeface="Arial" panose="020B0604020202020204" pitchFamily="34" charset="0"/>
              <a:buChar char="•"/>
            </a:pPr>
            <a:r>
              <a:rPr lang="en-US" dirty="0"/>
              <a:t>Since a property with a single backing field that is assigned and retrieved by the </a:t>
            </a:r>
            <a:r>
              <a:rPr lang="en-US" b="1" dirty="0"/>
              <a:t>get</a:t>
            </a:r>
            <a:r>
              <a:rPr lang="en-US" dirty="0"/>
              <a:t> and </a:t>
            </a:r>
            <a:r>
              <a:rPr lang="en-US" b="1" dirty="0"/>
              <a:t>set</a:t>
            </a:r>
            <a:r>
              <a:rPr lang="en-US" dirty="0"/>
              <a:t> accessors is so trivial and common, an even shorter hand is available for fields which do not require accessor implementation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Furthermore, you can initialize default values for properties by including a value after the braces</a:t>
            </a:r>
          </a:p>
        </p:txBody>
      </p:sp>
      <p:sp>
        <p:nvSpPr>
          <p:cNvPr id="4" name="Slide Number Placeholder 3">
            <a:extLst>
              <a:ext uri="{FF2B5EF4-FFF2-40B4-BE49-F238E27FC236}">
                <a16:creationId xmlns:a16="http://schemas.microsoft.com/office/drawing/2014/main" id="{E33056EE-370E-4907-A8B8-91FED2E197FF}"/>
              </a:ext>
            </a:extLst>
          </p:cNvPr>
          <p:cNvSpPr>
            <a:spLocks noGrp="1"/>
          </p:cNvSpPr>
          <p:nvPr>
            <p:ph type="sldNum" sz="quarter" idx="12"/>
          </p:nvPr>
        </p:nvSpPr>
        <p:spPr/>
        <p:txBody>
          <a:bodyPr/>
          <a:lstStyle/>
          <a:p>
            <a:fld id="{57BFFEA6-FD0A-418C-BE47-3DCCF1ED53BD}" type="slidenum">
              <a:rPr lang="en-US" smtClean="0"/>
              <a:t>31</a:t>
            </a:fld>
            <a:endParaRPr lang="en-US" dirty="0"/>
          </a:p>
        </p:txBody>
      </p:sp>
      <p:sp>
        <p:nvSpPr>
          <p:cNvPr id="5" name="TextBox 4">
            <a:extLst>
              <a:ext uri="{FF2B5EF4-FFF2-40B4-BE49-F238E27FC236}">
                <a16:creationId xmlns:a16="http://schemas.microsoft.com/office/drawing/2014/main" id="{B5C3A7D0-71D8-439C-AFA9-45638E8EBC7A}"/>
              </a:ext>
            </a:extLst>
          </p:cNvPr>
          <p:cNvSpPr txBox="1"/>
          <p:nvPr/>
        </p:nvSpPr>
        <p:spPr>
          <a:xfrm>
            <a:off x="759972" y="1387928"/>
            <a:ext cx="5488428" cy="4401205"/>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Mad401.Lecture3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_FirstName;</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FirstName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_FirstName;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_FirstName = </a:t>
            </a:r>
            <a:r>
              <a:rPr lang="en-US" sz="1400" dirty="0">
                <a:solidFill>
                  <a:srgbClr val="0000FF"/>
                </a:solidFill>
                <a:latin typeface="Consolas" panose="020B0609020204030204" pitchFamily="49" charset="0"/>
              </a:rPr>
              <a:t>value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Program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Campus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a:solidFill>
                  <a:srgbClr val="A31515"/>
                </a:solidFill>
                <a:latin typeface="Consolas" panose="020B0609020204030204" pitchFamily="49" charset="0"/>
              </a:rPr>
              <a:t>"South"</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6" name="Rectangle: Rounded Corners 5">
            <a:extLst>
              <a:ext uri="{FF2B5EF4-FFF2-40B4-BE49-F238E27FC236}">
                <a16:creationId xmlns:a16="http://schemas.microsoft.com/office/drawing/2014/main" id="{E76E7127-FA34-429A-AFC6-542785D81547}"/>
              </a:ext>
            </a:extLst>
          </p:cNvPr>
          <p:cNvSpPr/>
          <p:nvPr/>
        </p:nvSpPr>
        <p:spPr>
          <a:xfrm>
            <a:off x="1531318" y="4552524"/>
            <a:ext cx="4564682" cy="75458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8427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2052-1155-4C6D-A937-F4D27E819412}"/>
              </a:ext>
            </a:extLst>
          </p:cNvPr>
          <p:cNvSpPr>
            <a:spLocks noGrp="1"/>
          </p:cNvSpPr>
          <p:nvPr>
            <p:ph type="title"/>
          </p:nvPr>
        </p:nvSpPr>
        <p:spPr/>
        <p:txBody>
          <a:bodyPr>
            <a:normAutofit fontScale="90000"/>
          </a:bodyPr>
          <a:lstStyle/>
          <a:p>
            <a:r>
              <a:rPr lang="en-US" dirty="0"/>
              <a:t>Guidelines</a:t>
            </a:r>
          </a:p>
        </p:txBody>
      </p:sp>
      <p:sp>
        <p:nvSpPr>
          <p:cNvPr id="3" name="Content Placeholder 2">
            <a:extLst>
              <a:ext uri="{FF2B5EF4-FFF2-40B4-BE49-F238E27FC236}">
                <a16:creationId xmlns:a16="http://schemas.microsoft.com/office/drawing/2014/main" id="{7A217048-AFF1-4BA5-993B-378C68EB064C}"/>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Guidelines, tips and best practices:</a:t>
            </a:r>
          </a:p>
          <a:p>
            <a:pPr marL="1028700" lvl="1" indent="-342900">
              <a:buFont typeface="Arial" panose="020B0604020202020204" pitchFamily="34" charset="0"/>
              <a:buChar char="•"/>
            </a:pPr>
            <a:r>
              <a:rPr lang="en-US" dirty="0"/>
              <a:t>Methods should represent actions and properties should represent data</a:t>
            </a:r>
          </a:p>
          <a:p>
            <a:pPr marL="1028700" lvl="1" indent="-342900">
              <a:buFont typeface="Arial" panose="020B0604020202020204" pitchFamily="34" charset="0"/>
              <a:buChar char="•"/>
            </a:pPr>
            <a:r>
              <a:rPr lang="en-US" dirty="0"/>
              <a:t>Common naming conventions for a private </a:t>
            </a:r>
            <a:r>
              <a:rPr lang="en-US" b="1" dirty="0"/>
              <a:t>field</a:t>
            </a:r>
            <a:r>
              <a:rPr lang="en-US" dirty="0"/>
              <a:t> that backs a property is </a:t>
            </a:r>
            <a:r>
              <a:rPr lang="en-US" dirty="0" err="1"/>
              <a:t>PascalCase</a:t>
            </a:r>
            <a:r>
              <a:rPr lang="en-US" dirty="0"/>
              <a:t> with an underscore suffix</a:t>
            </a:r>
          </a:p>
          <a:p>
            <a:pPr marL="1485900" lvl="2" indent="-342900"/>
            <a:r>
              <a:rPr lang="en-US" dirty="0"/>
              <a:t>Ex: _FirstName , _</a:t>
            </a:r>
            <a:r>
              <a:rPr lang="en-US" dirty="0" err="1"/>
              <a:t>LastName</a:t>
            </a:r>
            <a:r>
              <a:rPr lang="en-US" dirty="0"/>
              <a:t> , _Program</a:t>
            </a:r>
          </a:p>
          <a:p>
            <a:pPr marL="1028700" lvl="1" indent="-342900">
              <a:buFont typeface="Arial" panose="020B0604020202020204" pitchFamily="34" charset="0"/>
              <a:buChar char="•"/>
            </a:pPr>
            <a:r>
              <a:rPr lang="en-US" dirty="0"/>
              <a:t>In contrast to private fields, the coding standard for </a:t>
            </a:r>
            <a:r>
              <a:rPr lang="en-US" b="1" dirty="0"/>
              <a:t>properties</a:t>
            </a:r>
            <a:r>
              <a:rPr lang="en-US" dirty="0"/>
              <a:t> is </a:t>
            </a:r>
            <a:r>
              <a:rPr lang="en-US" dirty="0" err="1"/>
              <a:t>PascalCase</a:t>
            </a:r>
            <a:endParaRPr lang="en-US" dirty="0"/>
          </a:p>
          <a:p>
            <a:pPr marL="1485900" lvl="2" indent="-342900"/>
            <a:r>
              <a:rPr lang="en-US" dirty="0"/>
              <a:t>camelCase should be avoided for property names as it conflicts with local variables and parameters</a:t>
            </a:r>
          </a:p>
          <a:p>
            <a:pPr marL="1028700" lvl="1" indent="-342900">
              <a:buFont typeface="Arial" panose="020B0604020202020204" pitchFamily="34" charset="0"/>
              <a:buChar char="•"/>
            </a:pPr>
            <a:r>
              <a:rPr lang="en-US" dirty="0"/>
              <a:t>Fields should not be declared as public or protected.</a:t>
            </a:r>
          </a:p>
          <a:p>
            <a:pPr marL="1028700" lvl="1" indent="-342900">
              <a:buFont typeface="Arial" panose="020B0604020202020204" pitchFamily="34" charset="0"/>
              <a:buChar char="•"/>
            </a:pPr>
            <a:r>
              <a:rPr lang="en-US" dirty="0"/>
              <a:t>It is a good practice to access a property-backing field only from inside the property implementation. In other words, you should always use the property, rather than calling the field directly.</a:t>
            </a:r>
          </a:p>
          <a:p>
            <a:pPr marL="1028700" lvl="1" indent="-342900">
              <a:buFont typeface="Arial" panose="020B0604020202020204" pitchFamily="34" charset="0"/>
              <a:buChar char="•"/>
            </a:pPr>
            <a:r>
              <a:rPr lang="en-US" dirty="0"/>
              <a:t>By removing either the getter or the setter portion of a property, you can change a property’s accessibility. (read-only / write-only)</a:t>
            </a:r>
          </a:p>
          <a:p>
            <a:pPr marL="1028700" lvl="1"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603C615-B9BF-4B75-A8B3-38DEA30F88BA}"/>
              </a:ext>
            </a:extLst>
          </p:cNvPr>
          <p:cNvSpPr>
            <a:spLocks noGrp="1"/>
          </p:cNvSpPr>
          <p:nvPr>
            <p:ph type="sldNum" sz="quarter" idx="12"/>
          </p:nvPr>
        </p:nvSpPr>
        <p:spPr/>
        <p:txBody>
          <a:bodyPr/>
          <a:lstStyle/>
          <a:p>
            <a:fld id="{57BFFEA6-FD0A-418C-BE47-3DCCF1ED53BD}" type="slidenum">
              <a:rPr lang="en-US" smtClean="0"/>
              <a:t>32</a:t>
            </a:fld>
            <a:endParaRPr lang="en-US" dirty="0"/>
          </a:p>
        </p:txBody>
      </p:sp>
    </p:spTree>
    <p:extLst>
      <p:ext uri="{BB962C8B-B14F-4D97-AF65-F5344CB8AC3E}">
        <p14:creationId xmlns:p14="http://schemas.microsoft.com/office/powerpoint/2010/main" val="304328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55AA-DD4D-442A-A9CC-142F36687341}"/>
              </a:ext>
            </a:extLst>
          </p:cNvPr>
          <p:cNvSpPr>
            <a:spLocks noGrp="1"/>
          </p:cNvSpPr>
          <p:nvPr>
            <p:ph type="title"/>
          </p:nvPr>
        </p:nvSpPr>
        <p:spPr/>
        <p:txBody>
          <a:bodyPr>
            <a:normAutofit fontScale="90000"/>
          </a:bodyPr>
          <a:lstStyle/>
          <a:p>
            <a:r>
              <a:rPr lang="en-US" dirty="0"/>
              <a:t>Properties</a:t>
            </a:r>
          </a:p>
        </p:txBody>
      </p:sp>
      <p:sp>
        <p:nvSpPr>
          <p:cNvPr id="3" name="Content Placeholder 2">
            <a:extLst>
              <a:ext uri="{FF2B5EF4-FFF2-40B4-BE49-F238E27FC236}">
                <a16:creationId xmlns:a16="http://schemas.microsoft.com/office/drawing/2014/main" id="{02E08F06-02BD-4F31-8563-8E932C062EFC}"/>
              </a:ext>
            </a:extLst>
          </p:cNvPr>
          <p:cNvSpPr>
            <a:spLocks noGrp="1"/>
          </p:cNvSpPr>
          <p:nvPr>
            <p:ph idx="1"/>
          </p:nvPr>
        </p:nvSpPr>
        <p:spPr>
          <a:xfrm>
            <a:off x="7082118" y="1387928"/>
            <a:ext cx="4347878" cy="4697093"/>
          </a:xfrm>
        </p:spPr>
        <p:txBody>
          <a:bodyPr>
            <a:normAutofit fontScale="92500" lnSpcReduction="10000"/>
          </a:bodyPr>
          <a:lstStyle/>
          <a:p>
            <a:pPr marL="342900" indent="-342900">
              <a:buFont typeface="Arial" panose="020B0604020202020204" pitchFamily="34" charset="0"/>
              <a:buChar char="•"/>
            </a:pPr>
            <a:r>
              <a:rPr lang="en-US" dirty="0"/>
              <a:t>Access modifiers can be added to either </a:t>
            </a:r>
            <a:r>
              <a:rPr lang="en-US" b="1" dirty="0"/>
              <a:t>get</a:t>
            </a:r>
            <a:r>
              <a:rPr lang="en-US" dirty="0"/>
              <a:t> or </a:t>
            </a:r>
            <a:r>
              <a:rPr lang="en-US" b="1" dirty="0"/>
              <a:t>set</a:t>
            </a:r>
            <a:r>
              <a:rPr lang="en-US" dirty="0"/>
              <a:t> portions of the property implementation (not on both)</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From within student, the property appears as read/write so you can assign it within the constructor however from outside the class, write is restricted</a:t>
            </a:r>
          </a:p>
        </p:txBody>
      </p:sp>
      <p:sp>
        <p:nvSpPr>
          <p:cNvPr id="4" name="Slide Number Placeholder 3">
            <a:extLst>
              <a:ext uri="{FF2B5EF4-FFF2-40B4-BE49-F238E27FC236}">
                <a16:creationId xmlns:a16="http://schemas.microsoft.com/office/drawing/2014/main" id="{E33056EE-370E-4907-A8B8-91FED2E197FF}"/>
              </a:ext>
            </a:extLst>
          </p:cNvPr>
          <p:cNvSpPr>
            <a:spLocks noGrp="1"/>
          </p:cNvSpPr>
          <p:nvPr>
            <p:ph type="sldNum" sz="quarter" idx="12"/>
          </p:nvPr>
        </p:nvSpPr>
        <p:spPr/>
        <p:txBody>
          <a:bodyPr/>
          <a:lstStyle/>
          <a:p>
            <a:fld id="{57BFFEA6-FD0A-418C-BE47-3DCCF1ED53BD}" type="slidenum">
              <a:rPr lang="en-US" smtClean="0"/>
              <a:t>33</a:t>
            </a:fld>
            <a:endParaRPr lang="en-US" dirty="0"/>
          </a:p>
        </p:txBody>
      </p:sp>
      <p:sp>
        <p:nvSpPr>
          <p:cNvPr id="5" name="TextBox 4">
            <a:extLst>
              <a:ext uri="{FF2B5EF4-FFF2-40B4-BE49-F238E27FC236}">
                <a16:creationId xmlns:a16="http://schemas.microsoft.com/office/drawing/2014/main" id="{B5C3A7D0-71D8-439C-AFA9-45638E8EBC7A}"/>
              </a:ext>
            </a:extLst>
          </p:cNvPr>
          <p:cNvSpPr txBox="1"/>
          <p:nvPr/>
        </p:nvSpPr>
        <p:spPr>
          <a:xfrm>
            <a:off x="759972" y="1387928"/>
            <a:ext cx="6322145" cy="4401205"/>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System;</a:t>
            </a:r>
          </a:p>
          <a:p>
            <a:endParaRPr lang="en-US" sz="1400" dirty="0">
              <a:solidFill>
                <a:srgbClr val="000000"/>
              </a:solidFill>
              <a:latin typeface="Consolas" panose="020B0609020204030204" pitchFamily="49" charset="0"/>
            </a:endParaRPr>
          </a:p>
          <a:p>
            <a:r>
              <a:rPr kumimoji="0" lang="en-US" altLang="en-US" sz="1400" b="0" i="0" u="none" strike="noStrike" cap="none" normalizeH="0" baseline="0" dirty="0">
                <a:ln>
                  <a:noFill/>
                </a:ln>
                <a:solidFill>
                  <a:srgbClr val="0000FF"/>
                </a:solidFill>
                <a:effectLst/>
                <a:latin typeface="Consolas" panose="020B0609020204030204" pitchFamily="49" charset="0"/>
              </a:rPr>
              <a:t>namespace</a:t>
            </a:r>
            <a:r>
              <a:rPr kumimoji="0" lang="en-US" altLang="en-US" sz="1400" b="0" i="0" u="none" strike="noStrike" cap="none" normalizeH="0" baseline="0" dirty="0">
                <a:ln>
                  <a:noFill/>
                </a:ln>
                <a:solidFill>
                  <a:srgbClr val="000000"/>
                </a:solidFill>
                <a:effectLst/>
                <a:latin typeface="Consolas" panose="020B0609020204030204" pitchFamily="49" charset="0"/>
              </a:rPr>
              <a:t> Mad401.Lecture3 </a:t>
            </a:r>
            <a:r>
              <a:rPr lang="en-CA"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Student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_FirstName;</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FirstName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_FirstName;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_FirstName = </a:t>
            </a:r>
            <a:r>
              <a:rPr lang="en-US" sz="1400" dirty="0">
                <a:solidFill>
                  <a:srgbClr val="0000FF"/>
                </a:solidFill>
                <a:latin typeface="Consolas" panose="020B0609020204030204" pitchFamily="49" charset="0"/>
              </a:rPr>
              <a:t>value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Program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Campus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 </a:t>
            </a:r>
            <a:r>
              <a:rPr lang="en-US" sz="1400" dirty="0">
                <a:solidFill>
                  <a:srgbClr val="A31515"/>
                </a:solidFill>
                <a:latin typeface="Consolas" panose="020B0609020204030204" pitchFamily="49" charset="0"/>
              </a:rPr>
              <a:t>"South"</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6" name="Rectangle: Rounded Corners 5">
            <a:extLst>
              <a:ext uri="{FF2B5EF4-FFF2-40B4-BE49-F238E27FC236}">
                <a16:creationId xmlns:a16="http://schemas.microsoft.com/office/drawing/2014/main" id="{E76E7127-FA34-429A-AFC6-542785D81547}"/>
              </a:ext>
            </a:extLst>
          </p:cNvPr>
          <p:cNvSpPr/>
          <p:nvPr/>
        </p:nvSpPr>
        <p:spPr>
          <a:xfrm>
            <a:off x="1500047" y="4561490"/>
            <a:ext cx="5393812" cy="772510"/>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632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D5A3D-AE13-415A-95BB-38DB9FAAC49C}"/>
              </a:ext>
            </a:extLst>
          </p:cNvPr>
          <p:cNvSpPr>
            <a:spLocks noGrp="1"/>
          </p:cNvSpPr>
          <p:nvPr>
            <p:ph type="title"/>
          </p:nvPr>
        </p:nvSpPr>
        <p:spPr/>
        <p:txBody>
          <a:bodyPr>
            <a:normAutofit fontScale="90000"/>
          </a:bodyPr>
          <a:lstStyle/>
          <a:p>
            <a:r>
              <a:rPr lang="en-US" dirty="0"/>
              <a:t>Property / Method Call Limitations</a:t>
            </a:r>
          </a:p>
        </p:txBody>
      </p:sp>
      <p:sp>
        <p:nvSpPr>
          <p:cNvPr id="3" name="Content Placeholder 2">
            <a:extLst>
              <a:ext uri="{FF2B5EF4-FFF2-40B4-BE49-F238E27FC236}">
                <a16:creationId xmlns:a16="http://schemas.microsoft.com/office/drawing/2014/main" id="{819596F9-61A3-461E-8FE3-7575A42F2121}"/>
              </a:ext>
            </a:extLst>
          </p:cNvPr>
          <p:cNvSpPr>
            <a:spLocks noGrp="1"/>
          </p:cNvSpPr>
          <p:nvPr>
            <p:ph idx="1"/>
          </p:nvPr>
        </p:nvSpPr>
        <p:spPr/>
        <p:txBody>
          <a:bodyPr>
            <a:normAutofit fontScale="92500"/>
          </a:bodyPr>
          <a:lstStyle/>
          <a:p>
            <a:pPr marL="342900" indent="-342900">
              <a:buFont typeface="Arial" panose="020B0604020202020204" pitchFamily="34" charset="0"/>
              <a:buChar char="•"/>
            </a:pPr>
            <a:r>
              <a:rPr lang="en-US" dirty="0"/>
              <a:t>C# allows properties to be used identically to fields, </a:t>
            </a:r>
            <a:r>
              <a:rPr lang="en-US" b="1" dirty="0"/>
              <a:t>except</a:t>
            </a:r>
            <a:r>
              <a:rPr lang="en-US" dirty="0"/>
              <a:t> when they are passed as </a:t>
            </a:r>
            <a:r>
              <a:rPr lang="en-US" dirty="0">
                <a:latin typeface="Courier New" panose="02070309020205020404" pitchFamily="49" charset="0"/>
                <a:cs typeface="Courier New" panose="02070309020205020404" pitchFamily="49" charset="0"/>
              </a:rPr>
              <a:t>ref</a:t>
            </a:r>
            <a:r>
              <a:rPr lang="en-US" dirty="0"/>
              <a:t> or </a:t>
            </a:r>
            <a:r>
              <a:rPr lang="en-US" dirty="0">
                <a:latin typeface="Courier New" panose="02070309020205020404" pitchFamily="49" charset="0"/>
                <a:cs typeface="Courier New" panose="02070309020205020404" pitchFamily="49" charset="0"/>
              </a:rPr>
              <a:t>out</a:t>
            </a:r>
            <a:r>
              <a:rPr lang="en-US" dirty="0"/>
              <a:t> parameter values. </a:t>
            </a:r>
          </a:p>
          <a:p>
            <a:pPr marL="342900"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ref</a:t>
            </a:r>
            <a:r>
              <a:rPr lang="en-US" dirty="0"/>
              <a:t> and </a:t>
            </a:r>
            <a:r>
              <a:rPr lang="en-US" dirty="0">
                <a:latin typeface="Courier New" panose="02070309020205020404" pitchFamily="49" charset="0"/>
                <a:cs typeface="Courier New" panose="02070309020205020404" pitchFamily="49" charset="0"/>
              </a:rPr>
              <a:t>out</a:t>
            </a:r>
            <a:r>
              <a:rPr lang="en-US" dirty="0"/>
              <a:t> parameter values are internally implemented by passing the memory address to the target method. However, because properties can be virtual fields that have no backing field, or can be read-only or write-only, it is not possible to pass the address for the underlying storage. As a result, you cannot pass properties as </a:t>
            </a:r>
            <a:r>
              <a:rPr lang="en-US" dirty="0">
                <a:latin typeface="Courier New" panose="02070309020205020404" pitchFamily="49" charset="0"/>
                <a:cs typeface="Courier New" panose="02070309020205020404" pitchFamily="49" charset="0"/>
              </a:rPr>
              <a:t>ref</a:t>
            </a:r>
            <a:r>
              <a:rPr lang="en-US" dirty="0"/>
              <a:t> or </a:t>
            </a:r>
            <a:r>
              <a:rPr lang="en-US" dirty="0">
                <a:latin typeface="Courier New" panose="02070309020205020404" pitchFamily="49" charset="0"/>
                <a:cs typeface="Courier New" panose="02070309020205020404" pitchFamily="49" charset="0"/>
              </a:rPr>
              <a:t>out</a:t>
            </a:r>
            <a:r>
              <a:rPr lang="en-US" dirty="0"/>
              <a:t> parameter values. </a:t>
            </a:r>
          </a:p>
          <a:p>
            <a:pPr marL="342900" indent="-342900">
              <a:buFont typeface="Arial" panose="020B0604020202020204" pitchFamily="34" charset="0"/>
              <a:buChar char="•"/>
            </a:pPr>
            <a:r>
              <a:rPr lang="en-US" dirty="0"/>
              <a:t>The same is true for method calls. Instead, when code needs to pass a property or method call as a </a:t>
            </a:r>
            <a:r>
              <a:rPr lang="en-US" dirty="0">
                <a:latin typeface="Courier New" panose="02070309020205020404" pitchFamily="49" charset="0"/>
                <a:cs typeface="Courier New" panose="02070309020205020404" pitchFamily="49" charset="0"/>
              </a:rPr>
              <a:t>ref</a:t>
            </a:r>
            <a:r>
              <a:rPr lang="en-US" dirty="0"/>
              <a:t> or </a:t>
            </a:r>
            <a:r>
              <a:rPr lang="en-US" dirty="0">
                <a:latin typeface="Courier New" panose="02070309020205020404" pitchFamily="49" charset="0"/>
                <a:cs typeface="Courier New" panose="02070309020205020404" pitchFamily="49" charset="0"/>
              </a:rPr>
              <a:t>out</a:t>
            </a:r>
            <a:r>
              <a:rPr lang="en-US" dirty="0"/>
              <a:t> parameter value, the code must first copy the value into a variable and then pass the variable. Once the method call has completed, the code must assign the variable back into the property.</a:t>
            </a:r>
          </a:p>
        </p:txBody>
      </p:sp>
      <p:sp>
        <p:nvSpPr>
          <p:cNvPr id="4" name="Slide Number Placeholder 3">
            <a:extLst>
              <a:ext uri="{FF2B5EF4-FFF2-40B4-BE49-F238E27FC236}">
                <a16:creationId xmlns:a16="http://schemas.microsoft.com/office/drawing/2014/main" id="{9ECCBF5E-C03D-4881-8C81-788BA3773394}"/>
              </a:ext>
            </a:extLst>
          </p:cNvPr>
          <p:cNvSpPr>
            <a:spLocks noGrp="1"/>
          </p:cNvSpPr>
          <p:nvPr>
            <p:ph type="sldNum" sz="quarter" idx="12"/>
          </p:nvPr>
        </p:nvSpPr>
        <p:spPr/>
        <p:txBody>
          <a:bodyPr/>
          <a:lstStyle/>
          <a:p>
            <a:fld id="{57BFFEA6-FD0A-418C-BE47-3DCCF1ED53BD}" type="slidenum">
              <a:rPr lang="en-US" smtClean="0"/>
              <a:t>34</a:t>
            </a:fld>
            <a:endParaRPr lang="en-US" dirty="0"/>
          </a:p>
        </p:txBody>
      </p:sp>
    </p:spTree>
    <p:extLst>
      <p:ext uri="{BB962C8B-B14F-4D97-AF65-F5344CB8AC3E}">
        <p14:creationId xmlns:p14="http://schemas.microsoft.com/office/powerpoint/2010/main" val="1499084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E97E-519E-4C9B-8E96-4A775ED176AF}"/>
              </a:ext>
            </a:extLst>
          </p:cNvPr>
          <p:cNvSpPr>
            <a:spLocks noGrp="1"/>
          </p:cNvSpPr>
          <p:nvPr>
            <p:ph type="title"/>
          </p:nvPr>
        </p:nvSpPr>
        <p:spPr/>
        <p:txBody>
          <a:bodyPr>
            <a:normAutofit fontScale="90000"/>
          </a:bodyPr>
          <a:lstStyle/>
          <a:p>
            <a:r>
              <a:rPr lang="en-US" dirty="0"/>
              <a:t>Property / Method Call Limitations</a:t>
            </a:r>
          </a:p>
        </p:txBody>
      </p:sp>
      <p:sp>
        <p:nvSpPr>
          <p:cNvPr id="4" name="Slide Number Placeholder 3">
            <a:extLst>
              <a:ext uri="{FF2B5EF4-FFF2-40B4-BE49-F238E27FC236}">
                <a16:creationId xmlns:a16="http://schemas.microsoft.com/office/drawing/2014/main" id="{1802E7E6-EF9C-4657-9A1E-1668C190BBBF}"/>
              </a:ext>
            </a:extLst>
          </p:cNvPr>
          <p:cNvSpPr>
            <a:spLocks noGrp="1"/>
          </p:cNvSpPr>
          <p:nvPr>
            <p:ph type="sldNum" sz="quarter" idx="12"/>
          </p:nvPr>
        </p:nvSpPr>
        <p:spPr/>
        <p:txBody>
          <a:bodyPr/>
          <a:lstStyle/>
          <a:p>
            <a:fld id="{57BFFEA6-FD0A-418C-BE47-3DCCF1ED53BD}" type="slidenum">
              <a:rPr lang="en-US" smtClean="0"/>
              <a:t>35</a:t>
            </a:fld>
            <a:endParaRPr lang="en-US" dirty="0"/>
          </a:p>
        </p:txBody>
      </p:sp>
      <p:sp>
        <p:nvSpPr>
          <p:cNvPr id="5" name="TextBox 4">
            <a:extLst>
              <a:ext uri="{FF2B5EF4-FFF2-40B4-BE49-F238E27FC236}">
                <a16:creationId xmlns:a16="http://schemas.microsoft.com/office/drawing/2014/main" id="{B70EC515-FE24-4EBC-AE74-6F03D3BA3BC5}"/>
              </a:ext>
            </a:extLst>
          </p:cNvPr>
          <p:cNvSpPr txBox="1"/>
          <p:nvPr/>
        </p:nvSpPr>
        <p:spPr>
          <a:xfrm>
            <a:off x="6276514" y="1450504"/>
            <a:ext cx="5153484" cy="4339650"/>
          </a:xfrm>
          <a:prstGeom prst="rect">
            <a:avLst/>
          </a:prstGeom>
          <a:solidFill>
            <a:schemeClr val="bg1"/>
          </a:solidFill>
          <a:ln>
            <a:solidFill>
              <a:schemeClr val="accent1"/>
            </a:solidFill>
          </a:ln>
        </p:spPr>
        <p:txBody>
          <a:bodyPr wrap="square" rtlCol="0">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endParaRPr lang="en-US" sz="1200" dirty="0">
              <a:solidFill>
                <a:srgbClr val="000000"/>
              </a:solidFill>
              <a:latin typeface="Consolas" panose="020B0609020204030204" pitchFamily="49" charset="0"/>
            </a:endParaRP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Mad401.Lecture3 </a:t>
            </a:r>
            <a:r>
              <a:rPr lang="en-CA"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Program</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74531F"/>
                </a:solidFill>
                <a:latin typeface="Consolas" panose="020B0609020204030204" pitchFamily="49" charset="0"/>
              </a:rPr>
              <a:t>ChangeName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ref</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name) {</a:t>
            </a:r>
          </a:p>
          <a:p>
            <a:r>
              <a:rPr lang="en-US" sz="1200" dirty="0">
                <a:solidFill>
                  <a:srgbClr val="000000"/>
                </a:solidFill>
                <a:latin typeface="Consolas" panose="020B0609020204030204" pitchFamily="49" charset="0"/>
              </a:rPr>
              <a:t>            name = </a:t>
            </a:r>
            <a:r>
              <a:rPr lang="en-US" sz="1200" dirty="0">
                <a:solidFill>
                  <a:srgbClr val="A31515"/>
                </a:solidFill>
                <a:latin typeface="Consolas" panose="020B0609020204030204" pitchFamily="49" charset="0"/>
              </a:rPr>
              <a:t>"new name"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Student</a:t>
            </a:r>
            <a:r>
              <a:rPr lang="en-US" sz="1200" dirty="0">
                <a:solidFill>
                  <a:srgbClr val="000000"/>
                </a:solidFill>
                <a:latin typeface="Consolas" panose="020B0609020204030204" pitchFamily="49" charset="0"/>
              </a:rPr>
              <a:t> student1 =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Student</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student1.FirstName = </a:t>
            </a:r>
            <a:r>
              <a:rPr lang="en-US" sz="1200" dirty="0">
                <a:solidFill>
                  <a:srgbClr val="A31515"/>
                </a:solidFill>
                <a:latin typeface="Consolas" panose="020B0609020204030204" pitchFamily="49" charset="0"/>
              </a:rPr>
              <a:t>"John"</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Console</a:t>
            </a:r>
            <a:r>
              <a:rPr lang="en-US" sz="1200" dirty="0" err="1">
                <a:solidFill>
                  <a:srgbClr val="000000"/>
                </a:solidFill>
                <a:latin typeface="Consolas" panose="020B0609020204030204" pitchFamily="49" charset="0"/>
              </a:rPr>
              <a:t>.</a:t>
            </a:r>
            <a:r>
              <a:rPr lang="en-US" sz="1200" dirty="0" err="1">
                <a:solidFill>
                  <a:srgbClr val="74531F"/>
                </a:solidFill>
                <a:latin typeface="Consolas" panose="020B0609020204030204" pitchFamily="49" charset="0"/>
              </a:rPr>
              <a:t>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{student1.FirstName}</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74531F"/>
                </a:solidFill>
                <a:latin typeface="Consolas" panose="020B0609020204030204" pitchFamily="49" charset="0"/>
              </a:rPr>
              <a:t>ChangeName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ref</a:t>
            </a:r>
            <a:r>
              <a:rPr lang="en-US" sz="1200" dirty="0">
                <a:solidFill>
                  <a:srgbClr val="000000"/>
                </a:solidFill>
                <a:latin typeface="Consolas" panose="020B0609020204030204" pitchFamily="49" charset="0"/>
              </a:rPr>
              <a:t> student1.SomeField); </a:t>
            </a:r>
            <a:r>
              <a:rPr lang="en-US" sz="1200" dirty="0">
                <a:solidFill>
                  <a:srgbClr val="008000"/>
                </a:solidFill>
                <a:latin typeface="Consolas" panose="020B0609020204030204" pitchFamily="49" charset="0"/>
              </a:rPr>
              <a:t>// VALID</a:t>
            </a:r>
          </a:p>
          <a:p>
            <a:endParaRPr lang="en-US" sz="1200" dirty="0">
              <a:solidFill>
                <a:srgbClr val="008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74531F"/>
                </a:solidFill>
                <a:latin typeface="Consolas" panose="020B0609020204030204" pitchFamily="49" charset="0"/>
              </a:rPr>
              <a:t>ChangeName</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ref</a:t>
            </a:r>
            <a:r>
              <a:rPr lang="en-US" sz="1200" dirty="0">
                <a:solidFill>
                  <a:srgbClr val="000000"/>
                </a:solidFill>
                <a:latin typeface="Consolas" panose="020B0609020204030204" pitchFamily="49" charset="0"/>
              </a:rPr>
              <a:t> student1.FirstName); </a:t>
            </a:r>
            <a:r>
              <a:rPr lang="en-US" sz="1200" dirty="0">
                <a:solidFill>
                  <a:srgbClr val="008000"/>
                </a:solidFill>
                <a:latin typeface="Consolas" panose="020B0609020204030204" pitchFamily="49" charset="0"/>
              </a:rPr>
              <a:t>// INVALID</a:t>
            </a:r>
            <a:endParaRPr lang="en-US" sz="1200" dirty="0">
              <a:solidFill>
                <a:srgbClr val="000000"/>
              </a:solidFill>
              <a:latin typeface="Consolas" panose="020B0609020204030204" pitchFamily="49" charset="0"/>
            </a:endParaRP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Console</a:t>
            </a:r>
            <a:r>
              <a:rPr lang="en-US" sz="1200" dirty="0" err="1">
                <a:solidFill>
                  <a:srgbClr val="000000"/>
                </a:solidFill>
                <a:latin typeface="Consolas" panose="020B0609020204030204" pitchFamily="49" charset="0"/>
              </a:rPr>
              <a:t>.</a:t>
            </a:r>
            <a:r>
              <a:rPr lang="en-US" sz="1200" dirty="0" err="1">
                <a:solidFill>
                  <a:srgbClr val="74531F"/>
                </a:solidFill>
                <a:latin typeface="Consolas" panose="020B0609020204030204" pitchFamily="49" charset="0"/>
              </a:rPr>
              <a:t>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{student1.someField}</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B3406B85-0EBE-4D0E-BFDA-94B9A7E48F36}"/>
              </a:ext>
            </a:extLst>
          </p:cNvPr>
          <p:cNvSpPr txBox="1"/>
          <p:nvPr/>
        </p:nvSpPr>
        <p:spPr>
          <a:xfrm>
            <a:off x="761999" y="1450504"/>
            <a:ext cx="5345837" cy="4154984"/>
          </a:xfrm>
          <a:prstGeom prst="rect">
            <a:avLst/>
          </a:prstGeom>
          <a:solidFill>
            <a:schemeClr val="bg1"/>
          </a:solidFill>
          <a:ln>
            <a:solidFill>
              <a:schemeClr val="accent1"/>
            </a:solidFill>
          </a:ln>
        </p:spPr>
        <p:txBody>
          <a:bodyPr wrap="square" rtlCol="0">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endParaRPr lang="en-US" sz="1200" dirty="0">
              <a:solidFill>
                <a:srgbClr val="000000"/>
              </a:solidFill>
              <a:latin typeface="Consolas" panose="020B0609020204030204" pitchFamily="49" charset="0"/>
            </a:endParaRP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Mad401.Lecture3 </a:t>
            </a:r>
            <a:r>
              <a:rPr lang="en-CA"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Student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SomeField</a:t>
            </a:r>
            <a:r>
              <a:rPr lang="en-US" sz="1200" dirty="0">
                <a:solidFill>
                  <a:srgbClr val="000000"/>
                </a:solidFill>
                <a:latin typeface="Consolas" panose="020B0609020204030204" pitchFamily="49" charset="0"/>
              </a:rPr>
              <a:t> = </a:t>
            </a:r>
            <a:r>
              <a:rPr lang="en-US" sz="1200" dirty="0">
                <a:solidFill>
                  <a:srgbClr val="A31515"/>
                </a:solidFill>
                <a:latin typeface="Consolas" panose="020B0609020204030204" pitchFamily="49" charset="0"/>
              </a:rPr>
              <a:t>"example"</a:t>
            </a:r>
            <a:r>
              <a:rPr lang="en-US" sz="1200" dirty="0">
                <a:solidFill>
                  <a:srgbClr val="000000"/>
                </a:solidFill>
                <a:latin typeface="Consolas" panose="020B0609020204030204" pitchFamily="49" charset="0"/>
              </a:rPr>
              <a:t>;</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_FirstName;</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FirstName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_FirstName;</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_FirstName = </a:t>
            </a:r>
            <a:r>
              <a:rPr lang="en-US" sz="1200" dirty="0">
                <a:solidFill>
                  <a:srgbClr val="0000FF"/>
                </a:solidFill>
                <a:latin typeface="Consolas" panose="020B0609020204030204" pitchFamily="49" charset="0"/>
              </a:rPr>
              <a:t>value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Program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Campus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 = </a:t>
            </a:r>
            <a:r>
              <a:rPr lang="en-US" sz="1200" dirty="0">
                <a:solidFill>
                  <a:srgbClr val="A31515"/>
                </a:solidFill>
                <a:latin typeface="Consolas" panose="020B0609020204030204" pitchFamily="49" charset="0"/>
              </a:rPr>
              <a:t>"South"</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pic>
        <p:nvPicPr>
          <p:cNvPr id="9" name="Graphic 8" descr="Checkmark">
            <a:extLst>
              <a:ext uri="{FF2B5EF4-FFF2-40B4-BE49-F238E27FC236}">
                <a16:creationId xmlns:a16="http://schemas.microsoft.com/office/drawing/2014/main" id="{565C1FAB-9A26-423A-A9F1-13E962CDF2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16995" y="4033636"/>
            <a:ext cx="284582" cy="284582"/>
          </a:xfrm>
          <a:prstGeom prst="rect">
            <a:avLst/>
          </a:prstGeom>
        </p:spPr>
      </p:pic>
      <p:pic>
        <p:nvPicPr>
          <p:cNvPr id="11" name="Graphic 10" descr="Close">
            <a:extLst>
              <a:ext uri="{FF2B5EF4-FFF2-40B4-BE49-F238E27FC236}">
                <a16:creationId xmlns:a16="http://schemas.microsoft.com/office/drawing/2014/main" id="{6208DADD-F6EF-4254-8C9D-8D4E906BBF5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16995" y="4363192"/>
            <a:ext cx="284582" cy="284582"/>
          </a:xfrm>
          <a:prstGeom prst="rect">
            <a:avLst/>
          </a:prstGeom>
        </p:spPr>
      </p:pic>
      <p:cxnSp>
        <p:nvCxnSpPr>
          <p:cNvPr id="13" name="Connector: Elbow 12">
            <a:extLst>
              <a:ext uri="{FF2B5EF4-FFF2-40B4-BE49-F238E27FC236}">
                <a16:creationId xmlns:a16="http://schemas.microsoft.com/office/drawing/2014/main" id="{8CEC5F06-1041-4F52-AB98-24A73B927163}"/>
              </a:ext>
            </a:extLst>
          </p:cNvPr>
          <p:cNvCxnSpPr>
            <a:cxnSpLocks/>
            <a:endCxn id="9" idx="1"/>
          </p:cNvCxnSpPr>
          <p:nvPr/>
        </p:nvCxnSpPr>
        <p:spPr>
          <a:xfrm>
            <a:off x="4625788" y="2286000"/>
            <a:ext cx="2491207" cy="1889927"/>
          </a:xfrm>
          <a:prstGeom prst="bentConnector3">
            <a:avLst>
              <a:gd name="adj1" fmla="val 50000"/>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74D95FE-215E-4133-B8A8-A943591C4ED6}"/>
              </a:ext>
            </a:extLst>
          </p:cNvPr>
          <p:cNvCxnSpPr>
            <a:cxnSpLocks/>
            <a:endCxn id="11" idx="1"/>
          </p:cNvCxnSpPr>
          <p:nvPr/>
        </p:nvCxnSpPr>
        <p:spPr>
          <a:xfrm>
            <a:off x="3756212" y="3056965"/>
            <a:ext cx="3360783" cy="1448518"/>
          </a:xfrm>
          <a:prstGeom prst="bentConnector3">
            <a:avLst>
              <a:gd name="adj1" fmla="val 50000"/>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6099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28EEC-1B92-4E25-A45A-35F1A0DA9B0D}"/>
              </a:ext>
            </a:extLst>
          </p:cNvPr>
          <p:cNvSpPr>
            <a:spLocks noGrp="1"/>
          </p:cNvSpPr>
          <p:nvPr>
            <p:ph type="title"/>
          </p:nvPr>
        </p:nvSpPr>
        <p:spPr/>
        <p:txBody>
          <a:bodyPr>
            <a:normAutofit fontScale="90000"/>
          </a:bodyPr>
          <a:lstStyle/>
          <a:p>
            <a:r>
              <a:rPr lang="en-US" dirty="0"/>
              <a:t>Constructors</a:t>
            </a:r>
          </a:p>
        </p:txBody>
      </p:sp>
      <p:sp>
        <p:nvSpPr>
          <p:cNvPr id="3" name="Content Placeholder 2">
            <a:extLst>
              <a:ext uri="{FF2B5EF4-FFF2-40B4-BE49-F238E27FC236}">
                <a16:creationId xmlns:a16="http://schemas.microsoft.com/office/drawing/2014/main" id="{3A3F5EE2-A382-4DB8-ACCB-CAAB3BD0B2BF}"/>
              </a:ext>
            </a:extLst>
          </p:cNvPr>
          <p:cNvSpPr>
            <a:spLocks noGrp="1"/>
          </p:cNvSpPr>
          <p:nvPr>
            <p:ph idx="1"/>
          </p:nvPr>
        </p:nvSpPr>
        <p:spPr/>
        <p:txBody>
          <a:bodyPr>
            <a:normAutofit/>
          </a:bodyPr>
          <a:lstStyle/>
          <a:p>
            <a:pPr marL="342900" indent="-342900">
              <a:buFont typeface="Arial" panose="020B0604020202020204" pitchFamily="34" charset="0"/>
              <a:buChar char="•"/>
            </a:pPr>
            <a:r>
              <a:rPr lang="en-US" sz="2000" dirty="0"/>
              <a:t>A constructor is used to initialize fields of an object upon instantiation</a:t>
            </a:r>
          </a:p>
        </p:txBody>
      </p:sp>
      <p:sp>
        <p:nvSpPr>
          <p:cNvPr id="4" name="Slide Number Placeholder 3">
            <a:extLst>
              <a:ext uri="{FF2B5EF4-FFF2-40B4-BE49-F238E27FC236}">
                <a16:creationId xmlns:a16="http://schemas.microsoft.com/office/drawing/2014/main" id="{47632763-C219-4C0D-A30D-2B4F0457B21D}"/>
              </a:ext>
            </a:extLst>
          </p:cNvPr>
          <p:cNvSpPr>
            <a:spLocks noGrp="1"/>
          </p:cNvSpPr>
          <p:nvPr>
            <p:ph type="sldNum" sz="quarter" idx="12"/>
          </p:nvPr>
        </p:nvSpPr>
        <p:spPr/>
        <p:txBody>
          <a:bodyPr/>
          <a:lstStyle/>
          <a:p>
            <a:fld id="{57BFFEA6-FD0A-418C-BE47-3DCCF1ED53BD}" type="slidenum">
              <a:rPr lang="en-US" smtClean="0"/>
              <a:t>36</a:t>
            </a:fld>
            <a:endParaRPr lang="en-US" dirty="0"/>
          </a:p>
        </p:txBody>
      </p:sp>
      <p:sp>
        <p:nvSpPr>
          <p:cNvPr id="5" name="TextBox 4">
            <a:extLst>
              <a:ext uri="{FF2B5EF4-FFF2-40B4-BE49-F238E27FC236}">
                <a16:creationId xmlns:a16="http://schemas.microsoft.com/office/drawing/2014/main" id="{316C7A76-8FE5-459A-8131-5999AD7013FB}"/>
              </a:ext>
            </a:extLst>
          </p:cNvPr>
          <p:cNvSpPr txBox="1"/>
          <p:nvPr/>
        </p:nvSpPr>
        <p:spPr>
          <a:xfrm>
            <a:off x="681544" y="2163982"/>
            <a:ext cx="5545494" cy="3647152"/>
          </a:xfrm>
          <a:prstGeom prst="rect">
            <a:avLst/>
          </a:prstGeom>
          <a:solidFill>
            <a:schemeClr val="bg1"/>
          </a:solidFill>
          <a:ln>
            <a:solidFill>
              <a:schemeClr val="accent1"/>
            </a:solidFill>
          </a:ln>
        </p:spPr>
        <p:txBody>
          <a:bodyPr wrap="square" rtlCol="0">
            <a:spAutoFit/>
          </a:bodyPr>
          <a:lstStyle/>
          <a:p>
            <a:r>
              <a:rPr lang="en-US" sz="1050" dirty="0">
                <a:solidFill>
                  <a:srgbClr val="0000FF"/>
                </a:solidFill>
                <a:latin typeface="Consolas" panose="020B0609020204030204" pitchFamily="49" charset="0"/>
              </a:rPr>
              <a:t>using</a:t>
            </a:r>
            <a:r>
              <a:rPr lang="en-US" sz="1050" dirty="0">
                <a:solidFill>
                  <a:srgbClr val="000000"/>
                </a:solidFill>
                <a:latin typeface="Consolas" panose="020B0609020204030204" pitchFamily="49" charset="0"/>
              </a:rPr>
              <a:t> System;</a:t>
            </a:r>
          </a:p>
          <a:p>
            <a:endParaRPr lang="en-US" sz="1050" dirty="0">
              <a:solidFill>
                <a:srgbClr val="000000"/>
              </a:solidFill>
              <a:latin typeface="Consolas" panose="020B0609020204030204" pitchFamily="49" charset="0"/>
            </a:endParaRPr>
          </a:p>
          <a:p>
            <a:r>
              <a:rPr kumimoji="0" lang="en-US" altLang="en-US" sz="1050" b="0" i="0" u="none" strike="noStrike" cap="none" normalizeH="0" baseline="0" dirty="0">
                <a:ln>
                  <a:noFill/>
                </a:ln>
                <a:solidFill>
                  <a:srgbClr val="0000FF"/>
                </a:solidFill>
                <a:effectLst/>
                <a:latin typeface="Consolas" panose="020B0609020204030204" pitchFamily="49" charset="0"/>
              </a:rPr>
              <a:t>namespace</a:t>
            </a:r>
            <a:r>
              <a:rPr kumimoji="0" lang="en-US" altLang="en-US" sz="1050" b="0" i="0" u="none" strike="noStrike" cap="none" normalizeH="0" baseline="0" dirty="0">
                <a:ln>
                  <a:noFill/>
                </a:ln>
                <a:solidFill>
                  <a:srgbClr val="000000"/>
                </a:solidFill>
                <a:effectLst/>
                <a:latin typeface="Consolas" panose="020B0609020204030204" pitchFamily="49" charset="0"/>
              </a:rPr>
              <a:t> Mad401.Lecture3 </a:t>
            </a:r>
            <a:r>
              <a:rPr lang="en-CA"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class</a:t>
            </a:r>
            <a:r>
              <a:rPr lang="en-US" sz="1050" dirty="0">
                <a:solidFill>
                  <a:srgbClr val="000000"/>
                </a:solidFill>
                <a:latin typeface="Consolas" panose="020B0609020204030204" pitchFamily="49" charset="0"/>
              </a:rPr>
              <a:t> </a:t>
            </a:r>
            <a:r>
              <a:rPr lang="en-US" sz="1050" dirty="0">
                <a:solidFill>
                  <a:srgbClr val="2B91AF"/>
                </a:solidFill>
                <a:latin typeface="Consolas" panose="020B0609020204030204" pitchFamily="49" charset="0"/>
              </a:rPr>
              <a:t>Student</a:t>
            </a:r>
            <a:r>
              <a:rPr lang="en-US" sz="1050" dirty="0">
                <a:solidFill>
                  <a:srgbClr val="000000"/>
                </a:solidFill>
                <a:latin typeface="Consolas" panose="020B0609020204030204" pitchFamily="49" charset="0"/>
              </a:rPr>
              <a:t> {</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Student (</a:t>
            </a:r>
            <a:r>
              <a:rPr lang="en-US" sz="1050" dirty="0">
                <a:solidFill>
                  <a:srgbClr val="0000FF"/>
                </a:solidFill>
                <a:latin typeface="Consolas" panose="020B0609020204030204" pitchFamily="49" charset="0"/>
              </a:rPr>
              <a:t>string</a:t>
            </a:r>
            <a:r>
              <a:rPr lang="en-US" sz="1050" dirty="0">
                <a:solidFill>
                  <a:srgbClr val="000000"/>
                </a:solidFill>
                <a:latin typeface="Consolas" panose="020B0609020204030204" pitchFamily="49" charset="0"/>
              </a:rPr>
              <a:t> </a:t>
            </a:r>
            <a:r>
              <a:rPr lang="en-US" sz="1050" dirty="0" err="1">
                <a:solidFill>
                  <a:srgbClr val="000000"/>
                </a:solidFill>
                <a:latin typeface="Consolas" panose="020B0609020204030204" pitchFamily="49" charset="0"/>
              </a:rPr>
              <a:t>firstName</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string</a:t>
            </a:r>
            <a:r>
              <a:rPr lang="en-US" sz="1050" dirty="0">
                <a:solidFill>
                  <a:srgbClr val="000000"/>
                </a:solidFill>
                <a:latin typeface="Consolas" panose="020B0609020204030204" pitchFamily="49" charset="0"/>
              </a:rPr>
              <a:t> program, </a:t>
            </a:r>
            <a:r>
              <a:rPr lang="en-US" sz="1050" dirty="0">
                <a:solidFill>
                  <a:srgbClr val="0000FF"/>
                </a:solidFill>
                <a:latin typeface="Consolas" panose="020B0609020204030204" pitchFamily="49" charset="0"/>
              </a:rPr>
              <a:t>string</a:t>
            </a:r>
            <a:r>
              <a:rPr lang="en-US" sz="1050" dirty="0">
                <a:solidFill>
                  <a:srgbClr val="000000"/>
                </a:solidFill>
                <a:latin typeface="Consolas" panose="020B0609020204030204" pitchFamily="49" charset="0"/>
              </a:rPr>
              <a:t> campus) {</a:t>
            </a:r>
          </a:p>
          <a:p>
            <a:r>
              <a:rPr lang="en-US" sz="1050" dirty="0">
                <a:solidFill>
                  <a:srgbClr val="000000"/>
                </a:solidFill>
                <a:latin typeface="Consolas" panose="020B0609020204030204" pitchFamily="49" charset="0"/>
              </a:rPr>
              <a:t>            FirstName = </a:t>
            </a:r>
            <a:r>
              <a:rPr lang="en-US" sz="1050" dirty="0" err="1">
                <a:solidFill>
                  <a:srgbClr val="000000"/>
                </a:solidFill>
                <a:latin typeface="Consolas" panose="020B0609020204030204" pitchFamily="49" charset="0"/>
              </a:rPr>
              <a:t>firstName</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Program = program;</a:t>
            </a:r>
          </a:p>
          <a:p>
            <a:r>
              <a:rPr lang="en-US" sz="1050" dirty="0">
                <a:solidFill>
                  <a:srgbClr val="000000"/>
                </a:solidFill>
                <a:latin typeface="Consolas" panose="020B0609020204030204" pitchFamily="49" charset="0"/>
              </a:rPr>
              <a:t>            Campus = campus;</a:t>
            </a:r>
          </a:p>
          <a:p>
            <a:r>
              <a:rPr lang="en-US" sz="1050" dirty="0">
                <a:solidFill>
                  <a:srgbClr val="000000"/>
                </a:solidFill>
                <a:latin typeface="Consolas" panose="020B0609020204030204" pitchFamily="49" charset="0"/>
              </a:rPr>
              <a:t>        }</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string</a:t>
            </a:r>
            <a:r>
              <a:rPr lang="en-US" sz="1050" dirty="0">
                <a:solidFill>
                  <a:srgbClr val="000000"/>
                </a:solidFill>
                <a:latin typeface="Consolas" panose="020B0609020204030204" pitchFamily="49" charset="0"/>
              </a:rPr>
              <a:t> FirstName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get</a:t>
            </a:r>
            <a:r>
              <a:rPr lang="en-US" sz="1050" dirty="0">
                <a:solidFill>
                  <a:srgbClr val="000000"/>
                </a:solidFill>
                <a:latin typeface="Consolas" panose="020B0609020204030204" pitchFamily="49" charset="0"/>
              </a:rPr>
              <a:t> { </a:t>
            </a:r>
            <a:r>
              <a:rPr lang="en-US" sz="1050" dirty="0">
                <a:solidFill>
                  <a:srgbClr val="0000FF"/>
                </a:solidFill>
                <a:latin typeface="Consolas" panose="020B0609020204030204" pitchFamily="49" charset="0"/>
              </a:rPr>
              <a:t>return</a:t>
            </a:r>
            <a:r>
              <a:rPr lang="en-US" sz="1050" dirty="0">
                <a:solidFill>
                  <a:srgbClr val="000000"/>
                </a:solidFill>
                <a:latin typeface="Consolas" panose="020B0609020204030204" pitchFamily="49" charset="0"/>
              </a:rPr>
              <a:t> _FirstName;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set</a:t>
            </a:r>
            <a:r>
              <a:rPr lang="en-US" sz="1050" dirty="0">
                <a:solidFill>
                  <a:srgbClr val="000000"/>
                </a:solidFill>
                <a:latin typeface="Consolas" panose="020B0609020204030204" pitchFamily="49" charset="0"/>
              </a:rPr>
              <a:t> { _FirstName = </a:t>
            </a:r>
            <a:r>
              <a:rPr lang="en-US" sz="1050" dirty="0">
                <a:solidFill>
                  <a:srgbClr val="0000FF"/>
                </a:solidFill>
                <a:latin typeface="Consolas" panose="020B0609020204030204" pitchFamily="49" charset="0"/>
              </a:rPr>
              <a:t>value</a:t>
            </a:r>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private</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string</a:t>
            </a:r>
            <a:r>
              <a:rPr lang="en-US" sz="1050" dirty="0">
                <a:solidFill>
                  <a:srgbClr val="000000"/>
                </a:solidFill>
                <a:latin typeface="Consolas" panose="020B0609020204030204" pitchFamily="49" charset="0"/>
              </a:rPr>
              <a:t> _FirstName;</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string</a:t>
            </a:r>
            <a:r>
              <a:rPr lang="en-US" sz="1050" dirty="0">
                <a:solidFill>
                  <a:srgbClr val="000000"/>
                </a:solidFill>
                <a:latin typeface="Consolas" panose="020B0609020204030204" pitchFamily="49" charset="0"/>
              </a:rPr>
              <a:t> Program { </a:t>
            </a:r>
            <a:r>
              <a:rPr lang="en-US" sz="1050" dirty="0">
                <a:solidFill>
                  <a:srgbClr val="0000FF"/>
                </a:solidFill>
                <a:latin typeface="Consolas" panose="020B0609020204030204" pitchFamily="49" charset="0"/>
              </a:rPr>
              <a:t>get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set</a:t>
            </a:r>
            <a:r>
              <a:rPr lang="en-US" sz="1050" dirty="0">
                <a:solidFill>
                  <a:srgbClr val="000000"/>
                </a:solidFill>
                <a:latin typeface="Consolas" panose="020B0609020204030204" pitchFamily="49" charset="0"/>
              </a:rPr>
              <a:t>; }</a:t>
            </a:r>
          </a:p>
          <a:p>
            <a:endParaRPr lang="en-US" sz="1050" dirty="0">
              <a:solidFill>
                <a:srgbClr val="000000"/>
              </a:solidFill>
              <a:latin typeface="Consolas" panose="020B0609020204030204" pitchFamily="49" charset="0"/>
            </a:endParaRPr>
          </a:p>
          <a:p>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public</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string</a:t>
            </a:r>
            <a:r>
              <a:rPr lang="en-US" sz="1050" dirty="0">
                <a:solidFill>
                  <a:srgbClr val="000000"/>
                </a:solidFill>
                <a:latin typeface="Consolas" panose="020B0609020204030204" pitchFamily="49" charset="0"/>
              </a:rPr>
              <a:t> Campus { </a:t>
            </a:r>
            <a:r>
              <a:rPr lang="en-US" sz="1050" dirty="0">
                <a:solidFill>
                  <a:srgbClr val="0000FF"/>
                </a:solidFill>
                <a:latin typeface="Consolas" panose="020B0609020204030204" pitchFamily="49" charset="0"/>
              </a:rPr>
              <a:t>get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private</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set</a:t>
            </a:r>
            <a:r>
              <a:rPr lang="en-US" sz="1050" dirty="0">
                <a:solidFill>
                  <a:srgbClr val="000000"/>
                </a:solidFill>
                <a:latin typeface="Consolas" panose="020B0609020204030204" pitchFamily="49" charset="0"/>
              </a:rPr>
              <a:t>; } = </a:t>
            </a:r>
            <a:r>
              <a:rPr lang="en-US" sz="1050" dirty="0">
                <a:solidFill>
                  <a:srgbClr val="A31515"/>
                </a:solidFill>
                <a:latin typeface="Consolas" panose="020B0609020204030204" pitchFamily="49" charset="0"/>
              </a:rPr>
              <a:t>"South"</a:t>
            </a:r>
            <a:r>
              <a:rPr lang="en-US" sz="1050" dirty="0">
                <a:solidFill>
                  <a:srgbClr val="000000"/>
                </a:solidFill>
                <a:latin typeface="Consolas" panose="020B0609020204030204" pitchFamily="49" charset="0"/>
              </a:rPr>
              <a:t>;</a:t>
            </a:r>
          </a:p>
          <a:p>
            <a:r>
              <a:rPr lang="en-US" sz="1050" dirty="0">
                <a:solidFill>
                  <a:srgbClr val="000000"/>
                </a:solidFill>
                <a:latin typeface="Consolas" panose="020B0609020204030204" pitchFamily="49" charset="0"/>
              </a:rPr>
              <a:t>    }</a:t>
            </a:r>
          </a:p>
          <a:p>
            <a:r>
              <a:rPr lang="en-US" sz="1050" dirty="0">
                <a:solidFill>
                  <a:srgbClr val="000000"/>
                </a:solidFill>
                <a:latin typeface="Consolas" panose="020B0609020204030204" pitchFamily="49" charset="0"/>
              </a:rPr>
              <a:t>}</a:t>
            </a:r>
          </a:p>
        </p:txBody>
      </p:sp>
      <p:sp>
        <p:nvSpPr>
          <p:cNvPr id="6" name="Rectangle: Rounded Corners 5">
            <a:extLst>
              <a:ext uri="{FF2B5EF4-FFF2-40B4-BE49-F238E27FC236}">
                <a16:creationId xmlns:a16="http://schemas.microsoft.com/office/drawing/2014/main" id="{F9D6CFAB-B143-44D1-A3E5-9F8FDAC807E8}"/>
              </a:ext>
            </a:extLst>
          </p:cNvPr>
          <p:cNvSpPr/>
          <p:nvPr/>
        </p:nvSpPr>
        <p:spPr>
          <a:xfrm>
            <a:off x="1139210" y="2962921"/>
            <a:ext cx="5015884" cy="870011"/>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655B3804-61F6-444C-8180-E7427EF553BC}"/>
              </a:ext>
            </a:extLst>
          </p:cNvPr>
          <p:cNvSpPr txBox="1">
            <a:spLocks/>
          </p:cNvSpPr>
          <p:nvPr/>
        </p:nvSpPr>
        <p:spPr>
          <a:xfrm>
            <a:off x="6307494" y="2163982"/>
            <a:ext cx="5274904" cy="4073439"/>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r>
              <a:rPr lang="en-US" sz="2000" dirty="0"/>
              <a:t>Constructor syntax will be familiar to Java programmers</a:t>
            </a:r>
          </a:p>
          <a:p>
            <a:pPr marL="342900" indent="-342900">
              <a:buFont typeface="Arial" panose="020B0604020202020204" pitchFamily="34" charset="0"/>
              <a:buChar char="•"/>
            </a:pPr>
            <a:r>
              <a:rPr lang="en-US" sz="2000" dirty="0"/>
              <a:t>Constructors may be overloaded as long as the number or types of the parameters vary</a:t>
            </a:r>
          </a:p>
          <a:p>
            <a:pPr marL="342900" indent="-342900">
              <a:buFont typeface="Arial" panose="020B0604020202020204" pitchFamily="34" charset="0"/>
              <a:buChar char="•"/>
            </a:pPr>
            <a:r>
              <a:rPr lang="en-US" sz="2000" dirty="0"/>
              <a:t>Assignments within the constructor will occur after any assignments are made when a field is declared</a:t>
            </a:r>
          </a:p>
          <a:p>
            <a:pPr marL="342900" indent="-342900">
              <a:buFont typeface="Arial" panose="020B0604020202020204" pitchFamily="34" charset="0"/>
              <a:buChar char="•"/>
            </a:pPr>
            <a:r>
              <a:rPr lang="en-US" sz="2000" dirty="0"/>
              <a:t>Default values can be added to the constructor</a:t>
            </a:r>
          </a:p>
          <a:p>
            <a:pPr marL="342900" indent="-342900">
              <a:buFont typeface="Arial" panose="020B0604020202020204" pitchFamily="34" charset="0"/>
              <a:buChar char="•"/>
            </a:pPr>
            <a:r>
              <a:rPr lang="en-US" sz="2000" dirty="0"/>
              <a:t>If no constructor is provided, a default constructor is added by the compiler</a:t>
            </a:r>
          </a:p>
        </p:txBody>
      </p:sp>
    </p:spTree>
    <p:extLst>
      <p:ext uri="{BB962C8B-B14F-4D97-AF65-F5344CB8AC3E}">
        <p14:creationId xmlns:p14="http://schemas.microsoft.com/office/powerpoint/2010/main" val="2026410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4B2D-628F-45F9-AF6E-32E3702564EB}"/>
              </a:ext>
            </a:extLst>
          </p:cNvPr>
          <p:cNvSpPr>
            <a:spLocks noGrp="1"/>
          </p:cNvSpPr>
          <p:nvPr>
            <p:ph type="title"/>
          </p:nvPr>
        </p:nvSpPr>
        <p:spPr/>
        <p:txBody>
          <a:bodyPr>
            <a:normAutofit fontScale="90000"/>
          </a:bodyPr>
          <a:lstStyle/>
          <a:p>
            <a:r>
              <a:rPr lang="en-US" dirty="0"/>
              <a:t>Internal Workings of the </a:t>
            </a:r>
            <a:r>
              <a:rPr lang="en-US" b="1" dirty="0"/>
              <a:t>new</a:t>
            </a:r>
            <a:r>
              <a:rPr lang="en-US" dirty="0"/>
              <a:t> Operator</a:t>
            </a:r>
          </a:p>
        </p:txBody>
      </p:sp>
      <p:sp>
        <p:nvSpPr>
          <p:cNvPr id="3" name="Content Placeholder 2">
            <a:extLst>
              <a:ext uri="{FF2B5EF4-FFF2-40B4-BE49-F238E27FC236}">
                <a16:creationId xmlns:a16="http://schemas.microsoft.com/office/drawing/2014/main" id="{8ACEB0C3-45AD-40F6-861E-647F08D172B9}"/>
              </a:ext>
            </a:extLst>
          </p:cNvPr>
          <p:cNvSpPr>
            <a:spLocks noGrp="1"/>
          </p:cNvSpPr>
          <p:nvPr>
            <p:ph idx="1"/>
          </p:nvPr>
        </p:nvSpPr>
        <p:spPr/>
        <p:txBody>
          <a:bodyPr>
            <a:normAutofit fontScale="92500"/>
          </a:bodyPr>
          <a:lstStyle/>
          <a:p>
            <a:r>
              <a:rPr lang="en-US" dirty="0"/>
              <a:t>Internally, the interaction between the </a:t>
            </a:r>
            <a:r>
              <a:rPr lang="en-US" dirty="0">
                <a:latin typeface="Courier New" panose="02070309020205020404" pitchFamily="49" charset="0"/>
                <a:cs typeface="Courier New" panose="02070309020205020404" pitchFamily="49" charset="0"/>
              </a:rPr>
              <a:t>new</a:t>
            </a:r>
            <a:r>
              <a:rPr lang="en-US" dirty="0"/>
              <a:t> operator and the constructor is as follows. The </a:t>
            </a:r>
            <a:r>
              <a:rPr lang="en-US" dirty="0">
                <a:latin typeface="Courier New" panose="02070309020205020404" pitchFamily="49" charset="0"/>
                <a:cs typeface="Courier New" panose="02070309020205020404" pitchFamily="49" charset="0"/>
              </a:rPr>
              <a:t>new</a:t>
            </a:r>
            <a:r>
              <a:rPr lang="en-US" dirty="0"/>
              <a:t> operator retrieves “empty” memory from the memory manager and then calls the specified constructor, passing a reference to the empty memory to the constructor as the implicit this parameter. </a:t>
            </a:r>
          </a:p>
          <a:p>
            <a:r>
              <a:rPr lang="en-US" dirty="0"/>
              <a:t>Next, the remainder of the constructor chain executes, passing around the reference between constructors. None of the constructors have a return type; behaviorally they all return </a:t>
            </a:r>
            <a:r>
              <a:rPr lang="en-US" dirty="0">
                <a:latin typeface="Courier New" panose="02070309020205020404" pitchFamily="49" charset="0"/>
                <a:cs typeface="Courier New" panose="02070309020205020404" pitchFamily="49" charset="0"/>
              </a:rPr>
              <a:t>void</a:t>
            </a:r>
            <a:r>
              <a:rPr lang="en-US" dirty="0"/>
              <a:t>. </a:t>
            </a:r>
          </a:p>
          <a:p>
            <a:r>
              <a:rPr lang="en-US" dirty="0"/>
              <a:t>When execution completes on the constructor chain is complete, the </a:t>
            </a:r>
            <a:r>
              <a:rPr lang="en-US" dirty="0">
                <a:latin typeface="Courier New" panose="02070309020205020404" pitchFamily="49" charset="0"/>
                <a:cs typeface="Courier New" panose="02070309020205020404" pitchFamily="49" charset="0"/>
              </a:rPr>
              <a:t>new</a:t>
            </a:r>
            <a:r>
              <a:rPr lang="en-US" dirty="0"/>
              <a:t> operator returns the memory reference, now referring to the memory in its initialized form.</a:t>
            </a:r>
          </a:p>
          <a:p>
            <a:pPr algn="r"/>
            <a:r>
              <a:rPr lang="en-US" i="1" dirty="0"/>
              <a:t>-- Essential C# 6.0 5/e Mark </a:t>
            </a:r>
            <a:r>
              <a:rPr lang="en-US" i="1" dirty="0" err="1"/>
              <a:t>Michaelis</a:t>
            </a:r>
            <a:r>
              <a:rPr lang="en-US" i="1" dirty="0"/>
              <a:t> with Eric Lippert</a:t>
            </a:r>
            <a:endParaRPr lang="en-CA" i="1" dirty="0"/>
          </a:p>
        </p:txBody>
      </p:sp>
      <p:sp>
        <p:nvSpPr>
          <p:cNvPr id="4" name="Slide Number Placeholder 3">
            <a:extLst>
              <a:ext uri="{FF2B5EF4-FFF2-40B4-BE49-F238E27FC236}">
                <a16:creationId xmlns:a16="http://schemas.microsoft.com/office/drawing/2014/main" id="{4157F498-180A-463D-BDE0-E988EEA487E9}"/>
              </a:ext>
            </a:extLst>
          </p:cNvPr>
          <p:cNvSpPr>
            <a:spLocks noGrp="1"/>
          </p:cNvSpPr>
          <p:nvPr>
            <p:ph type="sldNum" sz="quarter" idx="12"/>
          </p:nvPr>
        </p:nvSpPr>
        <p:spPr/>
        <p:txBody>
          <a:bodyPr/>
          <a:lstStyle/>
          <a:p>
            <a:fld id="{57BFFEA6-FD0A-418C-BE47-3DCCF1ED53BD}" type="slidenum">
              <a:rPr lang="en-US" smtClean="0"/>
              <a:t>37</a:t>
            </a:fld>
            <a:endParaRPr lang="en-US" dirty="0"/>
          </a:p>
        </p:txBody>
      </p:sp>
    </p:spTree>
    <p:extLst>
      <p:ext uri="{BB962C8B-B14F-4D97-AF65-F5344CB8AC3E}">
        <p14:creationId xmlns:p14="http://schemas.microsoft.com/office/powerpoint/2010/main" val="2136403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8B3F-68AE-4D0F-B99B-02702C7A297D}"/>
              </a:ext>
            </a:extLst>
          </p:cNvPr>
          <p:cNvSpPr>
            <a:spLocks noGrp="1"/>
          </p:cNvSpPr>
          <p:nvPr>
            <p:ph type="title"/>
          </p:nvPr>
        </p:nvSpPr>
        <p:spPr/>
        <p:txBody>
          <a:bodyPr>
            <a:normAutofit fontScale="90000"/>
          </a:bodyPr>
          <a:lstStyle/>
          <a:p>
            <a:r>
              <a:rPr lang="en-US" dirty="0"/>
              <a:t>Constructor Initializers</a:t>
            </a:r>
          </a:p>
        </p:txBody>
      </p:sp>
      <p:sp>
        <p:nvSpPr>
          <p:cNvPr id="3" name="Content Placeholder 2">
            <a:extLst>
              <a:ext uri="{FF2B5EF4-FFF2-40B4-BE49-F238E27FC236}">
                <a16:creationId xmlns:a16="http://schemas.microsoft.com/office/drawing/2014/main" id="{5ACC4C1E-3D07-405E-B8B8-2D429EF04692}"/>
              </a:ext>
            </a:extLst>
          </p:cNvPr>
          <p:cNvSpPr>
            <a:spLocks noGrp="1"/>
          </p:cNvSpPr>
          <p:nvPr>
            <p:ph idx="1"/>
          </p:nvPr>
        </p:nvSpPr>
        <p:spPr>
          <a:xfrm>
            <a:off x="762000" y="1387928"/>
            <a:ext cx="10667998" cy="1465439"/>
          </a:xfrm>
        </p:spPr>
        <p:txBody>
          <a:bodyPr>
            <a:normAutofit fontScale="92500" lnSpcReduction="20000"/>
          </a:bodyPr>
          <a:lstStyle/>
          <a:p>
            <a:pPr marL="342900" indent="-342900">
              <a:buFont typeface="Arial" panose="020B0604020202020204" pitchFamily="34" charset="0"/>
              <a:buChar char="•"/>
            </a:pPr>
            <a:r>
              <a:rPr lang="en-US" sz="1600" dirty="0"/>
              <a:t>Constructors can be chained using constructor initializers</a:t>
            </a:r>
          </a:p>
          <a:p>
            <a:pPr marL="342900" indent="-342900">
              <a:buFont typeface="Arial" panose="020B0604020202020204" pitchFamily="34" charset="0"/>
              <a:buChar char="•"/>
            </a:pPr>
            <a:r>
              <a:rPr lang="en-US" sz="1600" dirty="0"/>
              <a:t>Constructor initializers determine which constructor to call before executing the implementation of the current constructor</a:t>
            </a:r>
          </a:p>
          <a:p>
            <a:pPr marL="342900" indent="-342900">
              <a:buFont typeface="Arial" panose="020B0604020202020204" pitchFamily="34" charset="0"/>
              <a:buChar char="•"/>
            </a:pPr>
            <a:r>
              <a:rPr lang="en-US" sz="1600" dirty="0"/>
              <a:t>To call one constructor from another within the same class (for the same object instance), C# uses a colon followed by the </a:t>
            </a:r>
            <a:r>
              <a:rPr lang="en-US" sz="1600" b="1" dirty="0"/>
              <a:t>this</a:t>
            </a:r>
            <a:r>
              <a:rPr lang="en-US" sz="1600" dirty="0"/>
              <a:t> keyword, followed by the parameter list on the called constructor’s declaration</a:t>
            </a:r>
          </a:p>
        </p:txBody>
      </p:sp>
      <p:sp>
        <p:nvSpPr>
          <p:cNvPr id="4" name="Slide Number Placeholder 3">
            <a:extLst>
              <a:ext uri="{FF2B5EF4-FFF2-40B4-BE49-F238E27FC236}">
                <a16:creationId xmlns:a16="http://schemas.microsoft.com/office/drawing/2014/main" id="{7D77A242-E502-4400-98BE-3C7100BAC3D9}"/>
              </a:ext>
            </a:extLst>
          </p:cNvPr>
          <p:cNvSpPr>
            <a:spLocks noGrp="1"/>
          </p:cNvSpPr>
          <p:nvPr>
            <p:ph type="sldNum" sz="quarter" idx="12"/>
          </p:nvPr>
        </p:nvSpPr>
        <p:spPr/>
        <p:txBody>
          <a:bodyPr/>
          <a:lstStyle/>
          <a:p>
            <a:fld id="{57BFFEA6-FD0A-418C-BE47-3DCCF1ED53BD}" type="slidenum">
              <a:rPr lang="en-US" smtClean="0"/>
              <a:t>38</a:t>
            </a:fld>
            <a:endParaRPr lang="en-US" dirty="0"/>
          </a:p>
        </p:txBody>
      </p:sp>
      <p:sp>
        <p:nvSpPr>
          <p:cNvPr id="5" name="TextBox 4">
            <a:extLst>
              <a:ext uri="{FF2B5EF4-FFF2-40B4-BE49-F238E27FC236}">
                <a16:creationId xmlns:a16="http://schemas.microsoft.com/office/drawing/2014/main" id="{4DA76B79-2E73-4B77-826A-F11E019760AF}"/>
              </a:ext>
            </a:extLst>
          </p:cNvPr>
          <p:cNvSpPr txBox="1"/>
          <p:nvPr/>
        </p:nvSpPr>
        <p:spPr>
          <a:xfrm>
            <a:off x="762000" y="2853367"/>
            <a:ext cx="10667998" cy="3231654"/>
          </a:xfrm>
          <a:prstGeom prst="rect">
            <a:avLst/>
          </a:prstGeom>
          <a:solidFill>
            <a:schemeClr val="bg1"/>
          </a:solidFill>
          <a:ln>
            <a:solidFill>
              <a:schemeClr val="accent1"/>
            </a:solidFill>
          </a:ln>
        </p:spPr>
        <p:txBody>
          <a:bodyPr wrap="square" rtlCol="0">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endParaRPr lang="en-US" sz="1200" dirty="0">
              <a:solidFill>
                <a:srgbClr val="000000"/>
              </a:solidFill>
              <a:latin typeface="Consolas" panose="020B0609020204030204" pitchFamily="49" charset="0"/>
            </a:endParaRP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Mad401.Lecture3 </a:t>
            </a:r>
            <a:r>
              <a:rPr lang="en-CA"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Student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Student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program,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campus) {</a:t>
            </a:r>
          </a:p>
          <a:p>
            <a:r>
              <a:rPr lang="en-US" sz="1200" dirty="0">
                <a:solidFill>
                  <a:srgbClr val="000000"/>
                </a:solidFill>
                <a:latin typeface="Consolas" panose="020B0609020204030204" pitchFamily="49" charset="0"/>
              </a:rPr>
              <a:t>            FirstName = </a:t>
            </a:r>
            <a:r>
              <a:rPr lang="en-US" sz="1200" dirty="0" err="1">
                <a:solidFill>
                  <a:srgbClr val="000000"/>
                </a:solidFill>
                <a:latin typeface="Consolas" panose="020B0609020204030204" pitchFamily="49" charset="0"/>
              </a:rPr>
              <a:t>firstName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Program = program;</a:t>
            </a:r>
          </a:p>
          <a:p>
            <a:r>
              <a:rPr lang="en-US" sz="1200" dirty="0">
                <a:solidFill>
                  <a:srgbClr val="000000"/>
                </a:solidFill>
                <a:latin typeface="Consolas" panose="020B0609020204030204" pitchFamily="49" charset="0"/>
              </a:rPr>
              <a:t>            Campus = campus;</a:t>
            </a:r>
          </a:p>
          <a:p>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Student(</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program,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campus,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studentId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firstName</a:t>
            </a:r>
            <a:r>
              <a:rPr lang="en-US" sz="1200" dirty="0">
                <a:solidFill>
                  <a:srgbClr val="000000"/>
                </a:solidFill>
                <a:latin typeface="Consolas" panose="020B0609020204030204" pitchFamily="49" charset="0"/>
              </a:rPr>
              <a:t>, program, campus)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StudentID</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studentId</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p>
          <a:p>
            <a:pPr lvl="1"/>
            <a:r>
              <a:rPr lang="en-US" sz="1200" dirty="0">
                <a:solidFill>
                  <a:srgbClr val="0000FF"/>
                </a:solidFill>
                <a:latin typeface="Consolas" panose="020B0609020204030204" pitchFamily="49" charset="0"/>
              </a:rPr>
              <a:t>  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StudentID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pPr lvl="1"/>
            <a:r>
              <a:rPr lang="en-US" sz="1200" dirty="0">
                <a:solidFill>
                  <a:srgbClr val="FF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724038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980F-A45F-4C50-AD15-1E189D262B0D}"/>
              </a:ext>
            </a:extLst>
          </p:cNvPr>
          <p:cNvSpPr>
            <a:spLocks noGrp="1"/>
          </p:cNvSpPr>
          <p:nvPr>
            <p:ph type="title"/>
          </p:nvPr>
        </p:nvSpPr>
        <p:spPr/>
        <p:txBody>
          <a:bodyPr>
            <a:normAutofit fontScale="90000"/>
          </a:bodyPr>
          <a:lstStyle/>
          <a:p>
            <a:r>
              <a:rPr lang="en-US" dirty="0"/>
              <a:t>Static Members</a:t>
            </a:r>
          </a:p>
        </p:txBody>
      </p:sp>
      <p:sp>
        <p:nvSpPr>
          <p:cNvPr id="3" name="Content Placeholder 2">
            <a:extLst>
              <a:ext uri="{FF2B5EF4-FFF2-40B4-BE49-F238E27FC236}">
                <a16:creationId xmlns:a16="http://schemas.microsoft.com/office/drawing/2014/main" id="{F53BA002-9B8D-46CC-9CE7-5BF893C8C7EC}"/>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Static properties, fields and methods are available in C#</a:t>
            </a:r>
          </a:p>
          <a:p>
            <a:pPr marL="342900" indent="-342900">
              <a:buFont typeface="Arial" panose="020B0604020202020204" pitchFamily="34" charset="0"/>
              <a:buChar char="•"/>
            </a:pPr>
            <a:r>
              <a:rPr lang="en-US" dirty="0"/>
              <a:t>Simply prefix the statement with they keyword </a:t>
            </a:r>
            <a:r>
              <a:rPr lang="en-US" dirty="0">
                <a:latin typeface="Courier New" panose="02070309020205020404" pitchFamily="49" charset="0"/>
                <a:cs typeface="Courier New" panose="02070309020205020404" pitchFamily="49" charset="0"/>
              </a:rPr>
              <a:t>static</a:t>
            </a:r>
          </a:p>
          <a:p>
            <a:pPr marL="342900" indent="-342900">
              <a:buFont typeface="Arial" panose="020B0604020202020204" pitchFamily="34" charset="0"/>
              <a:buChar char="•"/>
            </a:pPr>
            <a:r>
              <a:rPr lang="en-US" dirty="0">
                <a:cs typeface="Courier New" panose="02070309020205020404" pitchFamily="49" charset="0"/>
              </a:rPr>
              <a:t>As with Java, the member belongs to the class, not an object and thus does not require instantiation to be invokable</a:t>
            </a:r>
          </a:p>
          <a:p>
            <a:pPr marL="342900" indent="-342900">
              <a:buFont typeface="Arial" panose="020B0604020202020204" pitchFamily="34" charset="0"/>
              <a:buChar char="•"/>
            </a:pPr>
            <a:r>
              <a:rPr lang="en-US" dirty="0">
                <a:cs typeface="Courier New" panose="02070309020205020404" pitchFamily="49" charset="0"/>
              </a:rPr>
              <a:t>Unlike instance fields, if no initialization for a static field is provided, the static field will automatically be assigned its default value (0, null, false, and so on)</a:t>
            </a:r>
          </a:p>
          <a:p>
            <a:pPr marL="342900" indent="-342900">
              <a:buFont typeface="Arial" panose="020B0604020202020204" pitchFamily="34" charset="0"/>
              <a:buChar char="•"/>
            </a:pPr>
            <a:r>
              <a:rPr lang="en-US" dirty="0">
                <a:cs typeface="Courier New" panose="02070309020205020404" pitchFamily="49" charset="0"/>
              </a:rPr>
              <a:t>Because static methods are not referenced through a particular instance, the </a:t>
            </a:r>
            <a:r>
              <a:rPr lang="en-US" dirty="0">
                <a:latin typeface="Courier New" panose="02070309020205020404" pitchFamily="49" charset="0"/>
                <a:cs typeface="Courier New" panose="02070309020205020404" pitchFamily="49" charset="0"/>
              </a:rPr>
              <a:t>this</a:t>
            </a:r>
            <a:r>
              <a:rPr lang="en-US" dirty="0">
                <a:cs typeface="Courier New" panose="02070309020205020404" pitchFamily="49" charset="0"/>
              </a:rPr>
              <a:t> keyword is invalid inside a static method</a:t>
            </a:r>
          </a:p>
          <a:p>
            <a:pPr marL="1028700" lvl="1" indent="-342900">
              <a:buFont typeface="Arial" panose="020B0604020202020204" pitchFamily="34" charset="0"/>
              <a:buChar char="•"/>
            </a:pPr>
            <a:r>
              <a:rPr lang="en-US" dirty="0">
                <a:cs typeface="Courier New" panose="02070309020205020404" pitchFamily="49" charset="0"/>
              </a:rPr>
              <a:t>It’s also not possible to access instance fields or methods from within a static method</a:t>
            </a:r>
          </a:p>
        </p:txBody>
      </p:sp>
      <p:sp>
        <p:nvSpPr>
          <p:cNvPr id="4" name="Slide Number Placeholder 3">
            <a:extLst>
              <a:ext uri="{FF2B5EF4-FFF2-40B4-BE49-F238E27FC236}">
                <a16:creationId xmlns:a16="http://schemas.microsoft.com/office/drawing/2014/main" id="{5A423A0F-CCB3-44CE-9384-28EC27A71BD2}"/>
              </a:ext>
            </a:extLst>
          </p:cNvPr>
          <p:cNvSpPr>
            <a:spLocks noGrp="1"/>
          </p:cNvSpPr>
          <p:nvPr>
            <p:ph type="sldNum" sz="quarter" idx="12"/>
          </p:nvPr>
        </p:nvSpPr>
        <p:spPr/>
        <p:txBody>
          <a:bodyPr/>
          <a:lstStyle/>
          <a:p>
            <a:fld id="{57BFFEA6-FD0A-418C-BE47-3DCCF1ED53BD}" type="slidenum">
              <a:rPr lang="en-US" smtClean="0"/>
              <a:t>39</a:t>
            </a:fld>
            <a:endParaRPr lang="en-US" dirty="0"/>
          </a:p>
        </p:txBody>
      </p:sp>
    </p:spTree>
    <p:extLst>
      <p:ext uri="{BB962C8B-B14F-4D97-AF65-F5344CB8AC3E}">
        <p14:creationId xmlns:p14="http://schemas.microsoft.com/office/powerpoint/2010/main" val="30431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p:txBody>
          <a:bodyPr/>
          <a:lstStyle/>
          <a:p>
            <a:pPr marL="342900" indent="-342900">
              <a:buFont typeface="Arial" panose="020B0604020202020204" pitchFamily="34" charset="0"/>
              <a:buChar char="•"/>
            </a:pPr>
            <a:r>
              <a:rPr lang="en-US" dirty="0"/>
              <a:t>As you know, all values within a computer are represented in a binary format of 1s and 0s, called binary digits (bits). </a:t>
            </a:r>
          </a:p>
          <a:p>
            <a:pPr marL="342900" indent="-342900">
              <a:buFont typeface="Arial" panose="020B0604020202020204" pitchFamily="34" charset="0"/>
              <a:buChar char="•"/>
            </a:pPr>
            <a:r>
              <a:rPr lang="en-US" dirty="0"/>
              <a:t>Bits are grouped together in sets of eight, called bytes.</a:t>
            </a:r>
          </a:p>
          <a:p>
            <a:pPr marL="342900" indent="-342900">
              <a:buFont typeface="Arial" panose="020B0604020202020204" pitchFamily="34" charset="0"/>
              <a:buChar char="•"/>
            </a:pPr>
            <a:r>
              <a:rPr lang="en-US" dirty="0"/>
              <a:t>In a byte, each successive bit corresponds to a value of 2 raised to a power, starting from 2</a:t>
            </a:r>
            <a:r>
              <a:rPr lang="en-US" baseline="30000" dirty="0"/>
              <a:t>0</a:t>
            </a:r>
            <a:r>
              <a:rPr lang="en-US" dirty="0"/>
              <a:t> on the right and moving to 2</a:t>
            </a:r>
            <a:r>
              <a:rPr lang="en-US" baseline="30000" dirty="0"/>
              <a:t>7</a:t>
            </a:r>
            <a:r>
              <a:rPr lang="en-US" dirty="0"/>
              <a:t> on the left.</a:t>
            </a:r>
          </a:p>
          <a:p>
            <a:endParaRPr lang="en-US" dirty="0"/>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pPr/>
              <a:t>4</a:t>
            </a:fld>
            <a:endParaRPr lang="en-US" dirty="0"/>
          </a:p>
        </p:txBody>
      </p:sp>
      <p:graphicFrame>
        <p:nvGraphicFramePr>
          <p:cNvPr id="11" name="Table 11">
            <a:extLst>
              <a:ext uri="{FF2B5EF4-FFF2-40B4-BE49-F238E27FC236}">
                <a16:creationId xmlns:a16="http://schemas.microsoft.com/office/drawing/2014/main" id="{F804C4B2-C6E2-492D-AAE4-B9E899D52861}"/>
              </a:ext>
            </a:extLst>
          </p:cNvPr>
          <p:cNvGraphicFramePr>
            <a:graphicFrameLocks noGrp="1"/>
          </p:cNvGraphicFramePr>
          <p:nvPr/>
        </p:nvGraphicFramePr>
        <p:xfrm>
          <a:off x="2031999" y="4396316"/>
          <a:ext cx="8128000" cy="111252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r h="370840">
                <a:tc>
                  <a:txBody>
                    <a:bodyPr/>
                    <a:lstStyle/>
                    <a:p>
                      <a:pPr algn="ctr"/>
                      <a:r>
                        <a:rPr lang="en-US" dirty="0"/>
                        <a:t>2</a:t>
                      </a:r>
                      <a:r>
                        <a:rPr lang="en-US" baseline="30000" dirty="0"/>
                        <a:t>7</a:t>
                      </a:r>
                      <a:endParaRPr lang="en-CA" baseline="30000" dirty="0"/>
                    </a:p>
                  </a:txBody>
                  <a:tcPr/>
                </a:tc>
                <a:tc>
                  <a:txBody>
                    <a:bodyPr/>
                    <a:lstStyle/>
                    <a:p>
                      <a:pPr algn="ctr"/>
                      <a:r>
                        <a:rPr lang="en-US" dirty="0"/>
                        <a:t>2</a:t>
                      </a:r>
                      <a:r>
                        <a:rPr lang="en-US" baseline="30000" dirty="0"/>
                        <a:t>6</a:t>
                      </a:r>
                      <a:endParaRPr lang="en-CA" baseline="30000" dirty="0"/>
                    </a:p>
                  </a:txBody>
                  <a:tcPr/>
                </a:tc>
                <a:tc>
                  <a:txBody>
                    <a:bodyPr/>
                    <a:lstStyle/>
                    <a:p>
                      <a:pPr algn="ctr"/>
                      <a:r>
                        <a:rPr lang="en-US" dirty="0"/>
                        <a:t>2</a:t>
                      </a:r>
                      <a:r>
                        <a:rPr lang="en-US" baseline="30000" dirty="0"/>
                        <a:t>5</a:t>
                      </a:r>
                      <a:endParaRPr lang="en-CA" baseline="30000" dirty="0"/>
                    </a:p>
                  </a:txBody>
                  <a:tcPr/>
                </a:tc>
                <a:tc>
                  <a:txBody>
                    <a:bodyPr/>
                    <a:lstStyle/>
                    <a:p>
                      <a:pPr algn="ctr"/>
                      <a:r>
                        <a:rPr lang="en-US" dirty="0"/>
                        <a:t>2</a:t>
                      </a:r>
                      <a:r>
                        <a:rPr lang="en-US" baseline="30000" dirty="0"/>
                        <a:t>4</a:t>
                      </a:r>
                      <a:endParaRPr lang="en-CA" baseline="30000" dirty="0"/>
                    </a:p>
                  </a:txBody>
                  <a:tcPr/>
                </a:tc>
                <a:tc>
                  <a:txBody>
                    <a:bodyPr/>
                    <a:lstStyle/>
                    <a:p>
                      <a:pPr algn="ctr"/>
                      <a:r>
                        <a:rPr lang="en-US" dirty="0"/>
                        <a:t>2</a:t>
                      </a:r>
                      <a:r>
                        <a:rPr lang="en-US" baseline="30000" dirty="0"/>
                        <a:t>3</a:t>
                      </a:r>
                      <a:endParaRPr lang="en-CA" baseline="30000" dirty="0"/>
                    </a:p>
                  </a:txBody>
                  <a:tcPr/>
                </a:tc>
                <a:tc>
                  <a:txBody>
                    <a:bodyPr/>
                    <a:lstStyle/>
                    <a:p>
                      <a:pPr algn="ctr"/>
                      <a:r>
                        <a:rPr lang="en-US" dirty="0"/>
                        <a:t>2</a:t>
                      </a:r>
                      <a:r>
                        <a:rPr lang="en-US" baseline="30000" dirty="0"/>
                        <a:t>2</a:t>
                      </a:r>
                      <a:endParaRPr lang="en-CA" baseline="30000" dirty="0"/>
                    </a:p>
                  </a:txBody>
                  <a:tcPr/>
                </a:tc>
                <a:tc>
                  <a:txBody>
                    <a:bodyPr/>
                    <a:lstStyle/>
                    <a:p>
                      <a:pPr algn="ctr"/>
                      <a:r>
                        <a:rPr lang="en-US" dirty="0"/>
                        <a:t>2</a:t>
                      </a:r>
                      <a:r>
                        <a:rPr lang="en-US" baseline="30000" dirty="0"/>
                        <a:t>1</a:t>
                      </a:r>
                      <a:endParaRPr lang="en-CA" baseline="30000" dirty="0"/>
                    </a:p>
                  </a:txBody>
                  <a:tcPr/>
                </a:tc>
                <a:tc>
                  <a:txBody>
                    <a:bodyPr/>
                    <a:lstStyle/>
                    <a:p>
                      <a:pPr algn="ctr"/>
                      <a:r>
                        <a:rPr lang="en-US" dirty="0"/>
                        <a:t>2</a:t>
                      </a:r>
                      <a:r>
                        <a:rPr lang="en-US" baseline="30000" dirty="0"/>
                        <a:t>0</a:t>
                      </a:r>
                      <a:endParaRPr lang="en-CA" baseline="30000" dirty="0"/>
                    </a:p>
                  </a:txBody>
                  <a:tcPr/>
                </a:tc>
                <a:extLst>
                  <a:ext uri="{0D108BD9-81ED-4DB2-BD59-A6C34878D82A}">
                    <a16:rowId xmlns:a16="http://schemas.microsoft.com/office/drawing/2014/main" val="1416365192"/>
                  </a:ext>
                </a:extLst>
              </a:tr>
              <a:tr h="370840">
                <a:tc>
                  <a:txBody>
                    <a:bodyPr/>
                    <a:lstStyle/>
                    <a:p>
                      <a:pPr algn="ctr"/>
                      <a:r>
                        <a:rPr lang="en-US" dirty="0"/>
                        <a:t>128</a:t>
                      </a:r>
                      <a:endParaRPr lang="en-CA" baseline="30000" dirty="0"/>
                    </a:p>
                  </a:txBody>
                  <a:tcPr/>
                </a:tc>
                <a:tc>
                  <a:txBody>
                    <a:bodyPr/>
                    <a:lstStyle/>
                    <a:p>
                      <a:pPr algn="ctr"/>
                      <a:r>
                        <a:rPr lang="en-US" dirty="0"/>
                        <a:t>64</a:t>
                      </a:r>
                      <a:endParaRPr lang="en-CA" baseline="30000" dirty="0"/>
                    </a:p>
                  </a:txBody>
                  <a:tcPr/>
                </a:tc>
                <a:tc>
                  <a:txBody>
                    <a:bodyPr/>
                    <a:lstStyle/>
                    <a:p>
                      <a:pPr algn="ctr"/>
                      <a:r>
                        <a:rPr lang="en-US" dirty="0"/>
                        <a:t>32</a:t>
                      </a:r>
                      <a:endParaRPr lang="en-CA" baseline="30000" dirty="0"/>
                    </a:p>
                  </a:txBody>
                  <a:tcPr/>
                </a:tc>
                <a:tc>
                  <a:txBody>
                    <a:bodyPr/>
                    <a:lstStyle/>
                    <a:p>
                      <a:pPr algn="ctr"/>
                      <a:r>
                        <a:rPr lang="en-US" dirty="0"/>
                        <a:t>16</a:t>
                      </a:r>
                      <a:endParaRPr lang="en-CA" baseline="30000" dirty="0"/>
                    </a:p>
                  </a:txBody>
                  <a:tcPr/>
                </a:tc>
                <a:tc>
                  <a:txBody>
                    <a:bodyPr/>
                    <a:lstStyle/>
                    <a:p>
                      <a:pPr algn="ctr"/>
                      <a:r>
                        <a:rPr lang="en-US" dirty="0"/>
                        <a:t>8</a:t>
                      </a:r>
                      <a:endParaRPr lang="en-CA" baseline="30000" dirty="0"/>
                    </a:p>
                  </a:txBody>
                  <a:tcPr/>
                </a:tc>
                <a:tc>
                  <a:txBody>
                    <a:bodyPr/>
                    <a:lstStyle/>
                    <a:p>
                      <a:pPr algn="ctr"/>
                      <a:r>
                        <a:rPr lang="en-US" dirty="0"/>
                        <a:t>4</a:t>
                      </a:r>
                      <a:endParaRPr lang="en-CA" baseline="30000" dirty="0"/>
                    </a:p>
                  </a:txBody>
                  <a:tcPr/>
                </a:tc>
                <a:tc>
                  <a:txBody>
                    <a:bodyPr/>
                    <a:lstStyle/>
                    <a:p>
                      <a:pPr algn="ctr"/>
                      <a:r>
                        <a:rPr lang="en-US" dirty="0"/>
                        <a:t>2</a:t>
                      </a:r>
                      <a:endParaRPr lang="en-CA" baseline="30000" dirty="0"/>
                    </a:p>
                  </a:txBody>
                  <a:tcPr/>
                </a:tc>
                <a:tc>
                  <a:txBody>
                    <a:bodyPr/>
                    <a:lstStyle/>
                    <a:p>
                      <a:pPr algn="ctr"/>
                      <a:r>
                        <a:rPr lang="en-US" dirty="0"/>
                        <a:t>1</a:t>
                      </a:r>
                      <a:endParaRPr lang="en-CA" baseline="30000" dirty="0"/>
                    </a:p>
                  </a:txBody>
                  <a:tcPr/>
                </a:tc>
                <a:extLst>
                  <a:ext uri="{0D108BD9-81ED-4DB2-BD59-A6C34878D82A}">
                    <a16:rowId xmlns:a16="http://schemas.microsoft.com/office/drawing/2014/main" val="1990057711"/>
                  </a:ext>
                </a:extLst>
              </a:tr>
            </a:tbl>
          </a:graphicData>
        </a:graphic>
      </p:graphicFrame>
    </p:spTree>
    <p:extLst>
      <p:ext uri="{BB962C8B-B14F-4D97-AF65-F5344CB8AC3E}">
        <p14:creationId xmlns:p14="http://schemas.microsoft.com/office/powerpoint/2010/main" val="23783730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4980F-A45F-4C50-AD15-1E189D262B0D}"/>
              </a:ext>
            </a:extLst>
          </p:cNvPr>
          <p:cNvSpPr>
            <a:spLocks noGrp="1"/>
          </p:cNvSpPr>
          <p:nvPr>
            <p:ph type="title"/>
          </p:nvPr>
        </p:nvSpPr>
        <p:spPr/>
        <p:txBody>
          <a:bodyPr>
            <a:normAutofit fontScale="90000"/>
          </a:bodyPr>
          <a:lstStyle/>
          <a:p>
            <a:r>
              <a:rPr lang="en-US" dirty="0"/>
              <a:t>Static Members</a:t>
            </a:r>
          </a:p>
        </p:txBody>
      </p:sp>
      <p:sp>
        <p:nvSpPr>
          <p:cNvPr id="3" name="Content Placeholder 2">
            <a:extLst>
              <a:ext uri="{FF2B5EF4-FFF2-40B4-BE49-F238E27FC236}">
                <a16:creationId xmlns:a16="http://schemas.microsoft.com/office/drawing/2014/main" id="{F53BA002-9B8D-46CC-9CE7-5BF893C8C7EC}"/>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C# support static constructors which are provided as means to initialize the class itself rather than the instances of a class</a:t>
            </a:r>
          </a:p>
          <a:p>
            <a:pPr marL="342900" indent="-342900">
              <a:buFont typeface="Arial" panose="020B0604020202020204" pitchFamily="34" charset="0"/>
              <a:buChar char="•"/>
            </a:pPr>
            <a:r>
              <a:rPr lang="en-US" dirty="0">
                <a:cs typeface="Courier New" panose="02070309020205020404" pitchFamily="49" charset="0"/>
              </a:rPr>
              <a:t>The runtime calls static constructors automatically upon first access to the class.</a:t>
            </a:r>
          </a:p>
          <a:p>
            <a:pPr marL="342900" indent="-342900">
              <a:buFont typeface="Arial" panose="020B0604020202020204" pitchFamily="34" charset="0"/>
              <a:buChar char="•"/>
            </a:pPr>
            <a:r>
              <a:rPr lang="en-US" dirty="0">
                <a:cs typeface="Courier New" panose="02070309020205020404" pitchFamily="49" charset="0"/>
              </a:rPr>
              <a:t>No parameters are allowed on static constructors</a:t>
            </a:r>
          </a:p>
        </p:txBody>
      </p:sp>
      <p:sp>
        <p:nvSpPr>
          <p:cNvPr id="4" name="Slide Number Placeholder 3">
            <a:extLst>
              <a:ext uri="{FF2B5EF4-FFF2-40B4-BE49-F238E27FC236}">
                <a16:creationId xmlns:a16="http://schemas.microsoft.com/office/drawing/2014/main" id="{5A423A0F-CCB3-44CE-9384-28EC27A71BD2}"/>
              </a:ext>
            </a:extLst>
          </p:cNvPr>
          <p:cNvSpPr>
            <a:spLocks noGrp="1"/>
          </p:cNvSpPr>
          <p:nvPr>
            <p:ph type="sldNum" sz="quarter" idx="12"/>
          </p:nvPr>
        </p:nvSpPr>
        <p:spPr/>
        <p:txBody>
          <a:bodyPr/>
          <a:lstStyle/>
          <a:p>
            <a:fld id="{57BFFEA6-FD0A-418C-BE47-3DCCF1ED53BD}" type="slidenum">
              <a:rPr lang="en-US" smtClean="0"/>
              <a:t>40</a:t>
            </a:fld>
            <a:endParaRPr lang="en-US" dirty="0"/>
          </a:p>
        </p:txBody>
      </p:sp>
      <p:sp>
        <p:nvSpPr>
          <p:cNvPr id="5" name="TextBox 4">
            <a:extLst>
              <a:ext uri="{FF2B5EF4-FFF2-40B4-BE49-F238E27FC236}">
                <a16:creationId xmlns:a16="http://schemas.microsoft.com/office/drawing/2014/main" id="{3F12DFAA-A19F-4894-92E7-14198937E2C2}"/>
              </a:ext>
            </a:extLst>
          </p:cNvPr>
          <p:cNvSpPr txBox="1"/>
          <p:nvPr/>
        </p:nvSpPr>
        <p:spPr>
          <a:xfrm>
            <a:off x="3287035" y="3849059"/>
            <a:ext cx="5617927" cy="2123658"/>
          </a:xfrm>
          <a:prstGeom prst="rect">
            <a:avLst/>
          </a:prstGeom>
          <a:solidFill>
            <a:schemeClr val="bg1"/>
          </a:solidFill>
          <a:ln>
            <a:solidFill>
              <a:schemeClr val="accent1"/>
            </a:solidFill>
          </a:ln>
        </p:spPr>
        <p:txBody>
          <a:bodyPr wrap="square" rtlCol="0">
            <a:spAutoFit/>
          </a:bodyPr>
          <a:lstStyle/>
          <a:p>
            <a:r>
              <a:rPr lang="en-US" sz="1200" dirty="0">
                <a:solidFill>
                  <a:srgbClr val="0000FF"/>
                </a:solidFill>
                <a:latin typeface="Consolas" panose="020B0609020204030204" pitchFamily="49" charset="0"/>
              </a:rPr>
              <a:t>using</a:t>
            </a:r>
            <a:r>
              <a:rPr lang="en-US" sz="1200" dirty="0">
                <a:solidFill>
                  <a:srgbClr val="000000"/>
                </a:solidFill>
                <a:latin typeface="Consolas" panose="020B0609020204030204" pitchFamily="49" charset="0"/>
              </a:rPr>
              <a:t> System;</a:t>
            </a:r>
          </a:p>
          <a:p>
            <a:endParaRPr lang="en-US" sz="1200" dirty="0">
              <a:solidFill>
                <a:srgbClr val="000000"/>
              </a:solidFill>
              <a:latin typeface="Consolas" panose="020B0609020204030204" pitchFamily="49" charset="0"/>
            </a:endParaRPr>
          </a:p>
          <a:p>
            <a:r>
              <a:rPr kumimoji="0" lang="en-US" altLang="en-US" sz="1200" b="0" i="0" u="none" strike="noStrike" cap="none" normalizeH="0" baseline="0" dirty="0">
                <a:ln>
                  <a:noFill/>
                </a:ln>
                <a:solidFill>
                  <a:srgbClr val="0000FF"/>
                </a:solidFill>
                <a:effectLst/>
                <a:latin typeface="Consolas" panose="020B0609020204030204" pitchFamily="49" charset="0"/>
              </a:rPr>
              <a:t>namespace</a:t>
            </a:r>
            <a:r>
              <a:rPr kumimoji="0" lang="en-US" altLang="en-US" sz="1200" b="0" i="0" u="none" strike="noStrike" cap="none" normalizeH="0" baseline="0" dirty="0">
                <a:ln>
                  <a:noFill/>
                </a:ln>
                <a:solidFill>
                  <a:srgbClr val="000000"/>
                </a:solidFill>
                <a:effectLst/>
                <a:latin typeface="Consolas" panose="020B0609020204030204" pitchFamily="49" charset="0"/>
              </a:rPr>
              <a:t> Mad401.Lecture3 </a:t>
            </a:r>
            <a:r>
              <a:rPr lang="en-CA"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a:solidFill>
                  <a:srgbClr val="2B91AF"/>
                </a:solidFill>
                <a:latin typeface="Consolas" panose="020B0609020204030204" pitchFamily="49" charset="0"/>
              </a:rPr>
              <a:t>Student</a:t>
            </a:r>
            <a:r>
              <a:rPr lang="en-US" sz="1200" dirty="0">
                <a:solidFill>
                  <a:srgbClr val="000000"/>
                </a:solidFill>
                <a:latin typeface="Consolas" panose="020B0609020204030204" pitchFamily="49" charset="0"/>
              </a:rPr>
              <a:t> {</a:t>
            </a:r>
          </a:p>
          <a:p>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NumberOfStudents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Student ()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NumberOfStudents</a:t>
            </a:r>
            <a:r>
              <a:rPr lang="en-US" sz="1200" dirty="0">
                <a:solidFill>
                  <a:srgbClr val="000000"/>
                </a:solidFill>
                <a:latin typeface="Consolas" panose="020B0609020204030204" pitchFamily="49" charset="0"/>
              </a:rPr>
              <a:t> = 0;</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130754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22756-C1BC-4CCB-9381-56057BC15C74}"/>
              </a:ext>
            </a:extLst>
          </p:cNvPr>
          <p:cNvSpPr>
            <a:spLocks noGrp="1"/>
          </p:cNvSpPr>
          <p:nvPr>
            <p:ph type="title"/>
          </p:nvPr>
        </p:nvSpPr>
        <p:spPr/>
        <p:txBody>
          <a:bodyPr>
            <a:normAutofit fontScale="90000"/>
          </a:bodyPr>
          <a:lstStyle/>
          <a:p>
            <a:r>
              <a:rPr lang="en-US" dirty="0"/>
              <a:t>Extension Methods</a:t>
            </a:r>
          </a:p>
        </p:txBody>
      </p:sp>
      <p:sp>
        <p:nvSpPr>
          <p:cNvPr id="3" name="Content Placeholder 2">
            <a:extLst>
              <a:ext uri="{FF2B5EF4-FFF2-40B4-BE49-F238E27FC236}">
                <a16:creationId xmlns:a16="http://schemas.microsoft.com/office/drawing/2014/main" id="{9A0C21B6-F314-430E-BC8C-CCCAAB321842}"/>
              </a:ext>
            </a:extLst>
          </p:cNvPr>
          <p:cNvSpPr>
            <a:spLocks noGrp="1"/>
          </p:cNvSpPr>
          <p:nvPr>
            <p:ph idx="1"/>
          </p:nvPr>
        </p:nvSpPr>
        <p:spPr>
          <a:xfrm>
            <a:off x="762000" y="1387929"/>
            <a:ext cx="10667998" cy="2041071"/>
          </a:xfrm>
        </p:spPr>
        <p:txBody>
          <a:bodyPr>
            <a:normAutofit fontScale="85000" lnSpcReduction="10000"/>
          </a:bodyPr>
          <a:lstStyle/>
          <a:p>
            <a:pPr marL="342900" indent="-342900">
              <a:buFont typeface="Arial" panose="020B0604020202020204" pitchFamily="34" charset="0"/>
              <a:buChar char="•"/>
            </a:pPr>
            <a:r>
              <a:rPr lang="en-US" dirty="0"/>
              <a:t>One can add an instance method on a different class via extension methods</a:t>
            </a:r>
          </a:p>
          <a:p>
            <a:pPr marL="1028700" lvl="1" indent="-342900">
              <a:buFont typeface="Arial" panose="020B0604020202020204" pitchFamily="34" charset="0"/>
              <a:buChar char="•"/>
            </a:pPr>
            <a:r>
              <a:rPr lang="en-US" dirty="0"/>
              <a:t>With this simple addition to C# 3.0, it is now possible to add instance methods to any class</a:t>
            </a:r>
          </a:p>
          <a:p>
            <a:pPr marL="342900" indent="-342900">
              <a:buFont typeface="Arial" panose="020B0604020202020204" pitchFamily="34" charset="0"/>
              <a:buChar char="•"/>
            </a:pPr>
            <a:r>
              <a:rPr lang="en-US" dirty="0"/>
              <a:t>To do this, simply change the signature of a static method so that the first parameter, the data type, we are extending is prefixed with the </a:t>
            </a:r>
            <a:r>
              <a:rPr lang="en-US" dirty="0">
                <a:latin typeface="Courier New" panose="02070309020205020404" pitchFamily="49" charset="0"/>
                <a:cs typeface="Courier New" panose="02070309020205020404" pitchFamily="49" charset="0"/>
              </a:rPr>
              <a:t>this</a:t>
            </a:r>
            <a:r>
              <a:rPr lang="en-US" dirty="0"/>
              <a:t> keyword</a:t>
            </a:r>
          </a:p>
          <a:p>
            <a:pPr marL="1028700" lvl="1" indent="-342900">
              <a:buFont typeface="Arial" panose="020B0604020202020204" pitchFamily="34" charset="0"/>
              <a:buChar char="•"/>
            </a:pPr>
            <a:r>
              <a:rPr lang="en-US" dirty="0"/>
              <a:t>Note: the class must also be marked as static</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9C7D4C8-1112-4A58-B1EC-920F8E230F60}"/>
              </a:ext>
            </a:extLst>
          </p:cNvPr>
          <p:cNvSpPr>
            <a:spLocks noGrp="1"/>
          </p:cNvSpPr>
          <p:nvPr>
            <p:ph type="sldNum" sz="quarter" idx="12"/>
          </p:nvPr>
        </p:nvSpPr>
        <p:spPr/>
        <p:txBody>
          <a:bodyPr/>
          <a:lstStyle/>
          <a:p>
            <a:fld id="{57BFFEA6-FD0A-418C-BE47-3DCCF1ED53BD}" type="slidenum">
              <a:rPr lang="en-US" smtClean="0"/>
              <a:t>41</a:t>
            </a:fld>
            <a:endParaRPr lang="en-US" dirty="0"/>
          </a:p>
        </p:txBody>
      </p:sp>
      <p:sp>
        <p:nvSpPr>
          <p:cNvPr id="5" name="TextBox 4">
            <a:extLst>
              <a:ext uri="{FF2B5EF4-FFF2-40B4-BE49-F238E27FC236}">
                <a16:creationId xmlns:a16="http://schemas.microsoft.com/office/drawing/2014/main" id="{29DE5327-5A65-4FB9-A129-B11C89528CA2}"/>
              </a:ext>
            </a:extLst>
          </p:cNvPr>
          <p:cNvSpPr txBox="1"/>
          <p:nvPr/>
        </p:nvSpPr>
        <p:spPr>
          <a:xfrm>
            <a:off x="2415232" y="3415553"/>
            <a:ext cx="7361531" cy="1384995"/>
          </a:xfrm>
          <a:prstGeom prst="rect">
            <a:avLst/>
          </a:prstGeom>
          <a:solidFill>
            <a:schemeClr val="bg1"/>
          </a:solidFill>
          <a:ln>
            <a:solidFill>
              <a:schemeClr val="accent1"/>
            </a:solidFill>
          </a:ln>
        </p:spPr>
        <p:txBody>
          <a:bodyPr wrap="square" rtlCol="0">
            <a:spAutoFit/>
          </a:bodyPr>
          <a:lstStyle/>
          <a:p>
            <a:r>
              <a:rPr lang="en-CA" sz="1400" dirty="0">
                <a:solidFill>
                  <a:srgbClr val="0000FF"/>
                </a:solidFill>
                <a:latin typeface="Consolas" panose="020B0609020204030204" pitchFamily="49" charset="0"/>
              </a:rPr>
              <a:t>public</a:t>
            </a:r>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static</a:t>
            </a:r>
            <a:r>
              <a:rPr lang="en-CA" sz="1400" dirty="0">
                <a:solidFill>
                  <a:srgbClr val="000000"/>
                </a:solidFill>
                <a:latin typeface="Consolas" panose="020B0609020204030204" pitchFamily="49" charset="0"/>
              </a:rPr>
              <a:t> </a:t>
            </a:r>
            <a:r>
              <a:rPr lang="en-CA" sz="1400" dirty="0">
                <a:solidFill>
                  <a:srgbClr val="0000FF"/>
                </a:solidFill>
                <a:latin typeface="Consolas" panose="020B0609020204030204" pitchFamily="49" charset="0"/>
              </a:rPr>
              <a:t>class</a:t>
            </a:r>
            <a:r>
              <a:rPr lang="en-CA" sz="1400" dirty="0">
                <a:solidFill>
                  <a:srgbClr val="000000"/>
                </a:solidFill>
                <a:latin typeface="Consolas" panose="020B0609020204030204" pitchFamily="49" charset="0"/>
              </a:rPr>
              <a:t> </a:t>
            </a:r>
            <a:r>
              <a:rPr lang="en-CA" sz="1400" dirty="0" err="1">
                <a:solidFill>
                  <a:srgbClr val="2B91AF"/>
                </a:solidFill>
                <a:latin typeface="Consolas" panose="020B0609020204030204" pitchFamily="49" charset="0"/>
              </a:rPr>
              <a:t>MyExtensions</a:t>
            </a:r>
            <a:r>
              <a:rPr lang="en-CA"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74531F"/>
                </a:solidFill>
                <a:latin typeface="Consolas" panose="020B0609020204030204" pitchFamily="49" charset="0"/>
              </a:rPr>
              <a:t>WordCount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1F377F"/>
                </a:solidFill>
                <a:latin typeface="Consolas" panose="020B0609020204030204" pitchFamily="49" charset="0"/>
              </a:rPr>
              <a:t>str</a:t>
            </a:r>
            <a:r>
              <a:rPr lang="en-US" sz="1400" dirty="0">
                <a:solidFill>
                  <a:srgbClr val="000000"/>
                </a:solidFill>
                <a:latin typeface="Consolas" panose="020B0609020204030204" pitchFamily="49" charset="0"/>
              </a:rPr>
              <a:t>) {</a:t>
            </a:r>
          </a:p>
          <a:p>
            <a:r>
              <a:rPr lang="en-US" altLang="en-US" sz="1400" dirty="0">
                <a:solidFill>
                  <a:srgbClr val="8F08C4"/>
                </a:solidFill>
                <a:latin typeface="Consolas" panose="020B0609020204030204" pitchFamily="49" charset="0"/>
              </a:rPr>
              <a:t>	</a:t>
            </a:r>
            <a:r>
              <a:rPr kumimoji="0" lang="en-US" altLang="en-US" sz="1400" b="0" i="0" u="none" strike="noStrike" cap="none" normalizeH="0" baseline="0" dirty="0">
                <a:ln>
                  <a:noFill/>
                </a:ln>
                <a:solidFill>
                  <a:srgbClr val="8F08C4"/>
                </a:solidFill>
                <a:effectLst/>
                <a:latin typeface="Consolas" panose="020B0609020204030204" pitchFamily="49" charset="0"/>
              </a:rPr>
              <a:t>return</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1F377F"/>
                </a:solidFill>
                <a:effectLst/>
                <a:latin typeface="Consolas" panose="020B0609020204030204" pitchFamily="49" charset="0"/>
              </a:rPr>
              <a:t>str</a:t>
            </a:r>
            <a:r>
              <a:rPr kumimoji="0" lang="en-US" altLang="en-US" sz="1400" b="0" i="0" u="none" strike="noStrike" cap="none" normalizeH="0" baseline="0" dirty="0" err="1">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74531F"/>
                </a:solidFill>
                <a:effectLst/>
                <a:latin typeface="Consolas" panose="020B0609020204030204" pitchFamily="49" charset="0"/>
              </a:rPr>
              <a:t>Split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a:ln>
                  <a:noFill/>
                </a:ln>
                <a:solidFill>
                  <a:srgbClr val="0000FF"/>
                </a:solidFill>
                <a:effectLst/>
                <a:latin typeface="Consolas" panose="020B0609020204030204" pitchFamily="49" charset="0"/>
              </a:rPr>
              <a:t>new</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00FF"/>
                </a:solidFill>
                <a:effectLst/>
                <a:latin typeface="Consolas" panose="020B0609020204030204" pitchFamily="49" charset="0"/>
              </a:rPr>
              <a:t>char</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lang="en-US" altLang="en-US" sz="1400" dirty="0">
                <a:solidFill>
                  <a:srgbClr val="A31515"/>
                </a:solidFill>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A31515"/>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A31515"/>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 </a:t>
            </a:r>
            <a:br>
              <a:rPr kumimoji="0" lang="en-US" altLang="en-US" sz="1400" b="0" i="0" u="none" strike="noStrike" cap="none" normalizeH="0" baseline="0" dirty="0">
                <a:ln>
                  <a:noFill/>
                </a:ln>
                <a:solidFill>
                  <a:srgbClr val="000000"/>
                </a:solidFill>
                <a:effectLst/>
                <a:latin typeface="Consolas" panose="020B0609020204030204" pitchFamily="49" charset="0"/>
              </a:rPr>
            </a:b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2B91AF"/>
                </a:solidFill>
                <a:effectLst/>
                <a:latin typeface="Consolas" panose="020B0609020204030204" pitchFamily="49" charset="0"/>
              </a:rPr>
              <a:t>StringSplitOptions</a:t>
            </a:r>
            <a:r>
              <a:rPr kumimoji="0" lang="en-US" altLang="en-US" sz="1400" b="0" i="0" u="none" strike="noStrike" cap="none" normalizeH="0" baseline="0" dirty="0" err="1">
                <a:ln>
                  <a:noFill/>
                </a:ln>
                <a:solidFill>
                  <a:srgbClr val="000000"/>
                </a:solidFill>
                <a:effectLst/>
                <a:latin typeface="Consolas" panose="020B0609020204030204" pitchFamily="49" charset="0"/>
              </a:rPr>
              <a:t>.RemoveEmptyEntries</a:t>
            </a:r>
            <a:r>
              <a:rPr kumimoji="0" lang="en-US" altLang="en-US" sz="1400" b="0" i="0" u="none" strike="noStrike" cap="none" normalizeH="0" baseline="0" dirty="0">
                <a:ln>
                  <a:noFill/>
                </a:ln>
                <a:solidFill>
                  <a:srgbClr val="000000"/>
                </a:solidFill>
                <a:effectLst/>
                <a:latin typeface="Consolas" panose="020B0609020204030204" pitchFamily="49" charset="0"/>
              </a:rPr>
              <a:t>).Length;</a:t>
            </a:r>
            <a:endParaRPr lang="en-CA" sz="1400" dirty="0">
              <a:solidFill>
                <a:srgbClr val="000000"/>
              </a:solidFill>
              <a:latin typeface="Consolas" panose="020B0609020204030204" pitchFamily="49" charset="0"/>
            </a:endParaRPr>
          </a:p>
          <a:p>
            <a:r>
              <a:rPr lang="en-CA" sz="1400" dirty="0">
                <a:solidFill>
                  <a:srgbClr val="000000"/>
                </a:solidFill>
                <a:latin typeface="Consolas" panose="020B0609020204030204" pitchFamily="49" charset="0"/>
              </a:rPr>
              <a:t>    }</a:t>
            </a:r>
          </a:p>
          <a:p>
            <a:r>
              <a:rPr lang="en-CA" sz="14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1767DB1A-042E-4401-A1E7-5EDE52A1B844}"/>
              </a:ext>
            </a:extLst>
          </p:cNvPr>
          <p:cNvSpPr txBox="1"/>
          <p:nvPr/>
        </p:nvSpPr>
        <p:spPr>
          <a:xfrm>
            <a:off x="4171561" y="5084372"/>
            <a:ext cx="3848872" cy="523220"/>
          </a:xfrm>
          <a:prstGeom prst="rect">
            <a:avLst/>
          </a:prstGeom>
          <a:solidFill>
            <a:schemeClr val="bg1"/>
          </a:solidFill>
          <a:ln>
            <a:solidFill>
              <a:schemeClr val="accent1"/>
            </a:solidFill>
          </a:ln>
        </p:spPr>
        <p:txBody>
          <a:bodyPr wrap="square" rtlCol="0">
            <a:spAutoFit/>
          </a:bodyPr>
          <a:lstStyle/>
          <a:p>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1F377F"/>
                </a:solidFill>
                <a:latin typeface="Consolas" panose="020B0609020204030204" pitchFamily="49" charset="0"/>
              </a:rPr>
              <a:t>s</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"Hello Extension Methods"</a:t>
            </a:r>
            <a:r>
              <a:rPr lang="en-US" sz="1400" dirty="0">
                <a:solidFill>
                  <a:srgbClr val="000000"/>
                </a:solidFill>
                <a:latin typeface="Consolas" panose="020B0609020204030204" pitchFamily="49" charset="0"/>
              </a:rPr>
              <a:t>;</a:t>
            </a:r>
          </a:p>
          <a:p>
            <a:r>
              <a:rPr lang="en-CA" sz="1400" dirty="0">
                <a:solidFill>
                  <a:srgbClr val="0000FF"/>
                </a:solidFill>
                <a:latin typeface="Consolas" panose="020B0609020204030204" pitchFamily="49" charset="0"/>
              </a:rPr>
              <a:t>int</a:t>
            </a:r>
            <a:r>
              <a:rPr lang="en-CA" sz="1400" dirty="0">
                <a:solidFill>
                  <a:srgbClr val="000000"/>
                </a:solidFill>
                <a:latin typeface="Consolas" panose="020B0609020204030204" pitchFamily="49" charset="0"/>
              </a:rPr>
              <a:t> </a:t>
            </a:r>
            <a:r>
              <a:rPr lang="en-CA" sz="1400" dirty="0" err="1">
                <a:solidFill>
                  <a:srgbClr val="1F377F"/>
                </a:solidFill>
                <a:latin typeface="Consolas" panose="020B0609020204030204" pitchFamily="49" charset="0"/>
              </a:rPr>
              <a:t>i</a:t>
            </a:r>
            <a:r>
              <a:rPr lang="en-CA" sz="1400" dirty="0">
                <a:solidFill>
                  <a:srgbClr val="000000"/>
                </a:solidFill>
                <a:latin typeface="Consolas" panose="020B0609020204030204" pitchFamily="49" charset="0"/>
              </a:rPr>
              <a:t> = </a:t>
            </a:r>
            <a:r>
              <a:rPr lang="en-CA" sz="1400" dirty="0" err="1">
                <a:solidFill>
                  <a:srgbClr val="1F377F"/>
                </a:solidFill>
                <a:latin typeface="Consolas" panose="020B0609020204030204" pitchFamily="49" charset="0"/>
              </a:rPr>
              <a:t>s</a:t>
            </a:r>
            <a:r>
              <a:rPr lang="en-CA" sz="1400" dirty="0" err="1">
                <a:solidFill>
                  <a:srgbClr val="000000"/>
                </a:solidFill>
                <a:latin typeface="Consolas" panose="020B0609020204030204" pitchFamily="49" charset="0"/>
              </a:rPr>
              <a:t>.</a:t>
            </a:r>
            <a:r>
              <a:rPr lang="en-CA" sz="1400" dirty="0" err="1">
                <a:solidFill>
                  <a:srgbClr val="74531F"/>
                </a:solidFill>
                <a:latin typeface="Consolas" panose="020B0609020204030204" pitchFamily="49" charset="0"/>
              </a:rPr>
              <a:t>WordCount</a:t>
            </a:r>
            <a:r>
              <a:rPr lang="en-CA" sz="1400" dirty="0">
                <a:solidFill>
                  <a:srgbClr val="000000"/>
                </a:solidFill>
                <a:latin typeface="Consolas" panose="020B0609020204030204" pitchFamily="49" charset="0"/>
              </a:rPr>
              <a:t>();</a:t>
            </a:r>
          </a:p>
        </p:txBody>
      </p:sp>
      <p:sp>
        <p:nvSpPr>
          <p:cNvPr id="7" name="Rectangle: Rounded Corners 6">
            <a:extLst>
              <a:ext uri="{FF2B5EF4-FFF2-40B4-BE49-F238E27FC236}">
                <a16:creationId xmlns:a16="http://schemas.microsoft.com/office/drawing/2014/main" id="{2AFACFB7-3CDE-4246-B485-DFF30AF3BBBB}"/>
              </a:ext>
            </a:extLst>
          </p:cNvPr>
          <p:cNvSpPr/>
          <p:nvPr/>
        </p:nvSpPr>
        <p:spPr>
          <a:xfrm>
            <a:off x="3144960" y="3446462"/>
            <a:ext cx="720969" cy="233499"/>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70335636-A4AB-4975-9243-6E4509D562BC}"/>
              </a:ext>
            </a:extLst>
          </p:cNvPr>
          <p:cNvSpPr/>
          <p:nvPr/>
        </p:nvSpPr>
        <p:spPr>
          <a:xfrm>
            <a:off x="5640658" y="3662499"/>
            <a:ext cx="1144317" cy="233227"/>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83D33CAD-6BE6-4854-8114-5F87B389478F}"/>
              </a:ext>
            </a:extLst>
          </p:cNvPr>
          <p:cNvSpPr/>
          <p:nvPr/>
        </p:nvSpPr>
        <p:spPr>
          <a:xfrm>
            <a:off x="3530893" y="3697424"/>
            <a:ext cx="720969" cy="198302"/>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1">
            <a:extLst>
              <a:ext uri="{FF2B5EF4-FFF2-40B4-BE49-F238E27FC236}">
                <a16:creationId xmlns:a16="http://schemas.microsoft.com/office/drawing/2014/main" id="{25047246-71B2-430E-BFC9-8AD5FE39C0C3}"/>
              </a:ext>
            </a:extLst>
          </p:cNvPr>
          <p:cNvSpPr>
            <a:spLocks noChangeArrowheads="1"/>
          </p:cNvSpPr>
          <p:nvPr/>
        </p:nvSpPr>
        <p:spPr bwMode="auto">
          <a:xfrm>
            <a:off x="0" y="113184"/>
            <a:ext cx="248786"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91511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3D2B-FCC6-4B36-8CAF-8EA00AD8CA64}"/>
              </a:ext>
            </a:extLst>
          </p:cNvPr>
          <p:cNvSpPr>
            <a:spLocks noGrp="1"/>
          </p:cNvSpPr>
          <p:nvPr>
            <p:ph type="title"/>
          </p:nvPr>
        </p:nvSpPr>
        <p:spPr/>
        <p:txBody>
          <a:bodyPr>
            <a:normAutofit fontScale="90000"/>
          </a:bodyPr>
          <a:lstStyle/>
          <a:p>
            <a:r>
              <a:rPr lang="en-US" dirty="0"/>
              <a:t>Additional keywords</a:t>
            </a:r>
          </a:p>
        </p:txBody>
      </p:sp>
      <p:sp>
        <p:nvSpPr>
          <p:cNvPr id="3" name="Content Placeholder 2">
            <a:extLst>
              <a:ext uri="{FF2B5EF4-FFF2-40B4-BE49-F238E27FC236}">
                <a16:creationId xmlns:a16="http://schemas.microsoft.com/office/drawing/2014/main" id="{72036898-D575-42F3-B518-92D97C92BE7A}"/>
              </a:ext>
            </a:extLst>
          </p:cNvPr>
          <p:cNvSpPr>
            <a:spLocks noGrp="1"/>
          </p:cNvSpPr>
          <p:nvPr>
            <p:ph idx="1"/>
          </p:nvPr>
        </p:nvSpPr>
        <p:spPr/>
        <p:txBody>
          <a:bodyPr>
            <a:normAutofit fontScale="85000" lnSpcReduction="10000"/>
          </a:bodyPr>
          <a:lstStyle/>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const</a:t>
            </a:r>
            <a:endParaRPr lang="en-US" dirty="0">
              <a:latin typeface="Courier New" panose="02070309020205020404" pitchFamily="49" charset="0"/>
              <a:cs typeface="Courier New" panose="02070309020205020404" pitchFamily="49" charset="0"/>
            </a:endParaRPr>
          </a:p>
          <a:p>
            <a:pPr marL="1028700" lvl="1" indent="-342900">
              <a:buFont typeface="Arial" panose="020B0604020202020204" pitchFamily="34" charset="0"/>
              <a:buChar char="•"/>
            </a:pPr>
            <a:r>
              <a:rPr lang="en-US" dirty="0">
                <a:latin typeface="Courier New" panose="02070309020205020404" pitchFamily="49" charset="0"/>
                <a:cs typeface="Courier New" panose="02070309020205020404" pitchFamily="49" charset="0"/>
              </a:rPr>
              <a:t>const</a:t>
            </a:r>
            <a:r>
              <a:rPr lang="en-US" dirty="0"/>
              <a:t> field contains a compile-time–determined value that cannot be changed at runtime</a:t>
            </a:r>
          </a:p>
          <a:p>
            <a:pPr marL="1028700" lvl="1" indent="-342900">
              <a:buFont typeface="Arial" panose="020B0604020202020204" pitchFamily="34" charset="0"/>
              <a:buChar char="•"/>
            </a:pPr>
            <a:r>
              <a:rPr lang="en-US" dirty="0"/>
              <a:t>Compile-time constants are replaced with the value of that constant in your object code</a:t>
            </a:r>
          </a:p>
          <a:p>
            <a:pPr marL="1028700" lvl="1" indent="-342900">
              <a:buFont typeface="Arial" panose="020B0604020202020204" pitchFamily="34" charset="0"/>
              <a:buChar char="•"/>
            </a:pPr>
            <a:r>
              <a:rPr lang="en-US" dirty="0"/>
              <a:t>Compile-time constants are limited to numbers, strings, and null </a:t>
            </a:r>
          </a:p>
          <a:p>
            <a:pPr marL="1028700" lvl="1" indent="-342900">
              <a:buFont typeface="Arial" panose="020B0604020202020204" pitchFamily="34" charset="0"/>
              <a:buChar char="•"/>
            </a:pPr>
            <a:r>
              <a:rPr lang="en-US" dirty="0"/>
              <a:t>Even though constants are considered static members, a constant declaration neither requires nor allows a </a:t>
            </a:r>
            <a:r>
              <a:rPr lang="en-US" b="1" dirty="0"/>
              <a:t>static</a:t>
            </a:r>
            <a:r>
              <a:rPr lang="en-US" dirty="0"/>
              <a:t> modifier.</a:t>
            </a:r>
          </a:p>
          <a:p>
            <a:pPr marL="342900" indent="-342900">
              <a:buFont typeface="Arial" panose="020B0604020202020204" pitchFamily="34" charset="0"/>
              <a:buChar char="•"/>
            </a:pPr>
            <a:r>
              <a:rPr lang="en-US" dirty="0" err="1">
                <a:latin typeface="Courier New" panose="02070309020205020404" pitchFamily="49" charset="0"/>
                <a:cs typeface="Courier New" panose="02070309020205020404" pitchFamily="49" charset="0"/>
              </a:rPr>
              <a:t>readonly</a:t>
            </a:r>
            <a:endParaRPr lang="en-US" dirty="0">
              <a:latin typeface="Courier New" panose="02070309020205020404" pitchFamily="49" charset="0"/>
              <a:cs typeface="Courier New" panose="02070309020205020404" pitchFamily="49" charset="0"/>
            </a:endParaRPr>
          </a:p>
          <a:p>
            <a:pPr marL="1028700" lvl="1" indent="-342900">
              <a:buFont typeface="Arial" panose="020B0604020202020204" pitchFamily="34" charset="0"/>
              <a:buChar char="•"/>
            </a:pPr>
            <a:r>
              <a:rPr lang="en-US" dirty="0"/>
              <a:t>Unlike </a:t>
            </a:r>
            <a:r>
              <a:rPr lang="en-US" dirty="0">
                <a:latin typeface="Courier New" panose="02070309020205020404" pitchFamily="49" charset="0"/>
                <a:cs typeface="Courier New" panose="02070309020205020404" pitchFamily="49" charset="0"/>
              </a:rPr>
              <a:t>const</a:t>
            </a:r>
            <a:r>
              <a:rPr lang="en-US" dirty="0"/>
              <a:t>, the </a:t>
            </a:r>
            <a:r>
              <a:rPr lang="en-US" dirty="0" err="1">
                <a:latin typeface="Courier New" panose="02070309020205020404" pitchFamily="49" charset="0"/>
                <a:cs typeface="Courier New" panose="02070309020205020404" pitchFamily="49" charset="0"/>
              </a:rPr>
              <a:t>readonly</a:t>
            </a:r>
            <a:r>
              <a:rPr lang="en-US" dirty="0"/>
              <a:t> modifier is available only for fields (not for local variables). It declares that the field value is modifiable only from inside the constructor or via an initializer during declaration</a:t>
            </a:r>
          </a:p>
          <a:p>
            <a:pPr marL="1028700" lvl="1" indent="-342900">
              <a:buFont typeface="Arial" panose="020B0604020202020204" pitchFamily="34" charset="0"/>
              <a:buChar char="•"/>
            </a:pPr>
            <a:r>
              <a:rPr lang="en-US" dirty="0"/>
              <a:t>Runtime constant</a:t>
            </a:r>
          </a:p>
          <a:p>
            <a:pPr marL="1485900" lvl="2" indent="-342900"/>
            <a:r>
              <a:rPr lang="en-US" dirty="0"/>
              <a:t>Can be any type.</a:t>
            </a:r>
          </a:p>
          <a:p>
            <a:pPr marL="1485900" lvl="2" indent="-342900"/>
            <a:r>
              <a:rPr lang="en-US" dirty="0"/>
              <a:t>Can be static or non-static</a:t>
            </a:r>
          </a:p>
        </p:txBody>
      </p:sp>
      <p:sp>
        <p:nvSpPr>
          <p:cNvPr id="4" name="Slide Number Placeholder 3">
            <a:extLst>
              <a:ext uri="{FF2B5EF4-FFF2-40B4-BE49-F238E27FC236}">
                <a16:creationId xmlns:a16="http://schemas.microsoft.com/office/drawing/2014/main" id="{B5CF8B45-41B1-40D9-9ED6-6E5F41BE18FD}"/>
              </a:ext>
            </a:extLst>
          </p:cNvPr>
          <p:cNvSpPr>
            <a:spLocks noGrp="1"/>
          </p:cNvSpPr>
          <p:nvPr>
            <p:ph type="sldNum" sz="quarter" idx="12"/>
          </p:nvPr>
        </p:nvSpPr>
        <p:spPr/>
        <p:txBody>
          <a:bodyPr/>
          <a:lstStyle/>
          <a:p>
            <a:fld id="{57BFFEA6-FD0A-418C-BE47-3DCCF1ED53BD}" type="slidenum">
              <a:rPr lang="en-US" smtClean="0"/>
              <a:t>42</a:t>
            </a:fld>
            <a:endParaRPr lang="en-US" dirty="0"/>
          </a:p>
        </p:txBody>
      </p:sp>
    </p:spTree>
    <p:extLst>
      <p:ext uri="{BB962C8B-B14F-4D97-AF65-F5344CB8AC3E}">
        <p14:creationId xmlns:p14="http://schemas.microsoft.com/office/powerpoint/2010/main" val="1010723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902A-4902-4874-A98B-B5B79B5E03B9}"/>
              </a:ext>
            </a:extLst>
          </p:cNvPr>
          <p:cNvSpPr>
            <a:spLocks noGrp="1"/>
          </p:cNvSpPr>
          <p:nvPr>
            <p:ph type="title"/>
          </p:nvPr>
        </p:nvSpPr>
        <p:spPr/>
        <p:txBody>
          <a:bodyPr>
            <a:normAutofit fontScale="90000"/>
          </a:bodyPr>
          <a:lstStyle/>
          <a:p>
            <a:r>
              <a:rPr lang="en-US" dirty="0"/>
              <a:t>Nested Classes</a:t>
            </a:r>
          </a:p>
        </p:txBody>
      </p:sp>
      <p:sp>
        <p:nvSpPr>
          <p:cNvPr id="3" name="Content Placeholder 2">
            <a:extLst>
              <a:ext uri="{FF2B5EF4-FFF2-40B4-BE49-F238E27FC236}">
                <a16:creationId xmlns:a16="http://schemas.microsoft.com/office/drawing/2014/main" id="{347EDF5A-1F9B-46E0-B564-8DAAD96768BB}"/>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In addition to defining methods and fields within a class, it is possible to define a class within a class. Such classes are called nested classes.</a:t>
            </a:r>
          </a:p>
          <a:p>
            <a:pPr marL="342900" indent="-342900">
              <a:buFont typeface="Arial" panose="020B0604020202020204" pitchFamily="34" charset="0"/>
              <a:buChar char="•"/>
            </a:pPr>
            <a:r>
              <a:rPr lang="en-US" dirty="0"/>
              <a:t>You use a nested class when the class makes little sense outside the context of its containing class.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Nested classes can access any member on the containing class, including private members. The converse is not true, however: It is not possible for the containing class to access a private member of the nested class.</a:t>
            </a:r>
          </a:p>
        </p:txBody>
      </p:sp>
      <p:sp>
        <p:nvSpPr>
          <p:cNvPr id="4" name="Slide Number Placeholder 3">
            <a:extLst>
              <a:ext uri="{FF2B5EF4-FFF2-40B4-BE49-F238E27FC236}">
                <a16:creationId xmlns:a16="http://schemas.microsoft.com/office/drawing/2014/main" id="{07AC3186-2DB3-4596-A5A8-8A621047E84B}"/>
              </a:ext>
            </a:extLst>
          </p:cNvPr>
          <p:cNvSpPr>
            <a:spLocks noGrp="1"/>
          </p:cNvSpPr>
          <p:nvPr>
            <p:ph type="sldNum" sz="quarter" idx="12"/>
          </p:nvPr>
        </p:nvSpPr>
        <p:spPr/>
        <p:txBody>
          <a:bodyPr/>
          <a:lstStyle/>
          <a:p>
            <a:fld id="{57BFFEA6-FD0A-418C-BE47-3DCCF1ED53BD}" type="slidenum">
              <a:rPr lang="en-US" smtClean="0"/>
              <a:t>43</a:t>
            </a:fld>
            <a:endParaRPr lang="en-US" dirty="0"/>
          </a:p>
        </p:txBody>
      </p:sp>
    </p:spTree>
    <p:extLst>
      <p:ext uri="{BB962C8B-B14F-4D97-AF65-F5344CB8AC3E}">
        <p14:creationId xmlns:p14="http://schemas.microsoft.com/office/powerpoint/2010/main" val="1008556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9177-216D-479A-AA53-7C30790F6B91}"/>
              </a:ext>
            </a:extLst>
          </p:cNvPr>
          <p:cNvSpPr>
            <a:spLocks noGrp="1"/>
          </p:cNvSpPr>
          <p:nvPr>
            <p:ph type="title"/>
          </p:nvPr>
        </p:nvSpPr>
        <p:spPr/>
        <p:txBody>
          <a:bodyPr>
            <a:normAutofit fontScale="90000"/>
          </a:bodyPr>
          <a:lstStyle/>
          <a:p>
            <a:r>
              <a:rPr lang="en-US" dirty="0"/>
              <a:t>Nested Classes</a:t>
            </a:r>
          </a:p>
        </p:txBody>
      </p:sp>
      <p:sp>
        <p:nvSpPr>
          <p:cNvPr id="3" name="Content Placeholder 2">
            <a:extLst>
              <a:ext uri="{FF2B5EF4-FFF2-40B4-BE49-F238E27FC236}">
                <a16:creationId xmlns:a16="http://schemas.microsoft.com/office/drawing/2014/main" id="{18F16358-CC21-43D1-B4B7-5EE29357149F}"/>
              </a:ext>
            </a:extLst>
          </p:cNvPr>
          <p:cNvSpPr>
            <a:spLocks noGrp="1"/>
          </p:cNvSpPr>
          <p:nvPr>
            <p:ph idx="1"/>
          </p:nvPr>
        </p:nvSpPr>
        <p:spPr/>
        <p:txBody>
          <a:bodyPr>
            <a:normAutofit/>
          </a:bodyPr>
          <a:lstStyle/>
          <a:p>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System;</a:t>
            </a:r>
          </a:p>
          <a:p>
            <a:endParaRPr lang="en-US" sz="1600" dirty="0">
              <a:solidFill>
                <a:srgbClr val="000000"/>
              </a:solidFill>
              <a:latin typeface="Consolas" panose="020B0609020204030204" pitchFamily="49" charset="0"/>
            </a:endParaRPr>
          </a:p>
          <a:p>
            <a:r>
              <a:rPr kumimoji="0" lang="en-US" altLang="en-US" sz="1600" b="0" i="0" u="none" strike="noStrike" cap="none" normalizeH="0" baseline="0" dirty="0">
                <a:ln>
                  <a:noFill/>
                </a:ln>
                <a:solidFill>
                  <a:srgbClr val="0000FF"/>
                </a:solidFill>
                <a:effectLst/>
                <a:latin typeface="Consolas" panose="020B0609020204030204" pitchFamily="49" charset="0"/>
              </a:rPr>
              <a:t>namespace</a:t>
            </a:r>
            <a:r>
              <a:rPr kumimoji="0" lang="en-US" altLang="en-US" sz="1600" b="0" i="0" u="none" strike="noStrike" cap="none" normalizeH="0" baseline="0" dirty="0">
                <a:ln>
                  <a:noFill/>
                </a:ln>
                <a:solidFill>
                  <a:srgbClr val="000000"/>
                </a:solidFill>
                <a:effectLst/>
                <a:latin typeface="Consolas" panose="020B0609020204030204" pitchFamily="49" charset="0"/>
              </a:rPr>
              <a:t> Mad401.Lecture3 </a:t>
            </a:r>
            <a:r>
              <a:rPr lang="en-CA"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Game</a:t>
            </a:r>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Coords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Coords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GameCoords</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Coords</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SetCoords</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newX</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newY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GameCoords.X</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newX</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GameCoords.Y</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newY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dirty="0"/>
          </a:p>
        </p:txBody>
      </p:sp>
      <p:sp>
        <p:nvSpPr>
          <p:cNvPr id="4" name="Slide Number Placeholder 3">
            <a:extLst>
              <a:ext uri="{FF2B5EF4-FFF2-40B4-BE49-F238E27FC236}">
                <a16:creationId xmlns:a16="http://schemas.microsoft.com/office/drawing/2014/main" id="{761440FB-68EF-45B6-B9CE-0272CDD517BC}"/>
              </a:ext>
            </a:extLst>
          </p:cNvPr>
          <p:cNvSpPr>
            <a:spLocks noGrp="1"/>
          </p:cNvSpPr>
          <p:nvPr>
            <p:ph type="sldNum" sz="quarter" idx="12"/>
          </p:nvPr>
        </p:nvSpPr>
        <p:spPr/>
        <p:txBody>
          <a:bodyPr/>
          <a:lstStyle/>
          <a:p>
            <a:fld id="{57BFFEA6-FD0A-418C-BE47-3DCCF1ED53BD}" type="slidenum">
              <a:rPr lang="en-US" smtClean="0"/>
              <a:t>44</a:t>
            </a:fld>
            <a:endParaRPr lang="en-US" dirty="0"/>
          </a:p>
        </p:txBody>
      </p:sp>
    </p:spTree>
    <p:extLst>
      <p:ext uri="{BB962C8B-B14F-4D97-AF65-F5344CB8AC3E}">
        <p14:creationId xmlns:p14="http://schemas.microsoft.com/office/powerpoint/2010/main" val="3566084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7326-595A-48A4-B833-36FAA01CD7E8}"/>
              </a:ext>
            </a:extLst>
          </p:cNvPr>
          <p:cNvSpPr>
            <a:spLocks noGrp="1"/>
          </p:cNvSpPr>
          <p:nvPr>
            <p:ph type="title"/>
          </p:nvPr>
        </p:nvSpPr>
        <p:spPr/>
        <p:txBody>
          <a:bodyPr>
            <a:normAutofit fontScale="90000"/>
          </a:bodyPr>
          <a:lstStyle/>
          <a:p>
            <a:r>
              <a:rPr lang="en-US" dirty="0"/>
              <a:t>Partial Classes</a:t>
            </a:r>
          </a:p>
        </p:txBody>
      </p:sp>
      <p:sp>
        <p:nvSpPr>
          <p:cNvPr id="3" name="Content Placeholder 2">
            <a:extLst>
              <a:ext uri="{FF2B5EF4-FFF2-40B4-BE49-F238E27FC236}">
                <a16:creationId xmlns:a16="http://schemas.microsoft.com/office/drawing/2014/main" id="{915FA0FE-1397-4428-965C-3EE163F2B3BF}"/>
              </a:ext>
            </a:extLst>
          </p:cNvPr>
          <p:cNvSpPr>
            <a:spLocks noGrp="1"/>
          </p:cNvSpPr>
          <p:nvPr>
            <p:ph idx="1"/>
          </p:nvPr>
        </p:nvSpPr>
        <p:spPr/>
        <p:txBody>
          <a:bodyPr/>
          <a:lstStyle/>
          <a:p>
            <a:pPr marL="342900" indent="-342900">
              <a:buFont typeface="Arial" panose="020B0604020202020204" pitchFamily="34" charset="0"/>
              <a:buChar char="•"/>
            </a:pPr>
            <a:r>
              <a:rPr lang="en-US" dirty="0"/>
              <a:t>Partial classes are portions of a class that the compiler can combine to form a complete class. </a:t>
            </a:r>
          </a:p>
          <a:p>
            <a:pPr marL="342900" indent="-342900">
              <a:buFont typeface="Arial" panose="020B0604020202020204" pitchFamily="34" charset="0"/>
              <a:buChar char="•"/>
            </a:pPr>
            <a:r>
              <a:rPr lang="en-US" dirty="0"/>
              <a:t>Although you could define two or more partial classes within the same file, the general purpose of a partial class is to allow the splitting of a class definition across multiple files.</a:t>
            </a:r>
          </a:p>
        </p:txBody>
      </p:sp>
      <p:sp>
        <p:nvSpPr>
          <p:cNvPr id="4" name="Slide Number Placeholder 3">
            <a:extLst>
              <a:ext uri="{FF2B5EF4-FFF2-40B4-BE49-F238E27FC236}">
                <a16:creationId xmlns:a16="http://schemas.microsoft.com/office/drawing/2014/main" id="{32741068-70B0-4AFA-804E-F8C15C5F52D3}"/>
              </a:ext>
            </a:extLst>
          </p:cNvPr>
          <p:cNvSpPr>
            <a:spLocks noGrp="1"/>
          </p:cNvSpPr>
          <p:nvPr>
            <p:ph type="sldNum" sz="quarter" idx="12"/>
          </p:nvPr>
        </p:nvSpPr>
        <p:spPr/>
        <p:txBody>
          <a:bodyPr/>
          <a:lstStyle/>
          <a:p>
            <a:fld id="{57BFFEA6-FD0A-418C-BE47-3DCCF1ED53BD}" type="slidenum">
              <a:rPr lang="en-US" smtClean="0"/>
              <a:t>45</a:t>
            </a:fld>
            <a:endParaRPr lang="en-US" dirty="0"/>
          </a:p>
        </p:txBody>
      </p:sp>
    </p:spTree>
    <p:extLst>
      <p:ext uri="{BB962C8B-B14F-4D97-AF65-F5344CB8AC3E}">
        <p14:creationId xmlns:p14="http://schemas.microsoft.com/office/powerpoint/2010/main" val="238769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928" y="5305934"/>
            <a:ext cx="10667998" cy="603315"/>
          </a:xfrm>
        </p:spPr>
        <p:txBody>
          <a:bodyPr>
            <a:normAutofit/>
          </a:bodyPr>
          <a:lstStyle/>
          <a:p>
            <a:r>
              <a:rPr lang="en-US" dirty="0"/>
              <a:t>The end of </a:t>
            </a:r>
            <a:r>
              <a:rPr lang="en-US"/>
              <a:t>Lecture 03 </a:t>
            </a: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46</a:t>
            </a:fld>
            <a:endParaRPr lang="en-US" dirty="0"/>
          </a:p>
        </p:txBody>
      </p:sp>
    </p:spTree>
    <p:extLst>
      <p:ext uri="{BB962C8B-B14F-4D97-AF65-F5344CB8AC3E}">
        <p14:creationId xmlns:p14="http://schemas.microsoft.com/office/powerpoint/2010/main" val="25035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p:txBody>
          <a:bodyPr/>
          <a:lstStyle/>
          <a:p>
            <a:pPr marL="342900" indent="-342900">
              <a:buFont typeface="Arial" panose="020B0604020202020204" pitchFamily="34" charset="0"/>
              <a:buChar char="•"/>
            </a:pPr>
            <a:r>
              <a:rPr lang="en-US" dirty="0"/>
              <a:t>The chart below demonstrates the binary equivalent of each power of 2 and its decimal value.</a:t>
            </a:r>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5</a:t>
            </a:fld>
            <a:endParaRPr lang="en-US" dirty="0"/>
          </a:p>
        </p:txBody>
      </p:sp>
      <p:graphicFrame>
        <p:nvGraphicFramePr>
          <p:cNvPr id="7" name="Table 6">
            <a:extLst>
              <a:ext uri="{FF2B5EF4-FFF2-40B4-BE49-F238E27FC236}">
                <a16:creationId xmlns:a16="http://schemas.microsoft.com/office/drawing/2014/main" id="{1373E1C2-16FF-47EB-A3F1-2969E0DF28AA}"/>
              </a:ext>
            </a:extLst>
          </p:cNvPr>
          <p:cNvGraphicFramePr>
            <a:graphicFrameLocks noGrp="1"/>
          </p:cNvGraphicFramePr>
          <p:nvPr>
            <p:extLst>
              <p:ext uri="{D42A27DB-BD31-4B8C-83A1-F6EECF244321}">
                <p14:modId xmlns:p14="http://schemas.microsoft.com/office/powerpoint/2010/main" val="863047155"/>
              </p:ext>
            </p:extLst>
          </p:nvPr>
        </p:nvGraphicFramePr>
        <p:xfrm>
          <a:off x="1870075" y="2747461"/>
          <a:ext cx="8127999" cy="3337560"/>
        </p:xfrm>
        <a:graphic>
          <a:graphicData uri="http://schemas.openxmlformats.org/drawingml/2006/table">
            <a:tbl>
              <a:tblPr firstRow="1" bandRow="1">
                <a:tableStyleId>{5C22544A-7EE6-4342-B048-85BDC9FD1C3A}</a:tableStyleId>
              </a:tblPr>
              <a:tblGrid>
                <a:gridCol w="1682750">
                  <a:extLst>
                    <a:ext uri="{9D8B030D-6E8A-4147-A177-3AD203B41FA5}">
                      <a16:colId xmlns:a16="http://schemas.microsoft.com/office/drawing/2014/main" val="2551860703"/>
                    </a:ext>
                  </a:extLst>
                </a:gridCol>
                <a:gridCol w="3181350">
                  <a:extLst>
                    <a:ext uri="{9D8B030D-6E8A-4147-A177-3AD203B41FA5}">
                      <a16:colId xmlns:a16="http://schemas.microsoft.com/office/drawing/2014/main" val="3522251899"/>
                    </a:ext>
                  </a:extLst>
                </a:gridCol>
                <a:gridCol w="3263899">
                  <a:extLst>
                    <a:ext uri="{9D8B030D-6E8A-4147-A177-3AD203B41FA5}">
                      <a16:colId xmlns:a16="http://schemas.microsoft.com/office/drawing/2014/main" val="1917444176"/>
                    </a:ext>
                  </a:extLst>
                </a:gridCol>
              </a:tblGrid>
              <a:tr h="370840">
                <a:tc>
                  <a:txBody>
                    <a:bodyPr/>
                    <a:lstStyle/>
                    <a:p>
                      <a:r>
                        <a:rPr lang="en-US" dirty="0"/>
                        <a:t>Power of 2</a:t>
                      </a:r>
                      <a:endParaRPr lang="en-CA" dirty="0"/>
                    </a:p>
                  </a:txBody>
                  <a:tcPr/>
                </a:tc>
                <a:tc>
                  <a:txBody>
                    <a:bodyPr/>
                    <a:lstStyle/>
                    <a:p>
                      <a:r>
                        <a:rPr lang="en-US" dirty="0"/>
                        <a:t>Decimal Value (Base 10)</a:t>
                      </a:r>
                      <a:endParaRPr lang="en-CA" dirty="0"/>
                    </a:p>
                  </a:txBody>
                  <a:tcPr/>
                </a:tc>
                <a:tc>
                  <a:txBody>
                    <a:bodyPr/>
                    <a:lstStyle/>
                    <a:p>
                      <a:r>
                        <a:rPr lang="en-US" dirty="0"/>
                        <a:t>Binary Value (Base 2)</a:t>
                      </a:r>
                      <a:endParaRPr lang="en-CA" dirty="0"/>
                    </a:p>
                  </a:txBody>
                  <a:tcPr/>
                </a:tc>
                <a:extLst>
                  <a:ext uri="{0D108BD9-81ED-4DB2-BD59-A6C34878D82A}">
                    <a16:rowId xmlns:a16="http://schemas.microsoft.com/office/drawing/2014/main" val="914343549"/>
                  </a:ext>
                </a:extLst>
              </a:tr>
              <a:tr h="370840">
                <a:tc>
                  <a:txBody>
                    <a:bodyPr/>
                    <a:lstStyle/>
                    <a:p>
                      <a:pPr algn="ctr"/>
                      <a:r>
                        <a:rPr lang="en-US" dirty="0"/>
                        <a:t>2</a:t>
                      </a:r>
                      <a:r>
                        <a:rPr lang="en-US" baseline="30000" dirty="0"/>
                        <a:t>0</a:t>
                      </a:r>
                      <a:endParaRPr lang="en-CA" baseline="30000" dirty="0"/>
                    </a:p>
                  </a:txBody>
                  <a:tcPr/>
                </a:tc>
                <a:tc>
                  <a:txBody>
                    <a:bodyPr/>
                    <a:lstStyle/>
                    <a:p>
                      <a:pPr algn="ctr"/>
                      <a:r>
                        <a:rPr lang="en-US" dirty="0"/>
                        <a:t>1</a:t>
                      </a:r>
                      <a:endParaRPr lang="en-CA" dirty="0"/>
                    </a:p>
                  </a:txBody>
                  <a:tcPr/>
                </a:tc>
                <a:tc>
                  <a:txBody>
                    <a:bodyPr/>
                    <a:lstStyle/>
                    <a:p>
                      <a:pPr algn="ctr"/>
                      <a:r>
                        <a:rPr lang="en-US" dirty="0"/>
                        <a:t>00000001</a:t>
                      </a:r>
                      <a:endParaRPr lang="en-CA" dirty="0"/>
                    </a:p>
                  </a:txBody>
                  <a:tcPr/>
                </a:tc>
                <a:extLst>
                  <a:ext uri="{0D108BD9-81ED-4DB2-BD59-A6C34878D82A}">
                    <a16:rowId xmlns:a16="http://schemas.microsoft.com/office/drawing/2014/main" val="2194717566"/>
                  </a:ext>
                </a:extLst>
              </a:tr>
              <a:tr h="370840">
                <a:tc>
                  <a:txBody>
                    <a:bodyPr/>
                    <a:lstStyle/>
                    <a:p>
                      <a:pPr algn="ctr"/>
                      <a:r>
                        <a:rPr lang="en-US" dirty="0"/>
                        <a:t>2</a:t>
                      </a:r>
                      <a:r>
                        <a:rPr lang="en-US" baseline="30000" dirty="0"/>
                        <a:t>1</a:t>
                      </a:r>
                      <a:endParaRPr lang="en-CA" baseline="30000" dirty="0"/>
                    </a:p>
                  </a:txBody>
                  <a:tcPr/>
                </a:tc>
                <a:tc>
                  <a:txBody>
                    <a:bodyPr/>
                    <a:lstStyle/>
                    <a:p>
                      <a:pPr algn="ctr"/>
                      <a:r>
                        <a:rPr lang="en-US" dirty="0"/>
                        <a:t>2</a:t>
                      </a:r>
                      <a:endParaRPr lang="en-CA" dirty="0"/>
                    </a:p>
                  </a:txBody>
                  <a:tcPr/>
                </a:tc>
                <a:tc>
                  <a:txBody>
                    <a:bodyPr/>
                    <a:lstStyle/>
                    <a:p>
                      <a:pPr algn="ctr"/>
                      <a:r>
                        <a:rPr lang="en-US" dirty="0"/>
                        <a:t>00000010</a:t>
                      </a:r>
                      <a:endParaRPr lang="en-CA" dirty="0"/>
                    </a:p>
                  </a:txBody>
                  <a:tcPr/>
                </a:tc>
                <a:extLst>
                  <a:ext uri="{0D108BD9-81ED-4DB2-BD59-A6C34878D82A}">
                    <a16:rowId xmlns:a16="http://schemas.microsoft.com/office/drawing/2014/main" val="3508565782"/>
                  </a:ext>
                </a:extLst>
              </a:tr>
              <a:tr h="370840">
                <a:tc>
                  <a:txBody>
                    <a:bodyPr/>
                    <a:lstStyle/>
                    <a:p>
                      <a:pPr algn="ctr"/>
                      <a:r>
                        <a:rPr lang="en-US" dirty="0"/>
                        <a:t>2</a:t>
                      </a:r>
                      <a:r>
                        <a:rPr lang="en-US" baseline="30000" dirty="0"/>
                        <a:t>2</a:t>
                      </a:r>
                      <a:endParaRPr lang="en-CA" baseline="30000" dirty="0"/>
                    </a:p>
                  </a:txBody>
                  <a:tcPr/>
                </a:tc>
                <a:tc>
                  <a:txBody>
                    <a:bodyPr/>
                    <a:lstStyle/>
                    <a:p>
                      <a:pPr algn="ctr"/>
                      <a:r>
                        <a:rPr lang="en-US" dirty="0"/>
                        <a:t>4</a:t>
                      </a:r>
                      <a:endParaRPr lang="en-CA" dirty="0"/>
                    </a:p>
                  </a:txBody>
                  <a:tcPr/>
                </a:tc>
                <a:tc>
                  <a:txBody>
                    <a:bodyPr/>
                    <a:lstStyle/>
                    <a:p>
                      <a:pPr algn="ctr"/>
                      <a:r>
                        <a:rPr lang="en-US" dirty="0"/>
                        <a:t>00000100</a:t>
                      </a:r>
                      <a:endParaRPr lang="en-CA" dirty="0"/>
                    </a:p>
                  </a:txBody>
                  <a:tcPr/>
                </a:tc>
                <a:extLst>
                  <a:ext uri="{0D108BD9-81ED-4DB2-BD59-A6C34878D82A}">
                    <a16:rowId xmlns:a16="http://schemas.microsoft.com/office/drawing/2014/main" val="215565253"/>
                  </a:ext>
                </a:extLst>
              </a:tr>
              <a:tr h="370840">
                <a:tc>
                  <a:txBody>
                    <a:bodyPr/>
                    <a:lstStyle/>
                    <a:p>
                      <a:pPr algn="ctr"/>
                      <a:r>
                        <a:rPr lang="en-US" dirty="0"/>
                        <a:t>2</a:t>
                      </a:r>
                      <a:r>
                        <a:rPr lang="en-US" baseline="30000" dirty="0"/>
                        <a:t>3</a:t>
                      </a:r>
                      <a:endParaRPr lang="en-CA" baseline="30000" dirty="0"/>
                    </a:p>
                  </a:txBody>
                  <a:tcPr/>
                </a:tc>
                <a:tc>
                  <a:txBody>
                    <a:bodyPr/>
                    <a:lstStyle/>
                    <a:p>
                      <a:pPr algn="ctr"/>
                      <a:r>
                        <a:rPr lang="en-US" dirty="0"/>
                        <a:t>8</a:t>
                      </a:r>
                      <a:endParaRPr lang="en-CA" dirty="0"/>
                    </a:p>
                  </a:txBody>
                  <a:tcPr/>
                </a:tc>
                <a:tc>
                  <a:txBody>
                    <a:bodyPr/>
                    <a:lstStyle/>
                    <a:p>
                      <a:pPr algn="ctr"/>
                      <a:r>
                        <a:rPr lang="en-US" dirty="0"/>
                        <a:t>00001000</a:t>
                      </a:r>
                      <a:endParaRPr lang="en-CA" dirty="0"/>
                    </a:p>
                  </a:txBody>
                  <a:tcPr/>
                </a:tc>
                <a:extLst>
                  <a:ext uri="{0D108BD9-81ED-4DB2-BD59-A6C34878D82A}">
                    <a16:rowId xmlns:a16="http://schemas.microsoft.com/office/drawing/2014/main" val="634064665"/>
                  </a:ext>
                </a:extLst>
              </a:tr>
              <a:tr h="370840">
                <a:tc>
                  <a:txBody>
                    <a:bodyPr/>
                    <a:lstStyle/>
                    <a:p>
                      <a:pPr algn="ctr"/>
                      <a:r>
                        <a:rPr lang="en-US" dirty="0"/>
                        <a:t>2</a:t>
                      </a:r>
                      <a:r>
                        <a:rPr lang="en-US" baseline="30000" dirty="0"/>
                        <a:t>4</a:t>
                      </a:r>
                      <a:endParaRPr lang="en-CA" baseline="30000" dirty="0"/>
                    </a:p>
                  </a:txBody>
                  <a:tcPr/>
                </a:tc>
                <a:tc>
                  <a:txBody>
                    <a:bodyPr/>
                    <a:lstStyle/>
                    <a:p>
                      <a:pPr algn="ctr"/>
                      <a:r>
                        <a:rPr lang="en-US" dirty="0"/>
                        <a:t>16</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00010000</a:t>
                      </a:r>
                      <a:endParaRPr lang="en-CA" dirty="0"/>
                    </a:p>
                  </a:txBody>
                  <a:tcPr/>
                </a:tc>
                <a:extLst>
                  <a:ext uri="{0D108BD9-81ED-4DB2-BD59-A6C34878D82A}">
                    <a16:rowId xmlns:a16="http://schemas.microsoft.com/office/drawing/2014/main" val="1483783594"/>
                  </a:ext>
                </a:extLst>
              </a:tr>
              <a:tr h="370840">
                <a:tc>
                  <a:txBody>
                    <a:bodyPr/>
                    <a:lstStyle/>
                    <a:p>
                      <a:pPr algn="ctr"/>
                      <a:r>
                        <a:rPr lang="en-US" dirty="0"/>
                        <a:t>2</a:t>
                      </a:r>
                      <a:r>
                        <a:rPr lang="en-US" baseline="30000" dirty="0"/>
                        <a:t>5</a:t>
                      </a:r>
                      <a:endParaRPr lang="en-CA" baseline="30000" dirty="0"/>
                    </a:p>
                  </a:txBody>
                  <a:tcPr/>
                </a:tc>
                <a:tc>
                  <a:txBody>
                    <a:bodyPr/>
                    <a:lstStyle/>
                    <a:p>
                      <a:pPr algn="ctr"/>
                      <a:r>
                        <a:rPr lang="en-US" dirty="0"/>
                        <a:t>32</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00100000</a:t>
                      </a:r>
                      <a:endParaRPr lang="en-CA" dirty="0"/>
                    </a:p>
                  </a:txBody>
                  <a:tcPr/>
                </a:tc>
                <a:extLst>
                  <a:ext uri="{0D108BD9-81ED-4DB2-BD59-A6C34878D82A}">
                    <a16:rowId xmlns:a16="http://schemas.microsoft.com/office/drawing/2014/main" val="2537456989"/>
                  </a:ext>
                </a:extLst>
              </a:tr>
              <a:tr h="370840">
                <a:tc>
                  <a:txBody>
                    <a:bodyPr/>
                    <a:lstStyle/>
                    <a:p>
                      <a:pPr algn="ctr"/>
                      <a:r>
                        <a:rPr lang="en-US" dirty="0"/>
                        <a:t>2</a:t>
                      </a:r>
                      <a:r>
                        <a:rPr lang="en-US" baseline="30000" dirty="0"/>
                        <a:t>6</a:t>
                      </a:r>
                      <a:endParaRPr lang="en-CA" baseline="30000" dirty="0"/>
                    </a:p>
                  </a:txBody>
                  <a:tcPr/>
                </a:tc>
                <a:tc>
                  <a:txBody>
                    <a:bodyPr/>
                    <a:lstStyle/>
                    <a:p>
                      <a:pPr algn="ctr"/>
                      <a:r>
                        <a:rPr lang="en-US" dirty="0"/>
                        <a:t>64</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01000000</a:t>
                      </a:r>
                      <a:endParaRPr lang="en-CA" dirty="0"/>
                    </a:p>
                  </a:txBody>
                  <a:tcPr/>
                </a:tc>
                <a:extLst>
                  <a:ext uri="{0D108BD9-81ED-4DB2-BD59-A6C34878D82A}">
                    <a16:rowId xmlns:a16="http://schemas.microsoft.com/office/drawing/2014/main" val="1884249765"/>
                  </a:ext>
                </a:extLst>
              </a:tr>
              <a:tr h="370840">
                <a:tc>
                  <a:txBody>
                    <a:bodyPr/>
                    <a:lstStyle/>
                    <a:p>
                      <a:pPr algn="ctr"/>
                      <a:r>
                        <a:rPr lang="en-US" dirty="0"/>
                        <a:t>2</a:t>
                      </a:r>
                      <a:r>
                        <a:rPr lang="en-US" baseline="30000" dirty="0"/>
                        <a:t>7</a:t>
                      </a:r>
                      <a:endParaRPr lang="en-CA" baseline="30000" dirty="0"/>
                    </a:p>
                  </a:txBody>
                  <a:tcPr/>
                </a:tc>
                <a:tc>
                  <a:txBody>
                    <a:bodyPr/>
                    <a:lstStyle/>
                    <a:p>
                      <a:pPr algn="ctr"/>
                      <a:r>
                        <a:rPr lang="en-US" dirty="0"/>
                        <a:t>128</a:t>
                      </a:r>
                      <a:endParaRPr lang="en-C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10000000</a:t>
                      </a:r>
                      <a:endParaRPr lang="en-CA" dirty="0"/>
                    </a:p>
                  </a:txBody>
                  <a:tcPr/>
                </a:tc>
                <a:extLst>
                  <a:ext uri="{0D108BD9-81ED-4DB2-BD59-A6C34878D82A}">
                    <a16:rowId xmlns:a16="http://schemas.microsoft.com/office/drawing/2014/main" val="1224017585"/>
                  </a:ext>
                </a:extLst>
              </a:tr>
            </a:tbl>
          </a:graphicData>
        </a:graphic>
      </p:graphicFrame>
    </p:spTree>
    <p:extLst>
      <p:ext uri="{BB962C8B-B14F-4D97-AF65-F5344CB8AC3E}">
        <p14:creationId xmlns:p14="http://schemas.microsoft.com/office/powerpoint/2010/main" val="2621496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p:txBody>
          <a:bodyPr/>
          <a:lstStyle/>
          <a:p>
            <a:pPr marL="342900" indent="-342900">
              <a:buFont typeface="Arial" panose="020B0604020202020204" pitchFamily="34" charset="0"/>
              <a:buChar char="•"/>
            </a:pPr>
            <a:r>
              <a:rPr lang="en-US" dirty="0"/>
              <a:t>Using the previous slide, you can represent any decimal number from 0 to 255 in binary (in a single byte) by summing the powers of 2 of all 8 bits which are set to 1.</a:t>
            </a:r>
          </a:p>
          <a:p>
            <a:pPr marL="342900" indent="-342900">
              <a:buFont typeface="Arial" panose="020B0604020202020204" pitchFamily="34" charset="0"/>
              <a:buChar char="•"/>
            </a:pPr>
            <a:r>
              <a:rPr lang="en-US" dirty="0"/>
              <a:t>Example:</a:t>
            </a:r>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6</a:t>
            </a:fld>
            <a:endParaRPr lang="en-US" dirty="0"/>
          </a:p>
        </p:txBody>
      </p:sp>
      <p:graphicFrame>
        <p:nvGraphicFramePr>
          <p:cNvPr id="6" name="Table 11">
            <a:extLst>
              <a:ext uri="{FF2B5EF4-FFF2-40B4-BE49-F238E27FC236}">
                <a16:creationId xmlns:a16="http://schemas.microsoft.com/office/drawing/2014/main" id="{347FDC52-4FB6-4197-B22D-AF5BE24FABF4}"/>
              </a:ext>
            </a:extLst>
          </p:cNvPr>
          <p:cNvGraphicFramePr>
            <a:graphicFrameLocks noGrp="1"/>
          </p:cNvGraphicFramePr>
          <p:nvPr/>
        </p:nvGraphicFramePr>
        <p:xfrm>
          <a:off x="762000" y="3429000"/>
          <a:ext cx="8128000" cy="74168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r h="370840">
                <a:tc>
                  <a:txBody>
                    <a:bodyPr/>
                    <a:lstStyle/>
                    <a:p>
                      <a:pPr algn="ctr"/>
                      <a:r>
                        <a:rPr lang="en-US" dirty="0"/>
                        <a:t>128</a:t>
                      </a:r>
                      <a:endParaRPr lang="en-CA" baseline="30000" dirty="0"/>
                    </a:p>
                  </a:txBody>
                  <a:tcPr/>
                </a:tc>
                <a:tc>
                  <a:txBody>
                    <a:bodyPr/>
                    <a:lstStyle/>
                    <a:p>
                      <a:pPr algn="ctr"/>
                      <a:r>
                        <a:rPr lang="en-US" dirty="0"/>
                        <a:t>64</a:t>
                      </a:r>
                      <a:endParaRPr lang="en-CA" baseline="30000" dirty="0"/>
                    </a:p>
                  </a:txBody>
                  <a:tcPr/>
                </a:tc>
                <a:tc>
                  <a:txBody>
                    <a:bodyPr/>
                    <a:lstStyle/>
                    <a:p>
                      <a:pPr algn="ctr"/>
                      <a:r>
                        <a:rPr lang="en-US" dirty="0"/>
                        <a:t>32</a:t>
                      </a:r>
                      <a:endParaRPr lang="en-CA" baseline="30000" dirty="0"/>
                    </a:p>
                  </a:txBody>
                  <a:tcPr/>
                </a:tc>
                <a:tc>
                  <a:txBody>
                    <a:bodyPr/>
                    <a:lstStyle/>
                    <a:p>
                      <a:pPr algn="ctr"/>
                      <a:r>
                        <a:rPr lang="en-US" dirty="0"/>
                        <a:t>16</a:t>
                      </a:r>
                      <a:endParaRPr lang="en-CA" baseline="30000" dirty="0"/>
                    </a:p>
                  </a:txBody>
                  <a:tcPr/>
                </a:tc>
                <a:tc>
                  <a:txBody>
                    <a:bodyPr/>
                    <a:lstStyle/>
                    <a:p>
                      <a:pPr algn="ctr"/>
                      <a:r>
                        <a:rPr lang="en-US" dirty="0"/>
                        <a:t>8</a:t>
                      </a:r>
                      <a:endParaRPr lang="en-CA" baseline="30000" dirty="0"/>
                    </a:p>
                  </a:txBody>
                  <a:tcPr/>
                </a:tc>
                <a:tc>
                  <a:txBody>
                    <a:bodyPr/>
                    <a:lstStyle/>
                    <a:p>
                      <a:pPr algn="ctr"/>
                      <a:r>
                        <a:rPr lang="en-US" dirty="0"/>
                        <a:t>4</a:t>
                      </a:r>
                      <a:endParaRPr lang="en-CA" baseline="30000" dirty="0"/>
                    </a:p>
                  </a:txBody>
                  <a:tcPr/>
                </a:tc>
                <a:tc>
                  <a:txBody>
                    <a:bodyPr/>
                    <a:lstStyle/>
                    <a:p>
                      <a:pPr algn="ctr"/>
                      <a:r>
                        <a:rPr lang="en-US" dirty="0"/>
                        <a:t>2</a:t>
                      </a:r>
                      <a:endParaRPr lang="en-CA" baseline="30000" dirty="0"/>
                    </a:p>
                  </a:txBody>
                  <a:tcPr/>
                </a:tc>
                <a:tc>
                  <a:txBody>
                    <a:bodyPr/>
                    <a:lstStyle/>
                    <a:p>
                      <a:pPr algn="ctr"/>
                      <a:r>
                        <a:rPr lang="en-US" dirty="0"/>
                        <a:t>1</a:t>
                      </a:r>
                      <a:endParaRPr lang="en-CA" baseline="30000" dirty="0"/>
                    </a:p>
                  </a:txBody>
                  <a:tcPr/>
                </a:tc>
                <a:extLst>
                  <a:ext uri="{0D108BD9-81ED-4DB2-BD59-A6C34878D82A}">
                    <a16:rowId xmlns:a16="http://schemas.microsoft.com/office/drawing/2014/main" val="1990057711"/>
                  </a:ext>
                </a:extLst>
              </a:tr>
            </a:tbl>
          </a:graphicData>
        </a:graphic>
      </p:graphicFrame>
      <p:sp>
        <p:nvSpPr>
          <p:cNvPr id="5" name="TextBox 4">
            <a:extLst>
              <a:ext uri="{FF2B5EF4-FFF2-40B4-BE49-F238E27FC236}">
                <a16:creationId xmlns:a16="http://schemas.microsoft.com/office/drawing/2014/main" id="{B511BE5E-2497-4018-BCE8-164927E42169}"/>
              </a:ext>
            </a:extLst>
          </p:cNvPr>
          <p:cNvSpPr txBox="1"/>
          <p:nvPr/>
        </p:nvSpPr>
        <p:spPr>
          <a:xfrm>
            <a:off x="8931272" y="3599785"/>
            <a:ext cx="2416175" cy="338554"/>
          </a:xfrm>
          <a:prstGeom prst="rect">
            <a:avLst/>
          </a:prstGeom>
          <a:noFill/>
        </p:spPr>
        <p:txBody>
          <a:bodyPr wrap="square" rtlCol="0">
            <a:spAutoFit/>
          </a:bodyPr>
          <a:lstStyle/>
          <a:p>
            <a:r>
              <a:rPr lang="en-US" sz="1600" dirty="0"/>
              <a:t>8 + 4 = 12</a:t>
            </a:r>
            <a:endParaRPr lang="en-CA" sz="1600" dirty="0"/>
          </a:p>
        </p:txBody>
      </p:sp>
      <p:graphicFrame>
        <p:nvGraphicFramePr>
          <p:cNvPr id="8" name="Table 11">
            <a:extLst>
              <a:ext uri="{FF2B5EF4-FFF2-40B4-BE49-F238E27FC236}">
                <a16:creationId xmlns:a16="http://schemas.microsoft.com/office/drawing/2014/main" id="{AA8630DB-1ED2-495F-BDBC-5F7E8129E09F}"/>
              </a:ext>
            </a:extLst>
          </p:cNvPr>
          <p:cNvGraphicFramePr>
            <a:graphicFrameLocks noGrp="1"/>
          </p:cNvGraphicFramePr>
          <p:nvPr/>
        </p:nvGraphicFramePr>
        <p:xfrm>
          <a:off x="762000" y="4301308"/>
          <a:ext cx="8128000" cy="74168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r h="370840">
                <a:tc>
                  <a:txBody>
                    <a:bodyPr/>
                    <a:lstStyle/>
                    <a:p>
                      <a:pPr algn="ctr"/>
                      <a:r>
                        <a:rPr lang="en-US" dirty="0"/>
                        <a:t>128</a:t>
                      </a:r>
                      <a:endParaRPr lang="en-CA" baseline="30000" dirty="0"/>
                    </a:p>
                  </a:txBody>
                  <a:tcPr/>
                </a:tc>
                <a:tc>
                  <a:txBody>
                    <a:bodyPr/>
                    <a:lstStyle/>
                    <a:p>
                      <a:pPr algn="ctr"/>
                      <a:r>
                        <a:rPr lang="en-US" dirty="0"/>
                        <a:t>64</a:t>
                      </a:r>
                      <a:endParaRPr lang="en-CA" baseline="30000" dirty="0"/>
                    </a:p>
                  </a:txBody>
                  <a:tcPr/>
                </a:tc>
                <a:tc>
                  <a:txBody>
                    <a:bodyPr/>
                    <a:lstStyle/>
                    <a:p>
                      <a:pPr algn="ctr"/>
                      <a:r>
                        <a:rPr lang="en-US" dirty="0"/>
                        <a:t>32</a:t>
                      </a:r>
                      <a:endParaRPr lang="en-CA" baseline="30000" dirty="0"/>
                    </a:p>
                  </a:txBody>
                  <a:tcPr/>
                </a:tc>
                <a:tc>
                  <a:txBody>
                    <a:bodyPr/>
                    <a:lstStyle/>
                    <a:p>
                      <a:pPr algn="ctr"/>
                      <a:r>
                        <a:rPr lang="en-US" dirty="0"/>
                        <a:t>16</a:t>
                      </a:r>
                      <a:endParaRPr lang="en-CA" baseline="30000" dirty="0"/>
                    </a:p>
                  </a:txBody>
                  <a:tcPr/>
                </a:tc>
                <a:tc>
                  <a:txBody>
                    <a:bodyPr/>
                    <a:lstStyle/>
                    <a:p>
                      <a:pPr algn="ctr"/>
                      <a:r>
                        <a:rPr lang="en-US" dirty="0"/>
                        <a:t>8</a:t>
                      </a:r>
                      <a:endParaRPr lang="en-CA" baseline="30000" dirty="0"/>
                    </a:p>
                  </a:txBody>
                  <a:tcPr/>
                </a:tc>
                <a:tc>
                  <a:txBody>
                    <a:bodyPr/>
                    <a:lstStyle/>
                    <a:p>
                      <a:pPr algn="ctr"/>
                      <a:r>
                        <a:rPr lang="en-US" dirty="0"/>
                        <a:t>4</a:t>
                      </a:r>
                      <a:endParaRPr lang="en-CA" baseline="30000" dirty="0"/>
                    </a:p>
                  </a:txBody>
                  <a:tcPr/>
                </a:tc>
                <a:tc>
                  <a:txBody>
                    <a:bodyPr/>
                    <a:lstStyle/>
                    <a:p>
                      <a:pPr algn="ctr"/>
                      <a:r>
                        <a:rPr lang="en-US" dirty="0"/>
                        <a:t>2</a:t>
                      </a:r>
                      <a:endParaRPr lang="en-CA" baseline="30000" dirty="0"/>
                    </a:p>
                  </a:txBody>
                  <a:tcPr/>
                </a:tc>
                <a:tc>
                  <a:txBody>
                    <a:bodyPr/>
                    <a:lstStyle/>
                    <a:p>
                      <a:pPr algn="ctr"/>
                      <a:r>
                        <a:rPr lang="en-US" dirty="0"/>
                        <a:t>1</a:t>
                      </a:r>
                      <a:endParaRPr lang="en-CA" baseline="30000" dirty="0"/>
                    </a:p>
                  </a:txBody>
                  <a:tcPr/>
                </a:tc>
                <a:extLst>
                  <a:ext uri="{0D108BD9-81ED-4DB2-BD59-A6C34878D82A}">
                    <a16:rowId xmlns:a16="http://schemas.microsoft.com/office/drawing/2014/main" val="1990057711"/>
                  </a:ext>
                </a:extLst>
              </a:tr>
            </a:tbl>
          </a:graphicData>
        </a:graphic>
      </p:graphicFrame>
      <p:sp>
        <p:nvSpPr>
          <p:cNvPr id="9" name="TextBox 8">
            <a:extLst>
              <a:ext uri="{FF2B5EF4-FFF2-40B4-BE49-F238E27FC236}">
                <a16:creationId xmlns:a16="http://schemas.microsoft.com/office/drawing/2014/main" id="{F4F30ED7-59F9-4F2C-96BC-B166AAE9BC79}"/>
              </a:ext>
            </a:extLst>
          </p:cNvPr>
          <p:cNvSpPr txBox="1"/>
          <p:nvPr/>
        </p:nvSpPr>
        <p:spPr>
          <a:xfrm>
            <a:off x="8931272" y="4472093"/>
            <a:ext cx="2416175" cy="338554"/>
          </a:xfrm>
          <a:prstGeom prst="rect">
            <a:avLst/>
          </a:prstGeom>
          <a:noFill/>
        </p:spPr>
        <p:txBody>
          <a:bodyPr wrap="square" rtlCol="0">
            <a:spAutoFit/>
          </a:bodyPr>
          <a:lstStyle/>
          <a:p>
            <a:r>
              <a:rPr lang="en-US" sz="1600" dirty="0"/>
              <a:t>64 + 4 + 2 = 70</a:t>
            </a:r>
            <a:endParaRPr lang="en-CA" sz="1600" dirty="0"/>
          </a:p>
        </p:txBody>
      </p:sp>
      <p:graphicFrame>
        <p:nvGraphicFramePr>
          <p:cNvPr id="10" name="Table 11">
            <a:extLst>
              <a:ext uri="{FF2B5EF4-FFF2-40B4-BE49-F238E27FC236}">
                <a16:creationId xmlns:a16="http://schemas.microsoft.com/office/drawing/2014/main" id="{0210C00B-84EC-48BF-8512-EA65F574BF03}"/>
              </a:ext>
            </a:extLst>
          </p:cNvPr>
          <p:cNvGraphicFramePr>
            <a:graphicFrameLocks noGrp="1"/>
          </p:cNvGraphicFramePr>
          <p:nvPr/>
        </p:nvGraphicFramePr>
        <p:xfrm>
          <a:off x="762000" y="5223989"/>
          <a:ext cx="8128000" cy="74168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extLst>
                  <a:ext uri="{0D108BD9-81ED-4DB2-BD59-A6C34878D82A}">
                    <a16:rowId xmlns:a16="http://schemas.microsoft.com/office/drawing/2014/main" val="1155981783"/>
                  </a:ext>
                </a:extLst>
              </a:tr>
              <a:tr h="370840">
                <a:tc>
                  <a:txBody>
                    <a:bodyPr/>
                    <a:lstStyle/>
                    <a:p>
                      <a:pPr algn="ctr"/>
                      <a:r>
                        <a:rPr lang="en-US" dirty="0"/>
                        <a:t>128</a:t>
                      </a:r>
                      <a:endParaRPr lang="en-CA" baseline="30000" dirty="0"/>
                    </a:p>
                  </a:txBody>
                  <a:tcPr/>
                </a:tc>
                <a:tc>
                  <a:txBody>
                    <a:bodyPr/>
                    <a:lstStyle/>
                    <a:p>
                      <a:pPr algn="ctr"/>
                      <a:r>
                        <a:rPr lang="en-US" dirty="0"/>
                        <a:t>64</a:t>
                      </a:r>
                      <a:endParaRPr lang="en-CA" baseline="30000" dirty="0"/>
                    </a:p>
                  </a:txBody>
                  <a:tcPr/>
                </a:tc>
                <a:tc>
                  <a:txBody>
                    <a:bodyPr/>
                    <a:lstStyle/>
                    <a:p>
                      <a:pPr algn="ctr"/>
                      <a:r>
                        <a:rPr lang="en-US" dirty="0"/>
                        <a:t>32</a:t>
                      </a:r>
                      <a:endParaRPr lang="en-CA" baseline="30000" dirty="0"/>
                    </a:p>
                  </a:txBody>
                  <a:tcPr/>
                </a:tc>
                <a:tc>
                  <a:txBody>
                    <a:bodyPr/>
                    <a:lstStyle/>
                    <a:p>
                      <a:pPr algn="ctr"/>
                      <a:r>
                        <a:rPr lang="en-US" dirty="0"/>
                        <a:t>16</a:t>
                      </a:r>
                      <a:endParaRPr lang="en-CA" baseline="30000" dirty="0"/>
                    </a:p>
                  </a:txBody>
                  <a:tcPr/>
                </a:tc>
                <a:tc>
                  <a:txBody>
                    <a:bodyPr/>
                    <a:lstStyle/>
                    <a:p>
                      <a:pPr algn="ctr"/>
                      <a:r>
                        <a:rPr lang="en-US" dirty="0"/>
                        <a:t>8</a:t>
                      </a:r>
                      <a:endParaRPr lang="en-CA" baseline="30000" dirty="0"/>
                    </a:p>
                  </a:txBody>
                  <a:tcPr/>
                </a:tc>
                <a:tc>
                  <a:txBody>
                    <a:bodyPr/>
                    <a:lstStyle/>
                    <a:p>
                      <a:pPr algn="ctr"/>
                      <a:r>
                        <a:rPr lang="en-US" dirty="0"/>
                        <a:t>4</a:t>
                      </a:r>
                      <a:endParaRPr lang="en-CA" baseline="30000" dirty="0"/>
                    </a:p>
                  </a:txBody>
                  <a:tcPr/>
                </a:tc>
                <a:tc>
                  <a:txBody>
                    <a:bodyPr/>
                    <a:lstStyle/>
                    <a:p>
                      <a:pPr algn="ctr"/>
                      <a:r>
                        <a:rPr lang="en-US" dirty="0"/>
                        <a:t>2</a:t>
                      </a:r>
                      <a:endParaRPr lang="en-CA" baseline="30000" dirty="0"/>
                    </a:p>
                  </a:txBody>
                  <a:tcPr/>
                </a:tc>
                <a:tc>
                  <a:txBody>
                    <a:bodyPr/>
                    <a:lstStyle/>
                    <a:p>
                      <a:pPr algn="ctr"/>
                      <a:r>
                        <a:rPr lang="en-US" dirty="0"/>
                        <a:t>1</a:t>
                      </a:r>
                      <a:endParaRPr lang="en-CA" baseline="30000" dirty="0"/>
                    </a:p>
                  </a:txBody>
                  <a:tcPr/>
                </a:tc>
                <a:extLst>
                  <a:ext uri="{0D108BD9-81ED-4DB2-BD59-A6C34878D82A}">
                    <a16:rowId xmlns:a16="http://schemas.microsoft.com/office/drawing/2014/main" val="1990057711"/>
                  </a:ext>
                </a:extLst>
              </a:tr>
            </a:tbl>
          </a:graphicData>
        </a:graphic>
      </p:graphicFrame>
      <p:sp>
        <p:nvSpPr>
          <p:cNvPr id="11" name="TextBox 10">
            <a:extLst>
              <a:ext uri="{FF2B5EF4-FFF2-40B4-BE49-F238E27FC236}">
                <a16:creationId xmlns:a16="http://schemas.microsoft.com/office/drawing/2014/main" id="{CD32506E-0F21-4DFF-8CA1-AEA3BA405657}"/>
              </a:ext>
            </a:extLst>
          </p:cNvPr>
          <p:cNvSpPr txBox="1"/>
          <p:nvPr/>
        </p:nvSpPr>
        <p:spPr>
          <a:xfrm>
            <a:off x="8889999" y="5255286"/>
            <a:ext cx="2416175" cy="584775"/>
          </a:xfrm>
          <a:prstGeom prst="rect">
            <a:avLst/>
          </a:prstGeom>
          <a:noFill/>
        </p:spPr>
        <p:txBody>
          <a:bodyPr wrap="square" rtlCol="0">
            <a:spAutoFit/>
          </a:bodyPr>
          <a:lstStyle/>
          <a:p>
            <a:r>
              <a:rPr lang="en-US" sz="1600" dirty="0"/>
              <a:t>128 + 64 + 32 + 16 + 8 + 4 + 2 + 1 = 255</a:t>
            </a:r>
            <a:endParaRPr lang="en-CA" sz="1600" dirty="0"/>
          </a:p>
        </p:txBody>
      </p:sp>
    </p:spTree>
    <p:extLst>
      <p:ext uri="{BB962C8B-B14F-4D97-AF65-F5344CB8AC3E}">
        <p14:creationId xmlns:p14="http://schemas.microsoft.com/office/powerpoint/2010/main" val="60137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Now that you understand the basics of machine language, let’s learn how and why we would want to manipulate values on a bit by bit basis using bit operators.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manipulation of individual bits is extremely helpful when working with flags, masks or marking specific Boolean conditions as the operations can be executed very quickly by the processor</a:t>
            </a:r>
          </a:p>
          <a:p>
            <a:pPr marL="342900" indent="-342900">
              <a:buFont typeface="Arial" panose="020B0604020202020204" pitchFamily="34" charset="0"/>
              <a:buChar char="•"/>
            </a:pPr>
            <a:r>
              <a:rPr lang="en-CA" dirty="0"/>
              <a:t>Virtually all programming </a:t>
            </a:r>
            <a:r>
              <a:rPr lang="en-US" dirty="0"/>
              <a:t>languages support a set of operators for manipulating values in their binary formats: the bit operators.</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7</a:t>
            </a:fld>
            <a:endParaRPr lang="en-US" dirty="0"/>
          </a:p>
        </p:txBody>
      </p:sp>
    </p:spTree>
    <p:extLst>
      <p:ext uri="{BB962C8B-B14F-4D97-AF65-F5344CB8AC3E}">
        <p14:creationId xmlns:p14="http://schemas.microsoft.com/office/powerpoint/2010/main" val="324556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a:xfrm>
            <a:off x="771525" y="1371766"/>
            <a:ext cx="10667998" cy="4697093"/>
          </a:xfrm>
        </p:spPr>
        <p:txBody>
          <a:bodyPr>
            <a:normAutofit/>
          </a:bodyPr>
          <a:lstStyle/>
          <a:p>
            <a:pPr marL="342900" indent="-342900">
              <a:buFont typeface="Arial" panose="020B0604020202020204" pitchFamily="34" charset="0"/>
              <a:buChar char="•"/>
            </a:pPr>
            <a:r>
              <a:rPr lang="en-US" dirty="0"/>
              <a:t>Logical operations, </a:t>
            </a:r>
            <a:r>
              <a:rPr lang="en-US" b="1" dirty="0"/>
              <a:t>AND</a:t>
            </a:r>
            <a:r>
              <a:rPr lang="en-US" dirty="0"/>
              <a:t>, </a:t>
            </a:r>
            <a:r>
              <a:rPr lang="en-US" b="1" dirty="0"/>
              <a:t>OR</a:t>
            </a:r>
            <a:r>
              <a:rPr lang="en-US" dirty="0"/>
              <a:t>, and </a:t>
            </a:r>
            <a:r>
              <a:rPr lang="en-US" b="1" dirty="0"/>
              <a:t>XOR</a:t>
            </a:r>
            <a:r>
              <a:rPr lang="en-US" dirty="0"/>
              <a:t>, can be performed on a bit-by-bit basis for two operands. </a:t>
            </a:r>
          </a:p>
          <a:p>
            <a:pPr marL="342900" indent="-342900">
              <a:buFont typeface="Arial" panose="020B0604020202020204" pitchFamily="34" charset="0"/>
              <a:buChar char="•"/>
            </a:pPr>
            <a:r>
              <a:rPr lang="en-US" dirty="0"/>
              <a:t>You do this via the </a:t>
            </a:r>
            <a:r>
              <a:rPr lang="en-US" b="1" dirty="0"/>
              <a:t>&amp;</a:t>
            </a:r>
            <a:r>
              <a:rPr lang="en-US" dirty="0"/>
              <a:t>, </a:t>
            </a:r>
            <a:r>
              <a:rPr lang="en-US" b="1" dirty="0"/>
              <a:t>|</a:t>
            </a:r>
            <a:r>
              <a:rPr lang="en-US" dirty="0"/>
              <a:t>, and </a:t>
            </a:r>
            <a:r>
              <a:rPr lang="en-US" b="1" dirty="0"/>
              <a:t>^</a:t>
            </a:r>
            <a:r>
              <a:rPr lang="en-US" dirty="0"/>
              <a:t> operators, respectively.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If you have two numbers, the bitwise operations will compare the values of the locations beginning at the leftmost significant value and continuing right until the end. </a:t>
            </a:r>
          </a:p>
          <a:p>
            <a:pPr marL="342900" indent="-342900">
              <a:buFont typeface="Arial" panose="020B0604020202020204" pitchFamily="34" charset="0"/>
              <a:buChar char="•"/>
            </a:pPr>
            <a:r>
              <a:rPr lang="en-US" dirty="0"/>
              <a:t>The value of “1” in a location is treated as “true,” and the value of “0” in a location is treated as “false.”</a:t>
            </a:r>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8</a:t>
            </a:fld>
            <a:endParaRPr lang="en-US" dirty="0"/>
          </a:p>
        </p:txBody>
      </p:sp>
    </p:spTree>
    <p:extLst>
      <p:ext uri="{BB962C8B-B14F-4D97-AF65-F5344CB8AC3E}">
        <p14:creationId xmlns:p14="http://schemas.microsoft.com/office/powerpoint/2010/main" val="252376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C1E6-33F8-40E7-B386-05BAD3042D0D}"/>
              </a:ext>
            </a:extLst>
          </p:cNvPr>
          <p:cNvSpPr>
            <a:spLocks noGrp="1"/>
          </p:cNvSpPr>
          <p:nvPr>
            <p:ph type="title"/>
          </p:nvPr>
        </p:nvSpPr>
        <p:spPr/>
        <p:txBody>
          <a:bodyPr>
            <a:normAutofit fontScale="90000"/>
          </a:bodyPr>
          <a:lstStyle/>
          <a:p>
            <a:r>
              <a:rPr lang="en-US" dirty="0"/>
              <a:t>Bitwise Operators</a:t>
            </a:r>
            <a:endParaRPr lang="en-CA" dirty="0"/>
          </a:p>
        </p:txBody>
      </p:sp>
      <p:sp>
        <p:nvSpPr>
          <p:cNvPr id="3" name="Content Placeholder 2">
            <a:extLst>
              <a:ext uri="{FF2B5EF4-FFF2-40B4-BE49-F238E27FC236}">
                <a16:creationId xmlns:a16="http://schemas.microsoft.com/office/drawing/2014/main" id="{CE805B0E-4410-435B-B3A6-6BF68920748B}"/>
              </a:ext>
            </a:extLst>
          </p:cNvPr>
          <p:cNvSpPr>
            <a:spLocks noGrp="1"/>
          </p:cNvSpPr>
          <p:nvPr>
            <p:ph idx="1"/>
          </p:nvPr>
        </p:nvSpPr>
        <p:spPr>
          <a:xfrm>
            <a:off x="771525" y="1371766"/>
            <a:ext cx="10667998" cy="4697093"/>
          </a:xfrm>
        </p:spPr>
        <p:txBody>
          <a:bodyPr>
            <a:normAutofit/>
          </a:bodyPr>
          <a:lstStyle/>
          <a:p>
            <a:pPr marL="342900" indent="-342900">
              <a:buFont typeface="Arial" panose="020B0604020202020204" pitchFamily="34" charset="0"/>
              <a:buChar char="•"/>
            </a:pPr>
            <a:r>
              <a:rPr lang="en-US" dirty="0"/>
              <a:t>The bitwise </a:t>
            </a:r>
            <a:r>
              <a:rPr lang="en-US" b="1" dirty="0"/>
              <a:t>AND</a:t>
            </a:r>
            <a:r>
              <a:rPr lang="en-US" dirty="0"/>
              <a:t> of the two values would entail the bit-by-bit comparison of bits in the first operand (12) with the bits in the second operand (70), resulting in the binary value 00000100, which is 4.</a:t>
            </a:r>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66DC5FC2-E64C-41D9-8C95-02DFF13C479C}"/>
              </a:ext>
            </a:extLst>
          </p:cNvPr>
          <p:cNvSpPr>
            <a:spLocks noGrp="1"/>
          </p:cNvSpPr>
          <p:nvPr>
            <p:ph type="sldNum" sz="quarter" idx="12"/>
          </p:nvPr>
        </p:nvSpPr>
        <p:spPr/>
        <p:txBody>
          <a:bodyPr/>
          <a:lstStyle/>
          <a:p>
            <a:fld id="{57BFFEA6-FD0A-418C-BE47-3DCCF1ED53BD}" type="slidenum">
              <a:rPr lang="en-US" smtClean="0"/>
              <a:t>9</a:t>
            </a:fld>
            <a:endParaRPr lang="en-US" dirty="0"/>
          </a:p>
        </p:txBody>
      </p:sp>
      <p:graphicFrame>
        <p:nvGraphicFramePr>
          <p:cNvPr id="20" name="Table 11">
            <a:extLst>
              <a:ext uri="{FF2B5EF4-FFF2-40B4-BE49-F238E27FC236}">
                <a16:creationId xmlns:a16="http://schemas.microsoft.com/office/drawing/2014/main" id="{F1A3823B-382C-4F84-A6E1-74208B17A8B1}"/>
              </a:ext>
            </a:extLst>
          </p:cNvPr>
          <p:cNvGraphicFramePr>
            <a:graphicFrameLocks noGrp="1"/>
          </p:cNvGraphicFramePr>
          <p:nvPr>
            <p:extLst>
              <p:ext uri="{D42A27DB-BD31-4B8C-83A1-F6EECF244321}">
                <p14:modId xmlns:p14="http://schemas.microsoft.com/office/powerpoint/2010/main" val="122526177"/>
              </p:ext>
            </p:extLst>
          </p:nvPr>
        </p:nvGraphicFramePr>
        <p:xfrm>
          <a:off x="1171569" y="3305497"/>
          <a:ext cx="8128000" cy="37084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bl>
          </a:graphicData>
        </a:graphic>
      </p:graphicFrame>
      <p:graphicFrame>
        <p:nvGraphicFramePr>
          <p:cNvPr id="22" name="Table 11">
            <a:extLst>
              <a:ext uri="{FF2B5EF4-FFF2-40B4-BE49-F238E27FC236}">
                <a16:creationId xmlns:a16="http://schemas.microsoft.com/office/drawing/2014/main" id="{D75C7D68-DC57-4A30-9B9E-637FCAD86AB6}"/>
              </a:ext>
            </a:extLst>
          </p:cNvPr>
          <p:cNvGraphicFramePr>
            <a:graphicFrameLocks noGrp="1"/>
          </p:cNvGraphicFramePr>
          <p:nvPr>
            <p:extLst>
              <p:ext uri="{D42A27DB-BD31-4B8C-83A1-F6EECF244321}">
                <p14:modId xmlns:p14="http://schemas.microsoft.com/office/powerpoint/2010/main" val="3730044965"/>
              </p:ext>
            </p:extLst>
          </p:nvPr>
        </p:nvGraphicFramePr>
        <p:xfrm>
          <a:off x="1171569" y="3768728"/>
          <a:ext cx="8128000" cy="370840"/>
        </p:xfrm>
        <a:graphic>
          <a:graphicData uri="http://schemas.openxmlformats.org/drawingml/2006/table">
            <a:tbl>
              <a:tblPr bandRow="1">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bl>
          </a:graphicData>
        </a:graphic>
      </p:graphicFrame>
      <p:sp>
        <p:nvSpPr>
          <p:cNvPr id="23" name="TextBox 22">
            <a:extLst>
              <a:ext uri="{FF2B5EF4-FFF2-40B4-BE49-F238E27FC236}">
                <a16:creationId xmlns:a16="http://schemas.microsoft.com/office/drawing/2014/main" id="{D6FA2A82-45BB-434D-B1AD-69D0AF1229E9}"/>
              </a:ext>
            </a:extLst>
          </p:cNvPr>
          <p:cNvSpPr txBox="1"/>
          <p:nvPr/>
        </p:nvSpPr>
        <p:spPr>
          <a:xfrm>
            <a:off x="9299568" y="3305497"/>
            <a:ext cx="1897349" cy="400110"/>
          </a:xfrm>
          <a:prstGeom prst="rect">
            <a:avLst/>
          </a:prstGeom>
          <a:noFill/>
        </p:spPr>
        <p:txBody>
          <a:bodyPr wrap="square" rtlCol="0">
            <a:spAutoFit/>
          </a:bodyPr>
          <a:lstStyle/>
          <a:p>
            <a:r>
              <a:rPr lang="en-US" sz="2000" dirty="0"/>
              <a:t>= 12 (Base 10)</a:t>
            </a:r>
            <a:endParaRPr lang="en-CA" sz="2000" dirty="0"/>
          </a:p>
        </p:txBody>
      </p:sp>
      <p:sp>
        <p:nvSpPr>
          <p:cNvPr id="24" name="TextBox 23">
            <a:extLst>
              <a:ext uri="{FF2B5EF4-FFF2-40B4-BE49-F238E27FC236}">
                <a16:creationId xmlns:a16="http://schemas.microsoft.com/office/drawing/2014/main" id="{65363AD7-BB49-4793-8F22-C1025EDD6E91}"/>
              </a:ext>
            </a:extLst>
          </p:cNvPr>
          <p:cNvSpPr txBox="1"/>
          <p:nvPr/>
        </p:nvSpPr>
        <p:spPr>
          <a:xfrm>
            <a:off x="9299569" y="3768728"/>
            <a:ext cx="1897348" cy="400110"/>
          </a:xfrm>
          <a:prstGeom prst="rect">
            <a:avLst/>
          </a:prstGeom>
          <a:noFill/>
        </p:spPr>
        <p:txBody>
          <a:bodyPr wrap="square" rtlCol="0">
            <a:spAutoFit/>
          </a:bodyPr>
          <a:lstStyle/>
          <a:p>
            <a:r>
              <a:rPr lang="en-US" sz="2000" dirty="0"/>
              <a:t>= 70 (Base 10)</a:t>
            </a:r>
            <a:endParaRPr lang="en-CA" sz="2000" dirty="0"/>
          </a:p>
        </p:txBody>
      </p:sp>
      <p:graphicFrame>
        <p:nvGraphicFramePr>
          <p:cNvPr id="25" name="Table 11">
            <a:extLst>
              <a:ext uri="{FF2B5EF4-FFF2-40B4-BE49-F238E27FC236}">
                <a16:creationId xmlns:a16="http://schemas.microsoft.com/office/drawing/2014/main" id="{6573AD9C-A431-451D-94A2-4E433C343856}"/>
              </a:ext>
            </a:extLst>
          </p:cNvPr>
          <p:cNvGraphicFramePr>
            <a:graphicFrameLocks noGrp="1"/>
          </p:cNvGraphicFramePr>
          <p:nvPr>
            <p:extLst>
              <p:ext uri="{D42A27DB-BD31-4B8C-83A1-F6EECF244321}">
                <p14:modId xmlns:p14="http://schemas.microsoft.com/office/powerpoint/2010/main" val="566917425"/>
              </p:ext>
            </p:extLst>
          </p:nvPr>
        </p:nvGraphicFramePr>
        <p:xfrm>
          <a:off x="1165221" y="4720730"/>
          <a:ext cx="8128000" cy="3708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216223587"/>
                    </a:ext>
                  </a:extLst>
                </a:gridCol>
                <a:gridCol w="1016000">
                  <a:extLst>
                    <a:ext uri="{9D8B030D-6E8A-4147-A177-3AD203B41FA5}">
                      <a16:colId xmlns:a16="http://schemas.microsoft.com/office/drawing/2014/main" val="3320837185"/>
                    </a:ext>
                  </a:extLst>
                </a:gridCol>
                <a:gridCol w="1016000">
                  <a:extLst>
                    <a:ext uri="{9D8B030D-6E8A-4147-A177-3AD203B41FA5}">
                      <a16:colId xmlns:a16="http://schemas.microsoft.com/office/drawing/2014/main" val="438681653"/>
                    </a:ext>
                  </a:extLst>
                </a:gridCol>
                <a:gridCol w="1016000">
                  <a:extLst>
                    <a:ext uri="{9D8B030D-6E8A-4147-A177-3AD203B41FA5}">
                      <a16:colId xmlns:a16="http://schemas.microsoft.com/office/drawing/2014/main" val="719948231"/>
                    </a:ext>
                  </a:extLst>
                </a:gridCol>
                <a:gridCol w="1016000">
                  <a:extLst>
                    <a:ext uri="{9D8B030D-6E8A-4147-A177-3AD203B41FA5}">
                      <a16:colId xmlns:a16="http://schemas.microsoft.com/office/drawing/2014/main" val="860804178"/>
                    </a:ext>
                  </a:extLst>
                </a:gridCol>
                <a:gridCol w="1016000">
                  <a:extLst>
                    <a:ext uri="{9D8B030D-6E8A-4147-A177-3AD203B41FA5}">
                      <a16:colId xmlns:a16="http://schemas.microsoft.com/office/drawing/2014/main" val="2210011791"/>
                    </a:ext>
                  </a:extLst>
                </a:gridCol>
                <a:gridCol w="1016000">
                  <a:extLst>
                    <a:ext uri="{9D8B030D-6E8A-4147-A177-3AD203B41FA5}">
                      <a16:colId xmlns:a16="http://schemas.microsoft.com/office/drawing/2014/main" val="1492235616"/>
                    </a:ext>
                  </a:extLst>
                </a:gridCol>
                <a:gridCol w="1016000">
                  <a:extLst>
                    <a:ext uri="{9D8B030D-6E8A-4147-A177-3AD203B41FA5}">
                      <a16:colId xmlns:a16="http://schemas.microsoft.com/office/drawing/2014/main" val="2609942501"/>
                    </a:ext>
                  </a:extLst>
                </a:gridCol>
              </a:tblGrid>
              <a:tr h="370840">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tc>
                  <a:txBody>
                    <a:bodyPr/>
                    <a:lstStyle/>
                    <a:p>
                      <a:pPr algn="ctr"/>
                      <a:r>
                        <a:rPr lang="en-US" dirty="0"/>
                        <a:t>1</a:t>
                      </a:r>
                      <a:endParaRPr lang="en-CA" dirty="0"/>
                    </a:p>
                  </a:txBody>
                  <a:tcPr/>
                </a:tc>
                <a:tc>
                  <a:txBody>
                    <a:bodyPr/>
                    <a:lstStyle/>
                    <a:p>
                      <a:pPr algn="ctr"/>
                      <a:r>
                        <a:rPr lang="en-US" dirty="0"/>
                        <a:t>0</a:t>
                      </a:r>
                      <a:endParaRPr lang="en-CA" dirty="0"/>
                    </a:p>
                  </a:txBody>
                  <a:tcPr/>
                </a:tc>
                <a:tc>
                  <a:txBody>
                    <a:bodyPr/>
                    <a:lstStyle/>
                    <a:p>
                      <a:pPr algn="ctr"/>
                      <a:r>
                        <a:rPr lang="en-US" dirty="0"/>
                        <a:t>0</a:t>
                      </a:r>
                      <a:endParaRPr lang="en-CA" dirty="0"/>
                    </a:p>
                  </a:txBody>
                  <a:tcPr/>
                </a:tc>
                <a:extLst>
                  <a:ext uri="{0D108BD9-81ED-4DB2-BD59-A6C34878D82A}">
                    <a16:rowId xmlns:a16="http://schemas.microsoft.com/office/drawing/2014/main" val="1155981783"/>
                  </a:ext>
                </a:extLst>
              </a:tr>
            </a:tbl>
          </a:graphicData>
        </a:graphic>
      </p:graphicFrame>
      <p:sp>
        <p:nvSpPr>
          <p:cNvPr id="26" name="TextBox 25">
            <a:extLst>
              <a:ext uri="{FF2B5EF4-FFF2-40B4-BE49-F238E27FC236}">
                <a16:creationId xmlns:a16="http://schemas.microsoft.com/office/drawing/2014/main" id="{CDEF6FEA-B2C7-4869-8782-3FD7CEE6B0D8}"/>
              </a:ext>
            </a:extLst>
          </p:cNvPr>
          <p:cNvSpPr txBox="1"/>
          <p:nvPr/>
        </p:nvSpPr>
        <p:spPr>
          <a:xfrm>
            <a:off x="9305917" y="4730119"/>
            <a:ext cx="1720862" cy="400110"/>
          </a:xfrm>
          <a:prstGeom prst="rect">
            <a:avLst/>
          </a:prstGeom>
          <a:noFill/>
        </p:spPr>
        <p:txBody>
          <a:bodyPr wrap="square" rtlCol="0">
            <a:spAutoFit/>
          </a:bodyPr>
          <a:lstStyle/>
          <a:p>
            <a:r>
              <a:rPr lang="en-US" sz="2000" dirty="0"/>
              <a:t>= 4 (Base 10)</a:t>
            </a:r>
            <a:endParaRPr lang="en-CA" sz="2000" dirty="0"/>
          </a:p>
        </p:txBody>
      </p:sp>
      <p:sp>
        <p:nvSpPr>
          <p:cNvPr id="27" name="TextBox 26">
            <a:extLst>
              <a:ext uri="{FF2B5EF4-FFF2-40B4-BE49-F238E27FC236}">
                <a16:creationId xmlns:a16="http://schemas.microsoft.com/office/drawing/2014/main" id="{16F1C042-E737-439D-ACA0-17A4DDF2C321}"/>
              </a:ext>
            </a:extLst>
          </p:cNvPr>
          <p:cNvSpPr txBox="1"/>
          <p:nvPr/>
        </p:nvSpPr>
        <p:spPr>
          <a:xfrm>
            <a:off x="765173" y="4708898"/>
            <a:ext cx="400048" cy="400110"/>
          </a:xfrm>
          <a:prstGeom prst="rect">
            <a:avLst/>
          </a:prstGeom>
          <a:noFill/>
        </p:spPr>
        <p:txBody>
          <a:bodyPr wrap="square" rtlCol="0">
            <a:spAutoFit/>
          </a:bodyPr>
          <a:lstStyle/>
          <a:p>
            <a:pPr algn="r"/>
            <a:r>
              <a:rPr lang="en-US" sz="2000" dirty="0"/>
              <a:t>&amp;</a:t>
            </a:r>
            <a:endParaRPr lang="en-CA" sz="2000" dirty="0"/>
          </a:p>
        </p:txBody>
      </p:sp>
      <p:cxnSp>
        <p:nvCxnSpPr>
          <p:cNvPr id="28" name="Straight Connector 27">
            <a:extLst>
              <a:ext uri="{FF2B5EF4-FFF2-40B4-BE49-F238E27FC236}">
                <a16:creationId xmlns:a16="http://schemas.microsoft.com/office/drawing/2014/main" id="{FD1C8EF8-D14D-423C-953F-80F11CC95B62}"/>
              </a:ext>
            </a:extLst>
          </p:cNvPr>
          <p:cNvCxnSpPr/>
          <p:nvPr/>
        </p:nvCxnSpPr>
        <p:spPr>
          <a:xfrm>
            <a:off x="1165221" y="4277545"/>
            <a:ext cx="81406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70616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40C0F"/>
      </a:dk2>
      <a:lt2>
        <a:srgbClr val="F2F0EF"/>
      </a:lt2>
      <a:accent1>
        <a:srgbClr val="51303B"/>
      </a:accent1>
      <a:accent2>
        <a:srgbClr val="ABA299"/>
      </a:accent2>
      <a:accent3>
        <a:srgbClr val="475A6B"/>
      </a:accent3>
      <a:accent4>
        <a:srgbClr val="9A5853"/>
      </a:accent4>
      <a:accent5>
        <a:srgbClr val="A98E58"/>
      </a:accent5>
      <a:accent6>
        <a:srgbClr val="754C66"/>
      </a:accent6>
      <a:hlink>
        <a:srgbClr val="448593"/>
      </a:hlink>
      <a:folHlink>
        <a:srgbClr val="935E7A"/>
      </a:folHlink>
    </a:clrScheme>
    <a:fontScheme name="Custom 5">
      <a:majorFont>
        <a:latin typeface="Century Schoolbook"/>
        <a:ea typeface=""/>
        <a:cs typeface=""/>
      </a:majorFont>
      <a:minorFont>
        <a:latin typeface="Open Sans"/>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17169</TotalTime>
  <Words>4464</Words>
  <Application>Microsoft Office PowerPoint</Application>
  <PresentationFormat>Widescreen</PresentationFormat>
  <Paragraphs>717</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Century Schoolbook</vt:lpstr>
      <vt:lpstr>Consolas</vt:lpstr>
      <vt:lpstr>Corbel</vt:lpstr>
      <vt:lpstr>Courier New</vt:lpstr>
      <vt:lpstr>Open Sans</vt:lpstr>
      <vt:lpstr>Open Sans (Body)</vt:lpstr>
      <vt:lpstr>Tahoma</vt:lpstr>
      <vt:lpstr>Headlines</vt:lpstr>
      <vt:lpstr>C# Programming</vt:lpstr>
      <vt:lpstr>Introduction to C#</vt:lpstr>
      <vt:lpstr>Objectives</vt:lpstr>
      <vt:lpstr>Bitwise Operators</vt:lpstr>
      <vt:lpstr>Bitwise Operators</vt:lpstr>
      <vt:lpstr>Bitwise Operators</vt:lpstr>
      <vt:lpstr>Bitwise Operators</vt:lpstr>
      <vt:lpstr>Bitwise Operators</vt:lpstr>
      <vt:lpstr>Bitwise Operators</vt:lpstr>
      <vt:lpstr>Bitwise Operators</vt:lpstr>
      <vt:lpstr>Bitwise Operators</vt:lpstr>
      <vt:lpstr>Bitwise Operators</vt:lpstr>
      <vt:lpstr>Bitwise Operators</vt:lpstr>
      <vt:lpstr>Bitwise Operators</vt:lpstr>
      <vt:lpstr>Classes</vt:lpstr>
      <vt:lpstr>Encapsulation</vt:lpstr>
      <vt:lpstr>Inheritance</vt:lpstr>
      <vt:lpstr>Inheritance</vt:lpstr>
      <vt:lpstr>Polymorphism</vt:lpstr>
      <vt:lpstr>Polymorphism</vt:lpstr>
      <vt:lpstr>Declaring a Class</vt:lpstr>
      <vt:lpstr>Memory Allocation/Deallocation</vt:lpstr>
      <vt:lpstr>Instance Fields</vt:lpstr>
      <vt:lpstr>Instance Fields</vt:lpstr>
      <vt:lpstr>Accessing Instance Fields</vt:lpstr>
      <vt:lpstr>Instance Methods</vt:lpstr>
      <vt:lpstr>Access Modifiers</vt:lpstr>
      <vt:lpstr>Properties</vt:lpstr>
      <vt:lpstr>Properties</vt:lpstr>
      <vt:lpstr>Properties</vt:lpstr>
      <vt:lpstr>Properties</vt:lpstr>
      <vt:lpstr>Guidelines</vt:lpstr>
      <vt:lpstr>Properties</vt:lpstr>
      <vt:lpstr>Property / Method Call Limitations</vt:lpstr>
      <vt:lpstr>Property / Method Call Limitations</vt:lpstr>
      <vt:lpstr>Constructors</vt:lpstr>
      <vt:lpstr>Internal Workings of the new Operator</vt:lpstr>
      <vt:lpstr>Constructor Initializers</vt:lpstr>
      <vt:lpstr>Static Members</vt:lpstr>
      <vt:lpstr>Static Members</vt:lpstr>
      <vt:lpstr>Extension Methods</vt:lpstr>
      <vt:lpstr>Additional keywords</vt:lpstr>
      <vt:lpstr>Nested Classes</vt:lpstr>
      <vt:lpstr>Nested Classes</vt:lpstr>
      <vt:lpstr>Partial Classes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
  <cp:lastModifiedBy>Nicholas Sylvestre</cp:lastModifiedBy>
  <cp:revision>1064</cp:revision>
  <cp:lastPrinted>2016-07-11T12:09:47Z</cp:lastPrinted>
  <dcterms:created xsi:type="dcterms:W3CDTF">2016-07-03T01:57:56Z</dcterms:created>
  <dcterms:modified xsi:type="dcterms:W3CDTF">2021-02-05T22:29:39Z</dcterms:modified>
</cp:coreProperties>
</file>