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1"/>
  </p:notesMasterIdLst>
  <p:handoutMasterIdLst>
    <p:handoutMasterId r:id="rId52"/>
  </p:handoutMasterIdLst>
  <p:sldIdLst>
    <p:sldId id="354" r:id="rId2"/>
    <p:sldId id="261" r:id="rId3"/>
    <p:sldId id="278" r:id="rId4"/>
    <p:sldId id="306" r:id="rId5"/>
    <p:sldId id="314" r:id="rId6"/>
    <p:sldId id="315" r:id="rId7"/>
    <p:sldId id="316" r:id="rId8"/>
    <p:sldId id="318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30" r:id="rId21"/>
    <p:sldId id="336" r:id="rId22"/>
    <p:sldId id="331" r:id="rId23"/>
    <p:sldId id="332" r:id="rId24"/>
    <p:sldId id="333" r:id="rId25"/>
    <p:sldId id="334" r:id="rId26"/>
    <p:sldId id="335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55" r:id="rId35"/>
    <p:sldId id="356" r:id="rId36"/>
    <p:sldId id="357" r:id="rId37"/>
    <p:sldId id="358" r:id="rId38"/>
    <p:sldId id="359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277" r:id="rId5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standard-date-and-time-format-strings" TargetMode="External"/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i="0" dirty="0"/>
              <a:t>C# Programming</a:t>
            </a:r>
            <a:endParaRPr lang="en-US" sz="4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MAD401</a:t>
            </a:r>
          </a:p>
        </p:txBody>
      </p:sp>
    </p:spTree>
    <p:extLst>
      <p:ext uri="{BB962C8B-B14F-4D97-AF65-F5344CB8AC3E}">
        <p14:creationId xmlns:p14="http://schemas.microsoft.com/office/powerpoint/2010/main" val="370734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712F-D2C3-4095-AEE7-894EBA1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Implicit vs Explicit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FB58-2E22-4E25-ADB0-1325C93B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derived type </a:t>
            </a:r>
            <a:r>
              <a:rPr lang="en-US" b="1" dirty="0"/>
              <a:t>Contact</a:t>
            </a:r>
            <a:r>
              <a:rPr lang="en-US" dirty="0"/>
              <a:t> is a </a:t>
            </a:r>
            <a:r>
              <a:rPr lang="en-US" b="1" dirty="0" err="1"/>
              <a:t>PdaItem</a:t>
            </a:r>
            <a:r>
              <a:rPr lang="en-US" dirty="0"/>
              <a:t> and therefore can be assigned directly to a variable of type </a:t>
            </a:r>
            <a:r>
              <a:rPr lang="en-US" b="1" dirty="0" err="1"/>
              <a:t>PdaItem</a:t>
            </a:r>
            <a:endParaRPr lang="en-US" b="1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known as implicit conversion because no cast operator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the reverse may not be true (A </a:t>
            </a:r>
            <a:r>
              <a:rPr lang="en-US" b="1" dirty="0" err="1"/>
              <a:t>PdaItem</a:t>
            </a:r>
            <a:r>
              <a:rPr lang="en-US" dirty="0"/>
              <a:t> is not always a </a:t>
            </a:r>
            <a:r>
              <a:rPr lang="en-US" b="1" dirty="0"/>
              <a:t>Contact</a:t>
            </a:r>
            <a:r>
              <a:rPr lang="en-US" dirty="0"/>
              <a:t>) a conversion requires an explicit 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C62E-AAF9-405E-9E17-421397D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7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06B5-E9DD-4814-A736-5B692734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A23F-F728-4832-8A99-E5D058D9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members of a base class, except for constructors and destructors are inherited by the derived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just because the member is inherited, that does not mean it is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Fields marked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visibility are accessible only at code locations inside the type that declares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FE892-A9D6-4823-9355-718416FD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2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7BDD-35C1-474D-80B1-00976465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protected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58CB-E0FF-471A-A3A4-232DD75B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define members in base classes that only derived classes can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members in the base class are accessible only from the base class and other classes within the derivation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C124-8728-463D-B1BC-1A5812C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4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A4EF-1A8A-4978-9B0A-B6904B0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8DF5-FEBC-405F-B098-D8246916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Java, C# supports only single inheritance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means that a class cannot derive from two classes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you can place an unlimited number of classes in an inheritance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rare cases that require a multiple-inheritance class structure, one solution is to use aggregation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Instead of one class inheriting from another, one class contains an instance of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2EC5-B5D1-4D43-8874-DA1D759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68A40-4C85-4DA8-A2FD-0BB5D00D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07870"/>
            <a:ext cx="5334000" cy="52771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Contact</a:t>
            </a:r>
            <a:r>
              <a:rPr lang="en-US" dirty="0"/>
              <a:t> contains a private field called </a:t>
            </a:r>
            <a:r>
              <a:rPr lang="en-US" dirty="0" err="1"/>
              <a:t>InternalPerson</a:t>
            </a:r>
            <a:r>
              <a:rPr lang="en-US" dirty="0"/>
              <a:t> that is drawn as an association to the </a:t>
            </a:r>
            <a:r>
              <a:rPr lang="en-US" b="1" dirty="0"/>
              <a:t>Person</a:t>
            </a:r>
            <a:r>
              <a:rPr lang="en-US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Contact</a:t>
            </a:r>
            <a:r>
              <a:rPr lang="en-US" dirty="0"/>
              <a:t> also contains the FirstName and </a:t>
            </a:r>
            <a:r>
              <a:rPr lang="en-US" dirty="0" err="1"/>
              <a:t>LastName</a:t>
            </a:r>
            <a:r>
              <a:rPr lang="en-US" dirty="0"/>
              <a:t> properties but with no corresponding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Instead, the FirstName and </a:t>
            </a:r>
            <a:r>
              <a:rPr lang="en-US" dirty="0" err="1"/>
              <a:t>LastName</a:t>
            </a:r>
            <a:r>
              <a:rPr lang="en-US" dirty="0"/>
              <a:t> properties simply delegate their calls out to </a:t>
            </a:r>
            <a:r>
              <a:rPr lang="en-US" dirty="0" err="1"/>
              <a:t>InternalPerson.FirstName</a:t>
            </a:r>
            <a:r>
              <a:rPr lang="en-US" dirty="0"/>
              <a:t> and </a:t>
            </a:r>
            <a:r>
              <a:rPr lang="en-US" dirty="0" err="1"/>
              <a:t>InternalPerson.LastName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224ED-1603-4560-AB8C-A6DDB9A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82847-A4E3-4E48-A8F3-8BE57B53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62" y="807869"/>
            <a:ext cx="4661884" cy="52771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698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B03-F374-409D-9278-EC6FBCE8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08C9-8DC9-48E4-A04E-4C380AF1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InternalPerson.FirstName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InternalPerson.LastName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E124-19EA-42EE-ADAA-BA5299AF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CA17-BBA8-4F3C-AFBE-B6ED5621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Sealed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8A9D-6B02-4031-A314-F69C05EC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Sealed classes include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en-US" dirty="0"/>
              <a:t> keyword, and the result is that they cannot be derived from.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string type is an example of a type that uses the sealed modifier to prevent derivation.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CEB0-098D-4F26-946C-93A6A5D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87DA-07E7-44E0-9E91-894A3487E541}"/>
              </a:ext>
            </a:extLst>
          </p:cNvPr>
          <p:cNvSpPr txBox="1"/>
          <p:nvPr/>
        </p:nvSpPr>
        <p:spPr>
          <a:xfrm>
            <a:off x="2420079" y="3429000"/>
            <a:ext cx="735183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93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AD48-0C40-4C85-9425-A0FECA35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CBD9-B7E1-42C2-939F-B5EF2A3A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supports overriding on instance methods and properties but not fields or on any static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requires an explicit action within </a:t>
            </a:r>
            <a:r>
              <a:rPr lang="en-US" b="1" dirty="0"/>
              <a:t>BOTH</a:t>
            </a:r>
            <a:r>
              <a:rPr lang="en-US" dirty="0"/>
              <a:t> the base class and the derived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base class must mark each member for which it allows overriding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b="1" dirty="0">
                <a:cs typeface="Courier New" panose="02070309020205020404" pitchFamily="49" charset="0"/>
              </a:rPr>
              <a:t>public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b="1" dirty="0">
                <a:cs typeface="Courier New" panose="02070309020205020404" pitchFamily="49" charset="0"/>
              </a:rPr>
              <a:t>protected</a:t>
            </a:r>
            <a:r>
              <a:rPr lang="en-US" dirty="0">
                <a:cs typeface="Courier New" panose="02070309020205020404" pitchFamily="49" charset="0"/>
              </a:rPr>
              <a:t> members do not include the virtual modifier</a:t>
            </a:r>
            <a:r>
              <a:rPr lang="en-US">
                <a:cs typeface="Courier New" panose="02070309020205020404" pitchFamily="49" charset="0"/>
              </a:rPr>
              <a:t>, derived classes </a:t>
            </a:r>
            <a:r>
              <a:rPr lang="en-US" dirty="0">
                <a:cs typeface="Courier New" panose="02070309020205020404" pitchFamily="49" charset="0"/>
              </a:rPr>
              <a:t>will not be able to override those members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By default, methods in Java are virtual, and they must be explicitly sealed if nonvirtual behavior is preferred. In contrast, C# defaults to non-virtual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4062-4EBA-4D58-ABDD-D420EE0F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073-E89F-4A98-9E9E-0EB1EB9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override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FE2C-CB95-4C6E-A8DB-0ABDA7DD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only does the base class include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 modifier but the derived class must be also decorated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7B69-4D81-459D-A4D8-0FF5C10F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ED5F7-5001-4E26-A729-5143CFA701F3}"/>
              </a:ext>
            </a:extLst>
          </p:cNvPr>
          <p:cNvSpPr txBox="1"/>
          <p:nvPr/>
        </p:nvSpPr>
        <p:spPr>
          <a:xfrm>
            <a:off x="762000" y="3288988"/>
            <a:ext cx="426276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LastUpdated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5A890-4CC9-40A4-80CC-1F296257B8DF}"/>
              </a:ext>
            </a:extLst>
          </p:cNvPr>
          <p:cNvSpPr txBox="1"/>
          <p:nvPr/>
        </p:nvSpPr>
        <p:spPr>
          <a:xfrm>
            <a:off x="5165323" y="2623111"/>
            <a:ext cx="6124112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FirstName 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names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Error handling not shown.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FirstName = names[0];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names[1];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4DFED3-9516-42ED-B353-00348EA463C9}"/>
              </a:ext>
            </a:extLst>
          </p:cNvPr>
          <p:cNvSpPr/>
          <p:nvPr/>
        </p:nvSpPr>
        <p:spPr>
          <a:xfrm>
            <a:off x="1427584" y="3778897"/>
            <a:ext cx="3508310" cy="38725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8FDA11-D570-471F-8E0A-421242EE68EC}"/>
              </a:ext>
            </a:extLst>
          </p:cNvPr>
          <p:cNvSpPr/>
          <p:nvPr/>
        </p:nvSpPr>
        <p:spPr>
          <a:xfrm>
            <a:off x="5708339" y="3344831"/>
            <a:ext cx="4101485" cy="215090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54C2-CEC8-4D58-9758-C429BBC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6D19-E243-4DF4-993F-B3EF96FD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Overriding a member causes the runtime to call the most derived implementation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rule is that whenever the runtime encounters a virtual method, it calls the most derived and overriding implementation of the virtual member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Programmers should be careful when choosing to allow overriding a method, since they cannot control the derived implementation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Virtual methods provide default implementations only—that is, implementations that derived classes could override entirely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B2F1-2912-4337-B6C0-8163FE4B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 C#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B03-6B43-417F-8443-123A732D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Overriding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D67B-EB60-4791-B25C-2B800C7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B80B-B464-4555-BA3D-A2CCBE796BBE}"/>
              </a:ext>
            </a:extLst>
          </p:cNvPr>
          <p:cNvSpPr txBox="1"/>
          <p:nvPr/>
        </p:nvSpPr>
        <p:spPr>
          <a:xfrm>
            <a:off x="5303520" y="1780124"/>
            <a:ext cx="612647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B!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B!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C3B8C-3C57-4DC3-B82A-C4DC7533CFE3}"/>
              </a:ext>
            </a:extLst>
          </p:cNvPr>
          <p:cNvSpPr txBox="1"/>
          <p:nvPr/>
        </p:nvSpPr>
        <p:spPr>
          <a:xfrm>
            <a:off x="978022" y="1922318"/>
            <a:ext cx="376814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Class A!"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CD7A3-A289-4EB2-A138-5AC9BBFFDC8B}"/>
              </a:ext>
            </a:extLst>
          </p:cNvPr>
          <p:cNvSpPr txBox="1"/>
          <p:nvPr/>
        </p:nvSpPr>
        <p:spPr>
          <a:xfrm>
            <a:off x="978022" y="4055496"/>
            <a:ext cx="37681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Class B!"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75292-3205-4509-906D-B5E8C7FA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34" y="4999733"/>
            <a:ext cx="3563314" cy="8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4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2FFA-5537-4AE7-8492-35A4FCE3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Overriding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BAAB-D777-4CAA-95A3-DE203F88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members that are decorated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are automatically designated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, so additional child classes may further specialize the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F2DE-122C-4381-B154-E90D28B8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46C4-CE2A-4741-B5F1-799AD9C6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EA4E-099E-4D41-947A-B1FA75A5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modifier hides a redeclared member of the derived class from the base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calling the most derived member, a member of the base class calls the most derived member in the inheritance chain prior to the member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modifier. If the inheritance chain contains only two classes, a member in the base class will behave as though no method was declared on the derived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7DEB-3112-4487-9F6D-41D8174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0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D06EB9-BA7E-499B-805C-47607391920F}"/>
              </a:ext>
            </a:extLst>
          </p:cNvPr>
          <p:cNvSpPr txBox="1"/>
          <p:nvPr/>
        </p:nvSpPr>
        <p:spPr>
          <a:xfrm>
            <a:off x="978022" y="4055496"/>
            <a:ext cx="37681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Class B!"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3D4C8-46DF-4466-9D5B-D8DC521DA1EC}"/>
              </a:ext>
            </a:extLst>
          </p:cNvPr>
          <p:cNvSpPr/>
          <p:nvPr/>
        </p:nvSpPr>
        <p:spPr>
          <a:xfrm>
            <a:off x="1589103" y="4438835"/>
            <a:ext cx="2373298" cy="22194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09329-B31D-4419-B70B-C527EDB81F0D}"/>
              </a:ext>
            </a:extLst>
          </p:cNvPr>
          <p:cNvSpPr txBox="1"/>
          <p:nvPr/>
        </p:nvSpPr>
        <p:spPr>
          <a:xfrm>
            <a:off x="5303520" y="1780124"/>
            <a:ext cx="612647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B!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8F07C-0A62-4E0C-9215-A71BF9A5E293}"/>
              </a:ext>
            </a:extLst>
          </p:cNvPr>
          <p:cNvSpPr txBox="1"/>
          <p:nvPr/>
        </p:nvSpPr>
        <p:spPr>
          <a:xfrm>
            <a:off x="978022" y="1922318"/>
            <a:ext cx="376814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Class A!"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1B03-6B43-417F-8443-123A732D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D67B-EB60-4791-B25C-2B800C7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C5D7F-FA96-4990-BED2-4C5A8A2A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32" y="4747993"/>
            <a:ext cx="4069053" cy="1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21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D3CD-C1FF-48B2-9ADA-09529F8B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Sealing Virtual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2952-FE88-48F5-984D-EDF8D8ED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 members may be sealed just as you can with classes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prevents a derived class from overriding a base class member that was originally declared as virtual higher in the inheritance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1A6B-403B-4182-BD60-01855165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8170-2856-4EE3-A017-4810C95B5A6D}"/>
              </a:ext>
            </a:extLst>
          </p:cNvPr>
          <p:cNvSpPr txBox="1"/>
          <p:nvPr/>
        </p:nvSpPr>
        <p:spPr>
          <a:xfrm>
            <a:off x="3575205" y="2929936"/>
            <a:ext cx="504158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-Bold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-Bold"/>
              </a:rPr>
              <a:t>  public virtual void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-Bold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: A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-Bold"/>
              </a:rPr>
              <a:t>  public override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sealed </a:t>
            </a:r>
            <a:r>
              <a:rPr lang="en-US" sz="1400" dirty="0">
                <a:solidFill>
                  <a:srgbClr val="0000FF"/>
                </a:solidFill>
                <a:latin typeface="Consolas-Bold"/>
              </a:rPr>
              <a:t>void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-Bold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 : B {</a:t>
            </a:r>
          </a:p>
          <a:p>
            <a:r>
              <a:rPr lang="en-US" sz="1400" i="1" dirty="0">
                <a:solidFill>
                  <a:srgbClr val="008100"/>
                </a:solidFill>
                <a:latin typeface="Consolas-Italic"/>
              </a:rPr>
              <a:t>  // ERROR: Cannot override sealed members</a:t>
            </a:r>
          </a:p>
          <a:p>
            <a:r>
              <a:rPr lang="en-US" sz="1400" i="1" dirty="0">
                <a:solidFill>
                  <a:srgbClr val="008100"/>
                </a:solidFill>
                <a:latin typeface="Consolas-Italic"/>
              </a:rPr>
              <a:t>  // </a:t>
            </a:r>
            <a:r>
              <a:rPr lang="en-US" sz="1400" dirty="0">
                <a:solidFill>
                  <a:srgbClr val="0000FF"/>
                </a:solidFill>
                <a:latin typeface="Consolas-Bold"/>
              </a:rPr>
              <a:t>public override void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Method() {</a:t>
            </a:r>
          </a:p>
          <a:p>
            <a:r>
              <a:rPr lang="en-US" sz="1400" i="1" dirty="0">
                <a:solidFill>
                  <a:srgbClr val="008100"/>
                </a:solidFill>
                <a:latin typeface="Consolas-Italic"/>
              </a:rPr>
              <a:t>  //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50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A13F-4F74-4350-B007-886CC13E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2119-1DDC-4D28-91EC-4ECA76DC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invoke a member of a base class,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dirty="0"/>
              <a:t> keyword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syntax is virtually identical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keyword, including support for using base as part of the 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1187B-912E-464C-AE9E-33FD1DDD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1EB6A5-F9E2-401A-9F42-C497351EFF0C}"/>
              </a:ext>
            </a:extLst>
          </p:cNvPr>
          <p:cNvSpPr txBox="1"/>
          <p:nvPr/>
        </p:nvSpPr>
        <p:spPr>
          <a:xfrm>
            <a:off x="978022" y="4055496"/>
            <a:ext cx="37681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override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1B03-6B43-417F-8443-123A732D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D67B-EB60-4791-B25C-2B800C7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3D4C8-46DF-4466-9D5B-D8DC521DA1EC}"/>
              </a:ext>
            </a:extLst>
          </p:cNvPr>
          <p:cNvSpPr/>
          <p:nvPr/>
        </p:nvSpPr>
        <p:spPr>
          <a:xfrm>
            <a:off x="1695635" y="4637022"/>
            <a:ext cx="2405848" cy="22194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69516-D815-4DBC-863C-26280872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42" y="4797288"/>
            <a:ext cx="3999433" cy="992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A850E-A4EB-478F-B005-4B78E266E6BE}"/>
              </a:ext>
            </a:extLst>
          </p:cNvPr>
          <p:cNvSpPr txBox="1"/>
          <p:nvPr/>
        </p:nvSpPr>
        <p:spPr>
          <a:xfrm>
            <a:off x="5303520" y="1780124"/>
            <a:ext cx="612647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//Hello from Class A!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65FE3-7ECA-4010-BBD3-74C3AD018DAF}"/>
              </a:ext>
            </a:extLst>
          </p:cNvPr>
          <p:cNvSpPr txBox="1"/>
          <p:nvPr/>
        </p:nvSpPr>
        <p:spPr>
          <a:xfrm>
            <a:off x="978022" y="1922318"/>
            <a:ext cx="376814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 from Class A!"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6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8D66-220D-4784-9E17-FFD276D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A Base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85E3-66D2-4B4B-ACD4-DF7E911B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instantiating a derived class, the runtime must first invoke the base class’s constructor so that the base class initialization is not circumvented.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done by calling the base class explicitly from the constructor of the derived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the special syntax on the following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5483E-7C0B-4F7D-AE99-105A0DC2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97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B03-6B43-417F-8443-123A732D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D67B-EB60-4791-B25C-2B800C7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B80B-B464-4555-BA3D-A2CCBE796BBE}"/>
              </a:ext>
            </a:extLst>
          </p:cNvPr>
          <p:cNvSpPr txBox="1"/>
          <p:nvPr/>
        </p:nvSpPr>
        <p:spPr>
          <a:xfrm>
            <a:off x="5225143" y="1770079"/>
            <a:ext cx="6204855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"Class 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//Class A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"Class B"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CA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//Class B!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classB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//Class B!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C3B8C-3C57-4DC3-B82A-C4DC7533CFE3}"/>
              </a:ext>
            </a:extLst>
          </p:cNvPr>
          <p:cNvSpPr txBox="1"/>
          <p:nvPr/>
        </p:nvSpPr>
        <p:spPr>
          <a:xfrm>
            <a:off x="978020" y="1502236"/>
            <a:ext cx="414262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name;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CA" sz="12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CD7A3-A289-4EB2-A138-5AC9BBFFDC8B}"/>
              </a:ext>
            </a:extLst>
          </p:cNvPr>
          <p:cNvSpPr txBox="1"/>
          <p:nvPr/>
        </p:nvSpPr>
        <p:spPr>
          <a:xfrm>
            <a:off x="978021" y="4055496"/>
            <a:ext cx="4142619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CA" sz="12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1F37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200" dirty="0">
                <a:solidFill>
                  <a:srgbClr val="74531F"/>
                </a:solidFill>
                <a:latin typeface="Consolas" panose="020B0609020204030204" pitchFamily="49" charset="0"/>
              </a:rPr>
              <a:t>run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CA" sz="12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latin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3D4C8-46DF-4466-9D5B-D8DC521DA1EC}"/>
              </a:ext>
            </a:extLst>
          </p:cNvPr>
          <p:cNvSpPr/>
          <p:nvPr/>
        </p:nvSpPr>
        <p:spPr>
          <a:xfrm>
            <a:off x="3535680" y="4444592"/>
            <a:ext cx="1088572" cy="22194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D753F-669B-4000-9CD9-8E3F6A72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47" y="4666534"/>
            <a:ext cx="3836507" cy="9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0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C0CE73-8049-4486-B41B-C3ACEAB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Classes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451759-289B-4A69-9AEB-CE480080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supports abstract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classes are designed for derivation only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It is not possible to instantiate an abstract class directly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define an abstract class, C# requires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keyword to the class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4527-325D-492A-B38D-0E4656C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141650" cy="469709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Inheritance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Casting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keyword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Inheritance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Sealed Classes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keyword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new keyword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sealed keyword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Abstract Classes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System.Object</a:t>
            </a:r>
            <a:endParaRPr lang="en-US" sz="24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is Operator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as Operator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70BD0-A10E-41DA-822D-BE09C9AA774E}"/>
              </a:ext>
            </a:extLst>
          </p:cNvPr>
          <p:cNvSpPr txBox="1">
            <a:spLocks/>
          </p:cNvSpPr>
          <p:nvPr/>
        </p:nvSpPr>
        <p:spPr>
          <a:xfrm>
            <a:off x="6288348" y="1387928"/>
            <a:ext cx="5141650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Interfaces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Polymorphism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Interface Implementation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Interface Inheritance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6121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E669-786B-4826-83DD-5A10E9F4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1BB3-F647-4940-8D47-0BCA7D7D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abstract member is a method or property that has no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Its purpose is to force all derived classes to provide the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abstract members are supposed to be overridden, such members are automatically virtual and cannot be declared so explicitly.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means that any concrete implementation in a derived class must contain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52E6-FBFD-4556-8D32-49AE0E09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7BA-F6F5-45D8-B12F-FC6AAB2F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5923-5B5A-41B6-BA49-5B981699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members are intended to be a way to enable polymorphism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base class specifies the signature of the method and the derived class provided the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way, you can call the method on the base class but the implementation is specific to the derived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B7E56-C06B-4C21-A70D-CAA9A01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55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B03-6B43-417F-8443-123A732D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Polymorphism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D67B-EB60-4791-B25C-2B800C7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B80B-B464-4555-BA3D-A2CCBE796BBE}"/>
              </a:ext>
            </a:extLst>
          </p:cNvPr>
          <p:cNvSpPr txBox="1"/>
          <p:nvPr/>
        </p:nvSpPr>
        <p:spPr>
          <a:xfrm>
            <a:off x="6334733" y="1502236"/>
            <a:ext cx="509526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animals = { cat, dog 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animals)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animal.run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C3B8C-3C57-4DC3-B82A-C4DC7533CFE3}"/>
              </a:ext>
            </a:extLst>
          </p:cNvPr>
          <p:cNvSpPr txBox="1"/>
          <p:nvPr/>
        </p:nvSpPr>
        <p:spPr>
          <a:xfrm>
            <a:off x="978020" y="1502236"/>
            <a:ext cx="434858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run();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CD7A3-A289-4EB2-A138-5AC9BBFFDC8B}"/>
              </a:ext>
            </a:extLst>
          </p:cNvPr>
          <p:cNvSpPr txBox="1"/>
          <p:nvPr/>
        </p:nvSpPr>
        <p:spPr>
          <a:xfrm>
            <a:off x="978021" y="4055496"/>
            <a:ext cx="434858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"Dog Runs"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9140A-BF8F-441E-8762-E342DB891CD7}"/>
              </a:ext>
            </a:extLst>
          </p:cNvPr>
          <p:cNvSpPr txBox="1"/>
          <p:nvPr/>
        </p:nvSpPr>
        <p:spPr>
          <a:xfrm>
            <a:off x="978020" y="2594200"/>
            <a:ext cx="434858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"Cat Runs"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77C4E-C193-4970-8430-3A8CD142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50" y="4652362"/>
            <a:ext cx="3702430" cy="6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3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System.Object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AF34-35D2-4CAD-89BF-E164E37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any class, whether a custom class or one built into the system, the following methods will be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57351-AAB3-4D1C-8313-CF780F2B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62687"/>
              </p:ext>
            </p:extLst>
          </p:nvPr>
        </p:nvGraphicFramePr>
        <p:xfrm>
          <a:off x="985420" y="2281561"/>
          <a:ext cx="10444577" cy="391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384">
                  <a:extLst>
                    <a:ext uri="{9D8B030D-6E8A-4147-A177-3AD203B41FA5}">
                      <a16:colId xmlns:a16="http://schemas.microsoft.com/office/drawing/2014/main" val="86640397"/>
                    </a:ext>
                  </a:extLst>
                </a:gridCol>
                <a:gridCol w="6263193">
                  <a:extLst>
                    <a:ext uri="{9D8B030D-6E8A-4147-A177-3AD203B41FA5}">
                      <a16:colId xmlns:a16="http://schemas.microsoft.com/office/drawing/2014/main" val="1825000159"/>
                    </a:ext>
                  </a:extLst>
                </a:gridCol>
              </a:tblGrid>
              <a:tr h="401902">
                <a:tc>
                  <a:txBody>
                    <a:bodyPr/>
                    <a:lstStyle/>
                    <a:p>
                      <a:r>
                        <a:rPr lang="en-US" sz="1400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60256"/>
                  </a:ext>
                </a:extLst>
              </a:tr>
              <a:tr h="495495">
                <a:tc>
                  <a:txBody>
                    <a:bodyPr/>
                    <a:lstStyle/>
                    <a:p>
                      <a:r>
                        <a:rPr lang="en-US" sz="1400" dirty="0"/>
                        <a:t>public virtual bool Equals 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true if the object supplied as a parameter is equal in value, not necessarily in reference, to the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08700"/>
                  </a:ext>
                </a:extLst>
              </a:tr>
              <a:tr h="495495">
                <a:tc>
                  <a:txBody>
                    <a:bodyPr/>
                    <a:lstStyle/>
                    <a:p>
                      <a:r>
                        <a:rPr lang="en-US" sz="1400" dirty="0"/>
                        <a:t>public virtual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GetHashCode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an integer corresponding to an evenly spread hash code. This is useful for collections such as </a:t>
                      </a:r>
                      <a:r>
                        <a:rPr lang="en-US" sz="1400" dirty="0" err="1"/>
                        <a:t>HashTable</a:t>
                      </a:r>
                      <a:r>
                        <a:rPr lang="en-US" sz="1400" dirty="0"/>
                        <a:t> collections.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62319"/>
                  </a:ext>
                </a:extLst>
              </a:tr>
              <a:tr h="495495">
                <a:tc>
                  <a:txBody>
                    <a:bodyPr/>
                    <a:lstStyle/>
                    <a:p>
                      <a:r>
                        <a:rPr lang="en-US" sz="1400" dirty="0"/>
                        <a:t>public Type </a:t>
                      </a:r>
                      <a:r>
                        <a:rPr lang="en-US" sz="1400" dirty="0" err="1"/>
                        <a:t>GetType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an object of type </a:t>
                      </a:r>
                      <a:r>
                        <a:rPr lang="en-US" sz="1400" dirty="0" err="1"/>
                        <a:t>System.Type</a:t>
                      </a:r>
                      <a:r>
                        <a:rPr lang="en-US" sz="1400" dirty="0"/>
                        <a:t> corresponding to the type of the object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4183"/>
                  </a:ext>
                </a:extLst>
              </a:tr>
              <a:tr h="401902">
                <a:tc>
                  <a:txBody>
                    <a:bodyPr/>
                    <a:lstStyle/>
                    <a:p>
                      <a:r>
                        <a:rPr lang="en-US" sz="1400" dirty="0"/>
                        <a:t>public static bool </a:t>
                      </a:r>
                      <a:r>
                        <a:rPr lang="en-US" sz="1400" dirty="0" err="1"/>
                        <a:t>ReferenceEquals</a:t>
                      </a:r>
                      <a:r>
                        <a:rPr lang="en-US" sz="1400" dirty="0"/>
                        <a:t>( object a, object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true if the two supplied parameters refer to the same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5337"/>
                  </a:ext>
                </a:extLst>
              </a:tr>
              <a:tr h="401902">
                <a:tc>
                  <a:txBody>
                    <a:bodyPr/>
                    <a:lstStyle/>
                    <a:p>
                      <a:r>
                        <a:rPr lang="en-US" sz="1400" dirty="0"/>
                        <a:t>public virtual string </a:t>
                      </a:r>
                      <a:r>
                        <a:rPr lang="en-US" sz="1400" dirty="0" err="1"/>
                        <a:t>ToString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string representation of the object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12715"/>
                  </a:ext>
                </a:extLst>
              </a:tr>
              <a:tr h="495495">
                <a:tc>
                  <a:txBody>
                    <a:bodyPr/>
                    <a:lstStyle/>
                    <a:p>
                      <a:r>
                        <a:rPr lang="en-US" sz="1400" dirty="0"/>
                        <a:t>public virtual void Finalize()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alias for the destructor; informs the object to prepare for termination. C# prevents you from calling this method directly.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72899"/>
                  </a:ext>
                </a:extLst>
              </a:tr>
              <a:tr h="495495">
                <a:tc>
                  <a:txBody>
                    <a:bodyPr/>
                    <a:lstStyle/>
                    <a:p>
                      <a:r>
                        <a:rPr lang="en-US" sz="1400" dirty="0"/>
                        <a:t>protected object </a:t>
                      </a:r>
                      <a:r>
                        <a:rPr lang="en-US" sz="1400" dirty="0" err="1"/>
                        <a:t>MemberwiseClone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Clones the object in question by performing a shallow copy; references are copied, but not the data within a referenced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5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48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AF34-35D2-4CAD-89BF-E164E373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9"/>
            <a:ext cx="10667998" cy="236011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calling </a:t>
            </a:r>
            <a:r>
              <a:rPr lang="en-US" dirty="0" err="1"/>
              <a:t>ToString</a:t>
            </a:r>
            <a:r>
              <a:rPr lang="en-US" dirty="0"/>
              <a:t>() on any object will return the fully qualified name of the class. For some classes, however, </a:t>
            </a:r>
            <a:r>
              <a:rPr lang="en-US" dirty="0" err="1"/>
              <a:t>ToString</a:t>
            </a:r>
            <a:r>
              <a:rPr lang="en-US" dirty="0"/>
              <a:t>() can be more meaningful.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methods such as </a:t>
            </a:r>
            <a:r>
              <a:rPr lang="en-US" dirty="0" err="1"/>
              <a:t>Console.WriteLine</a:t>
            </a:r>
            <a:r>
              <a:rPr lang="en-US" dirty="0"/>
              <a:t>() call an object’s </a:t>
            </a:r>
            <a:r>
              <a:rPr lang="en-US" dirty="0" err="1"/>
              <a:t>ToString</a:t>
            </a:r>
            <a:r>
              <a:rPr lang="en-US" dirty="0"/>
              <a:t>() method, so overloading the method often outputs more meaningful information than the default implementation.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this point, you should consider overloading the </a:t>
            </a:r>
            <a:r>
              <a:rPr lang="en-US" dirty="0" err="1"/>
              <a:t>ToString</a:t>
            </a:r>
            <a:r>
              <a:rPr lang="en-US" dirty="0"/>
              <a:t>() method whenever relevant information can be provided </a:t>
            </a:r>
            <a:r>
              <a:rPr lang="en-CA" dirty="0"/>
              <a:t>from the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AF21-572E-4C7C-89D8-865B1991AB2B}"/>
              </a:ext>
            </a:extLst>
          </p:cNvPr>
          <p:cNvSpPr txBox="1"/>
          <p:nvPr/>
        </p:nvSpPr>
        <p:spPr>
          <a:xfrm>
            <a:off x="3175245" y="3748041"/>
            <a:ext cx="584150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FirstName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{FirstName}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1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ToString</a:t>
            </a:r>
            <a:r>
              <a:rPr lang="en-US" dirty="0"/>
              <a:t>()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AF34-35D2-4CAD-89BF-E164E37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err="1"/>
              <a:t>ToString</a:t>
            </a:r>
            <a:r>
              <a:rPr lang="en-CA" dirty="0"/>
              <a:t>() method has another interesting feature available to native data types – built-in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Several types including numeric, date and time types can be formatted for output very easily by providing format strings as parameters to the </a:t>
            </a:r>
            <a:r>
              <a:rPr lang="en-CA" dirty="0" err="1"/>
              <a:t>ToString</a:t>
            </a:r>
            <a:r>
              <a:rPr lang="en-CA" dirty="0"/>
              <a:t>()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Common formats such as currency, percentage, date and time are supported.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information can be found on the MSDN: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https://docs.microsoft.com/en-us/dotnet/standard/base-types/standard-numeric-format-strings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https://docs.microsoft.com/en-us/dotnet/standard/base-types/standard-date-and-time-format-strings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919CE-D7BF-412E-B256-0D9B28836A0A}"/>
              </a:ext>
            </a:extLst>
          </p:cNvPr>
          <p:cNvSpPr txBox="1"/>
          <p:nvPr/>
        </p:nvSpPr>
        <p:spPr>
          <a:xfrm>
            <a:off x="3230121" y="3242101"/>
            <a:ext cx="573175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CA" sz="1600" dirty="0">
                <a:solidFill>
                  <a:srgbClr val="1F377F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123.45;</a:t>
            </a:r>
          </a:p>
          <a:p>
            <a:r>
              <a:rPr lang="en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value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ToString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Displays $123.45</a:t>
            </a:r>
            <a:endParaRPr lang="en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26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ToString</a:t>
            </a:r>
            <a:r>
              <a:rPr lang="en-US" dirty="0"/>
              <a:t>() Formatting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ABA1F9-5AB9-411F-A6C9-9918131FF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70395"/>
              </p:ext>
            </p:extLst>
          </p:nvPr>
        </p:nvGraphicFramePr>
        <p:xfrm>
          <a:off x="762000" y="1387475"/>
          <a:ext cx="106680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46">
                  <a:extLst>
                    <a:ext uri="{9D8B030D-6E8A-4147-A177-3AD203B41FA5}">
                      <a16:colId xmlns:a16="http://schemas.microsoft.com/office/drawing/2014/main" val="3263876348"/>
                    </a:ext>
                  </a:extLst>
                </a:gridCol>
                <a:gridCol w="7095392">
                  <a:extLst>
                    <a:ext uri="{9D8B030D-6E8A-4147-A177-3AD203B41FA5}">
                      <a16:colId xmlns:a16="http://schemas.microsoft.com/office/drawing/2014/main" val="2662370450"/>
                    </a:ext>
                  </a:extLst>
                </a:gridCol>
                <a:gridCol w="2329962">
                  <a:extLst>
                    <a:ext uri="{9D8B030D-6E8A-4147-A177-3AD203B41FA5}">
                      <a16:colId xmlns:a16="http://schemas.microsoft.com/office/drawing/2014/main" val="136284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300" dirty="0"/>
                        <a:t>Format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"N" or "n"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Number format</a:t>
                      </a:r>
                    </a:p>
                    <a:p>
                      <a:r>
                        <a:rPr lang="en-US" sz="1300" dirty="0"/>
                        <a:t>Comma separators and a decimal point. By default, two digits display to the right of the decimal point. Negative values are displayed with a leading minus sign. 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Example: −2,345.67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0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"F" or "f"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Fixed-point scientific format</a:t>
                      </a:r>
                    </a:p>
                    <a:p>
                      <a:r>
                        <a:rPr lang="en-US" sz="1300" dirty="0"/>
                        <a:t>Displays numeric values with no thousands separator and a decimal point. By default, two digits display to the right of the decimal point. Negative values are displayed with a leading minus (−) sign. 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300" dirty="0"/>
                      </a:br>
                      <a:r>
                        <a:rPr lang="en-US" sz="1300" dirty="0"/>
                        <a:t>Example: −2345.67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"E" or "e"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Exponential scientific format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numeric values in scientific notation. The number is displayed with a single digit to the left of the decimal point. The letter e appears in front of the exponent, and the exponent has a leading + or + sign. By default, six digits display to the right of the decimal point, and a leading minus sign is used if the number is negative.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−2.345670e+003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9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 or "c"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Currency format</a:t>
                      </a:r>
                    </a:p>
                    <a:p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Displays a leading currency symbol (such as $), digits, comma separators, and a decimal point. By default, two digits display to the right of the decimal point. Negative values are surrounded by parentheses. </a:t>
                      </a:r>
                      <a:endParaRPr lang="en-CA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 of a negative </a:t>
                      </a:r>
                      <a:r>
                        <a:rPr lang="en-CA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value: ($2,345.67)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0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"P" or "p"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Percent format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Causes the number to be multiplied by 100 and displayed with a trailing space and % sign. By default, two digits display to the right of the decimal point. Negative values are displayed with a leading minus sign.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the number 0.125 would be formatted as 12.5 % and the number −0.2345 would be formatted as −23.45 %</a:t>
                      </a:r>
                      <a:endParaRPr lang="en-CA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6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88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the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AF34-35D2-4CAD-89BF-E164E37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numeric format string can optionally be followed by an integer that indicates how many digits to display after the decimal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the format "n3" displays three digits after the decimal point.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38CEE2-37CF-414E-B653-B25BD37D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029" y="3913585"/>
            <a:ext cx="6013939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123.456789;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Displays 123.457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263-19E2-407D-8BB5-B6DADAC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AF34-35D2-4CAD-89BF-E164E373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Rounding can occur when the number of digits you have specified after the decimal point in the format string is smaller than the precision of the numeric value.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Suppose, for example, that the value 1.235 were displayed with a format string of "n2". Then the displayed value would be 1.24.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next digit after the last displayed digit is 5 or higher, the last displayed digit is rounded away from zero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A210-1C8A-4F8A-B40E-98BF4A9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0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40DE-B753-4A6B-9744-3821DC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4C2A-D088-4D0D-A7A2-812D0C7E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C# allows down casting in the inheritance chain, it is advisable to determine what the underlying type is before attempting a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E525-6FAE-442A-876C-9591C653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70BB0-700F-48C2-B213-335AFE217874}"/>
              </a:ext>
            </a:extLst>
          </p:cNvPr>
          <p:cNvSpPr txBox="1"/>
          <p:nvPr/>
        </p:nvSpPr>
        <p:spPr>
          <a:xfrm>
            <a:off x="3230121" y="2860519"/>
            <a:ext cx="573175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animals = { cat, dog 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(animals[0]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"Yes, this is a cat object"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978A8-4FFD-4F80-BE8B-A8D8B62E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93" y="3996968"/>
            <a:ext cx="3497248" cy="5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B93-708C-43AE-B67C-1C67ADF0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7350-4AAB-4DC0-BB26-2551CD8F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basis of inheritance is the formation of a “is a” relationship between classes where the derived class is a specialization of the base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inheritance, the derived type is always implicitly also of its base type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hard drive is a type of storage medium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So is a USB thumb drive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Notice that the opposite is not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common to extend given types to add features such as </a:t>
            </a:r>
            <a:r>
              <a:rPr lang="en-US" dirty="0" err="1"/>
              <a:t>behaviour</a:t>
            </a:r>
            <a:r>
              <a:rPr lang="en-US" dirty="0"/>
              <a:t> and data – this is the purpose of inheritance.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1F94D-C163-40F5-80BD-68B5B3E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3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A72F-80CA-4E89-B8E9-24D8174F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211C-23E7-4BFA-A620-12ADAC30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operator attempts a conversion to a particular data type and assigns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the source type is not inherently of the target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strategy is significant because it avoids the exception that could result from 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operator, you are able to avoid additional try/catch handling code if the conversion is invalid, because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operator provides a way to attempt a cast without throwing an exception if the cast fails.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127AB-62FC-48F4-8999-C1F7005B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5E22-C12A-40C8-94B0-38FCAC3B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7301-5786-4583-B7E2-2330B450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abstract classes, interfaces cannot include any implementation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Instead, it defines a set of members that callers can rely on being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can be referred to as a “can do”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convention, in C# the interface name is </a:t>
            </a:r>
            <a:r>
              <a:rPr lang="en-US" dirty="0" err="1"/>
              <a:t>PascalCase</a:t>
            </a:r>
            <a:r>
              <a:rPr lang="en-US" dirty="0"/>
              <a:t> with a capital “</a:t>
            </a:r>
            <a:r>
              <a:rPr lang="en-US" b="1" dirty="0"/>
              <a:t>I</a:t>
            </a:r>
            <a:r>
              <a:rPr lang="en-US" dirty="0"/>
              <a:t>”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in Java,</a:t>
            </a:r>
            <a:r>
              <a:rPr lang="en-CA" dirty="0"/>
              <a:t> types that implement interfaces </a:t>
            </a:r>
            <a:r>
              <a:rPr lang="en-CA" b="1" dirty="0"/>
              <a:t>must</a:t>
            </a:r>
            <a:r>
              <a:rPr lang="en-CA" dirty="0"/>
              <a:t> declare methods with the same signatures as the methods declared by the implemented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power of interfaces is that they grant the ability to callers to switch among implementations without modifying the calling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38E9D-98B5-4647-A0EF-B5756800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30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4643-1FD6-4689-9A3F-5605C2D1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4A1C-AEE2-4D58-A08E-D9FCF894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have no implementation and no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 declarations have a single semicolon in place of curly braces after the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Fields (data) cannot appear in an interface declaration.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an interface requires the derived class to have certain data, it declares a property rather than a field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Since the property can not contain any implementation as part of the interface declaration, it cannot reference a backing field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57D4-3E95-4C18-9B64-2498CF1D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07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9089-E913-4515-BCCC-FC0453A5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C# does not allow access modifiers on interface members; instead, it automatically defines them as public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4C188-11C2-4A1B-BF42-478D6E3B24E4}"/>
              </a:ext>
            </a:extLst>
          </p:cNvPr>
          <p:cNvSpPr txBox="1"/>
          <p:nvPr/>
        </p:nvSpPr>
        <p:spPr>
          <a:xfrm>
            <a:off x="917168" y="2380744"/>
            <a:ext cx="736507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week4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56A9-0979-434E-BF77-03325623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BC4B-9761-4AA0-B2C8-578FC0BE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FAC5A-CAFA-4CB8-B2AA-EAE7424B6ECA}"/>
              </a:ext>
            </a:extLst>
          </p:cNvPr>
          <p:cNvSpPr txBox="1"/>
          <p:nvPr/>
        </p:nvSpPr>
        <p:spPr>
          <a:xfrm>
            <a:off x="4599706" y="3650749"/>
            <a:ext cx="667545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week4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LastUpdated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767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7DEF-2EBB-4029-AB2C-5E933BE7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D041-A436-475D-ADDF-3039FD15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 implementation is similar to deriving from a base class; the implemented interfaces appear in a comma-separated list along with the base class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Note: If an abstract class is defined, it must appear before any interfaces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Remember: A class may only derive from one class but may implement many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members of the interface must be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can never be instantiated; you cannot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create an interface, so interfaces do not </a:t>
            </a:r>
            <a:r>
              <a:rPr lang="en-CA" dirty="0"/>
              <a:t>have constructors or finalizers.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8729-D05D-48BF-9787-479F167E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7DEF-2EBB-4029-AB2C-5E933BE7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D041-A436-475D-ADDF-3039FD15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cannot include static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not possible to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modifier on interface members explicitly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 member implementation </a:t>
            </a:r>
            <a:r>
              <a:rPr lang="en-US" b="1" dirty="0"/>
              <a:t>does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require use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/>
              <a:t> keyword or any indication that this member is tied to the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define an implemented method as being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/>
              <a:t>, however, a derived class must override the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8729-D05D-48BF-9787-479F167E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52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96A3-2786-4D8B-96D2-4275738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Casting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E4B9-72CC-494F-806D-F4C24DDA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which implements an interface automatically inherits its type, therefore an object of the implemented class may be legally cast (implicitly or explicitly) to its interface type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Note: this is how you can implement polymorphism through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different types could implement a particular interface, therefore, you can never be certain that a “downward” cast will be successful.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Converting from an interface to one of its implementing types requires an explicit cast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D591-9F4B-44AA-92A6-6BE2BE19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99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8BAA-DF04-4920-89CE-E4B59A91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Interface Inheritance</a:t>
            </a:r>
            <a:br>
              <a:rPr lang="en-US" sz="5400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0DFF-6FBD-4119-874B-F8C84454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can implement other interfaces, resulting in an interface that inherits all the members in its base interfaces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3D55-9C72-4910-AE0B-727B5593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B6FDF-1733-4FED-B55D-CD26848F34B9}"/>
              </a:ext>
            </a:extLst>
          </p:cNvPr>
          <p:cNvSpPr txBox="1"/>
          <p:nvPr/>
        </p:nvSpPr>
        <p:spPr>
          <a:xfrm>
            <a:off x="4064921" y="4166456"/>
            <a:ext cx="73650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week4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8A3E6-23B8-451E-A5B8-0CD6E875D5B3}"/>
              </a:ext>
            </a:extLst>
          </p:cNvPr>
          <p:cNvSpPr txBox="1"/>
          <p:nvPr/>
        </p:nvSpPr>
        <p:spPr>
          <a:xfrm>
            <a:off x="880563" y="2281502"/>
            <a:ext cx="736507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week4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525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7C10-24C7-4A58-A676-0B520A38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Versioning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3474-6F26-48CB-9EC5-E450858E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creating a new version of a component that other developers have programmed against, you should not change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Interfaces define contracts, therefore changing interfaces is equivalent to changing the contract which could potentially break code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This includes deletion and addition to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creating a new version of the interface, a better mechanism is to implement the existing interface and allowing the programmer to choose to upgrade or to remain using the older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F5279-EE1A-4BAD-80F5-9506C8F4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2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</a:t>
            </a:r>
            <a:r>
              <a:rPr lang="en-US"/>
              <a:t>Lecture 04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671B-E0CA-4C4A-A2C2-66EDBB87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FB3-B39F-4B15-A59B-1F6F1A1B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Given a </a:t>
            </a:r>
            <a:r>
              <a:rPr lang="en-US" b="1" dirty="0"/>
              <a:t>Contact</a:t>
            </a:r>
            <a:r>
              <a:rPr lang="en-US" dirty="0"/>
              <a:t> class within a phone, you may decide to add calendaring support by adding an </a:t>
            </a:r>
            <a:r>
              <a:rPr lang="en-US" b="1" dirty="0"/>
              <a:t>Appointment</a:t>
            </a:r>
            <a:r>
              <a:rPr lang="en-US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redefining the methods and properties that are common to both classes, you might choose to refactor the </a:t>
            </a:r>
            <a:r>
              <a:rPr lang="en-US" b="1" dirty="0"/>
              <a:t>Contact</a:t>
            </a:r>
            <a:r>
              <a:rPr lang="en-US" dirty="0"/>
              <a:t> class to move the common methods and properties into a base class called </a:t>
            </a:r>
            <a:r>
              <a:rPr lang="en-US" b="1" dirty="0" err="1"/>
              <a:t>PdaItem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4B594-41C2-4F9C-9B53-22EF1C7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671B-E0CA-4C4A-A2C2-66EDBB87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4B594-41C2-4F9C-9B53-22EF1C7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12A2D-43D5-4EB1-9BCE-A0B2A1BD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95" y="1560511"/>
            <a:ext cx="7223608" cy="42296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445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7D3B-E94B-4DEC-9538-A06B106A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One Class from Another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268D-D062-479A-8E8C-7DC7C808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declaring a derived class, follow the class identifier with a colon and then the base class name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EA853-6E67-4A90-A286-27F58A50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DE066-1138-4C39-BC08-202FD2714C18}"/>
              </a:ext>
            </a:extLst>
          </p:cNvPr>
          <p:cNvSpPr txBox="1"/>
          <p:nvPr/>
        </p:nvSpPr>
        <p:spPr>
          <a:xfrm>
            <a:off x="762000" y="4196944"/>
            <a:ext cx="505203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Phone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9E425-1CF3-4D12-82E3-B725892722C9}"/>
              </a:ext>
            </a:extLst>
          </p:cNvPr>
          <p:cNvSpPr txBox="1"/>
          <p:nvPr/>
        </p:nvSpPr>
        <p:spPr>
          <a:xfrm>
            <a:off x="762001" y="2611144"/>
            <a:ext cx="505203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LastUpdated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1857F-DA0B-4AF2-8C18-7096F5D93F4D}"/>
              </a:ext>
            </a:extLst>
          </p:cNvPr>
          <p:cNvSpPr txBox="1"/>
          <p:nvPr/>
        </p:nvSpPr>
        <p:spPr>
          <a:xfrm>
            <a:off x="6168043" y="2973728"/>
            <a:ext cx="51905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contact.Name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"Boba Fett"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8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E31C-4ECB-4867-9317-FDE6CF54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One Class from Another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8C27-D80E-43E5-AB69-AA1E686F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though </a:t>
            </a:r>
            <a:r>
              <a:rPr lang="en-US" b="1" dirty="0"/>
              <a:t>Contact</a:t>
            </a:r>
            <a:r>
              <a:rPr lang="en-US" dirty="0"/>
              <a:t> does not directly have a property called Name, all instances of </a:t>
            </a:r>
            <a:r>
              <a:rPr lang="en-US" b="1" dirty="0"/>
              <a:t>Contact</a:t>
            </a:r>
            <a:r>
              <a:rPr lang="en-US" dirty="0"/>
              <a:t> can still access the Name property from </a:t>
            </a:r>
            <a:r>
              <a:rPr lang="en-US" b="1" dirty="0" err="1"/>
              <a:t>PdaItem</a:t>
            </a:r>
            <a:r>
              <a:rPr lang="en-US" dirty="0"/>
              <a:t> and use it as though it was part of </a:t>
            </a:r>
            <a:r>
              <a:rPr lang="en-US" b="1" dirty="0"/>
              <a:t>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Unless an alternative base class is specified, all classes will derive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209C-109F-4389-B8F4-E95BA61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AEFE-2217-47E9-8F06-CCC27F3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and Derived Type Casting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F09B-B36E-4C77-A502-1A9D0342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of the “is a” relationship, a derived type value can always be directly assigned to a base type variable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1421-9980-41B0-B7EB-EDCD94A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610F9-6827-472D-955B-B5E5AEF5DFC0}"/>
              </a:ext>
            </a:extLst>
          </p:cNvPr>
          <p:cNvSpPr txBox="1"/>
          <p:nvPr/>
        </p:nvSpPr>
        <p:spPr>
          <a:xfrm>
            <a:off x="2420079" y="2330147"/>
            <a:ext cx="7351839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Mad401.Lecture4 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contact.Name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"Boba Fett"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Derived types can be implicitly converted to base types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PdaItem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 = contact;</a:t>
            </a:r>
          </a:p>
          <a:p>
            <a:endParaRPr lang="en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Base types must be cast explicitly to derived types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contact = (</a:t>
            </a:r>
            <a:r>
              <a:rPr lang="en-CA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)item;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5459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5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20541</TotalTime>
  <Words>4823</Words>
  <Application>Microsoft Office PowerPoint</Application>
  <PresentationFormat>Widescreen</PresentationFormat>
  <Paragraphs>597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Century Schoolbook</vt:lpstr>
      <vt:lpstr>Consolas</vt:lpstr>
      <vt:lpstr>Consolas-Bold</vt:lpstr>
      <vt:lpstr>Consolas-Italic</vt:lpstr>
      <vt:lpstr>Corbel</vt:lpstr>
      <vt:lpstr>Courier New</vt:lpstr>
      <vt:lpstr>Open Sans</vt:lpstr>
      <vt:lpstr>Times New Roman</vt:lpstr>
      <vt:lpstr>Headlines</vt:lpstr>
      <vt:lpstr>C# Programming</vt:lpstr>
      <vt:lpstr>Introduction to C#</vt:lpstr>
      <vt:lpstr>Objectives</vt:lpstr>
      <vt:lpstr>Inheritance</vt:lpstr>
      <vt:lpstr>Inheritance Example</vt:lpstr>
      <vt:lpstr>Inheritance Example</vt:lpstr>
      <vt:lpstr>Deriving One Class from Another</vt:lpstr>
      <vt:lpstr>Deriving One Class from Another</vt:lpstr>
      <vt:lpstr>Base and Derived Type Casting </vt:lpstr>
      <vt:lpstr>Implicit vs Explicit Cast</vt:lpstr>
      <vt:lpstr>private Access Modifier</vt:lpstr>
      <vt:lpstr>protected Access Modifier</vt:lpstr>
      <vt:lpstr>Single Inheritance</vt:lpstr>
      <vt:lpstr>PowerPoint Presentation</vt:lpstr>
      <vt:lpstr>Example</vt:lpstr>
      <vt:lpstr>Sealed Classes</vt:lpstr>
      <vt:lpstr>virtual keyword</vt:lpstr>
      <vt:lpstr>override keyword</vt:lpstr>
      <vt:lpstr>Overriding Members</vt:lpstr>
      <vt:lpstr>Overriding Members</vt:lpstr>
      <vt:lpstr>Overriding Members</vt:lpstr>
      <vt:lpstr>new modifier</vt:lpstr>
      <vt:lpstr>new Example</vt:lpstr>
      <vt:lpstr>Sealing Virtual Members</vt:lpstr>
      <vt:lpstr>Base Member</vt:lpstr>
      <vt:lpstr>base Example</vt:lpstr>
      <vt:lpstr>Calling A Base Constructor</vt:lpstr>
      <vt:lpstr>base Example</vt:lpstr>
      <vt:lpstr>Abstract Classes</vt:lpstr>
      <vt:lpstr>Abstract Members</vt:lpstr>
      <vt:lpstr>Polymorphism</vt:lpstr>
      <vt:lpstr>Polymorphism Example</vt:lpstr>
      <vt:lpstr>System.Object</vt:lpstr>
      <vt:lpstr>Overloading ToString()</vt:lpstr>
      <vt:lpstr>ToString() Formatting</vt:lpstr>
      <vt:lpstr>ToString() Formatting</vt:lpstr>
      <vt:lpstr>Specifying the Precision</vt:lpstr>
      <vt:lpstr>Rounding</vt:lpstr>
      <vt:lpstr>is Operator</vt:lpstr>
      <vt:lpstr>as Operator</vt:lpstr>
      <vt:lpstr>Interfaces</vt:lpstr>
      <vt:lpstr>Interfaces</vt:lpstr>
      <vt:lpstr>Interface Example</vt:lpstr>
      <vt:lpstr>Interface Rules</vt:lpstr>
      <vt:lpstr>Interface Rules</vt:lpstr>
      <vt:lpstr>Interface Casting</vt:lpstr>
      <vt:lpstr>Interface Inheritance </vt:lpstr>
      <vt:lpstr>Versioning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/>
  <cp:lastModifiedBy>Nicholas Sylvestre</cp:lastModifiedBy>
  <cp:revision>1255</cp:revision>
  <cp:lastPrinted>2016-07-11T12:09:47Z</cp:lastPrinted>
  <dcterms:created xsi:type="dcterms:W3CDTF">2016-07-03T01:57:56Z</dcterms:created>
  <dcterms:modified xsi:type="dcterms:W3CDTF">2020-12-09T18:09:05Z</dcterms:modified>
</cp:coreProperties>
</file>