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6"/>
  </p:notesMasterIdLst>
  <p:handoutMasterIdLst>
    <p:handoutMasterId r:id="rId47"/>
  </p:handoutMasterIdLst>
  <p:sldIdLst>
    <p:sldId id="358" r:id="rId2"/>
    <p:sldId id="261" r:id="rId3"/>
    <p:sldId id="278"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52" r:id="rId36"/>
    <p:sldId id="353" r:id="rId37"/>
    <p:sldId id="349" r:id="rId38"/>
    <p:sldId id="350" r:id="rId39"/>
    <p:sldId id="351" r:id="rId40"/>
    <p:sldId id="354" r:id="rId41"/>
    <p:sldId id="355" r:id="rId42"/>
    <p:sldId id="356" r:id="rId43"/>
    <p:sldId id="357" r:id="rId44"/>
    <p:sldId id="277" r:id="rId4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EFCF5"/>
    <a:srgbClr val="F2F0EF"/>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varScale="1">
        <p:scale>
          <a:sx n="109" d="100"/>
          <a:sy n="109" d="100"/>
        </p:scale>
        <p:origin x="114" y="1092"/>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BD5C079-F8F1-4996-A646-9F0A5C5CD3E5}" type="datetimeFigureOut">
              <a:rPr lang="en-US" smtClean="0"/>
              <a:t>12/9/2020</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DAB886A-D7F0-49D9-BB6F-694EC40856C1}" type="slidenum">
              <a:rPr lang="en-US" smtClean="0"/>
              <a:t>‹#›</a:t>
            </a:fld>
            <a:endParaRPr lang="en-US" dirty="0"/>
          </a:p>
        </p:txBody>
      </p:sp>
    </p:spTree>
    <p:extLst>
      <p:ext uri="{BB962C8B-B14F-4D97-AF65-F5344CB8AC3E}">
        <p14:creationId xmlns:p14="http://schemas.microsoft.com/office/powerpoint/2010/main" val="3240406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0F01B42-AB72-44B8-96F7-97CD6A28FAD4}" type="datetimeFigureOut">
              <a:rPr lang="en-US" smtClean="0"/>
              <a:t>12/9/2020</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0010348-7857-4269-BB25-263CF30367F2}" type="slidenum">
              <a:rPr lang="en-US" smtClean="0"/>
              <a:t>‹#›</a:t>
            </a:fld>
            <a:endParaRPr lang="en-US" dirty="0"/>
          </a:p>
        </p:txBody>
      </p:sp>
    </p:spTree>
    <p:extLst>
      <p:ext uri="{BB962C8B-B14F-4D97-AF65-F5344CB8AC3E}">
        <p14:creationId xmlns:p14="http://schemas.microsoft.com/office/powerpoint/2010/main" val="3555368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300786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762000" y="2617078"/>
            <a:ext cx="10667998" cy="697622"/>
          </a:xfrm>
        </p:spPr>
        <p:txBody>
          <a:bodyPr/>
          <a:lstStyle>
            <a:lvl1pPr algn="ctr">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419721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57BFFEA6-FD0A-418C-BE47-3DCCF1ED53BD}"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75719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None/>
              <a:defRPr/>
            </a:lvl1pPr>
            <a:lvl2pPr marL="685800" indent="-283464">
              <a:buFont typeface="Open Sans" panose="020B0606030504020204" pitchFamily="34" charset="0"/>
              <a:buChar char="–"/>
              <a:defRPr/>
            </a:lvl2pPr>
            <a:lvl3pPr marL="1143000" indent="-283464">
              <a:buFont typeface="Arial" panose="020B0604020202020204" pitchFamily="34" charset="0"/>
              <a:buChar char="•"/>
              <a:defRPr/>
            </a:lvl3pPr>
            <a:lvl4pPr marL="1600200" indent="-283464">
              <a:buFont typeface="Open Sans" panose="020B0606030504020204" pitchFamily="34" charset="0"/>
              <a:buChar char="–"/>
              <a:defRPr/>
            </a:lvl4pPr>
            <a:lvl5pPr marL="2057400" indent="-283464">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280957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Ex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solidFill>
            <a:schemeClr val="bg1"/>
          </a:solidFill>
          <a:ln>
            <a:solidFill>
              <a:schemeClr val="tx1"/>
            </a:solidFill>
          </a:ln>
        </p:spPr>
        <p:txBody>
          <a:bodyPr>
            <a:normAutofit/>
          </a:bodyPr>
          <a:lstStyle>
            <a:lvl1pPr marL="0" indent="0">
              <a:lnSpc>
                <a:spcPct val="100000"/>
              </a:lnSpc>
              <a:spcBef>
                <a:spcPts val="0"/>
              </a:spcBef>
              <a:buNone/>
              <a:tabLst>
                <a:tab pos="365760" algn="l"/>
              </a:tabLst>
              <a:defRPr sz="1000" baseline="0">
                <a:latin typeface="Courier New" panose="02070309020205020404" pitchFamily="49" charset="0"/>
              </a:defRPr>
            </a:lvl1pPr>
            <a:lvl2pPr marL="685800" indent="-283464">
              <a:buFont typeface="Open Sans" panose="020B0606030504020204" pitchFamily="34" charset="0"/>
              <a:buChar char="–"/>
              <a:defRPr/>
            </a:lvl2pPr>
            <a:lvl3pPr marL="1143000" indent="-283464">
              <a:buFont typeface="Arial" panose="020B0604020202020204" pitchFamily="34" charset="0"/>
              <a:buChar char="•"/>
              <a:defRPr/>
            </a:lvl3pPr>
            <a:lvl4pPr marL="1600200" indent="-283464">
              <a:buFont typeface="Open Sans" panose="020B0606030504020204" pitchFamily="34" charset="0"/>
              <a:buChar char="–"/>
              <a:defRPr/>
            </a:lvl4pPr>
            <a:lvl5pPr marL="2057400" indent="-283464">
              <a:buFont typeface="Arial" panose="020B0604020202020204" pitchFamily="34" charset="0"/>
              <a:buChar char="•"/>
              <a:defRPr/>
            </a:lvl5pPr>
          </a:lstStyle>
          <a:p>
            <a:pPr lvl="0"/>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4207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61999" y="2059185"/>
            <a:ext cx="5342467" cy="39135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4467" y="2065903"/>
            <a:ext cx="5325530" cy="39068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39634736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10667998" cy="69762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62000" y="1387928"/>
            <a:ext cx="10667998" cy="469709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57BFFEA6-FD0A-418C-BE47-3DCCF1ED53BD}" type="slidenum">
              <a:rPr lang="en-US" smtClean="0"/>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871526"/>
      </p:ext>
    </p:extLst>
  </p:cSld>
  <p:clrMap bg1="lt1" tx1="dk1" bg2="lt2" tx2="dk2" accent1="accent1" accent2="accent2" accent3="accent3" accent4="accent4" accent5="accent5" accent6="accent6" hlink="hlink" folHlink="folHlink"/>
  <p:sldLayoutIdLst>
    <p:sldLayoutId id="2147483762" r:id="rId1"/>
    <p:sldLayoutId id="2147483764" r:id="rId2"/>
    <p:sldLayoutId id="2147483759" r:id="rId3"/>
    <p:sldLayoutId id="2147483758" r:id="rId4"/>
    <p:sldLayoutId id="2147483763" r:id="rId5"/>
    <p:sldLayoutId id="2147483760" r:id="rId6"/>
  </p:sldLayoutIdLst>
  <p:hf hdr="0" ftr="0" dt="0"/>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CA" sz="6000" i="0" dirty="0"/>
              <a:t>C# Programming</a:t>
            </a:r>
            <a:endParaRPr lang="en-US" sz="4000" dirty="0"/>
          </a:p>
        </p:txBody>
      </p:sp>
      <p:sp>
        <p:nvSpPr>
          <p:cNvPr id="6" name="Text Placeholder 5"/>
          <p:cNvSpPr>
            <a:spLocks noGrp="1"/>
          </p:cNvSpPr>
          <p:nvPr>
            <p:ph type="body" idx="1"/>
          </p:nvPr>
        </p:nvSpPr>
        <p:spPr/>
        <p:txBody>
          <a:bodyPr/>
          <a:lstStyle/>
          <a:p>
            <a:r>
              <a:rPr lang="en-US" dirty="0"/>
              <a:t>MAD401</a:t>
            </a:r>
          </a:p>
        </p:txBody>
      </p:sp>
    </p:spTree>
    <p:extLst>
      <p:ext uri="{BB962C8B-B14F-4D97-AF65-F5344CB8AC3E}">
        <p14:creationId xmlns:p14="http://schemas.microsoft.com/office/powerpoint/2010/main" val="380401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EB3-7F07-4478-AD3E-D81646515263}"/>
              </a:ext>
            </a:extLst>
          </p:cNvPr>
          <p:cNvSpPr>
            <a:spLocks noGrp="1"/>
          </p:cNvSpPr>
          <p:nvPr>
            <p:ph type="title"/>
          </p:nvPr>
        </p:nvSpPr>
        <p:spPr/>
        <p:txBody>
          <a:bodyPr>
            <a:normAutofit fontScale="90000"/>
          </a:bodyPr>
          <a:lstStyle/>
          <a:p>
            <a:r>
              <a:rPr lang="en-US" dirty="0"/>
              <a:t>Structs</a:t>
            </a:r>
          </a:p>
        </p:txBody>
      </p:sp>
      <p:sp>
        <p:nvSpPr>
          <p:cNvPr id="3" name="Content Placeholder 2">
            <a:extLst>
              <a:ext uri="{FF2B5EF4-FFF2-40B4-BE49-F238E27FC236}">
                <a16:creationId xmlns:a16="http://schemas.microsoft.com/office/drawing/2014/main" id="{32D3E9A6-378E-4A79-8C9E-C9BCA3A4F4C6}"/>
              </a:ext>
            </a:extLst>
          </p:cNvPr>
          <p:cNvSpPr>
            <a:spLocks noGrp="1"/>
          </p:cNvSpPr>
          <p:nvPr>
            <p:ph idx="1"/>
          </p:nvPr>
        </p:nvSpPr>
        <p:spPr/>
        <p:txBody>
          <a:bodyPr/>
          <a:lstStyle/>
          <a:p>
            <a:pPr marL="342900" indent="-342900">
              <a:buFont typeface="Arial" panose="020B0604020202020204" pitchFamily="34" charset="0"/>
              <a:buChar char="•"/>
            </a:pPr>
            <a:r>
              <a:rPr lang="en-US" dirty="0"/>
              <a:t>All of the C# primitive types are value types, with the exception of </a:t>
            </a:r>
            <a:r>
              <a:rPr lang="en-US" dirty="0">
                <a:latin typeface="Courier New" panose="02070309020205020404" pitchFamily="49" charset="0"/>
                <a:cs typeface="Courier New" panose="02070309020205020404" pitchFamily="49" charset="0"/>
              </a:rPr>
              <a:t>string</a:t>
            </a:r>
            <a:r>
              <a:rPr lang="en-US" dirty="0"/>
              <a:t> and </a:t>
            </a:r>
            <a:r>
              <a:rPr lang="en-US" dirty="0">
                <a:latin typeface="Courier New" panose="02070309020205020404" pitchFamily="49" charset="0"/>
                <a:cs typeface="Courier New" panose="02070309020205020404" pitchFamily="49" charset="0"/>
              </a:rPr>
              <a:t>object</a:t>
            </a:r>
            <a:r>
              <a:rPr lang="en-US" dirty="0"/>
              <a:t>, which are reference types</a:t>
            </a:r>
          </a:p>
          <a:p>
            <a:pPr marL="342900" indent="-342900">
              <a:buFont typeface="Arial" panose="020B0604020202020204" pitchFamily="34" charset="0"/>
              <a:buChar char="•"/>
            </a:pPr>
            <a:r>
              <a:rPr lang="en-US" dirty="0"/>
              <a:t>It is also possible for developers to define their own value types</a:t>
            </a:r>
          </a:p>
          <a:p>
            <a:pPr marL="342900" indent="-342900">
              <a:buFont typeface="Arial" panose="020B0604020202020204" pitchFamily="34" charset="0"/>
              <a:buChar char="•"/>
            </a:pPr>
            <a:r>
              <a:rPr lang="en-US" dirty="0"/>
              <a:t>To define a custom value type, you use a similar syntax as you would use to define </a:t>
            </a:r>
            <a:r>
              <a:rPr lang="en-US" dirty="0">
                <a:latin typeface="Courier New" panose="02070309020205020404" pitchFamily="49" charset="0"/>
                <a:cs typeface="Courier New" panose="02070309020205020404" pitchFamily="49" charset="0"/>
              </a:rPr>
              <a:t>class</a:t>
            </a:r>
            <a:r>
              <a:rPr lang="en-US" dirty="0"/>
              <a:t> and </a:t>
            </a:r>
            <a:r>
              <a:rPr lang="en-US" dirty="0">
                <a:latin typeface="Courier New" panose="02070309020205020404" pitchFamily="49" charset="0"/>
                <a:cs typeface="Courier New" panose="02070309020205020404" pitchFamily="49" charset="0"/>
              </a:rPr>
              <a:t>interface</a:t>
            </a:r>
            <a:r>
              <a:rPr lang="en-US" dirty="0"/>
              <a:t> types. The key difference in the syntax is that value types use the keyword </a:t>
            </a:r>
            <a:r>
              <a:rPr lang="en-US" dirty="0">
                <a:latin typeface="Courier New" panose="02070309020205020404" pitchFamily="49" charset="0"/>
                <a:cs typeface="Courier New" panose="02070309020205020404" pitchFamily="49" charset="0"/>
              </a:rPr>
              <a:t>struct</a:t>
            </a:r>
          </a:p>
          <a:p>
            <a:pPr marL="342900" indent="-342900">
              <a:buFont typeface="Arial" panose="020B0604020202020204" pitchFamily="34" charset="0"/>
              <a:buChar char="•"/>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ABA772F4-3EFD-4467-A8C9-4B0865E4BB36}"/>
              </a:ext>
            </a:extLst>
          </p:cNvPr>
          <p:cNvSpPr>
            <a:spLocks noGrp="1"/>
          </p:cNvSpPr>
          <p:nvPr>
            <p:ph type="sldNum" sz="quarter" idx="12"/>
          </p:nvPr>
        </p:nvSpPr>
        <p:spPr/>
        <p:txBody>
          <a:bodyPr/>
          <a:lstStyle/>
          <a:p>
            <a:fld id="{57BFFEA6-FD0A-418C-BE47-3DCCF1ED53BD}" type="slidenum">
              <a:rPr lang="en-US" smtClean="0"/>
              <a:t>10</a:t>
            </a:fld>
            <a:endParaRPr lang="en-US" dirty="0"/>
          </a:p>
        </p:txBody>
      </p:sp>
    </p:spTree>
    <p:extLst>
      <p:ext uri="{BB962C8B-B14F-4D97-AF65-F5344CB8AC3E}">
        <p14:creationId xmlns:p14="http://schemas.microsoft.com/office/powerpoint/2010/main" val="3891964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E46EE-99F0-4609-950A-204FF9883812}"/>
              </a:ext>
            </a:extLst>
          </p:cNvPr>
          <p:cNvSpPr>
            <a:spLocks noGrp="1"/>
          </p:cNvSpPr>
          <p:nvPr>
            <p:ph type="title"/>
          </p:nvPr>
        </p:nvSpPr>
        <p:spPr/>
        <p:txBody>
          <a:bodyPr>
            <a:normAutofit fontScale="90000"/>
          </a:bodyPr>
          <a:lstStyle/>
          <a:p>
            <a:r>
              <a:rPr lang="en-US" dirty="0"/>
              <a:t>Structs</a:t>
            </a:r>
          </a:p>
        </p:txBody>
      </p:sp>
      <p:sp>
        <p:nvSpPr>
          <p:cNvPr id="3" name="Content Placeholder 2">
            <a:extLst>
              <a:ext uri="{FF2B5EF4-FFF2-40B4-BE49-F238E27FC236}">
                <a16:creationId xmlns:a16="http://schemas.microsoft.com/office/drawing/2014/main" id="{76A517DE-BE9F-4223-8451-1C6F14E952F1}"/>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As with classes, structs may contain methods and constructors.</a:t>
            </a:r>
          </a:p>
          <a:p>
            <a:pPr marL="342900" indent="-342900">
              <a:buFont typeface="Arial" panose="020B0604020202020204" pitchFamily="34" charset="0"/>
              <a:buChar char="•"/>
            </a:pPr>
            <a:r>
              <a:rPr lang="en-US" dirty="0"/>
              <a:t>When no default constructor is provided, the C# compiler automatically generates a default constructor that initializes all fields to their default values. </a:t>
            </a:r>
          </a:p>
          <a:p>
            <a:pPr marL="1028700" lvl="1" indent="-342900">
              <a:buFont typeface="Arial" panose="020B0604020202020204" pitchFamily="34" charset="0"/>
              <a:buChar char="•"/>
            </a:pPr>
            <a:r>
              <a:rPr lang="en-US" dirty="0"/>
              <a:t>The default value is null for a field of reference type data, a zero value for a field of numeric type, false for a field of Boolean type, and so on.</a:t>
            </a:r>
          </a:p>
          <a:p>
            <a:pPr marL="342900" indent="-342900">
              <a:buFont typeface="Arial" panose="020B0604020202020204" pitchFamily="34" charset="0"/>
              <a:buChar char="•"/>
            </a:pPr>
            <a:r>
              <a:rPr lang="en-US" dirty="0"/>
              <a:t>To ensure that a local value type variable can be fully initialized by a constructor, every constructor in a struct </a:t>
            </a:r>
            <a:r>
              <a:rPr lang="en-US" b="1" dirty="0"/>
              <a:t>must</a:t>
            </a:r>
            <a:r>
              <a:rPr lang="en-US" dirty="0"/>
              <a:t> initialize all fields within the struct</a:t>
            </a:r>
          </a:p>
          <a:p>
            <a:pPr marL="1028700" lvl="1" indent="-342900">
              <a:buFont typeface="Arial" panose="020B0604020202020204" pitchFamily="34" charset="0"/>
              <a:buChar char="•"/>
            </a:pPr>
            <a:r>
              <a:rPr lang="en-US" dirty="0"/>
              <a:t>Failure to initialize all data within the struct causes a compile-time error.</a:t>
            </a:r>
          </a:p>
        </p:txBody>
      </p:sp>
      <p:sp>
        <p:nvSpPr>
          <p:cNvPr id="4" name="Slide Number Placeholder 3">
            <a:extLst>
              <a:ext uri="{FF2B5EF4-FFF2-40B4-BE49-F238E27FC236}">
                <a16:creationId xmlns:a16="http://schemas.microsoft.com/office/drawing/2014/main" id="{61C8590C-0CF8-4817-83B6-70AF4FDC1339}"/>
              </a:ext>
            </a:extLst>
          </p:cNvPr>
          <p:cNvSpPr>
            <a:spLocks noGrp="1"/>
          </p:cNvSpPr>
          <p:nvPr>
            <p:ph type="sldNum" sz="quarter" idx="12"/>
          </p:nvPr>
        </p:nvSpPr>
        <p:spPr/>
        <p:txBody>
          <a:bodyPr/>
          <a:lstStyle/>
          <a:p>
            <a:fld id="{57BFFEA6-FD0A-418C-BE47-3DCCF1ED53BD}" type="slidenum">
              <a:rPr lang="en-US" smtClean="0"/>
              <a:t>11</a:t>
            </a:fld>
            <a:endParaRPr lang="en-US" dirty="0"/>
          </a:p>
        </p:txBody>
      </p:sp>
    </p:spTree>
    <p:extLst>
      <p:ext uri="{BB962C8B-B14F-4D97-AF65-F5344CB8AC3E}">
        <p14:creationId xmlns:p14="http://schemas.microsoft.com/office/powerpoint/2010/main" val="38222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25D7-56C5-4109-8C68-50CAC0AB058B}"/>
              </a:ext>
            </a:extLst>
          </p:cNvPr>
          <p:cNvSpPr>
            <a:spLocks noGrp="1"/>
          </p:cNvSpPr>
          <p:nvPr>
            <p:ph type="title"/>
          </p:nvPr>
        </p:nvSpPr>
        <p:spPr/>
        <p:txBody>
          <a:bodyPr>
            <a:normAutofit fontScale="90000"/>
          </a:bodyPr>
          <a:lstStyle/>
          <a:p>
            <a:r>
              <a:rPr lang="en-US" dirty="0"/>
              <a:t>Boxing</a:t>
            </a:r>
          </a:p>
        </p:txBody>
      </p:sp>
      <p:sp>
        <p:nvSpPr>
          <p:cNvPr id="3" name="Content Placeholder 2">
            <a:extLst>
              <a:ext uri="{FF2B5EF4-FFF2-40B4-BE49-F238E27FC236}">
                <a16:creationId xmlns:a16="http://schemas.microsoft.com/office/drawing/2014/main" id="{6410CDB5-8341-43EF-AABD-CB60C7E2983C}"/>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dirty="0"/>
              <a:t>Boxing is the process of converting a variable of value type that directly refers its data to a reference type that refers to a location on the garbage-collected heap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reverse operation is called unboxing</a:t>
            </a:r>
          </a:p>
          <a:p>
            <a:pPr marL="342900" indent="-342900">
              <a:buFont typeface="Arial" panose="020B0604020202020204" pitchFamily="34" charset="0"/>
              <a:buChar char="•"/>
            </a:pPr>
            <a:r>
              <a:rPr lang="en-US" dirty="0"/>
              <a:t>The unboxing conversion checks whether the type of the boxed value is compatible with the type to which the value is being unboxed, and then results in a copy of the value stored in the heap location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Every boxing operation involves both an allocation and a copy; every unboxing operation involves a type check and a copy</a:t>
            </a:r>
          </a:p>
        </p:txBody>
      </p:sp>
      <p:sp>
        <p:nvSpPr>
          <p:cNvPr id="4" name="Slide Number Placeholder 3">
            <a:extLst>
              <a:ext uri="{FF2B5EF4-FFF2-40B4-BE49-F238E27FC236}">
                <a16:creationId xmlns:a16="http://schemas.microsoft.com/office/drawing/2014/main" id="{2A3EB19D-7B09-4B23-8F19-30E7302FE245}"/>
              </a:ext>
            </a:extLst>
          </p:cNvPr>
          <p:cNvSpPr>
            <a:spLocks noGrp="1"/>
          </p:cNvSpPr>
          <p:nvPr>
            <p:ph type="sldNum" sz="quarter" idx="12"/>
          </p:nvPr>
        </p:nvSpPr>
        <p:spPr/>
        <p:txBody>
          <a:bodyPr/>
          <a:lstStyle/>
          <a:p>
            <a:fld id="{57BFFEA6-FD0A-418C-BE47-3DCCF1ED53BD}" type="slidenum">
              <a:rPr lang="en-US" smtClean="0"/>
              <a:t>12</a:t>
            </a:fld>
            <a:endParaRPr lang="en-US" dirty="0"/>
          </a:p>
        </p:txBody>
      </p:sp>
    </p:spTree>
    <p:extLst>
      <p:ext uri="{BB962C8B-B14F-4D97-AF65-F5344CB8AC3E}">
        <p14:creationId xmlns:p14="http://schemas.microsoft.com/office/powerpoint/2010/main" val="41158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D1D8-1AD8-44DA-80C0-ED7D01A63295}"/>
              </a:ext>
            </a:extLst>
          </p:cNvPr>
          <p:cNvSpPr>
            <a:spLocks noGrp="1"/>
          </p:cNvSpPr>
          <p:nvPr>
            <p:ph type="title"/>
          </p:nvPr>
        </p:nvSpPr>
        <p:spPr/>
        <p:txBody>
          <a:bodyPr>
            <a:normAutofit fontScale="90000"/>
          </a:bodyPr>
          <a:lstStyle/>
          <a:p>
            <a:r>
              <a:rPr lang="en-US" dirty="0" err="1"/>
              <a:t>Enums</a:t>
            </a:r>
            <a:endParaRPr lang="en-US" dirty="0"/>
          </a:p>
        </p:txBody>
      </p:sp>
      <p:sp>
        <p:nvSpPr>
          <p:cNvPr id="3" name="Content Placeholder 2">
            <a:extLst>
              <a:ext uri="{FF2B5EF4-FFF2-40B4-BE49-F238E27FC236}">
                <a16:creationId xmlns:a16="http://schemas.microsoft.com/office/drawing/2014/main" id="{E322EA09-F043-4F08-A5E0-F86C914E6A57}"/>
              </a:ext>
            </a:extLst>
          </p:cNvPr>
          <p:cNvSpPr>
            <a:spLocks noGrp="1"/>
          </p:cNvSpPr>
          <p:nvPr>
            <p:ph idx="1"/>
          </p:nvPr>
        </p:nvSpPr>
        <p:spPr/>
        <p:txBody>
          <a:bodyPr>
            <a:normAutofit fontScale="92500"/>
          </a:bodyPr>
          <a:lstStyle/>
          <a:p>
            <a:pPr marL="342900" indent="-342900">
              <a:buFont typeface="Arial" panose="020B0604020202020204" pitchFamily="34" charset="0"/>
              <a:buChar char="•"/>
            </a:pPr>
            <a:r>
              <a:rPr lang="en-US" dirty="0"/>
              <a:t>An </a:t>
            </a:r>
            <a:r>
              <a:rPr lang="en-US" dirty="0" err="1">
                <a:latin typeface="Courier New" panose="02070309020205020404" pitchFamily="49" charset="0"/>
                <a:cs typeface="Courier New" panose="02070309020205020404" pitchFamily="49" charset="0"/>
              </a:rPr>
              <a:t>enum</a:t>
            </a:r>
            <a:r>
              <a:rPr lang="en-US" dirty="0"/>
              <a:t> is a value type that the developer can declare. The key characteristic of an </a:t>
            </a:r>
            <a:r>
              <a:rPr lang="en-US" dirty="0" err="1">
                <a:latin typeface="Courier New" panose="02070309020205020404" pitchFamily="49" charset="0"/>
                <a:cs typeface="Courier New" panose="02070309020205020404" pitchFamily="49" charset="0"/>
              </a:rPr>
              <a:t>enum</a:t>
            </a:r>
            <a:r>
              <a:rPr lang="en-US" dirty="0"/>
              <a:t> is that it declares at compile time a set of possible constant values that can be referred to by name, thereby making the code easier to read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Note: An </a:t>
            </a:r>
            <a:r>
              <a:rPr lang="en-US" dirty="0" err="1">
                <a:latin typeface="Courier New" panose="02070309020205020404" pitchFamily="49" charset="0"/>
                <a:cs typeface="Courier New" panose="02070309020205020404" pitchFamily="49" charset="0"/>
              </a:rPr>
              <a:t>enum</a:t>
            </a:r>
            <a:r>
              <a:rPr lang="en-US" dirty="0"/>
              <a:t> name should be singular</a:t>
            </a:r>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A9120EF1-AD26-45DB-A412-6785AF1A785E}"/>
              </a:ext>
            </a:extLst>
          </p:cNvPr>
          <p:cNvSpPr>
            <a:spLocks noGrp="1"/>
          </p:cNvSpPr>
          <p:nvPr>
            <p:ph type="sldNum" sz="quarter" idx="12"/>
          </p:nvPr>
        </p:nvSpPr>
        <p:spPr/>
        <p:txBody>
          <a:bodyPr/>
          <a:lstStyle/>
          <a:p>
            <a:fld id="{57BFFEA6-FD0A-418C-BE47-3DCCF1ED53BD}" type="slidenum">
              <a:rPr lang="en-US" smtClean="0"/>
              <a:t>13</a:t>
            </a:fld>
            <a:endParaRPr lang="en-US" dirty="0"/>
          </a:p>
        </p:txBody>
      </p:sp>
      <p:sp>
        <p:nvSpPr>
          <p:cNvPr id="5" name="TextBox 4">
            <a:extLst>
              <a:ext uri="{FF2B5EF4-FFF2-40B4-BE49-F238E27FC236}">
                <a16:creationId xmlns:a16="http://schemas.microsoft.com/office/drawing/2014/main" id="{311C3EF2-3D66-466C-9EFD-D6897D8D0E57}"/>
              </a:ext>
            </a:extLst>
          </p:cNvPr>
          <p:cNvSpPr txBox="1"/>
          <p:nvPr/>
        </p:nvSpPr>
        <p:spPr>
          <a:xfrm>
            <a:off x="3569984" y="2788696"/>
            <a:ext cx="5052030" cy="2677656"/>
          </a:xfrm>
          <a:prstGeom prst="rect">
            <a:avLst/>
          </a:prstGeom>
          <a:solidFill>
            <a:schemeClr val="bg1"/>
          </a:solidFill>
          <a:ln>
            <a:solidFill>
              <a:schemeClr val="accent1"/>
            </a:solidFill>
          </a:ln>
        </p:spPr>
        <p:txBody>
          <a:bodyPr wrap="square" rtlCol="0">
            <a:spAutoFit/>
          </a:bodyPr>
          <a:lstStyle/>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Mad401.Lecture5 </a:t>
            </a:r>
            <a:r>
              <a:rPr lang="en-CA"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enum</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Day</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Monday,</a:t>
            </a:r>
          </a:p>
          <a:p>
            <a:r>
              <a:rPr lang="en-US" sz="1400" dirty="0">
                <a:solidFill>
                  <a:srgbClr val="000000"/>
                </a:solidFill>
                <a:latin typeface="Consolas" panose="020B0609020204030204" pitchFamily="49" charset="0"/>
              </a:rPr>
              <a:t>        Tuesday,</a:t>
            </a:r>
          </a:p>
          <a:p>
            <a:r>
              <a:rPr lang="en-US" sz="1400" dirty="0">
                <a:solidFill>
                  <a:srgbClr val="000000"/>
                </a:solidFill>
                <a:latin typeface="Consolas" panose="020B0609020204030204" pitchFamily="49" charset="0"/>
              </a:rPr>
              <a:t>        Wednesday,</a:t>
            </a:r>
          </a:p>
          <a:p>
            <a:r>
              <a:rPr lang="en-US" sz="1400" dirty="0">
                <a:solidFill>
                  <a:srgbClr val="000000"/>
                </a:solidFill>
                <a:latin typeface="Consolas" panose="020B0609020204030204" pitchFamily="49" charset="0"/>
              </a:rPr>
              <a:t>        Thursday,</a:t>
            </a:r>
          </a:p>
          <a:p>
            <a:r>
              <a:rPr lang="en-US" sz="1400" dirty="0">
                <a:solidFill>
                  <a:srgbClr val="000000"/>
                </a:solidFill>
                <a:latin typeface="Consolas" panose="020B0609020204030204" pitchFamily="49" charset="0"/>
              </a:rPr>
              <a:t>        Friday,</a:t>
            </a:r>
          </a:p>
          <a:p>
            <a:r>
              <a:rPr lang="en-US" sz="1400" dirty="0">
                <a:solidFill>
                  <a:srgbClr val="000000"/>
                </a:solidFill>
                <a:latin typeface="Consolas" panose="020B0609020204030204" pitchFamily="49" charset="0"/>
              </a:rPr>
              <a:t>        Saturday,</a:t>
            </a:r>
          </a:p>
          <a:p>
            <a:r>
              <a:rPr lang="en-US" sz="1400" dirty="0">
                <a:solidFill>
                  <a:srgbClr val="000000"/>
                </a:solidFill>
                <a:latin typeface="Consolas" panose="020B0609020204030204" pitchFamily="49" charset="0"/>
              </a:rPr>
              <a:t>        Sunday</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15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008E-9ACA-4D87-94FA-09A6C19EF74B}"/>
              </a:ext>
            </a:extLst>
          </p:cNvPr>
          <p:cNvSpPr>
            <a:spLocks noGrp="1"/>
          </p:cNvSpPr>
          <p:nvPr>
            <p:ph type="title"/>
          </p:nvPr>
        </p:nvSpPr>
        <p:spPr/>
        <p:txBody>
          <a:bodyPr>
            <a:normAutofit fontScale="90000"/>
          </a:bodyPr>
          <a:lstStyle/>
          <a:p>
            <a:r>
              <a:rPr lang="en-US" dirty="0" err="1"/>
              <a:t>Enums</a:t>
            </a:r>
            <a:endParaRPr lang="en-US" dirty="0"/>
          </a:p>
        </p:txBody>
      </p:sp>
      <p:sp>
        <p:nvSpPr>
          <p:cNvPr id="3" name="Content Placeholder 2">
            <a:extLst>
              <a:ext uri="{FF2B5EF4-FFF2-40B4-BE49-F238E27FC236}">
                <a16:creationId xmlns:a16="http://schemas.microsoft.com/office/drawing/2014/main" id="{9A133955-07BA-48F0-AF91-A1F9AF415C98}"/>
              </a:ext>
            </a:extLst>
          </p:cNvPr>
          <p:cNvSpPr>
            <a:spLocks noGrp="1"/>
          </p:cNvSpPr>
          <p:nvPr>
            <p:ph idx="1"/>
          </p:nvPr>
        </p:nvSpPr>
        <p:spPr/>
        <p:txBody>
          <a:bodyPr>
            <a:normAutofit fontScale="92500"/>
          </a:bodyPr>
          <a:lstStyle/>
          <a:p>
            <a:pPr marL="342900" indent="-342900">
              <a:buFont typeface="Arial" panose="020B0604020202020204" pitchFamily="34" charset="0"/>
              <a:buChar char="•"/>
            </a:pPr>
            <a:r>
              <a:rPr lang="en-US" dirty="0"/>
              <a:t>You use an </a:t>
            </a:r>
            <a:r>
              <a:rPr lang="en-US" dirty="0" err="1">
                <a:latin typeface="Courier New" panose="02070309020205020404" pitchFamily="49" charset="0"/>
                <a:cs typeface="Courier New" panose="02070309020205020404" pitchFamily="49" charset="0"/>
              </a:rPr>
              <a:t>enum</a:t>
            </a:r>
            <a:r>
              <a:rPr lang="en-US" dirty="0"/>
              <a:t> value by prefixing it with the </a:t>
            </a:r>
            <a:r>
              <a:rPr lang="en-US" dirty="0" err="1"/>
              <a:t>enum</a:t>
            </a:r>
            <a:r>
              <a:rPr lang="en-US" dirty="0"/>
              <a:t> name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Enum</a:t>
            </a:r>
            <a:r>
              <a:rPr lang="en-US" dirty="0"/>
              <a:t> values are actually implemented as nothing more than integer constants. </a:t>
            </a:r>
          </a:p>
          <a:p>
            <a:pPr marL="342900" indent="-342900">
              <a:buFont typeface="Arial" panose="020B0604020202020204" pitchFamily="34" charset="0"/>
              <a:buChar char="•"/>
            </a:pPr>
            <a:r>
              <a:rPr lang="en-US" dirty="0"/>
              <a:t>By default, the first </a:t>
            </a:r>
            <a:r>
              <a:rPr lang="en-US" dirty="0" err="1">
                <a:latin typeface="Courier New" panose="02070309020205020404" pitchFamily="49" charset="0"/>
                <a:cs typeface="Courier New" panose="02070309020205020404" pitchFamily="49" charset="0"/>
              </a:rPr>
              <a:t>enum</a:t>
            </a:r>
            <a:r>
              <a:rPr lang="en-US" dirty="0"/>
              <a:t> value is given the value 0, and each subsequent entry increases by 1. However, you can assign explicit values to </a:t>
            </a:r>
            <a:r>
              <a:rPr lang="en-US" dirty="0" err="1"/>
              <a:t>enums</a:t>
            </a:r>
            <a:endParaRPr lang="en-US" dirty="0"/>
          </a:p>
          <a:p>
            <a:pPr marL="342900"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Enums</a:t>
            </a:r>
            <a:r>
              <a:rPr lang="en-US" dirty="0"/>
              <a:t> underlying value type is </a:t>
            </a:r>
            <a:r>
              <a:rPr lang="en-US" dirty="0">
                <a:latin typeface="Courier New" panose="02070309020205020404" pitchFamily="49" charset="0"/>
                <a:cs typeface="Courier New" panose="02070309020205020404" pitchFamily="49" charset="0"/>
              </a:rPr>
              <a:t>int</a:t>
            </a:r>
          </a:p>
          <a:p>
            <a:pPr marL="1028700" lvl="1" indent="-342900">
              <a:buFont typeface="Arial" panose="020B0604020202020204" pitchFamily="34" charset="0"/>
              <a:buChar char="•"/>
            </a:pPr>
            <a:r>
              <a:rPr lang="en-US" dirty="0"/>
              <a:t>The base class for all </a:t>
            </a:r>
            <a:r>
              <a:rPr lang="en-US" dirty="0" err="1"/>
              <a:t>enums</a:t>
            </a:r>
            <a:r>
              <a:rPr lang="en-US" dirty="0"/>
              <a:t> is </a:t>
            </a:r>
            <a:r>
              <a:rPr lang="en-US" dirty="0" err="1"/>
              <a:t>System.Enum</a:t>
            </a:r>
            <a:r>
              <a:rPr lang="en-US" dirty="0"/>
              <a:t>, which in turn is derived from </a:t>
            </a:r>
            <a:r>
              <a:rPr lang="en-US" dirty="0" err="1"/>
              <a:t>System.ValueType</a:t>
            </a:r>
            <a:r>
              <a:rPr lang="en-US" dirty="0"/>
              <a:t>.</a:t>
            </a:r>
          </a:p>
        </p:txBody>
      </p:sp>
      <p:sp>
        <p:nvSpPr>
          <p:cNvPr id="4" name="Slide Number Placeholder 3">
            <a:extLst>
              <a:ext uri="{FF2B5EF4-FFF2-40B4-BE49-F238E27FC236}">
                <a16:creationId xmlns:a16="http://schemas.microsoft.com/office/drawing/2014/main" id="{B53787C0-E0DE-4ACA-8746-DD4BE2E29FE7}"/>
              </a:ext>
            </a:extLst>
          </p:cNvPr>
          <p:cNvSpPr>
            <a:spLocks noGrp="1"/>
          </p:cNvSpPr>
          <p:nvPr>
            <p:ph type="sldNum" sz="quarter" idx="12"/>
          </p:nvPr>
        </p:nvSpPr>
        <p:spPr/>
        <p:txBody>
          <a:bodyPr/>
          <a:lstStyle/>
          <a:p>
            <a:fld id="{57BFFEA6-FD0A-418C-BE47-3DCCF1ED53BD}" type="slidenum">
              <a:rPr lang="en-US" smtClean="0"/>
              <a:t>14</a:t>
            </a:fld>
            <a:endParaRPr lang="en-US" dirty="0"/>
          </a:p>
        </p:txBody>
      </p:sp>
      <p:sp>
        <p:nvSpPr>
          <p:cNvPr id="5" name="TextBox 4">
            <a:extLst>
              <a:ext uri="{FF2B5EF4-FFF2-40B4-BE49-F238E27FC236}">
                <a16:creationId xmlns:a16="http://schemas.microsoft.com/office/drawing/2014/main" id="{08CD8D24-8E62-40C9-A31E-18DC7115FE0E}"/>
              </a:ext>
            </a:extLst>
          </p:cNvPr>
          <p:cNvSpPr txBox="1"/>
          <p:nvPr/>
        </p:nvSpPr>
        <p:spPr>
          <a:xfrm>
            <a:off x="4875899" y="2131748"/>
            <a:ext cx="2440199" cy="369332"/>
          </a:xfrm>
          <a:prstGeom prst="rect">
            <a:avLst/>
          </a:prstGeom>
          <a:solidFill>
            <a:schemeClr val="bg1"/>
          </a:solidFill>
          <a:ln>
            <a:solidFill>
              <a:schemeClr val="accent1"/>
            </a:solidFill>
          </a:ln>
        </p:spPr>
        <p:txBody>
          <a:bodyPr wrap="square" rtlCol="0">
            <a:spAutoFit/>
          </a:bodyPr>
          <a:lstStyle/>
          <a:p>
            <a:r>
              <a:rPr lang="en-US" dirty="0" err="1">
                <a:solidFill>
                  <a:srgbClr val="2B91AF"/>
                </a:solidFill>
                <a:latin typeface="Consolas" panose="020B0609020204030204" pitchFamily="49" charset="0"/>
              </a:rPr>
              <a:t>Day</a:t>
            </a:r>
            <a:r>
              <a:rPr lang="en-US" dirty="0" err="1">
                <a:solidFill>
                  <a:srgbClr val="000000"/>
                </a:solidFill>
                <a:latin typeface="Consolas" panose="020B0609020204030204" pitchFamily="49" charset="0"/>
              </a:rPr>
              <a:t>.Monday</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2385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DA1D-54D4-4D2F-B6D1-745CB5078A64}"/>
              </a:ext>
            </a:extLst>
          </p:cNvPr>
          <p:cNvSpPr>
            <a:spLocks noGrp="1"/>
          </p:cNvSpPr>
          <p:nvPr>
            <p:ph type="title"/>
          </p:nvPr>
        </p:nvSpPr>
        <p:spPr/>
        <p:txBody>
          <a:bodyPr>
            <a:normAutofit fontScale="90000"/>
          </a:bodyPr>
          <a:lstStyle/>
          <a:p>
            <a:r>
              <a:rPr lang="en-US" dirty="0" err="1"/>
              <a:t>Enums</a:t>
            </a:r>
            <a:endParaRPr lang="en-US" dirty="0"/>
          </a:p>
        </p:txBody>
      </p:sp>
      <p:sp>
        <p:nvSpPr>
          <p:cNvPr id="3" name="Content Placeholder 2">
            <a:extLst>
              <a:ext uri="{FF2B5EF4-FFF2-40B4-BE49-F238E27FC236}">
                <a16:creationId xmlns:a16="http://schemas.microsoft.com/office/drawing/2014/main" id="{935619D7-9985-44C1-8F92-0AC47067F9E3}"/>
              </a:ext>
            </a:extLst>
          </p:cNvPr>
          <p:cNvSpPr>
            <a:spLocks noGrp="1"/>
          </p:cNvSpPr>
          <p:nvPr>
            <p:ph idx="1"/>
          </p:nvPr>
        </p:nvSpPr>
        <p:spPr/>
        <p:txBody>
          <a:bodyPr/>
          <a:lstStyle/>
          <a:p>
            <a:pPr marL="342900" indent="-342900">
              <a:buFont typeface="Arial" panose="020B0604020202020204" pitchFamily="34" charset="0"/>
              <a:buChar char="•"/>
            </a:pPr>
            <a:r>
              <a:rPr lang="en-US" dirty="0"/>
              <a:t>In this code, Monday has an explicit value of 1, Tuesday will be assigned 2, Wednesday 3 and so on</a:t>
            </a:r>
          </a:p>
          <a:p>
            <a:pPr marL="1028700" lvl="1" indent="-342900">
              <a:buFont typeface="Arial" panose="020B0604020202020204" pitchFamily="34" charset="0"/>
              <a:buChar char="•"/>
            </a:pPr>
            <a:r>
              <a:rPr lang="en-US" dirty="0" err="1"/>
              <a:t>Humpday</a:t>
            </a:r>
            <a:r>
              <a:rPr lang="en-US" dirty="0"/>
              <a:t> will also be assigned 3</a:t>
            </a:r>
          </a:p>
          <a:p>
            <a:pPr marL="1028700" lvl="1" indent="-342900">
              <a:buFont typeface="Arial" panose="020B0604020202020204" pitchFamily="34" charset="0"/>
              <a:buChar char="•"/>
            </a:pPr>
            <a:endParaRPr lang="en-US" dirty="0"/>
          </a:p>
          <a:p>
            <a:pPr marL="1028700" lvl="1" indent="-342900">
              <a:buFont typeface="Arial" panose="020B0604020202020204" pitchFamily="34" charset="0"/>
              <a:buChar char="•"/>
            </a:pPr>
            <a:endParaRPr lang="en-US" dirty="0"/>
          </a:p>
          <a:p>
            <a:pPr marL="1028700" lvl="1" indent="-342900">
              <a:buFont typeface="Arial" panose="020B0604020202020204" pitchFamily="34" charset="0"/>
              <a:buChar char="•"/>
            </a:pPr>
            <a:endParaRPr lang="en-US" dirty="0"/>
          </a:p>
          <a:p>
            <a:pPr marL="1028700" lvl="1" indent="-342900">
              <a:buFont typeface="Arial" panose="020B0604020202020204" pitchFamily="34" charset="0"/>
              <a:buChar char="•"/>
            </a:pPr>
            <a:endParaRPr lang="en-US" dirty="0"/>
          </a:p>
          <a:p>
            <a:pPr marL="1028700" lvl="1" indent="-342900">
              <a:buFont typeface="Arial" panose="020B0604020202020204" pitchFamily="34" charset="0"/>
              <a:buChar char="•"/>
            </a:pPr>
            <a:endParaRPr lang="en-US" dirty="0"/>
          </a:p>
          <a:p>
            <a:pPr marL="1028700" lvl="1"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5609D5DB-D4D3-476E-B2BB-F05E71A7BA9A}"/>
              </a:ext>
            </a:extLst>
          </p:cNvPr>
          <p:cNvSpPr>
            <a:spLocks noGrp="1"/>
          </p:cNvSpPr>
          <p:nvPr>
            <p:ph type="sldNum" sz="quarter" idx="12"/>
          </p:nvPr>
        </p:nvSpPr>
        <p:spPr/>
        <p:txBody>
          <a:bodyPr/>
          <a:lstStyle/>
          <a:p>
            <a:fld id="{57BFFEA6-FD0A-418C-BE47-3DCCF1ED53BD}" type="slidenum">
              <a:rPr lang="en-US" smtClean="0"/>
              <a:t>15</a:t>
            </a:fld>
            <a:endParaRPr lang="en-US" dirty="0"/>
          </a:p>
        </p:txBody>
      </p:sp>
      <p:sp>
        <p:nvSpPr>
          <p:cNvPr id="5" name="TextBox 4">
            <a:extLst>
              <a:ext uri="{FF2B5EF4-FFF2-40B4-BE49-F238E27FC236}">
                <a16:creationId xmlns:a16="http://schemas.microsoft.com/office/drawing/2014/main" id="{50CEC33A-9D76-404A-9B04-0AB9ADA2B474}"/>
              </a:ext>
            </a:extLst>
          </p:cNvPr>
          <p:cNvSpPr txBox="1"/>
          <p:nvPr/>
        </p:nvSpPr>
        <p:spPr>
          <a:xfrm>
            <a:off x="3569984" y="2806451"/>
            <a:ext cx="5052030" cy="2246769"/>
          </a:xfrm>
          <a:prstGeom prst="rect">
            <a:avLst/>
          </a:prstGeom>
          <a:solidFill>
            <a:schemeClr val="bg1"/>
          </a:solidFill>
          <a:ln>
            <a:solidFill>
              <a:schemeClr val="accent1"/>
            </a:solidFill>
          </a:ln>
        </p:spPr>
        <p:txBody>
          <a:bodyPr wrap="square" rtlCol="0">
            <a:spAutoFit/>
          </a:bodyPr>
          <a:lstStyle/>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enum</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Day</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Monday = 1,</a:t>
            </a:r>
          </a:p>
          <a:p>
            <a:r>
              <a:rPr lang="en-US" sz="1400" dirty="0">
                <a:solidFill>
                  <a:srgbClr val="000000"/>
                </a:solidFill>
                <a:latin typeface="Consolas" panose="020B0609020204030204" pitchFamily="49" charset="0"/>
              </a:rPr>
              <a:t>            Tuesday,</a:t>
            </a:r>
          </a:p>
          <a:p>
            <a:r>
              <a:rPr lang="en-US" sz="1400" dirty="0">
                <a:solidFill>
                  <a:srgbClr val="000000"/>
                </a:solidFill>
                <a:latin typeface="Consolas" panose="020B0609020204030204" pitchFamily="49" charset="0"/>
              </a:rPr>
              <a:t>            Wednesday,</a:t>
            </a:r>
          </a:p>
          <a:p>
            <a:r>
              <a:rPr lang="en-US" sz="1400" dirty="0">
                <a:solidFill>
                  <a:srgbClr val="000000"/>
                </a:solidFill>
                <a:latin typeface="Consolas" panose="020B0609020204030204" pitchFamily="49" charset="0"/>
              </a:rPr>
              <a:t>            Thursday,</a:t>
            </a:r>
          </a:p>
          <a:p>
            <a:r>
              <a:rPr lang="en-US" sz="1400" dirty="0">
                <a:solidFill>
                  <a:srgbClr val="000000"/>
                </a:solidFill>
                <a:latin typeface="Consolas" panose="020B0609020204030204" pitchFamily="49" charset="0"/>
              </a:rPr>
              <a:t>            Friday,</a:t>
            </a:r>
          </a:p>
          <a:p>
            <a:r>
              <a:rPr lang="en-US" sz="1400" dirty="0">
                <a:solidFill>
                  <a:srgbClr val="000000"/>
                </a:solidFill>
                <a:latin typeface="Consolas" panose="020B0609020204030204" pitchFamily="49" charset="0"/>
              </a:rPr>
              <a:t>            Saturday,</a:t>
            </a:r>
          </a:p>
          <a:p>
            <a:r>
              <a:rPr lang="en-US" sz="1400" dirty="0">
                <a:solidFill>
                  <a:srgbClr val="000000"/>
                </a:solidFill>
                <a:latin typeface="Consolas" panose="020B0609020204030204" pitchFamily="49" charset="0"/>
              </a:rPr>
              <a:t>            Sunday,</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Humpday</a:t>
            </a:r>
            <a:r>
              <a:rPr lang="en-US" sz="1400" dirty="0">
                <a:solidFill>
                  <a:srgbClr val="000000"/>
                </a:solidFill>
                <a:latin typeface="Consolas" panose="020B0609020204030204" pitchFamily="49" charset="0"/>
              </a:rPr>
              <a:t> = Wednesday</a:t>
            </a:r>
          </a:p>
          <a:p>
            <a:r>
              <a:rPr lang="en-US" sz="14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94199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EE65-586A-4110-B17C-12E74B197C14}"/>
              </a:ext>
            </a:extLst>
          </p:cNvPr>
          <p:cNvSpPr>
            <a:spLocks noGrp="1"/>
          </p:cNvSpPr>
          <p:nvPr>
            <p:ph type="title"/>
          </p:nvPr>
        </p:nvSpPr>
        <p:spPr/>
        <p:txBody>
          <a:bodyPr>
            <a:normAutofit fontScale="90000"/>
          </a:bodyPr>
          <a:lstStyle/>
          <a:p>
            <a:r>
              <a:rPr lang="en-US" dirty="0"/>
              <a:t>Casting </a:t>
            </a:r>
            <a:r>
              <a:rPr lang="en-US" dirty="0" err="1"/>
              <a:t>Enums</a:t>
            </a:r>
            <a:endParaRPr lang="en-US" dirty="0"/>
          </a:p>
        </p:txBody>
      </p:sp>
      <p:sp>
        <p:nvSpPr>
          <p:cNvPr id="3" name="Content Placeholder 2">
            <a:extLst>
              <a:ext uri="{FF2B5EF4-FFF2-40B4-BE49-F238E27FC236}">
                <a16:creationId xmlns:a16="http://schemas.microsoft.com/office/drawing/2014/main" id="{A4D07ACE-AADA-4862-9A42-651FD7BA8A0B}"/>
              </a:ext>
            </a:extLst>
          </p:cNvPr>
          <p:cNvSpPr>
            <a:spLocks noGrp="1"/>
          </p:cNvSpPr>
          <p:nvPr>
            <p:ph idx="1"/>
          </p:nvPr>
        </p:nvSpPr>
        <p:spPr/>
        <p:txBody>
          <a:bodyPr/>
          <a:lstStyle/>
          <a:p>
            <a:pPr marL="342900" indent="-342900">
              <a:buFont typeface="Arial" panose="020B0604020202020204" pitchFamily="34" charset="0"/>
              <a:buChar char="•"/>
            </a:pPr>
            <a:r>
              <a:rPr lang="en-US" dirty="0"/>
              <a:t>An </a:t>
            </a:r>
            <a:r>
              <a:rPr lang="en-US" dirty="0" err="1"/>
              <a:t>enum</a:t>
            </a:r>
            <a:r>
              <a:rPr lang="en-US" dirty="0"/>
              <a:t> is really nothing more than a set of names thinly layered on top of the underlying type, therefore, an </a:t>
            </a:r>
            <a:r>
              <a:rPr lang="en-US" dirty="0" err="1"/>
              <a:t>enum</a:t>
            </a:r>
            <a:r>
              <a:rPr lang="en-US" dirty="0"/>
              <a:t> can be explicitly cast to its underlying type and vice versa</a:t>
            </a:r>
          </a:p>
        </p:txBody>
      </p:sp>
      <p:sp>
        <p:nvSpPr>
          <p:cNvPr id="4" name="Slide Number Placeholder 3">
            <a:extLst>
              <a:ext uri="{FF2B5EF4-FFF2-40B4-BE49-F238E27FC236}">
                <a16:creationId xmlns:a16="http://schemas.microsoft.com/office/drawing/2014/main" id="{85D160D7-16F2-4542-B241-C07C8324E06F}"/>
              </a:ext>
            </a:extLst>
          </p:cNvPr>
          <p:cNvSpPr>
            <a:spLocks noGrp="1"/>
          </p:cNvSpPr>
          <p:nvPr>
            <p:ph type="sldNum" sz="quarter" idx="12"/>
          </p:nvPr>
        </p:nvSpPr>
        <p:spPr/>
        <p:txBody>
          <a:bodyPr/>
          <a:lstStyle/>
          <a:p>
            <a:fld id="{57BFFEA6-FD0A-418C-BE47-3DCCF1ED53BD}" type="slidenum">
              <a:rPr lang="en-US" smtClean="0"/>
              <a:t>16</a:t>
            </a:fld>
            <a:endParaRPr lang="en-US" dirty="0"/>
          </a:p>
        </p:txBody>
      </p:sp>
      <p:sp>
        <p:nvSpPr>
          <p:cNvPr id="5" name="TextBox 4">
            <a:extLst>
              <a:ext uri="{FF2B5EF4-FFF2-40B4-BE49-F238E27FC236}">
                <a16:creationId xmlns:a16="http://schemas.microsoft.com/office/drawing/2014/main" id="{A983B058-2D03-413F-86FE-E469086A78D7}"/>
              </a:ext>
            </a:extLst>
          </p:cNvPr>
          <p:cNvSpPr txBox="1"/>
          <p:nvPr/>
        </p:nvSpPr>
        <p:spPr>
          <a:xfrm>
            <a:off x="762000" y="2779731"/>
            <a:ext cx="10667998" cy="3323987"/>
          </a:xfrm>
          <a:prstGeom prst="rect">
            <a:avLst/>
          </a:prstGeom>
          <a:solidFill>
            <a:schemeClr val="bg1"/>
          </a:solidFill>
          <a:ln>
            <a:solidFill>
              <a:schemeClr val="accent1"/>
            </a:solidFill>
          </a:ln>
        </p:spPr>
        <p:txBody>
          <a:bodyPr wrap="square" rtlCol="0">
            <a:spAutoFit/>
          </a:bodyPr>
          <a:lstStyle/>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System;</a:t>
            </a:r>
          </a:p>
          <a:p>
            <a:endParaRPr lang="en-US" sz="1400" dirty="0">
              <a:solidFill>
                <a:srgbClr val="000000"/>
              </a:solidFill>
              <a:latin typeface="Consolas" panose="020B0609020204030204" pitchFamily="49" charset="0"/>
            </a:endParaRPr>
          </a:p>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Mad401.Lecture5 </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Program</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enum</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Day</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Monday = 1, Tuesday, Wednesday, Thursday, Friday, Saturday, Sunday, </a:t>
            </a:r>
            <a:r>
              <a:rPr lang="en-US" sz="1400" dirty="0" err="1">
                <a:solidFill>
                  <a:srgbClr val="000000"/>
                </a:solidFill>
                <a:latin typeface="Consolas" panose="020B0609020204030204" pitchFamily="49" charset="0"/>
              </a:rPr>
              <a:t>Humpday</a:t>
            </a:r>
            <a:r>
              <a:rPr lang="en-US" sz="1400" dirty="0">
                <a:solidFill>
                  <a:srgbClr val="000000"/>
                </a:solidFill>
                <a:latin typeface="Consolas" panose="020B0609020204030204" pitchFamily="49" charset="0"/>
              </a:rPr>
              <a:t> = Wednesday</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a:t>
            </a:r>
            <a:r>
              <a:rPr lang="en-US" sz="1400" dirty="0">
                <a:solidFill>
                  <a:srgbClr val="000000"/>
                </a:solidFill>
                <a:latin typeface="Consolas" panose="020B0609020204030204" pitchFamily="49" charset="0"/>
              </a:rPr>
              <a:t> = 2;</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Day</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num</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Day</a:t>
            </a:r>
            <a:r>
              <a:rPr lang="en-US" sz="1400" dirty="0" err="1">
                <a:solidFill>
                  <a:srgbClr val="000000"/>
                </a:solidFill>
                <a:latin typeface="Consolas" panose="020B0609020204030204" pitchFamily="49" charset="0"/>
              </a:rPr>
              <a:t>.Friday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pic>
        <p:nvPicPr>
          <p:cNvPr id="7" name="Picture 6">
            <a:extLst>
              <a:ext uri="{FF2B5EF4-FFF2-40B4-BE49-F238E27FC236}">
                <a16:creationId xmlns:a16="http://schemas.microsoft.com/office/drawing/2014/main" id="{C6D6CD39-97E5-4C0A-8118-57D61DD4C431}"/>
              </a:ext>
            </a:extLst>
          </p:cNvPr>
          <p:cNvPicPr>
            <a:picLocks noChangeAspect="1"/>
          </p:cNvPicPr>
          <p:nvPr/>
        </p:nvPicPr>
        <p:blipFill>
          <a:blip r:embed="rId2"/>
          <a:stretch>
            <a:fillRect/>
          </a:stretch>
        </p:blipFill>
        <p:spPr>
          <a:xfrm>
            <a:off x="6602364" y="4441724"/>
            <a:ext cx="4107303" cy="840490"/>
          </a:xfrm>
          <a:prstGeom prst="rect">
            <a:avLst/>
          </a:prstGeom>
        </p:spPr>
      </p:pic>
    </p:spTree>
    <p:extLst>
      <p:ext uri="{BB962C8B-B14F-4D97-AF65-F5344CB8AC3E}">
        <p14:creationId xmlns:p14="http://schemas.microsoft.com/office/powerpoint/2010/main" val="1913515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E74B-ECFD-4C8D-83CD-73435F03FAE0}"/>
              </a:ext>
            </a:extLst>
          </p:cNvPr>
          <p:cNvSpPr>
            <a:spLocks noGrp="1"/>
          </p:cNvSpPr>
          <p:nvPr>
            <p:ph type="title"/>
          </p:nvPr>
        </p:nvSpPr>
        <p:spPr/>
        <p:txBody>
          <a:bodyPr>
            <a:normAutofit fontScale="90000"/>
          </a:bodyPr>
          <a:lstStyle/>
          <a:p>
            <a:r>
              <a:rPr lang="en-US" dirty="0"/>
              <a:t>Overriding Equals()</a:t>
            </a:r>
          </a:p>
        </p:txBody>
      </p:sp>
      <p:sp>
        <p:nvSpPr>
          <p:cNvPr id="3" name="Content Placeholder 2">
            <a:extLst>
              <a:ext uri="{FF2B5EF4-FFF2-40B4-BE49-F238E27FC236}">
                <a16:creationId xmlns:a16="http://schemas.microsoft.com/office/drawing/2014/main" id="{8BF29444-1368-4D69-9F94-9DF145350C6E}"/>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dirty="0"/>
              <a:t>Two references are identical if both refer to the same instance object</a:t>
            </a:r>
          </a:p>
          <a:p>
            <a:pPr marL="342900" indent="-342900">
              <a:buFont typeface="Arial" panose="020B0604020202020204" pitchFamily="34" charset="0"/>
              <a:buChar char="•"/>
            </a:pPr>
            <a:r>
              <a:rPr lang="en-US" dirty="0"/>
              <a:t>Reference equality is not the only type of equality</a:t>
            </a:r>
          </a:p>
          <a:p>
            <a:pPr marL="342900" indent="-342900">
              <a:buFont typeface="Arial" panose="020B0604020202020204" pitchFamily="34" charset="0"/>
              <a:buChar char="•"/>
            </a:pPr>
            <a:r>
              <a:rPr lang="en-US" dirty="0"/>
              <a:t>Two object instances can also be called equal if the values of some or all of their members are equal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Two identical references are obviously equal; however, two different objects could be equal but not reference equal. </a:t>
            </a:r>
          </a:p>
          <a:p>
            <a:pPr marL="342900" indent="-342900">
              <a:buFont typeface="Arial" panose="020B0604020202020204" pitchFamily="34" charset="0"/>
              <a:buChar char="•"/>
            </a:pPr>
            <a:r>
              <a:rPr lang="en-US" dirty="0"/>
              <a:t>Such objects will not have identical object identities, but they may have key data that identifies them as being equal objects.</a:t>
            </a:r>
          </a:p>
          <a:p>
            <a:pPr marL="342900" indent="-342900">
              <a:buFont typeface="Arial" panose="020B0604020202020204" pitchFamily="34" charset="0"/>
              <a:buChar char="•"/>
            </a:pPr>
            <a:r>
              <a:rPr lang="en-US" dirty="0"/>
              <a:t>Only reference types can be reference equal, thereby supporting the concept of identity.</a:t>
            </a:r>
          </a:p>
        </p:txBody>
      </p:sp>
      <p:sp>
        <p:nvSpPr>
          <p:cNvPr id="4" name="Slide Number Placeholder 3">
            <a:extLst>
              <a:ext uri="{FF2B5EF4-FFF2-40B4-BE49-F238E27FC236}">
                <a16:creationId xmlns:a16="http://schemas.microsoft.com/office/drawing/2014/main" id="{981CF1CC-BBE3-42B8-9D99-8BA9E1870BA9}"/>
              </a:ext>
            </a:extLst>
          </p:cNvPr>
          <p:cNvSpPr>
            <a:spLocks noGrp="1"/>
          </p:cNvSpPr>
          <p:nvPr>
            <p:ph type="sldNum" sz="quarter" idx="12"/>
          </p:nvPr>
        </p:nvSpPr>
        <p:spPr/>
        <p:txBody>
          <a:bodyPr/>
          <a:lstStyle/>
          <a:p>
            <a:fld id="{57BFFEA6-FD0A-418C-BE47-3DCCF1ED53BD}" type="slidenum">
              <a:rPr lang="en-US" smtClean="0"/>
              <a:t>17</a:t>
            </a:fld>
            <a:endParaRPr lang="en-US" dirty="0"/>
          </a:p>
        </p:txBody>
      </p:sp>
    </p:spTree>
    <p:extLst>
      <p:ext uri="{BB962C8B-B14F-4D97-AF65-F5344CB8AC3E}">
        <p14:creationId xmlns:p14="http://schemas.microsoft.com/office/powerpoint/2010/main" val="716107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D441-4818-4986-BD80-DAA836A1E1B8}"/>
              </a:ext>
            </a:extLst>
          </p:cNvPr>
          <p:cNvSpPr>
            <a:spLocks noGrp="1"/>
          </p:cNvSpPr>
          <p:nvPr>
            <p:ph type="title"/>
          </p:nvPr>
        </p:nvSpPr>
        <p:spPr/>
        <p:txBody>
          <a:bodyPr>
            <a:normAutofit fontScale="90000"/>
          </a:bodyPr>
          <a:lstStyle/>
          <a:p>
            <a:r>
              <a:rPr lang="en-US" dirty="0"/>
              <a:t>Identity</a:t>
            </a:r>
          </a:p>
        </p:txBody>
      </p:sp>
      <p:sp>
        <p:nvSpPr>
          <p:cNvPr id="4" name="Slide Number Placeholder 3">
            <a:extLst>
              <a:ext uri="{FF2B5EF4-FFF2-40B4-BE49-F238E27FC236}">
                <a16:creationId xmlns:a16="http://schemas.microsoft.com/office/drawing/2014/main" id="{9C661444-40D8-41E8-A4EA-DC44BA11F3A1}"/>
              </a:ext>
            </a:extLst>
          </p:cNvPr>
          <p:cNvSpPr>
            <a:spLocks noGrp="1"/>
          </p:cNvSpPr>
          <p:nvPr>
            <p:ph type="sldNum" sz="quarter" idx="12"/>
          </p:nvPr>
        </p:nvSpPr>
        <p:spPr/>
        <p:txBody>
          <a:bodyPr/>
          <a:lstStyle/>
          <a:p>
            <a:fld id="{57BFFEA6-FD0A-418C-BE47-3DCCF1ED53BD}" type="slidenum">
              <a:rPr lang="en-US" smtClean="0"/>
              <a:t>18</a:t>
            </a:fld>
            <a:endParaRPr lang="en-US" dirty="0"/>
          </a:p>
        </p:txBody>
      </p:sp>
      <p:pic>
        <p:nvPicPr>
          <p:cNvPr id="5" name="Picture 4">
            <a:extLst>
              <a:ext uri="{FF2B5EF4-FFF2-40B4-BE49-F238E27FC236}">
                <a16:creationId xmlns:a16="http://schemas.microsoft.com/office/drawing/2014/main" id="{BC2ACE61-CB46-4EAD-BF33-AFFAF798616A}"/>
              </a:ext>
            </a:extLst>
          </p:cNvPr>
          <p:cNvPicPr>
            <a:picLocks noChangeAspect="1"/>
          </p:cNvPicPr>
          <p:nvPr/>
        </p:nvPicPr>
        <p:blipFill>
          <a:blip r:embed="rId2"/>
          <a:stretch>
            <a:fillRect/>
          </a:stretch>
        </p:blipFill>
        <p:spPr>
          <a:xfrm>
            <a:off x="4252566" y="1262095"/>
            <a:ext cx="3686865" cy="4710622"/>
          </a:xfrm>
          <a:prstGeom prst="rect">
            <a:avLst/>
          </a:prstGeom>
        </p:spPr>
      </p:pic>
    </p:spTree>
    <p:extLst>
      <p:ext uri="{BB962C8B-B14F-4D97-AF65-F5344CB8AC3E}">
        <p14:creationId xmlns:p14="http://schemas.microsoft.com/office/powerpoint/2010/main" val="4006313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D66A-30C1-4F43-8059-F55FB261216A}"/>
              </a:ext>
            </a:extLst>
          </p:cNvPr>
          <p:cNvSpPr>
            <a:spLocks noGrp="1"/>
          </p:cNvSpPr>
          <p:nvPr>
            <p:ph type="title"/>
          </p:nvPr>
        </p:nvSpPr>
        <p:spPr/>
        <p:txBody>
          <a:bodyPr>
            <a:normAutofit fontScale="90000"/>
          </a:bodyPr>
          <a:lstStyle/>
          <a:p>
            <a:r>
              <a:rPr lang="en-US" dirty="0"/>
              <a:t>Contact Class</a:t>
            </a:r>
          </a:p>
        </p:txBody>
      </p:sp>
      <p:sp>
        <p:nvSpPr>
          <p:cNvPr id="3" name="Content Placeholder 2">
            <a:extLst>
              <a:ext uri="{FF2B5EF4-FFF2-40B4-BE49-F238E27FC236}">
                <a16:creationId xmlns:a16="http://schemas.microsoft.com/office/drawing/2014/main" id="{ABE3B604-5E65-4343-A3BB-33FE0169B735}"/>
              </a:ext>
            </a:extLst>
          </p:cNvPr>
          <p:cNvSpPr>
            <a:spLocks noGrp="1"/>
          </p:cNvSpPr>
          <p:nvPr>
            <p:ph idx="1"/>
          </p:nvPr>
        </p:nvSpPr>
        <p:spPr/>
        <p:txBody>
          <a:bodyPr>
            <a:normAutofit/>
          </a:bodyPr>
          <a:lstStyle/>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Mad401.Lecture5 </a:t>
            </a:r>
            <a:r>
              <a:rPr lang="en-CA"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r>
              <a:rPr lang="en-CA" sz="1400" dirty="0">
                <a:solidFill>
                  <a:srgbClr val="0000FF"/>
                </a:solidFill>
                <a:latin typeface="Consolas" panose="020B0609020204030204" pitchFamily="49" charset="0"/>
              </a:rPr>
              <a:t>class</a:t>
            </a:r>
            <a:r>
              <a:rPr lang="en-CA" sz="1400" dirty="0">
                <a:solidFill>
                  <a:srgbClr val="000000"/>
                </a:solidFill>
                <a:latin typeface="Consolas" panose="020B0609020204030204" pitchFamily="49" charset="0"/>
              </a:rPr>
              <a:t> </a:t>
            </a:r>
            <a:r>
              <a:rPr lang="en-CA" sz="1400" dirty="0">
                <a:solidFill>
                  <a:srgbClr val="2B91AF"/>
                </a:solidFill>
                <a:latin typeface="Consolas" panose="020B0609020204030204" pitchFamily="49" charset="0"/>
              </a:rPr>
              <a:t>Contact</a:t>
            </a:r>
            <a:r>
              <a:rPr lang="en-C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FirstName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        </a:t>
            </a:r>
            <a:r>
              <a:rPr lang="en-CA" sz="1400" dirty="0">
                <a:solidFill>
                  <a:srgbClr val="0000FF"/>
                </a:solidFill>
                <a:latin typeface="Consolas" panose="020B0609020204030204" pitchFamily="49" charset="0"/>
              </a:rPr>
              <a:t>public</a:t>
            </a:r>
            <a:r>
              <a:rPr lang="en-CA" sz="1400" dirty="0">
                <a:solidFill>
                  <a:srgbClr val="000000"/>
                </a:solidFill>
                <a:latin typeface="Consolas" panose="020B0609020204030204" pitchFamily="49" charset="0"/>
              </a:rPr>
              <a:t> </a:t>
            </a:r>
            <a:r>
              <a:rPr lang="en-CA" sz="1400" dirty="0">
                <a:solidFill>
                  <a:srgbClr val="0000FF"/>
                </a:solidFill>
                <a:latin typeface="Consolas" panose="020B0609020204030204" pitchFamily="49" charset="0"/>
              </a:rPr>
              <a:t>override</a:t>
            </a:r>
            <a:r>
              <a:rPr lang="en-CA" sz="1400" dirty="0">
                <a:solidFill>
                  <a:srgbClr val="000000"/>
                </a:solidFill>
                <a:latin typeface="Consolas" panose="020B0609020204030204" pitchFamily="49" charset="0"/>
              </a:rPr>
              <a:t> </a:t>
            </a:r>
            <a:r>
              <a:rPr lang="en-CA" sz="1400" dirty="0">
                <a:solidFill>
                  <a:srgbClr val="0000FF"/>
                </a:solidFill>
                <a:latin typeface="Consolas" panose="020B0609020204030204" pitchFamily="49" charset="0"/>
              </a:rPr>
              <a:t>string</a:t>
            </a:r>
            <a:r>
              <a:rPr lang="en-CA" sz="1400" dirty="0">
                <a:solidFill>
                  <a:srgbClr val="000000"/>
                </a:solidFill>
                <a:latin typeface="Consolas" panose="020B0609020204030204" pitchFamily="49" charset="0"/>
              </a:rPr>
              <a:t> </a:t>
            </a:r>
            <a:r>
              <a:rPr lang="en-CA" sz="1400" dirty="0" err="1">
                <a:solidFill>
                  <a:srgbClr val="74531F"/>
                </a:solidFill>
                <a:latin typeface="Consolas" panose="020B0609020204030204" pitchFamily="49" charset="0"/>
              </a:rPr>
              <a:t>ToString</a:t>
            </a:r>
            <a:r>
              <a:rPr lang="en-CA"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            </a:t>
            </a:r>
            <a:r>
              <a:rPr lang="en-CA" sz="1400" dirty="0">
                <a:solidFill>
                  <a:srgbClr val="8F08C4"/>
                </a:solidFill>
                <a:latin typeface="Consolas" panose="020B0609020204030204" pitchFamily="49" charset="0"/>
              </a:rPr>
              <a:t>return</a:t>
            </a:r>
            <a:r>
              <a:rPr lang="en-CA" sz="1400" dirty="0">
                <a:solidFill>
                  <a:srgbClr val="000000"/>
                </a:solidFill>
                <a:latin typeface="Consolas" panose="020B0609020204030204" pitchFamily="49" charset="0"/>
              </a:rPr>
              <a:t> </a:t>
            </a:r>
            <a:r>
              <a:rPr lang="en-CA" sz="1400" dirty="0">
                <a:solidFill>
                  <a:srgbClr val="A31515"/>
                </a:solidFill>
                <a:latin typeface="Consolas" panose="020B0609020204030204" pitchFamily="49" charset="0"/>
              </a:rPr>
              <a:t>$"</a:t>
            </a:r>
            <a:r>
              <a:rPr lang="en-CA" sz="1400" dirty="0">
                <a:solidFill>
                  <a:srgbClr val="000000"/>
                </a:solidFill>
                <a:latin typeface="Consolas" panose="020B0609020204030204" pitchFamily="49" charset="0"/>
              </a:rPr>
              <a:t>{FirstName}</a:t>
            </a:r>
            <a:r>
              <a:rPr lang="en-CA" sz="1400" dirty="0">
                <a:solidFill>
                  <a:srgbClr val="A31515"/>
                </a:solidFill>
                <a:latin typeface="Consolas" panose="020B0609020204030204" pitchFamily="49" charset="0"/>
              </a:rPr>
              <a:t> </a:t>
            </a:r>
            <a:r>
              <a:rPr lang="en-CA" sz="1400" dirty="0">
                <a:solidFill>
                  <a:srgbClr val="000000"/>
                </a:solidFill>
                <a:latin typeface="Consolas" panose="020B0609020204030204" pitchFamily="49" charset="0"/>
              </a:rPr>
              <a:t>{</a:t>
            </a:r>
            <a:r>
              <a:rPr lang="en-CA" sz="1400" dirty="0" err="1">
                <a:solidFill>
                  <a:srgbClr val="000000"/>
                </a:solidFill>
                <a:latin typeface="Consolas" panose="020B0609020204030204" pitchFamily="49" charset="0"/>
              </a:rPr>
              <a:t>LastName</a:t>
            </a:r>
            <a:r>
              <a:rPr lang="en-CA" sz="1400" dirty="0">
                <a:solidFill>
                  <a:srgbClr val="000000"/>
                </a:solidFill>
                <a:latin typeface="Consolas" panose="020B0609020204030204" pitchFamily="49" charset="0"/>
              </a:rPr>
              <a:t>}</a:t>
            </a:r>
            <a:r>
              <a:rPr lang="en-CA" sz="1400" dirty="0">
                <a:solidFill>
                  <a:srgbClr val="A31515"/>
                </a:solidFill>
                <a:latin typeface="Consolas" panose="020B0609020204030204" pitchFamily="49" charset="0"/>
              </a:rPr>
              <a:t>"</a:t>
            </a:r>
            <a:r>
              <a:rPr lang="en-CA"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override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a:solidFill>
                  <a:srgbClr val="74531F"/>
                </a:solidFill>
                <a:latin typeface="Consolas" panose="020B0609020204030204" pitchFamily="49" charset="0"/>
              </a:rPr>
              <a:t>Equals</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object</a:t>
            </a:r>
            <a:r>
              <a:rPr lang="en-US" sz="1400" dirty="0">
                <a:solidFill>
                  <a:srgbClr val="000000"/>
                </a:solidFill>
                <a:latin typeface="Consolas" panose="020B0609020204030204" pitchFamily="49" charset="0"/>
              </a:rPr>
              <a:t> </a:t>
            </a:r>
            <a:r>
              <a:rPr lang="en-US" sz="1400" dirty="0">
                <a:solidFill>
                  <a:srgbClr val="1F377F"/>
                </a:solidFill>
                <a:latin typeface="Consolas" panose="020B0609020204030204" pitchFamily="49" charset="0"/>
              </a:rPr>
              <a:t>obj</a:t>
            </a:r>
            <a:r>
              <a:rPr lang="en-US"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            </a:t>
            </a:r>
            <a:r>
              <a:rPr lang="en-CA" sz="1400" dirty="0">
                <a:solidFill>
                  <a:srgbClr val="2B91AF"/>
                </a:solidFill>
                <a:latin typeface="Consolas" panose="020B0609020204030204" pitchFamily="49" charset="0"/>
              </a:rPr>
              <a:t>Contact</a:t>
            </a:r>
            <a:r>
              <a:rPr lang="en-CA" sz="1400" dirty="0">
                <a:solidFill>
                  <a:srgbClr val="000000"/>
                </a:solidFill>
                <a:latin typeface="Consolas" panose="020B0609020204030204" pitchFamily="49" charset="0"/>
              </a:rPr>
              <a:t> </a:t>
            </a:r>
            <a:r>
              <a:rPr lang="en-CA" sz="1400" dirty="0" err="1">
                <a:solidFill>
                  <a:srgbClr val="1F377F"/>
                </a:solidFill>
                <a:latin typeface="Consolas" panose="020B0609020204030204" pitchFamily="49" charset="0"/>
              </a:rPr>
              <a:t>contact</a:t>
            </a:r>
            <a:r>
              <a:rPr lang="en-CA" sz="1400" dirty="0">
                <a:solidFill>
                  <a:srgbClr val="000000"/>
                </a:solidFill>
                <a:latin typeface="Consolas" panose="020B0609020204030204" pitchFamily="49" charset="0"/>
              </a:rPr>
              <a:t> = </a:t>
            </a:r>
            <a:r>
              <a:rPr lang="en-CA" sz="1400" dirty="0">
                <a:solidFill>
                  <a:srgbClr val="1F377F"/>
                </a:solidFill>
                <a:latin typeface="Consolas" panose="020B0609020204030204" pitchFamily="49" charset="0"/>
              </a:rPr>
              <a:t>obj</a:t>
            </a:r>
            <a:r>
              <a:rPr lang="en-CA" sz="1400" dirty="0">
                <a:solidFill>
                  <a:srgbClr val="000000"/>
                </a:solidFill>
                <a:latin typeface="Consolas" panose="020B0609020204030204" pitchFamily="49" charset="0"/>
              </a:rPr>
              <a:t> </a:t>
            </a:r>
            <a:r>
              <a:rPr lang="en-CA" sz="1400" dirty="0">
                <a:solidFill>
                  <a:srgbClr val="0000FF"/>
                </a:solidFill>
                <a:latin typeface="Consolas" panose="020B0609020204030204" pitchFamily="49" charset="0"/>
              </a:rPr>
              <a:t>as</a:t>
            </a:r>
            <a:r>
              <a:rPr lang="en-CA" sz="1400" dirty="0">
                <a:solidFill>
                  <a:srgbClr val="000000"/>
                </a:solidFill>
                <a:latin typeface="Consolas" panose="020B0609020204030204" pitchFamily="49" charset="0"/>
              </a:rPr>
              <a:t> </a:t>
            </a:r>
            <a:r>
              <a:rPr lang="en-CA" sz="1400" dirty="0">
                <a:solidFill>
                  <a:srgbClr val="2B91AF"/>
                </a:solidFill>
                <a:latin typeface="Consolas" panose="020B0609020204030204" pitchFamily="49" charset="0"/>
              </a:rPr>
              <a:t>Contact</a:t>
            </a:r>
            <a:r>
              <a:rPr lang="en-CA"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r>
              <a:rPr lang="en-CA" sz="1400" dirty="0">
                <a:solidFill>
                  <a:srgbClr val="8F08C4"/>
                </a:solidFill>
                <a:latin typeface="Consolas" panose="020B0609020204030204" pitchFamily="49" charset="0"/>
              </a:rPr>
              <a:t>if</a:t>
            </a:r>
            <a:r>
              <a:rPr lang="en-CA" sz="1400" dirty="0">
                <a:solidFill>
                  <a:srgbClr val="000000"/>
                </a:solidFill>
                <a:latin typeface="Consolas" panose="020B0609020204030204" pitchFamily="49" charset="0"/>
              </a:rPr>
              <a:t> (</a:t>
            </a:r>
            <a:r>
              <a:rPr lang="en-CA" sz="1400" dirty="0">
                <a:solidFill>
                  <a:srgbClr val="1F377F"/>
                </a:solidFill>
                <a:latin typeface="Consolas" panose="020B0609020204030204" pitchFamily="49" charset="0"/>
              </a:rPr>
              <a:t>contact</a:t>
            </a:r>
            <a:r>
              <a:rPr lang="en-CA" sz="1400" dirty="0">
                <a:solidFill>
                  <a:srgbClr val="000000"/>
                </a:solidFill>
                <a:latin typeface="Consolas" panose="020B0609020204030204" pitchFamily="49" charset="0"/>
              </a:rPr>
              <a:t> != </a:t>
            </a:r>
            <a:r>
              <a:rPr lang="en-CA" sz="1400" dirty="0">
                <a:solidFill>
                  <a:srgbClr val="0000FF"/>
                </a:solidFill>
                <a:latin typeface="Consolas" panose="020B0609020204030204" pitchFamily="49" charset="0"/>
              </a:rPr>
              <a:t>null</a:t>
            </a:r>
            <a:r>
              <a:rPr lang="en-C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F08C4"/>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.FirstName.</a:t>
            </a:r>
            <a:r>
              <a:rPr lang="en-US" sz="1400" dirty="0" err="1">
                <a:solidFill>
                  <a:srgbClr val="74531F"/>
                </a:solidFill>
                <a:latin typeface="Consolas" panose="020B0609020204030204" pitchFamily="49" charset="0"/>
              </a:rPr>
              <a:t>Equals</a:t>
            </a:r>
            <a:r>
              <a:rPr lang="en-US" sz="1400" dirty="0">
                <a:solidFill>
                  <a:srgbClr val="000000"/>
                </a:solidFill>
                <a:latin typeface="Consolas" panose="020B0609020204030204" pitchFamily="49" charset="0"/>
              </a:rPr>
              <a:t>(</a:t>
            </a:r>
            <a:r>
              <a:rPr lang="en-US" sz="1400" dirty="0" err="1">
                <a:solidFill>
                  <a:srgbClr val="1F377F"/>
                </a:solidFill>
                <a:latin typeface="Consolas" panose="020B0609020204030204" pitchFamily="49" charset="0"/>
              </a:rPr>
              <a:t>contact</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 &amp;&amp;</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.LastName.</a:t>
            </a:r>
            <a:r>
              <a:rPr lang="en-US" sz="1400" dirty="0" err="1">
                <a:solidFill>
                  <a:srgbClr val="74531F"/>
                </a:solidFill>
                <a:latin typeface="Consolas" panose="020B0609020204030204" pitchFamily="49" charset="0"/>
              </a:rPr>
              <a:t>Equals</a:t>
            </a:r>
            <a:r>
              <a:rPr lang="en-US" sz="1400" dirty="0">
                <a:solidFill>
                  <a:srgbClr val="000000"/>
                </a:solidFill>
                <a:latin typeface="Consolas" panose="020B0609020204030204" pitchFamily="49" charset="0"/>
              </a:rPr>
              <a:t>(</a:t>
            </a:r>
            <a:r>
              <a:rPr lang="en-US" sz="1400" dirty="0" err="1">
                <a:solidFill>
                  <a:srgbClr val="1F377F"/>
                </a:solidFill>
                <a:latin typeface="Consolas" panose="020B0609020204030204" pitchFamily="49" charset="0"/>
              </a:rPr>
              <a:t>contact</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 </a:t>
            </a:r>
            <a:r>
              <a:rPr lang="en-US" sz="1400" dirty="0">
                <a:solidFill>
                  <a:srgbClr val="8F08C4"/>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            </a:t>
            </a:r>
            <a:r>
              <a:rPr lang="en-CA" sz="1400" dirty="0">
                <a:solidFill>
                  <a:srgbClr val="8F08C4"/>
                </a:solidFill>
                <a:latin typeface="Consolas" panose="020B0609020204030204" pitchFamily="49" charset="0"/>
              </a:rPr>
              <a:t>return</a:t>
            </a:r>
            <a:r>
              <a:rPr lang="en-CA" sz="1400" dirty="0">
                <a:solidFill>
                  <a:srgbClr val="000000"/>
                </a:solidFill>
                <a:latin typeface="Consolas" panose="020B0609020204030204" pitchFamily="49" charset="0"/>
              </a:rPr>
              <a:t> </a:t>
            </a:r>
            <a:r>
              <a:rPr lang="en-CA" sz="1400" dirty="0">
                <a:solidFill>
                  <a:srgbClr val="0000FF"/>
                </a:solidFill>
                <a:latin typeface="Consolas" panose="020B0609020204030204" pitchFamily="49" charset="0"/>
              </a:rPr>
              <a:t>false</a:t>
            </a:r>
            <a:r>
              <a:rPr lang="en-CA"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endParaRPr lang="en-US" sz="1400" dirty="0"/>
          </a:p>
        </p:txBody>
      </p:sp>
      <p:sp>
        <p:nvSpPr>
          <p:cNvPr id="4" name="Slide Number Placeholder 3">
            <a:extLst>
              <a:ext uri="{FF2B5EF4-FFF2-40B4-BE49-F238E27FC236}">
                <a16:creationId xmlns:a16="http://schemas.microsoft.com/office/drawing/2014/main" id="{815E8C7C-5FF3-4123-906E-3CD58B9528C9}"/>
              </a:ext>
            </a:extLst>
          </p:cNvPr>
          <p:cNvSpPr>
            <a:spLocks noGrp="1"/>
          </p:cNvSpPr>
          <p:nvPr>
            <p:ph type="sldNum" sz="quarter" idx="12"/>
          </p:nvPr>
        </p:nvSpPr>
        <p:spPr/>
        <p:txBody>
          <a:bodyPr/>
          <a:lstStyle/>
          <a:p>
            <a:fld id="{57BFFEA6-FD0A-418C-BE47-3DCCF1ED53BD}" type="slidenum">
              <a:rPr lang="en-US" smtClean="0"/>
              <a:t>19</a:t>
            </a:fld>
            <a:endParaRPr lang="en-US" dirty="0"/>
          </a:p>
        </p:txBody>
      </p:sp>
    </p:spTree>
    <p:extLst>
      <p:ext uri="{BB962C8B-B14F-4D97-AF65-F5344CB8AC3E}">
        <p14:creationId xmlns:p14="http://schemas.microsoft.com/office/powerpoint/2010/main" val="376399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5400" dirty="0"/>
              <a:t>Introduction to C#</a:t>
            </a:r>
          </a:p>
        </p:txBody>
      </p:sp>
      <p:sp>
        <p:nvSpPr>
          <p:cNvPr id="6" name="Text Placeholder 5"/>
          <p:cNvSpPr>
            <a:spLocks noGrp="1"/>
          </p:cNvSpPr>
          <p:nvPr>
            <p:ph type="body" idx="1"/>
          </p:nvPr>
        </p:nvSpPr>
        <p:spPr/>
        <p:txBody>
          <a:bodyPr/>
          <a:lstStyle/>
          <a:p>
            <a:r>
              <a:rPr lang="en-US"/>
              <a:t>Lecture 5</a:t>
            </a:r>
            <a:endParaRPr lang="en-US" dirty="0"/>
          </a:p>
        </p:txBody>
      </p:sp>
    </p:spTree>
    <p:extLst>
      <p:ext uri="{BB962C8B-B14F-4D97-AF65-F5344CB8AC3E}">
        <p14:creationId xmlns:p14="http://schemas.microsoft.com/office/powerpoint/2010/main" val="3794402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FCEB-3033-4B84-BEB8-47427CF38D14}"/>
              </a:ext>
            </a:extLst>
          </p:cNvPr>
          <p:cNvSpPr>
            <a:spLocks noGrp="1"/>
          </p:cNvSpPr>
          <p:nvPr>
            <p:ph type="title"/>
          </p:nvPr>
        </p:nvSpPr>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3164A838-1BF4-4F17-9E76-D72E776E68DE}"/>
              </a:ext>
            </a:extLst>
          </p:cNvPr>
          <p:cNvSpPr>
            <a:spLocks noGrp="1"/>
          </p:cNvSpPr>
          <p:nvPr>
            <p:ph idx="1"/>
          </p:nvPr>
        </p:nvSpPr>
        <p:spPr/>
        <p:txBody>
          <a:bodyPr>
            <a:normAutofit lnSpcReduction="10000"/>
          </a:bodyPr>
          <a:lstStyle/>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System;</a:t>
            </a:r>
          </a:p>
          <a:p>
            <a:endParaRPr lang="en-US" sz="1400" dirty="0">
              <a:solidFill>
                <a:srgbClr val="000000"/>
              </a:solidFill>
              <a:latin typeface="Consolas" panose="020B0609020204030204" pitchFamily="49" charset="0"/>
            </a:endParaRPr>
          </a:p>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Mad401.Lecture5 </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Program</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a:solidFill>
                  <a:srgbClr val="74531F"/>
                </a:solidFill>
                <a:latin typeface="Consolas" panose="020B0609020204030204" pitchFamily="49" charset="0"/>
              </a:rPr>
              <a:t>Main</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1F377F"/>
                </a:solidFill>
                <a:latin typeface="Consolas" panose="020B0609020204030204" pitchFamily="49" charset="0"/>
              </a:rPr>
              <a:t>args</a:t>
            </a:r>
            <a:r>
              <a:rPr lang="en-US"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            </a:t>
            </a:r>
            <a:r>
              <a:rPr lang="en-CA" sz="1400" dirty="0">
                <a:solidFill>
                  <a:srgbClr val="2B91AF"/>
                </a:solidFill>
                <a:latin typeface="Consolas" panose="020B0609020204030204" pitchFamily="49" charset="0"/>
              </a:rPr>
              <a:t>Contact</a:t>
            </a:r>
            <a:r>
              <a:rPr lang="en-CA" sz="1400" dirty="0">
                <a:solidFill>
                  <a:srgbClr val="000000"/>
                </a:solidFill>
                <a:latin typeface="Consolas" panose="020B0609020204030204" pitchFamily="49" charset="0"/>
              </a:rPr>
              <a:t> </a:t>
            </a:r>
            <a:r>
              <a:rPr lang="en-CA" sz="1400" dirty="0">
                <a:solidFill>
                  <a:srgbClr val="1F377F"/>
                </a:solidFill>
                <a:latin typeface="Consolas" panose="020B0609020204030204" pitchFamily="49" charset="0"/>
              </a:rPr>
              <a:t>contact1</a:t>
            </a:r>
            <a:r>
              <a:rPr lang="en-CA" sz="1400" dirty="0">
                <a:solidFill>
                  <a:srgbClr val="000000"/>
                </a:solidFill>
                <a:latin typeface="Consolas" panose="020B0609020204030204" pitchFamily="49" charset="0"/>
              </a:rPr>
              <a:t> = </a:t>
            </a:r>
            <a:r>
              <a:rPr lang="en-CA" sz="1400" dirty="0">
                <a:solidFill>
                  <a:srgbClr val="0000FF"/>
                </a:solidFill>
                <a:latin typeface="Consolas" panose="020B0609020204030204" pitchFamily="49" charset="0"/>
              </a:rPr>
              <a:t>new</a:t>
            </a:r>
            <a:r>
              <a:rPr lang="en-CA" sz="1400" dirty="0">
                <a:solidFill>
                  <a:srgbClr val="000000"/>
                </a:solidFill>
                <a:latin typeface="Consolas" panose="020B0609020204030204" pitchFamily="49" charset="0"/>
              </a:rPr>
              <a:t> </a:t>
            </a:r>
            <a:r>
              <a:rPr lang="en-CA" sz="1400" dirty="0">
                <a:solidFill>
                  <a:srgbClr val="2B91AF"/>
                </a:solidFill>
                <a:latin typeface="Consolas" panose="020B0609020204030204" pitchFamily="49" charset="0"/>
              </a:rPr>
              <a:t>Contact</a:t>
            </a:r>
            <a:r>
              <a:rPr lang="en-CA"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r>
              <a:rPr lang="en-CA" sz="1400" dirty="0">
                <a:solidFill>
                  <a:srgbClr val="2B91AF"/>
                </a:solidFill>
                <a:latin typeface="Consolas" panose="020B0609020204030204" pitchFamily="49" charset="0"/>
              </a:rPr>
              <a:t>Contact</a:t>
            </a:r>
            <a:r>
              <a:rPr lang="en-CA" sz="1400" dirty="0">
                <a:solidFill>
                  <a:srgbClr val="000000"/>
                </a:solidFill>
                <a:latin typeface="Consolas" panose="020B0609020204030204" pitchFamily="49" charset="0"/>
              </a:rPr>
              <a:t> </a:t>
            </a:r>
            <a:r>
              <a:rPr lang="en-CA" sz="1400" dirty="0">
                <a:solidFill>
                  <a:srgbClr val="1F377F"/>
                </a:solidFill>
                <a:latin typeface="Consolas" panose="020B0609020204030204" pitchFamily="49" charset="0"/>
              </a:rPr>
              <a:t>contact2</a:t>
            </a:r>
            <a:r>
              <a:rPr lang="en-CA" sz="1400" dirty="0">
                <a:solidFill>
                  <a:srgbClr val="000000"/>
                </a:solidFill>
                <a:latin typeface="Consolas" panose="020B0609020204030204" pitchFamily="49" charset="0"/>
              </a:rPr>
              <a:t> = </a:t>
            </a:r>
            <a:r>
              <a:rPr lang="en-CA" sz="1400" dirty="0">
                <a:solidFill>
                  <a:srgbClr val="0000FF"/>
                </a:solidFill>
                <a:latin typeface="Consolas" panose="020B0609020204030204" pitchFamily="49" charset="0"/>
              </a:rPr>
              <a:t>new</a:t>
            </a:r>
            <a:r>
              <a:rPr lang="en-CA" sz="1400" dirty="0">
                <a:solidFill>
                  <a:srgbClr val="000000"/>
                </a:solidFill>
                <a:latin typeface="Consolas" panose="020B0609020204030204" pitchFamily="49" charset="0"/>
              </a:rPr>
              <a:t> </a:t>
            </a:r>
            <a:r>
              <a:rPr lang="en-CA" sz="1400" dirty="0">
                <a:solidFill>
                  <a:srgbClr val="2B91AF"/>
                </a:solidFill>
                <a:latin typeface="Consolas" panose="020B0609020204030204" pitchFamily="49" charset="0"/>
              </a:rPr>
              <a:t>Contact</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1F377F"/>
                </a:solidFill>
                <a:latin typeface="Consolas" panose="020B0609020204030204" pitchFamily="49" charset="0"/>
              </a:rPr>
              <a:t>contact1</a:t>
            </a:r>
            <a:r>
              <a:rPr lang="en-US" sz="1400" dirty="0">
                <a:solidFill>
                  <a:srgbClr val="000000"/>
                </a:solidFill>
                <a:latin typeface="Consolas" panose="020B0609020204030204" pitchFamily="49" charset="0"/>
              </a:rPr>
              <a:t>.FirstName = </a:t>
            </a:r>
            <a:r>
              <a:rPr lang="en-US" sz="1400" dirty="0">
                <a:solidFill>
                  <a:srgbClr val="1F377F"/>
                </a:solidFill>
                <a:latin typeface="Consolas" panose="020B0609020204030204" pitchFamily="49" charset="0"/>
              </a:rPr>
              <a:t>contact2</a:t>
            </a:r>
            <a:r>
              <a:rPr lang="en-US" sz="1400" dirty="0">
                <a:solidFill>
                  <a:srgbClr val="000000"/>
                </a:solidFill>
                <a:latin typeface="Consolas" panose="020B0609020204030204" pitchFamily="49" charset="0"/>
              </a:rPr>
              <a:t>.FirstName = </a:t>
            </a:r>
            <a:r>
              <a:rPr lang="en-US" sz="1400" dirty="0">
                <a:solidFill>
                  <a:srgbClr val="A31515"/>
                </a:solidFill>
                <a:latin typeface="Consolas" panose="020B0609020204030204" pitchFamily="49" charset="0"/>
              </a:rPr>
              <a:t>"Nick"</a:t>
            </a:r>
            <a:r>
              <a:rPr lang="en-US"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r>
              <a:rPr lang="en-CA" sz="1400" dirty="0">
                <a:solidFill>
                  <a:srgbClr val="1F377F"/>
                </a:solidFill>
                <a:latin typeface="Consolas" panose="020B0609020204030204" pitchFamily="49" charset="0"/>
              </a:rPr>
              <a:t>contact1</a:t>
            </a:r>
            <a:r>
              <a:rPr lang="en-CA" sz="1400" dirty="0">
                <a:solidFill>
                  <a:srgbClr val="000000"/>
                </a:solidFill>
                <a:latin typeface="Consolas" panose="020B0609020204030204" pitchFamily="49" charset="0"/>
              </a:rPr>
              <a:t>.LastName = </a:t>
            </a:r>
            <a:r>
              <a:rPr lang="en-CA" sz="1400" dirty="0">
                <a:solidFill>
                  <a:srgbClr val="1F377F"/>
                </a:solidFill>
                <a:latin typeface="Consolas" panose="020B0609020204030204" pitchFamily="49" charset="0"/>
              </a:rPr>
              <a:t>contact2</a:t>
            </a:r>
            <a:r>
              <a:rPr lang="en-CA" sz="1400" dirty="0">
                <a:solidFill>
                  <a:srgbClr val="000000"/>
                </a:solidFill>
                <a:latin typeface="Consolas" panose="020B0609020204030204" pitchFamily="49" charset="0"/>
              </a:rPr>
              <a:t>.LastName = </a:t>
            </a:r>
            <a:r>
              <a:rPr lang="en-CA" sz="1400" dirty="0">
                <a:solidFill>
                  <a:srgbClr val="A31515"/>
                </a:solidFill>
                <a:latin typeface="Consolas" panose="020B0609020204030204" pitchFamily="49" charset="0"/>
              </a:rPr>
              <a:t>"Sylvestre"</a:t>
            </a:r>
            <a:r>
              <a:rPr lang="en-CA"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            </a:t>
            </a:r>
            <a:r>
              <a:rPr lang="en-CA" sz="1400" dirty="0">
                <a:solidFill>
                  <a:srgbClr val="8F08C4"/>
                </a:solidFill>
                <a:latin typeface="Consolas" panose="020B0609020204030204" pitchFamily="49" charset="0"/>
              </a:rPr>
              <a:t>if</a:t>
            </a:r>
            <a:r>
              <a:rPr lang="en-CA" sz="1400" dirty="0">
                <a:solidFill>
                  <a:srgbClr val="000000"/>
                </a:solidFill>
                <a:latin typeface="Consolas" panose="020B0609020204030204" pitchFamily="49" charset="0"/>
              </a:rPr>
              <a:t> (</a:t>
            </a:r>
            <a:r>
              <a:rPr lang="en-CA" sz="1400" dirty="0">
                <a:solidFill>
                  <a:srgbClr val="1F377F"/>
                </a:solidFill>
                <a:latin typeface="Consolas" panose="020B0609020204030204" pitchFamily="49" charset="0"/>
              </a:rPr>
              <a:t>contact2</a:t>
            </a:r>
            <a:r>
              <a:rPr lang="en-CA" sz="1400" dirty="0">
                <a:solidFill>
                  <a:srgbClr val="000000"/>
                </a:solidFill>
                <a:latin typeface="Consolas" panose="020B0609020204030204" pitchFamily="49" charset="0"/>
              </a:rPr>
              <a:t> == </a:t>
            </a:r>
            <a:r>
              <a:rPr lang="en-CA" sz="1400" dirty="0">
                <a:solidFill>
                  <a:srgbClr val="1F377F"/>
                </a:solidFill>
                <a:latin typeface="Consolas" panose="020B0609020204030204" pitchFamily="49" charset="0"/>
              </a:rPr>
              <a:t>contact2</a:t>
            </a:r>
            <a:r>
              <a:rPr lang="en-C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a:t>
            </a:r>
            <a:r>
              <a:rPr lang="en-US" sz="1400" dirty="0" err="1">
                <a:solidFill>
                  <a:srgbClr val="74531F"/>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"Objects are (identical) equal references"</a:t>
            </a:r>
            <a:r>
              <a:rPr lang="en-US"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F08C4"/>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Contact</a:t>
            </a:r>
            <a:r>
              <a:rPr lang="en-US" sz="1400" dirty="0" err="1">
                <a:solidFill>
                  <a:srgbClr val="000000"/>
                </a:solidFill>
                <a:latin typeface="Consolas" panose="020B0609020204030204" pitchFamily="49" charset="0"/>
              </a:rPr>
              <a:t>.</a:t>
            </a:r>
            <a:r>
              <a:rPr lang="en-US" sz="1400" dirty="0" err="1">
                <a:solidFill>
                  <a:srgbClr val="74531F"/>
                </a:solidFill>
                <a:latin typeface="Consolas" panose="020B0609020204030204" pitchFamily="49" charset="0"/>
              </a:rPr>
              <a:t>ReferenceEquals</a:t>
            </a:r>
            <a:r>
              <a:rPr lang="en-US" sz="1400" dirty="0">
                <a:solidFill>
                  <a:srgbClr val="000000"/>
                </a:solidFill>
                <a:latin typeface="Consolas" panose="020B0609020204030204" pitchFamily="49" charset="0"/>
              </a:rPr>
              <a:t>(</a:t>
            </a:r>
            <a:r>
              <a:rPr lang="en-US" sz="1400" dirty="0">
                <a:solidFill>
                  <a:srgbClr val="1F377F"/>
                </a:solidFill>
                <a:latin typeface="Consolas" panose="020B0609020204030204" pitchFamily="49" charset="0"/>
              </a:rPr>
              <a:t>contact2</a:t>
            </a:r>
            <a:r>
              <a:rPr lang="en-US" sz="1400" dirty="0">
                <a:solidFill>
                  <a:srgbClr val="000000"/>
                </a:solidFill>
                <a:latin typeface="Consolas" panose="020B0609020204030204" pitchFamily="49" charset="0"/>
              </a:rPr>
              <a:t>, </a:t>
            </a:r>
            <a:r>
              <a:rPr lang="en-US" sz="1400" dirty="0">
                <a:solidFill>
                  <a:srgbClr val="1F377F"/>
                </a:solidFill>
                <a:latin typeface="Consolas" panose="020B0609020204030204" pitchFamily="49" charset="0"/>
              </a:rPr>
              <a:t>contact2</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a:t>
            </a:r>
            <a:r>
              <a:rPr lang="en-US" sz="1400" dirty="0" err="1">
                <a:solidFill>
                  <a:srgbClr val="74531F"/>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"Objects are (identical) equal references"</a:t>
            </a:r>
            <a:r>
              <a:rPr lang="en-US"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            </a:t>
            </a:r>
            <a:r>
              <a:rPr lang="en-CA" sz="1400" dirty="0">
                <a:solidFill>
                  <a:srgbClr val="8F08C4"/>
                </a:solidFill>
                <a:latin typeface="Consolas" panose="020B0609020204030204" pitchFamily="49" charset="0"/>
              </a:rPr>
              <a:t>if</a:t>
            </a:r>
            <a:r>
              <a:rPr lang="en-CA" sz="1400" dirty="0">
                <a:solidFill>
                  <a:srgbClr val="000000"/>
                </a:solidFill>
                <a:latin typeface="Consolas" panose="020B0609020204030204" pitchFamily="49" charset="0"/>
              </a:rPr>
              <a:t> (</a:t>
            </a:r>
            <a:r>
              <a:rPr lang="en-CA" sz="1400" dirty="0">
                <a:solidFill>
                  <a:srgbClr val="1F377F"/>
                </a:solidFill>
                <a:latin typeface="Consolas" panose="020B0609020204030204" pitchFamily="49" charset="0"/>
              </a:rPr>
              <a:t>contact1</a:t>
            </a:r>
            <a:r>
              <a:rPr lang="en-CA" sz="1400" dirty="0">
                <a:solidFill>
                  <a:srgbClr val="000000"/>
                </a:solidFill>
                <a:latin typeface="Consolas" panose="020B0609020204030204" pitchFamily="49" charset="0"/>
              </a:rPr>
              <a:t>.</a:t>
            </a:r>
            <a:r>
              <a:rPr lang="en-CA" sz="1400" dirty="0">
                <a:solidFill>
                  <a:srgbClr val="74531F"/>
                </a:solidFill>
                <a:latin typeface="Consolas" panose="020B0609020204030204" pitchFamily="49" charset="0"/>
              </a:rPr>
              <a:t>Equals</a:t>
            </a:r>
            <a:r>
              <a:rPr lang="en-CA" sz="1400" dirty="0">
                <a:solidFill>
                  <a:srgbClr val="000000"/>
                </a:solidFill>
                <a:latin typeface="Consolas" panose="020B0609020204030204" pitchFamily="49" charset="0"/>
              </a:rPr>
              <a:t>(</a:t>
            </a:r>
            <a:r>
              <a:rPr lang="en-CA" sz="1400" dirty="0">
                <a:solidFill>
                  <a:srgbClr val="1F377F"/>
                </a:solidFill>
                <a:latin typeface="Consolas" panose="020B0609020204030204" pitchFamily="49" charset="0"/>
              </a:rPr>
              <a:t>contact2</a:t>
            </a:r>
            <a:r>
              <a:rPr lang="en-C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a:t>
            </a:r>
            <a:r>
              <a:rPr lang="en-US" sz="1400" dirty="0" err="1">
                <a:solidFill>
                  <a:srgbClr val="74531F"/>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"Objects contain the same member values"</a:t>
            </a:r>
            <a:r>
              <a:rPr lang="en-US" sz="1400" dirty="0">
                <a:solidFill>
                  <a:srgbClr val="000000"/>
                </a:solidFill>
                <a:latin typeface="Consolas" panose="020B0609020204030204" pitchFamily="49" charset="0"/>
              </a:rPr>
              <a:t>);</a:t>
            </a:r>
          </a:p>
          <a:p>
            <a:r>
              <a:rPr lang="en-CA"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2E75A8D3-0A78-4823-8A5A-BA7B86E6D101}"/>
              </a:ext>
            </a:extLst>
          </p:cNvPr>
          <p:cNvSpPr>
            <a:spLocks noGrp="1"/>
          </p:cNvSpPr>
          <p:nvPr>
            <p:ph type="sldNum" sz="quarter" idx="12"/>
          </p:nvPr>
        </p:nvSpPr>
        <p:spPr/>
        <p:txBody>
          <a:bodyPr/>
          <a:lstStyle/>
          <a:p>
            <a:fld id="{57BFFEA6-FD0A-418C-BE47-3DCCF1ED53BD}" type="slidenum">
              <a:rPr lang="en-US" smtClean="0"/>
              <a:t>20</a:t>
            </a:fld>
            <a:endParaRPr lang="en-US" dirty="0"/>
          </a:p>
        </p:txBody>
      </p:sp>
      <p:pic>
        <p:nvPicPr>
          <p:cNvPr id="6" name="Picture 5">
            <a:extLst>
              <a:ext uri="{FF2B5EF4-FFF2-40B4-BE49-F238E27FC236}">
                <a16:creationId xmlns:a16="http://schemas.microsoft.com/office/drawing/2014/main" id="{30795B53-6DA4-4EDF-AF65-95A7AF4A39C8}"/>
              </a:ext>
            </a:extLst>
          </p:cNvPr>
          <p:cNvPicPr>
            <a:picLocks noChangeAspect="1"/>
          </p:cNvPicPr>
          <p:nvPr/>
        </p:nvPicPr>
        <p:blipFill>
          <a:blip r:embed="rId2"/>
          <a:stretch>
            <a:fillRect/>
          </a:stretch>
        </p:blipFill>
        <p:spPr>
          <a:xfrm>
            <a:off x="5414323" y="4884957"/>
            <a:ext cx="4661832" cy="1087760"/>
          </a:xfrm>
          <a:prstGeom prst="rect">
            <a:avLst/>
          </a:prstGeom>
        </p:spPr>
      </p:pic>
    </p:spTree>
    <p:extLst>
      <p:ext uri="{BB962C8B-B14F-4D97-AF65-F5344CB8AC3E}">
        <p14:creationId xmlns:p14="http://schemas.microsoft.com/office/powerpoint/2010/main" val="2349393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81C06-C408-4CC7-B8E6-211B1D132335}"/>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C# allows most operators to be overloaded</a:t>
            </a:r>
          </a:p>
          <a:p>
            <a:pPr marL="1028700" lvl="1" indent="-342900">
              <a:buFont typeface="Arial" panose="020B0604020202020204" pitchFamily="34" charset="0"/>
              <a:buChar char="•"/>
            </a:pPr>
            <a:r>
              <a:rPr lang="en-US" dirty="0"/>
              <a:t>All operators are supported except </a:t>
            </a:r>
            <a:r>
              <a:rPr lang="en-US" dirty="0" err="1">
                <a:latin typeface="Courier New" panose="02070309020205020404" pitchFamily="49" charset="0"/>
                <a:cs typeface="Courier New" panose="02070309020205020404" pitchFamily="49" charset="0"/>
              </a:rPr>
              <a:t>x.y</a:t>
            </a:r>
            <a:r>
              <a:rPr lang="en-US" dirty="0"/>
              <a:t>, </a:t>
            </a:r>
            <a:r>
              <a:rPr lang="en-US" dirty="0">
                <a:latin typeface="Courier New" panose="02070309020205020404" pitchFamily="49" charset="0"/>
                <a:cs typeface="Courier New" panose="02070309020205020404" pitchFamily="49" charset="0"/>
              </a:rPr>
              <a:t>f(x)</a:t>
            </a:r>
            <a:r>
              <a:rPr lang="en-US" dirty="0"/>
              <a:t>, </a:t>
            </a:r>
            <a:r>
              <a:rPr lang="en-US" dirty="0">
                <a:latin typeface="Courier New" panose="02070309020205020404" pitchFamily="49" charset="0"/>
                <a:cs typeface="Courier New" panose="02070309020205020404" pitchFamily="49" charset="0"/>
              </a:rPr>
              <a:t>new</a:t>
            </a:r>
            <a:r>
              <a:rPr lang="en-US" dirty="0"/>
              <a:t>, </a:t>
            </a:r>
            <a:r>
              <a:rPr lang="en-US" dirty="0" err="1">
                <a:latin typeface="Courier New" panose="02070309020205020404" pitchFamily="49" charset="0"/>
                <a:cs typeface="Courier New" panose="02070309020205020404" pitchFamily="49" charset="0"/>
              </a:rPr>
              <a:t>typeof</a:t>
            </a:r>
            <a:r>
              <a:rPr lang="en-US" dirty="0"/>
              <a:t>, </a:t>
            </a:r>
            <a:r>
              <a:rPr lang="en-US" dirty="0">
                <a:latin typeface="Courier New" panose="02070309020205020404" pitchFamily="49" charset="0"/>
                <a:cs typeface="Courier New" panose="02070309020205020404" pitchFamily="49" charset="0"/>
              </a:rPr>
              <a:t>default</a:t>
            </a:r>
            <a:r>
              <a:rPr lang="en-US" dirty="0"/>
              <a:t>, </a:t>
            </a:r>
            <a:r>
              <a:rPr lang="en-US" dirty="0">
                <a:latin typeface="Courier New" panose="02070309020205020404" pitchFamily="49" charset="0"/>
                <a:cs typeface="Courier New" panose="02070309020205020404" pitchFamily="49" charset="0"/>
              </a:rPr>
              <a:t>checked</a:t>
            </a:r>
            <a:r>
              <a:rPr lang="en-US" dirty="0"/>
              <a:t>, </a:t>
            </a:r>
            <a:r>
              <a:rPr lang="en-US" dirty="0">
                <a:latin typeface="Courier New" panose="02070309020205020404" pitchFamily="49" charset="0"/>
                <a:cs typeface="Courier New" panose="02070309020205020404" pitchFamily="49" charset="0"/>
              </a:rPr>
              <a:t>unchecked</a:t>
            </a:r>
            <a:r>
              <a:rPr lang="en-US" dirty="0"/>
              <a:t>, </a:t>
            </a:r>
            <a:r>
              <a:rPr lang="en-US" dirty="0">
                <a:latin typeface="Courier New" panose="02070309020205020404" pitchFamily="49" charset="0"/>
                <a:cs typeface="Courier New" panose="02070309020205020404" pitchFamily="49" charset="0"/>
              </a:rPr>
              <a:t>delegate</a:t>
            </a:r>
            <a:r>
              <a:rPr lang="en-US" dirty="0"/>
              <a:t>, </a:t>
            </a:r>
            <a:r>
              <a:rPr lang="en-US" dirty="0">
                <a:latin typeface="Courier New" panose="02070309020205020404" pitchFamily="49" charset="0"/>
                <a:cs typeface="Courier New" panose="02070309020205020404" pitchFamily="49" charset="0"/>
              </a:rPr>
              <a:t>is</a:t>
            </a:r>
            <a:r>
              <a:rPr lang="en-US" dirty="0"/>
              <a:t>, </a:t>
            </a:r>
            <a:r>
              <a:rPr lang="en-US" dirty="0">
                <a:latin typeface="Courier New" panose="02070309020205020404" pitchFamily="49" charset="0"/>
                <a:cs typeface="Courier New" panose="02070309020205020404" pitchFamily="49" charset="0"/>
              </a:rPr>
              <a:t>as</a:t>
            </a:r>
            <a:r>
              <a:rPr lang="en-US" dirty="0"/>
              <a:t>, </a:t>
            </a:r>
            <a:r>
              <a:rPr lang="en-US" dirty="0">
                <a:latin typeface="Courier New" panose="02070309020205020404" pitchFamily="49" charset="0"/>
                <a:cs typeface="Courier New" panose="02070309020205020404" pitchFamily="49" charset="0"/>
              </a:rPr>
              <a:t>=,</a:t>
            </a:r>
            <a:r>
              <a:rPr lang="en-US" dirty="0"/>
              <a:t> and </a:t>
            </a:r>
            <a:r>
              <a:rPr lang="en-US" dirty="0">
                <a:latin typeface="Courier New" panose="02070309020205020404" pitchFamily="49" charset="0"/>
                <a:cs typeface="Courier New" panose="02070309020205020404" pitchFamily="49" charset="0"/>
              </a:rPr>
              <a:t>=&gt;</a:t>
            </a:r>
          </a:p>
          <a:p>
            <a:pPr marL="342900" indent="-342900">
              <a:buFont typeface="Arial" panose="020B0604020202020204" pitchFamily="34" charset="0"/>
              <a:buChar char="•"/>
            </a:pPr>
            <a:r>
              <a:rPr lang="en-US" dirty="0">
                <a:cs typeface="Courier New" panose="02070309020205020404" pitchFamily="49" charset="0"/>
              </a:rPr>
              <a:t>Once Equals() is overridden, there is a possible inconsistency. That is, two objects could return </a:t>
            </a:r>
            <a:r>
              <a:rPr lang="en-US" dirty="0">
                <a:latin typeface="Courier New" panose="02070309020205020404" pitchFamily="49" charset="0"/>
                <a:cs typeface="Courier New" panose="02070309020205020404" pitchFamily="49" charset="0"/>
              </a:rPr>
              <a:t>true</a:t>
            </a:r>
            <a:r>
              <a:rPr lang="en-US" dirty="0">
                <a:cs typeface="Courier New" panose="02070309020205020404" pitchFamily="49" charset="0"/>
              </a:rPr>
              <a:t> for Equals() but </a:t>
            </a:r>
            <a:r>
              <a:rPr lang="en-US" dirty="0">
                <a:latin typeface="Courier New" panose="02070309020205020404" pitchFamily="49" charset="0"/>
                <a:cs typeface="Courier New" panose="02070309020205020404" pitchFamily="49" charset="0"/>
              </a:rPr>
              <a:t>false</a:t>
            </a:r>
            <a:r>
              <a:rPr lang="en-US" dirty="0">
                <a:cs typeface="Courier New" panose="02070309020205020404" pitchFamily="49" charset="0"/>
              </a:rPr>
              <a:t> for the == operator because == performs a reference equality check by default. </a:t>
            </a:r>
          </a:p>
          <a:p>
            <a:pPr marL="1028700" lvl="1" indent="-342900">
              <a:buFont typeface="Arial" panose="020B0604020202020204" pitchFamily="34" charset="0"/>
              <a:buChar char="•"/>
            </a:pPr>
            <a:r>
              <a:rPr lang="en-US" dirty="0">
                <a:cs typeface="Courier New" panose="02070309020205020404" pitchFamily="49" charset="0"/>
              </a:rPr>
              <a:t>To correct this flaw, it is important to overload the equals (==) and not equals (!=) operators as well</a:t>
            </a:r>
          </a:p>
        </p:txBody>
      </p:sp>
      <p:sp>
        <p:nvSpPr>
          <p:cNvPr id="4" name="Slide Number Placeholder 3">
            <a:extLst>
              <a:ext uri="{FF2B5EF4-FFF2-40B4-BE49-F238E27FC236}">
                <a16:creationId xmlns:a16="http://schemas.microsoft.com/office/drawing/2014/main" id="{C56A3E72-4CB8-4BDC-8ABB-A2251CD3F647}"/>
              </a:ext>
            </a:extLst>
          </p:cNvPr>
          <p:cNvSpPr>
            <a:spLocks noGrp="1"/>
          </p:cNvSpPr>
          <p:nvPr>
            <p:ph type="sldNum" sz="quarter" idx="12"/>
          </p:nvPr>
        </p:nvSpPr>
        <p:spPr/>
        <p:txBody>
          <a:bodyPr/>
          <a:lstStyle/>
          <a:p>
            <a:fld id="{57BFFEA6-FD0A-418C-BE47-3DCCF1ED53BD}" type="slidenum">
              <a:rPr lang="en-US" smtClean="0"/>
              <a:t>21</a:t>
            </a:fld>
            <a:endParaRPr lang="en-US" dirty="0"/>
          </a:p>
        </p:txBody>
      </p:sp>
      <p:sp>
        <p:nvSpPr>
          <p:cNvPr id="9" name="Title 8">
            <a:extLst>
              <a:ext uri="{FF2B5EF4-FFF2-40B4-BE49-F238E27FC236}">
                <a16:creationId xmlns:a16="http://schemas.microsoft.com/office/drawing/2014/main" id="{7C311079-E5EB-4954-9C29-BD58EBF19444}"/>
              </a:ext>
            </a:extLst>
          </p:cNvPr>
          <p:cNvSpPr>
            <a:spLocks noGrp="1"/>
          </p:cNvSpPr>
          <p:nvPr>
            <p:ph type="title"/>
          </p:nvPr>
        </p:nvSpPr>
        <p:spPr/>
        <p:txBody>
          <a:bodyPr>
            <a:normAutofit fontScale="90000"/>
          </a:bodyPr>
          <a:lstStyle/>
          <a:p>
            <a:r>
              <a:rPr lang="en-US" dirty="0"/>
              <a:t>Operator Overloading</a:t>
            </a:r>
          </a:p>
        </p:txBody>
      </p:sp>
    </p:spTree>
    <p:extLst>
      <p:ext uri="{BB962C8B-B14F-4D97-AF65-F5344CB8AC3E}">
        <p14:creationId xmlns:p14="http://schemas.microsoft.com/office/powerpoint/2010/main" val="3817338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6A3D-02C6-4CB2-8838-FE525945F755}"/>
              </a:ext>
            </a:extLst>
          </p:cNvPr>
          <p:cNvSpPr>
            <a:spLocks noGrp="1"/>
          </p:cNvSpPr>
          <p:nvPr>
            <p:ph type="title"/>
          </p:nvPr>
        </p:nvSpPr>
        <p:spPr/>
        <p:txBody>
          <a:bodyPr>
            <a:normAutofit fontScale="90000"/>
          </a:bodyPr>
          <a:lstStyle/>
          <a:p>
            <a:r>
              <a:rPr lang="en-US" dirty="0"/>
              <a:t>Overloading == and !=</a:t>
            </a:r>
          </a:p>
        </p:txBody>
      </p:sp>
      <p:sp>
        <p:nvSpPr>
          <p:cNvPr id="3" name="Content Placeholder 2">
            <a:extLst>
              <a:ext uri="{FF2B5EF4-FFF2-40B4-BE49-F238E27FC236}">
                <a16:creationId xmlns:a16="http://schemas.microsoft.com/office/drawing/2014/main" id="{9E844BB2-3527-4A1D-BB2C-671A18C67BCF}"/>
              </a:ext>
            </a:extLst>
          </p:cNvPr>
          <p:cNvSpPr>
            <a:spLocks noGrp="1"/>
          </p:cNvSpPr>
          <p:nvPr>
            <p:ph idx="1"/>
          </p:nvPr>
        </p:nvSpPr>
        <p:spPr/>
        <p:txBody>
          <a:bodyPr>
            <a:normAutofit lnSpcReduction="10000"/>
          </a:bodyPr>
          <a:lstStyle/>
          <a:p>
            <a:r>
              <a:rPr kumimoji="0" lang="en-US" altLang="en-US" sz="1000" b="0" i="0" u="none" strike="noStrike" cap="none" normalizeH="0" baseline="0" dirty="0">
                <a:ln>
                  <a:noFill/>
                </a:ln>
                <a:solidFill>
                  <a:srgbClr val="0000FF"/>
                </a:solidFill>
                <a:effectLst/>
                <a:latin typeface="Consolas" panose="020B0609020204030204" pitchFamily="49" charset="0"/>
              </a:rPr>
              <a:t>namespace</a:t>
            </a:r>
            <a:r>
              <a:rPr kumimoji="0" lang="en-US" altLang="en-US" sz="1000" b="0" i="0" u="none" strike="noStrike" cap="none" normalizeH="0" baseline="0" dirty="0">
                <a:ln>
                  <a:noFill/>
                </a:ln>
                <a:solidFill>
                  <a:srgbClr val="000000"/>
                </a:solidFill>
                <a:effectLst/>
                <a:latin typeface="Consolas" panose="020B0609020204030204" pitchFamily="49" charset="0"/>
              </a:rPr>
              <a:t> Mad401.Lecture5 </a:t>
            </a:r>
            <a:r>
              <a:rPr lang="en-CA" sz="10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Contact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FirstName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override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ToString</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{FirstName}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override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Equals(</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obj</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Contact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contact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obj</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Contact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if</a:t>
            </a:r>
            <a:r>
              <a:rPr lang="en-US" dirty="0">
                <a:solidFill>
                  <a:srgbClr val="000000"/>
                </a:solidFill>
                <a:latin typeface="Consolas" panose="020B0609020204030204" pitchFamily="49" charset="0"/>
              </a:rPr>
              <a:t> ( contact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if</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.FirstName.Equals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contact.FirstName</a:t>
            </a:r>
            <a:r>
              <a:rPr lang="en-US" dirty="0">
                <a:solidFill>
                  <a:srgbClr val="000000"/>
                </a:solidFill>
                <a:latin typeface="Consolas" panose="020B0609020204030204" pitchFamily="49" charset="0"/>
              </a:rPr>
              <a:t>) &amp;&amp;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.LastName.Equals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contact.LastName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endParaRPr lang="en-US" sz="11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operator</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Contact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lhs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Contact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rhs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F08C4"/>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ReferenceEquals</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lhs</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Prevents a recursive call (Stack Overflow)</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ReferenceEquals</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rhs</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F08C4"/>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lhs.Equals</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rhs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operator</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Contact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lhs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Contact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rhs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F08C4"/>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lhs</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rhs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7FC7B65E-CFD2-43C4-BF1E-31B7A8EC0E50}"/>
              </a:ext>
            </a:extLst>
          </p:cNvPr>
          <p:cNvSpPr>
            <a:spLocks noGrp="1"/>
          </p:cNvSpPr>
          <p:nvPr>
            <p:ph type="sldNum" sz="quarter" idx="12"/>
          </p:nvPr>
        </p:nvSpPr>
        <p:spPr/>
        <p:txBody>
          <a:bodyPr/>
          <a:lstStyle/>
          <a:p>
            <a:fld id="{57BFFEA6-FD0A-418C-BE47-3DCCF1ED53BD}" type="slidenum">
              <a:rPr lang="en-US" smtClean="0"/>
              <a:t>22</a:t>
            </a:fld>
            <a:endParaRPr lang="en-US" dirty="0"/>
          </a:p>
        </p:txBody>
      </p:sp>
    </p:spTree>
    <p:extLst>
      <p:ext uri="{BB962C8B-B14F-4D97-AF65-F5344CB8AC3E}">
        <p14:creationId xmlns:p14="http://schemas.microsoft.com/office/powerpoint/2010/main" val="4132631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D5B2-D059-45ED-9E83-B6AB2BC06F5F}"/>
              </a:ext>
            </a:extLst>
          </p:cNvPr>
          <p:cNvSpPr>
            <a:spLocks noGrp="1"/>
          </p:cNvSpPr>
          <p:nvPr>
            <p:ph type="title"/>
          </p:nvPr>
        </p:nvSpPr>
        <p:spPr/>
        <p:txBody>
          <a:bodyPr>
            <a:normAutofit fontScale="90000"/>
          </a:bodyPr>
          <a:lstStyle/>
          <a:p>
            <a:r>
              <a:rPr lang="en-US" dirty="0"/>
              <a:t>Overloading Binary Operators</a:t>
            </a:r>
          </a:p>
        </p:txBody>
      </p:sp>
      <p:sp>
        <p:nvSpPr>
          <p:cNvPr id="3" name="Content Placeholder 2">
            <a:extLst>
              <a:ext uri="{FF2B5EF4-FFF2-40B4-BE49-F238E27FC236}">
                <a16:creationId xmlns:a16="http://schemas.microsoft.com/office/drawing/2014/main" id="{C6A1D96F-F735-47C0-B4DE-B9833F119BB6}"/>
              </a:ext>
            </a:extLst>
          </p:cNvPr>
          <p:cNvSpPr>
            <a:spLocks noGrp="1"/>
          </p:cNvSpPr>
          <p:nvPr>
            <p:ph idx="1"/>
          </p:nvPr>
        </p:nvSpPr>
        <p:spPr/>
        <p:txBody>
          <a:bodyPr/>
          <a:lstStyle/>
          <a:p>
            <a:pPr marL="342900" indent="-342900">
              <a:buFont typeface="Arial" panose="020B0604020202020204" pitchFamily="34" charset="0"/>
              <a:buChar char="•"/>
            </a:pPr>
            <a:r>
              <a:rPr lang="en-US" dirty="0"/>
              <a:t>The </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&amp;</a:t>
            </a:r>
            <a:r>
              <a:rPr lang="en-US" dirty="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&lt;&lt;</a:t>
            </a:r>
            <a:r>
              <a:rPr lang="en-US" dirty="0">
                <a:cs typeface="Courier New" panose="02070309020205020404" pitchFamily="49" charset="0"/>
              </a:rPr>
              <a:t>,</a:t>
            </a:r>
            <a:r>
              <a:rPr lang="en-US" dirty="0"/>
              <a:t> and </a:t>
            </a:r>
            <a:r>
              <a:rPr lang="en-US" dirty="0">
                <a:latin typeface="Courier New" panose="02070309020205020404" pitchFamily="49" charset="0"/>
                <a:cs typeface="Courier New" panose="02070309020205020404" pitchFamily="49" charset="0"/>
              </a:rPr>
              <a:t>&gt;&gt;</a:t>
            </a:r>
            <a:r>
              <a:rPr lang="en-US" dirty="0"/>
              <a:t> operators are implemented as binary static methods where at least one parameter is of the containing type</a:t>
            </a:r>
          </a:p>
          <a:p>
            <a:pPr marL="342900" indent="-342900">
              <a:buFont typeface="Arial" panose="020B0604020202020204" pitchFamily="34" charset="0"/>
              <a:buChar char="•"/>
            </a:pPr>
            <a:r>
              <a:rPr lang="en-US" dirty="0"/>
              <a:t>The method name is the operator prefixed by the word </a:t>
            </a:r>
            <a:r>
              <a:rPr lang="en-US" dirty="0">
                <a:latin typeface="Courier New" panose="02070309020205020404" pitchFamily="49" charset="0"/>
                <a:cs typeface="Courier New" panose="02070309020205020404" pitchFamily="49" charset="0"/>
              </a:rPr>
              <a:t>operator</a:t>
            </a:r>
            <a:r>
              <a:rPr lang="en-US" dirty="0"/>
              <a:t> as a keyword.</a:t>
            </a:r>
          </a:p>
        </p:txBody>
      </p:sp>
      <p:sp>
        <p:nvSpPr>
          <p:cNvPr id="4" name="Slide Number Placeholder 3">
            <a:extLst>
              <a:ext uri="{FF2B5EF4-FFF2-40B4-BE49-F238E27FC236}">
                <a16:creationId xmlns:a16="http://schemas.microsoft.com/office/drawing/2014/main" id="{6BF09509-BFCF-415C-B611-CFCD703CE41E}"/>
              </a:ext>
            </a:extLst>
          </p:cNvPr>
          <p:cNvSpPr>
            <a:spLocks noGrp="1"/>
          </p:cNvSpPr>
          <p:nvPr>
            <p:ph type="sldNum" sz="quarter" idx="12"/>
          </p:nvPr>
        </p:nvSpPr>
        <p:spPr/>
        <p:txBody>
          <a:bodyPr/>
          <a:lstStyle/>
          <a:p>
            <a:fld id="{57BFFEA6-FD0A-418C-BE47-3DCCF1ED53BD}" type="slidenum">
              <a:rPr lang="en-US" smtClean="0"/>
              <a:t>23</a:t>
            </a:fld>
            <a:endParaRPr lang="en-US" dirty="0"/>
          </a:p>
        </p:txBody>
      </p:sp>
    </p:spTree>
    <p:extLst>
      <p:ext uri="{BB962C8B-B14F-4D97-AF65-F5344CB8AC3E}">
        <p14:creationId xmlns:p14="http://schemas.microsoft.com/office/powerpoint/2010/main" val="31651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21F3-2643-4948-BD10-77938240FE66}"/>
              </a:ext>
            </a:extLst>
          </p:cNvPr>
          <p:cNvSpPr>
            <a:spLocks noGrp="1"/>
          </p:cNvSpPr>
          <p:nvPr>
            <p:ph type="title"/>
          </p:nvPr>
        </p:nvSpPr>
        <p:spPr/>
        <p:txBody>
          <a:bodyPr>
            <a:normAutofit fontScale="90000"/>
          </a:bodyPr>
          <a:lstStyle/>
          <a:p>
            <a:r>
              <a:rPr lang="en-US" dirty="0"/>
              <a:t>Binary Operator Overload</a:t>
            </a:r>
          </a:p>
        </p:txBody>
      </p:sp>
      <p:sp>
        <p:nvSpPr>
          <p:cNvPr id="3" name="Content Placeholder 2">
            <a:extLst>
              <a:ext uri="{FF2B5EF4-FFF2-40B4-BE49-F238E27FC236}">
                <a16:creationId xmlns:a16="http://schemas.microsoft.com/office/drawing/2014/main" id="{6FCEA361-5785-45BC-85EA-0B974CD989DC}"/>
              </a:ext>
            </a:extLst>
          </p:cNvPr>
          <p:cNvSpPr>
            <a:spLocks noGrp="1"/>
          </p:cNvSpPr>
          <p:nvPr>
            <p:ph idx="1"/>
          </p:nvPr>
        </p:nvSpPr>
        <p:spPr/>
        <p:txBody>
          <a:bodyPr>
            <a:normAutofit lnSpcReduction="10000"/>
          </a:bodyPr>
          <a:lstStyle/>
          <a:p>
            <a:r>
              <a:rPr kumimoji="0" lang="en-US" altLang="en-US" sz="1600" b="0" i="0" u="none" strike="noStrike" cap="none" normalizeH="0" baseline="0" dirty="0">
                <a:ln>
                  <a:noFill/>
                </a:ln>
                <a:solidFill>
                  <a:srgbClr val="0000FF"/>
                </a:solidFill>
                <a:effectLst/>
                <a:latin typeface="Consolas" panose="020B0609020204030204" pitchFamily="49" charset="0"/>
              </a:rPr>
              <a:t>namespace</a:t>
            </a:r>
            <a:r>
              <a:rPr kumimoji="0" lang="en-US" altLang="en-US" sz="1600" b="0" i="0" u="none" strike="noStrike" cap="none" normalizeH="0" baseline="0" dirty="0">
                <a:ln>
                  <a:noFill/>
                </a:ln>
                <a:solidFill>
                  <a:srgbClr val="000000"/>
                </a:solidFill>
                <a:effectLst/>
                <a:latin typeface="Consolas" panose="020B0609020204030204" pitchFamily="49" charset="0"/>
              </a:rPr>
              <a:t> Mad401.Lecture5 </a:t>
            </a:r>
            <a:r>
              <a:rPr lang="en-CA" sz="1600" dirty="0">
                <a:solidFill>
                  <a:srgbClr val="000000"/>
                </a:solidFill>
                <a:latin typeface="Consolas" panose="020B0609020204030204" pitchFamily="49" charset="0"/>
              </a:rPr>
              <a:t>{</a:t>
            </a:r>
          </a:p>
          <a:p>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class</a:t>
            </a:r>
            <a:r>
              <a:rPr lang="en-CA" sz="1600" dirty="0">
                <a:solidFill>
                  <a:srgbClr val="000000"/>
                </a:solidFill>
                <a:latin typeface="Consolas" panose="020B0609020204030204" pitchFamily="49" charset="0"/>
              </a:rPr>
              <a:t> </a:t>
            </a:r>
            <a:r>
              <a:rPr lang="en-CA" sz="1600" dirty="0">
                <a:solidFill>
                  <a:srgbClr val="2B91AF"/>
                </a:solidFill>
                <a:latin typeface="Consolas" panose="020B0609020204030204" pitchFamily="49" charset="0"/>
              </a:rPr>
              <a:t>Coordinate</a:t>
            </a:r>
            <a:r>
              <a:rPr lang="en-CA"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z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CA"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Coordinate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operator</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Coordinate</a:t>
            </a:r>
            <a:r>
              <a:rPr lang="en-US" sz="1600" dirty="0">
                <a:solidFill>
                  <a:srgbClr val="000000"/>
                </a:solidFill>
                <a:latin typeface="Consolas" panose="020B0609020204030204" pitchFamily="49" charset="0"/>
              </a:rPr>
              <a:t> </a:t>
            </a:r>
            <a:r>
              <a:rPr lang="en-US" sz="1600" dirty="0">
                <a:solidFill>
                  <a:srgbClr val="1F377F"/>
                </a:solidFill>
                <a:latin typeface="Consolas" panose="020B0609020204030204" pitchFamily="49" charset="0"/>
              </a:rPr>
              <a:t>c1</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Coordinate</a:t>
            </a:r>
            <a:r>
              <a:rPr lang="en-US" sz="1600" dirty="0">
                <a:solidFill>
                  <a:srgbClr val="000000"/>
                </a:solidFill>
                <a:latin typeface="Consolas" panose="020B0609020204030204" pitchFamily="49" charset="0"/>
              </a:rPr>
              <a:t> </a:t>
            </a:r>
            <a:r>
              <a:rPr lang="en-US" sz="1600" dirty="0">
                <a:solidFill>
                  <a:srgbClr val="1F377F"/>
                </a:solidFill>
                <a:latin typeface="Consolas" panose="020B0609020204030204" pitchFamily="49" charset="0"/>
              </a:rPr>
              <a:t>c2</a:t>
            </a:r>
            <a:r>
              <a:rPr lang="en-US" sz="1600" dirty="0">
                <a:solidFill>
                  <a:srgbClr val="000000"/>
                </a:solidFill>
                <a:latin typeface="Consolas" panose="020B0609020204030204" pitchFamily="49" charset="0"/>
              </a:rPr>
              <a:t>) {</a:t>
            </a:r>
          </a:p>
          <a:p>
            <a:r>
              <a:rPr lang="en-CA" sz="1600" dirty="0">
                <a:solidFill>
                  <a:srgbClr val="000000"/>
                </a:solidFill>
                <a:latin typeface="Consolas" panose="020B0609020204030204" pitchFamily="49" charset="0"/>
              </a:rPr>
              <a:t>            </a:t>
            </a:r>
            <a:r>
              <a:rPr lang="en-CA" sz="1600" dirty="0">
                <a:solidFill>
                  <a:srgbClr val="2B91AF"/>
                </a:solidFill>
                <a:latin typeface="Consolas" panose="020B0609020204030204" pitchFamily="49" charset="0"/>
              </a:rPr>
              <a:t>Coordinate</a:t>
            </a:r>
            <a:r>
              <a:rPr lang="en-CA" sz="1600" dirty="0">
                <a:solidFill>
                  <a:srgbClr val="000000"/>
                </a:solidFill>
                <a:latin typeface="Consolas" panose="020B0609020204030204" pitchFamily="49" charset="0"/>
              </a:rPr>
              <a:t> </a:t>
            </a:r>
            <a:r>
              <a:rPr lang="en-CA" sz="1600" dirty="0">
                <a:solidFill>
                  <a:srgbClr val="1F377F"/>
                </a:solidFill>
                <a:latin typeface="Consolas" panose="020B0609020204030204" pitchFamily="49" charset="0"/>
              </a:rPr>
              <a:t>c</a:t>
            </a:r>
            <a:r>
              <a:rPr lang="en-CA" sz="1600" dirty="0">
                <a:solidFill>
                  <a:srgbClr val="000000"/>
                </a:solidFill>
                <a:latin typeface="Consolas" panose="020B0609020204030204" pitchFamily="49" charset="0"/>
              </a:rPr>
              <a:t> = </a:t>
            </a:r>
            <a:r>
              <a:rPr lang="en-CA" sz="1600" dirty="0">
                <a:solidFill>
                  <a:srgbClr val="0000FF"/>
                </a:solidFill>
                <a:latin typeface="Consolas" panose="020B0609020204030204" pitchFamily="49" charset="0"/>
              </a:rPr>
              <a:t>new</a:t>
            </a:r>
            <a:r>
              <a:rPr lang="en-CA" sz="1600" dirty="0">
                <a:solidFill>
                  <a:srgbClr val="000000"/>
                </a:solidFill>
                <a:latin typeface="Consolas" panose="020B0609020204030204" pitchFamily="49" charset="0"/>
              </a:rPr>
              <a:t> </a:t>
            </a:r>
            <a:r>
              <a:rPr lang="en-CA" sz="1600" dirty="0">
                <a:solidFill>
                  <a:srgbClr val="2B91AF"/>
                </a:solidFill>
                <a:latin typeface="Consolas" panose="020B0609020204030204" pitchFamily="49" charset="0"/>
              </a:rPr>
              <a:t>Coordinate</a:t>
            </a:r>
            <a:r>
              <a:rPr lang="en-CA" sz="1600"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            </a:t>
            </a:r>
            <a:r>
              <a:rPr lang="fr-FR" sz="1600" dirty="0" err="1">
                <a:solidFill>
                  <a:srgbClr val="1F377F"/>
                </a:solidFill>
                <a:latin typeface="Consolas" panose="020B0609020204030204" pitchFamily="49" charset="0"/>
              </a:rPr>
              <a:t>c</a:t>
            </a:r>
            <a:r>
              <a:rPr lang="fr-FR" sz="1600" dirty="0" err="1">
                <a:solidFill>
                  <a:srgbClr val="000000"/>
                </a:solidFill>
                <a:latin typeface="Consolas" panose="020B0609020204030204" pitchFamily="49" charset="0"/>
              </a:rPr>
              <a:t>.x</a:t>
            </a:r>
            <a:r>
              <a:rPr lang="fr-FR" sz="1600" dirty="0">
                <a:solidFill>
                  <a:srgbClr val="000000"/>
                </a:solidFill>
                <a:latin typeface="Consolas" panose="020B0609020204030204" pitchFamily="49" charset="0"/>
              </a:rPr>
              <a:t> = </a:t>
            </a:r>
            <a:r>
              <a:rPr lang="fr-FR" sz="1600" dirty="0">
                <a:solidFill>
                  <a:srgbClr val="1F377F"/>
                </a:solidFill>
                <a:latin typeface="Consolas" panose="020B0609020204030204" pitchFamily="49" charset="0"/>
              </a:rPr>
              <a:t>c1</a:t>
            </a:r>
            <a:r>
              <a:rPr lang="fr-FR" sz="1600" dirty="0">
                <a:solidFill>
                  <a:srgbClr val="000000"/>
                </a:solidFill>
                <a:latin typeface="Consolas" panose="020B0609020204030204" pitchFamily="49" charset="0"/>
              </a:rPr>
              <a:t>.x + </a:t>
            </a:r>
            <a:r>
              <a:rPr lang="fr-FR" sz="1600" dirty="0">
                <a:solidFill>
                  <a:srgbClr val="1F377F"/>
                </a:solidFill>
                <a:latin typeface="Consolas" panose="020B0609020204030204" pitchFamily="49" charset="0"/>
              </a:rPr>
              <a:t>c2</a:t>
            </a:r>
            <a:r>
              <a:rPr lang="fr-FR" sz="1600" dirty="0">
                <a:solidFill>
                  <a:srgbClr val="000000"/>
                </a:solidFill>
                <a:latin typeface="Consolas" panose="020B0609020204030204" pitchFamily="49" charset="0"/>
              </a:rPr>
              <a:t>.x;</a:t>
            </a:r>
          </a:p>
          <a:p>
            <a:r>
              <a:rPr lang="es-ES" sz="1600" dirty="0">
                <a:solidFill>
                  <a:srgbClr val="000000"/>
                </a:solidFill>
                <a:latin typeface="Consolas" panose="020B0609020204030204" pitchFamily="49" charset="0"/>
              </a:rPr>
              <a:t>            </a:t>
            </a:r>
            <a:r>
              <a:rPr lang="es-ES" sz="1600" dirty="0" err="1">
                <a:solidFill>
                  <a:srgbClr val="1F377F"/>
                </a:solidFill>
                <a:latin typeface="Consolas" panose="020B0609020204030204" pitchFamily="49" charset="0"/>
              </a:rPr>
              <a:t>c</a:t>
            </a:r>
            <a:r>
              <a:rPr lang="es-ES" sz="1600" dirty="0" err="1">
                <a:solidFill>
                  <a:srgbClr val="000000"/>
                </a:solidFill>
                <a:latin typeface="Consolas" panose="020B0609020204030204" pitchFamily="49" charset="0"/>
              </a:rPr>
              <a:t>.y</a:t>
            </a:r>
            <a:r>
              <a:rPr lang="es-ES" sz="1600" dirty="0">
                <a:solidFill>
                  <a:srgbClr val="000000"/>
                </a:solidFill>
                <a:latin typeface="Consolas" panose="020B0609020204030204" pitchFamily="49" charset="0"/>
              </a:rPr>
              <a:t> = </a:t>
            </a:r>
            <a:r>
              <a:rPr lang="es-ES" sz="1600" dirty="0">
                <a:solidFill>
                  <a:srgbClr val="1F377F"/>
                </a:solidFill>
                <a:latin typeface="Consolas" panose="020B0609020204030204" pitchFamily="49" charset="0"/>
              </a:rPr>
              <a:t>c1</a:t>
            </a:r>
            <a:r>
              <a:rPr lang="es-ES" sz="1600" dirty="0">
                <a:solidFill>
                  <a:srgbClr val="000000"/>
                </a:solidFill>
                <a:latin typeface="Consolas" panose="020B0609020204030204" pitchFamily="49" charset="0"/>
              </a:rPr>
              <a:t>.y + </a:t>
            </a:r>
            <a:r>
              <a:rPr lang="es-ES" sz="1600" dirty="0">
                <a:solidFill>
                  <a:srgbClr val="1F377F"/>
                </a:solidFill>
                <a:latin typeface="Consolas" panose="020B0609020204030204" pitchFamily="49" charset="0"/>
              </a:rPr>
              <a:t>c2</a:t>
            </a:r>
            <a:r>
              <a:rPr lang="es-ES" sz="1600" dirty="0">
                <a:solidFill>
                  <a:srgbClr val="000000"/>
                </a:solidFill>
                <a:latin typeface="Consolas" panose="020B0609020204030204" pitchFamily="49" charset="0"/>
              </a:rPr>
              <a:t>.y;</a:t>
            </a:r>
          </a:p>
          <a:p>
            <a:r>
              <a:rPr lang="pl-PL" sz="1600" dirty="0">
                <a:solidFill>
                  <a:srgbClr val="000000"/>
                </a:solidFill>
                <a:latin typeface="Consolas" panose="020B0609020204030204" pitchFamily="49" charset="0"/>
              </a:rPr>
              <a:t>            </a:t>
            </a:r>
            <a:r>
              <a:rPr lang="pl-PL" sz="1600" dirty="0">
                <a:solidFill>
                  <a:srgbClr val="1F377F"/>
                </a:solidFill>
                <a:latin typeface="Consolas" panose="020B0609020204030204" pitchFamily="49" charset="0"/>
              </a:rPr>
              <a:t>c</a:t>
            </a:r>
            <a:r>
              <a:rPr lang="pl-PL" sz="1600" dirty="0">
                <a:solidFill>
                  <a:srgbClr val="000000"/>
                </a:solidFill>
                <a:latin typeface="Consolas" panose="020B0609020204030204" pitchFamily="49" charset="0"/>
              </a:rPr>
              <a:t>.z = </a:t>
            </a:r>
            <a:r>
              <a:rPr lang="pl-PL" sz="1600" dirty="0">
                <a:solidFill>
                  <a:srgbClr val="1F377F"/>
                </a:solidFill>
                <a:latin typeface="Consolas" panose="020B0609020204030204" pitchFamily="49" charset="0"/>
              </a:rPr>
              <a:t>c1</a:t>
            </a:r>
            <a:r>
              <a:rPr lang="pl-PL" sz="1600" dirty="0">
                <a:solidFill>
                  <a:srgbClr val="000000"/>
                </a:solidFill>
                <a:latin typeface="Consolas" panose="020B0609020204030204" pitchFamily="49" charset="0"/>
              </a:rPr>
              <a:t>.z + </a:t>
            </a:r>
            <a:r>
              <a:rPr lang="pl-PL" sz="1600" dirty="0">
                <a:solidFill>
                  <a:srgbClr val="1F377F"/>
                </a:solidFill>
                <a:latin typeface="Consolas" panose="020B0609020204030204" pitchFamily="49" charset="0"/>
              </a:rPr>
              <a:t>c2</a:t>
            </a:r>
            <a:r>
              <a:rPr lang="pl-PL" sz="1600" dirty="0">
                <a:solidFill>
                  <a:srgbClr val="000000"/>
                </a:solidFill>
                <a:latin typeface="Consolas" panose="020B0609020204030204" pitchFamily="49" charset="0"/>
              </a:rPr>
              <a:t>.z;</a:t>
            </a:r>
          </a:p>
          <a:p>
            <a:r>
              <a:rPr lang="en-CA" sz="1600" dirty="0">
                <a:solidFill>
                  <a:srgbClr val="000000"/>
                </a:solidFill>
                <a:latin typeface="Consolas" panose="020B0609020204030204" pitchFamily="49" charset="0"/>
              </a:rPr>
              <a:t>            </a:t>
            </a:r>
            <a:r>
              <a:rPr lang="en-CA" sz="1600" dirty="0">
                <a:solidFill>
                  <a:srgbClr val="8F08C4"/>
                </a:solidFill>
                <a:latin typeface="Consolas" panose="020B0609020204030204" pitchFamily="49" charset="0"/>
              </a:rPr>
              <a:t>return</a:t>
            </a:r>
            <a:r>
              <a:rPr lang="en-CA" sz="1600" dirty="0">
                <a:solidFill>
                  <a:srgbClr val="000000"/>
                </a:solidFill>
                <a:latin typeface="Consolas" panose="020B0609020204030204" pitchFamily="49" charset="0"/>
              </a:rPr>
              <a:t> </a:t>
            </a:r>
            <a:r>
              <a:rPr lang="en-CA" sz="1600" dirty="0">
                <a:solidFill>
                  <a:srgbClr val="1F377F"/>
                </a:solidFill>
                <a:latin typeface="Consolas" panose="020B0609020204030204" pitchFamily="49" charset="0"/>
              </a:rPr>
              <a:t>c</a:t>
            </a:r>
            <a:r>
              <a:rPr lang="en-CA" sz="1600" dirty="0">
                <a:solidFill>
                  <a:srgbClr val="000000"/>
                </a:solidFill>
                <a:latin typeface="Consolas" panose="020B0609020204030204" pitchFamily="49" charset="0"/>
              </a:rPr>
              <a:t>;</a:t>
            </a:r>
          </a:p>
          <a:p>
            <a:r>
              <a:rPr lang="en-CA" sz="1600" dirty="0">
                <a:solidFill>
                  <a:srgbClr val="000000"/>
                </a:solidFill>
                <a:latin typeface="Consolas" panose="020B0609020204030204" pitchFamily="49" charset="0"/>
              </a:rPr>
              <a:t>        }</a:t>
            </a:r>
          </a:p>
          <a:p>
            <a:r>
              <a:rPr lang="en-CA" sz="1600" dirty="0">
                <a:solidFill>
                  <a:srgbClr val="000000"/>
                </a:solidFill>
                <a:latin typeface="Consolas" panose="020B0609020204030204" pitchFamily="49" charset="0"/>
              </a:rPr>
              <a:t> </a:t>
            </a:r>
          </a:p>
          <a:p>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public</a:t>
            </a: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override</a:t>
            </a: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string</a:t>
            </a:r>
            <a:r>
              <a:rPr lang="en-CA" sz="1600" dirty="0">
                <a:solidFill>
                  <a:srgbClr val="000000"/>
                </a:solidFill>
                <a:latin typeface="Consolas" panose="020B0609020204030204" pitchFamily="49" charset="0"/>
              </a:rPr>
              <a:t> </a:t>
            </a:r>
            <a:r>
              <a:rPr lang="en-CA" sz="1600" dirty="0" err="1">
                <a:solidFill>
                  <a:srgbClr val="74531F"/>
                </a:solidFill>
                <a:latin typeface="Consolas" panose="020B0609020204030204" pitchFamily="49" charset="0"/>
              </a:rPr>
              <a:t>ToString</a:t>
            </a:r>
            <a:r>
              <a:rPr lang="en-CA" sz="1600" dirty="0">
                <a:solidFill>
                  <a:srgbClr val="000000"/>
                </a:solidFill>
                <a:latin typeface="Consolas" panose="020B0609020204030204" pitchFamily="49" charset="0"/>
              </a:rPr>
              <a:t>() {</a:t>
            </a:r>
          </a:p>
          <a:p>
            <a:r>
              <a:rPr lang="en-CA" sz="1600" dirty="0">
                <a:solidFill>
                  <a:srgbClr val="000000"/>
                </a:solidFill>
                <a:latin typeface="Consolas" panose="020B0609020204030204" pitchFamily="49" charset="0"/>
              </a:rPr>
              <a:t>            </a:t>
            </a:r>
            <a:r>
              <a:rPr lang="en-CA" sz="1600" dirty="0">
                <a:solidFill>
                  <a:srgbClr val="8F08C4"/>
                </a:solidFill>
                <a:latin typeface="Consolas" panose="020B0609020204030204" pitchFamily="49" charset="0"/>
              </a:rPr>
              <a:t>return</a:t>
            </a:r>
            <a:r>
              <a:rPr lang="en-CA" sz="1600" dirty="0">
                <a:solidFill>
                  <a:srgbClr val="000000"/>
                </a:solidFill>
                <a:latin typeface="Consolas" panose="020B0609020204030204" pitchFamily="49" charset="0"/>
              </a:rPr>
              <a:t> </a:t>
            </a:r>
            <a:r>
              <a:rPr lang="en-CA" sz="1600" dirty="0">
                <a:solidFill>
                  <a:srgbClr val="A31515"/>
                </a:solidFill>
                <a:latin typeface="Consolas" panose="020B0609020204030204" pitchFamily="49" charset="0"/>
              </a:rPr>
              <a:t>$"</a:t>
            </a:r>
            <a:r>
              <a:rPr lang="en-CA" sz="1600" dirty="0">
                <a:solidFill>
                  <a:srgbClr val="000000"/>
                </a:solidFill>
                <a:latin typeface="Consolas" panose="020B0609020204030204" pitchFamily="49" charset="0"/>
              </a:rPr>
              <a:t>{x}</a:t>
            </a:r>
            <a:r>
              <a:rPr lang="en-CA" sz="1600" dirty="0">
                <a:solidFill>
                  <a:srgbClr val="A31515"/>
                </a:solidFill>
                <a:latin typeface="Consolas" panose="020B0609020204030204" pitchFamily="49" charset="0"/>
              </a:rPr>
              <a:t> </a:t>
            </a:r>
            <a:r>
              <a:rPr lang="en-CA" sz="1600" dirty="0">
                <a:solidFill>
                  <a:srgbClr val="000000"/>
                </a:solidFill>
                <a:latin typeface="Consolas" panose="020B0609020204030204" pitchFamily="49" charset="0"/>
              </a:rPr>
              <a:t>{y}</a:t>
            </a:r>
            <a:r>
              <a:rPr lang="en-CA" sz="1600" dirty="0">
                <a:solidFill>
                  <a:srgbClr val="A31515"/>
                </a:solidFill>
                <a:latin typeface="Consolas" panose="020B0609020204030204" pitchFamily="49" charset="0"/>
              </a:rPr>
              <a:t> </a:t>
            </a:r>
            <a:r>
              <a:rPr lang="en-CA" sz="1600" dirty="0">
                <a:solidFill>
                  <a:srgbClr val="000000"/>
                </a:solidFill>
                <a:latin typeface="Consolas" panose="020B0609020204030204" pitchFamily="49" charset="0"/>
              </a:rPr>
              <a:t>{z}</a:t>
            </a:r>
            <a:r>
              <a:rPr lang="en-CA" sz="1600" dirty="0">
                <a:solidFill>
                  <a:srgbClr val="A31515"/>
                </a:solidFill>
                <a:latin typeface="Consolas" panose="020B0609020204030204" pitchFamily="49" charset="0"/>
              </a:rPr>
              <a:t>"</a:t>
            </a:r>
            <a:r>
              <a:rPr lang="en-CA" sz="1600" dirty="0">
                <a:solidFill>
                  <a:srgbClr val="000000"/>
                </a:solidFill>
                <a:latin typeface="Consolas" panose="020B0609020204030204" pitchFamily="49" charset="0"/>
              </a:rPr>
              <a:t>;</a:t>
            </a:r>
          </a:p>
          <a:p>
            <a:r>
              <a:rPr lang="en-CA" sz="1600" dirty="0">
                <a:solidFill>
                  <a:srgbClr val="000000"/>
                </a:solidFill>
                <a:latin typeface="Consolas" panose="020B0609020204030204" pitchFamily="49" charset="0"/>
              </a:rPr>
              <a:t>        }</a:t>
            </a:r>
          </a:p>
          <a:p>
            <a:r>
              <a:rPr lang="en-CA" sz="1600" dirty="0">
                <a:solidFill>
                  <a:srgbClr val="000000"/>
                </a:solidFill>
                <a:latin typeface="Consolas" panose="020B0609020204030204" pitchFamily="49" charset="0"/>
              </a:rPr>
              <a:t> </a:t>
            </a:r>
          </a:p>
          <a:p>
            <a:r>
              <a:rPr lang="en-CA"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endParaRPr lang="en-US" sz="1600" dirty="0"/>
          </a:p>
        </p:txBody>
      </p:sp>
      <p:sp>
        <p:nvSpPr>
          <p:cNvPr id="4" name="Slide Number Placeholder 3">
            <a:extLst>
              <a:ext uri="{FF2B5EF4-FFF2-40B4-BE49-F238E27FC236}">
                <a16:creationId xmlns:a16="http://schemas.microsoft.com/office/drawing/2014/main" id="{87382F3A-36D7-4BA0-BA3B-E4754146F63E}"/>
              </a:ext>
            </a:extLst>
          </p:cNvPr>
          <p:cNvSpPr>
            <a:spLocks noGrp="1"/>
          </p:cNvSpPr>
          <p:nvPr>
            <p:ph type="sldNum" sz="quarter" idx="12"/>
          </p:nvPr>
        </p:nvSpPr>
        <p:spPr/>
        <p:txBody>
          <a:bodyPr/>
          <a:lstStyle/>
          <a:p>
            <a:fld id="{57BFFEA6-FD0A-418C-BE47-3DCCF1ED53BD}" type="slidenum">
              <a:rPr lang="en-US" smtClean="0"/>
              <a:t>24</a:t>
            </a:fld>
            <a:endParaRPr lang="en-US" dirty="0"/>
          </a:p>
        </p:txBody>
      </p:sp>
    </p:spTree>
    <p:extLst>
      <p:ext uri="{BB962C8B-B14F-4D97-AF65-F5344CB8AC3E}">
        <p14:creationId xmlns:p14="http://schemas.microsoft.com/office/powerpoint/2010/main" val="2226049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88763-1966-4CA7-B605-7E44C26A9677}"/>
              </a:ext>
            </a:extLst>
          </p:cNvPr>
          <p:cNvSpPr>
            <a:spLocks noGrp="1"/>
          </p:cNvSpPr>
          <p:nvPr>
            <p:ph type="title"/>
          </p:nvPr>
        </p:nvSpPr>
        <p:spPr/>
        <p:txBody>
          <a:bodyPr>
            <a:normAutofit fontScale="90000"/>
          </a:bodyPr>
          <a:lstStyle/>
          <a:p>
            <a:r>
              <a:rPr lang="en-US" dirty="0"/>
              <a:t>Binary Operator Overload</a:t>
            </a:r>
          </a:p>
        </p:txBody>
      </p:sp>
      <p:sp>
        <p:nvSpPr>
          <p:cNvPr id="3" name="Content Placeholder 2">
            <a:extLst>
              <a:ext uri="{FF2B5EF4-FFF2-40B4-BE49-F238E27FC236}">
                <a16:creationId xmlns:a16="http://schemas.microsoft.com/office/drawing/2014/main" id="{725BA30F-EEFE-4767-BC48-0A3C842475DE}"/>
              </a:ext>
            </a:extLst>
          </p:cNvPr>
          <p:cNvSpPr>
            <a:spLocks noGrp="1"/>
          </p:cNvSpPr>
          <p:nvPr>
            <p:ph idx="1"/>
          </p:nvPr>
        </p:nvSpPr>
        <p:spPr/>
        <p:txBody>
          <a:bodyPr>
            <a:normAutofit/>
          </a:bodyPr>
          <a:lstStyle/>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System;</a:t>
            </a:r>
          </a:p>
          <a:p>
            <a:endParaRPr lang="en-US" sz="1600" dirty="0">
              <a:solidFill>
                <a:srgbClr val="000000"/>
              </a:solidFill>
              <a:latin typeface="Consolas" panose="020B0609020204030204" pitchFamily="49" charset="0"/>
            </a:endParaRPr>
          </a:p>
          <a:p>
            <a:r>
              <a:rPr kumimoji="0" lang="en-US" altLang="en-US" sz="1600" b="0" i="0" u="none" strike="noStrike" cap="none" normalizeH="0" baseline="0" dirty="0">
                <a:ln>
                  <a:noFill/>
                </a:ln>
                <a:solidFill>
                  <a:srgbClr val="0000FF"/>
                </a:solidFill>
                <a:effectLst/>
                <a:latin typeface="Consolas" panose="020B0609020204030204" pitchFamily="49" charset="0"/>
              </a:rPr>
              <a:t>namespace</a:t>
            </a:r>
            <a:r>
              <a:rPr kumimoji="0" lang="en-US" altLang="en-US" sz="1600" b="0" i="0" u="none" strike="noStrike" cap="none" normalizeH="0" baseline="0" dirty="0">
                <a:ln>
                  <a:noFill/>
                </a:ln>
                <a:solidFill>
                  <a:srgbClr val="000000"/>
                </a:solidFill>
                <a:effectLst/>
                <a:latin typeface="Consolas" panose="020B0609020204030204" pitchFamily="49" charset="0"/>
              </a:rPr>
              <a:t> Mad401.Lecture5 </a:t>
            </a:r>
            <a:r>
              <a:rPr lang="en-CA"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Program</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a:solidFill>
                  <a:srgbClr val="74531F"/>
                </a:solidFill>
                <a:latin typeface="Consolas" panose="020B0609020204030204" pitchFamily="49" charset="0"/>
              </a:rPr>
              <a:t>Main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Coordinate</a:t>
            </a:r>
            <a:r>
              <a:rPr lang="en-US" sz="1600" dirty="0">
                <a:solidFill>
                  <a:srgbClr val="000000"/>
                </a:solidFill>
                <a:latin typeface="Consolas" panose="020B0609020204030204" pitchFamily="49" charset="0"/>
              </a:rPr>
              <a:t> c1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Coordinate</a:t>
            </a:r>
            <a:r>
              <a:rPr lang="en-US" sz="1600" dirty="0">
                <a:solidFill>
                  <a:srgbClr val="000000"/>
                </a:solidFill>
                <a:latin typeface="Consolas" panose="020B0609020204030204" pitchFamily="49" charset="0"/>
              </a:rPr>
              <a:t>();</a:t>
            </a:r>
          </a:p>
          <a:p>
            <a:r>
              <a:rPr lang="pl-PL" sz="1600" dirty="0">
                <a:solidFill>
                  <a:srgbClr val="000000"/>
                </a:solidFill>
                <a:latin typeface="Consolas" panose="020B0609020204030204" pitchFamily="49" charset="0"/>
              </a:rPr>
              <a:t>            c1.x = c1.y = c1.z = 1;</a:t>
            </a: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Coordinate</a:t>
            </a:r>
            <a:r>
              <a:rPr lang="en-US" sz="1600" dirty="0">
                <a:solidFill>
                  <a:srgbClr val="000000"/>
                </a:solidFill>
                <a:latin typeface="Consolas" panose="020B0609020204030204" pitchFamily="49" charset="0"/>
              </a:rPr>
              <a:t> c2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Coordinate</a:t>
            </a:r>
            <a:r>
              <a:rPr lang="en-US" sz="1600" dirty="0">
                <a:solidFill>
                  <a:srgbClr val="000000"/>
                </a:solidFill>
                <a:latin typeface="Consolas" panose="020B0609020204030204" pitchFamily="49" charset="0"/>
              </a:rPr>
              <a:t>();</a:t>
            </a:r>
          </a:p>
          <a:p>
            <a:r>
              <a:rPr lang="pl-PL" sz="1600" dirty="0">
                <a:solidFill>
                  <a:srgbClr val="000000"/>
                </a:solidFill>
                <a:latin typeface="Consolas" panose="020B0609020204030204" pitchFamily="49" charset="0"/>
              </a:rPr>
              <a:t>            c2.x = c2.y = c2.z = 2;</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Coordinate</a:t>
            </a:r>
            <a:r>
              <a:rPr lang="en-US" sz="1600" dirty="0">
                <a:solidFill>
                  <a:srgbClr val="000000"/>
                </a:solidFill>
                <a:latin typeface="Consolas" panose="020B0609020204030204" pitchFamily="49" charset="0"/>
              </a:rPr>
              <a:t> c3 = c1 + c2;</a:t>
            </a: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a:t>
            </a:r>
            <a:r>
              <a:rPr lang="en-US" sz="1600" dirty="0" err="1">
                <a:solidFill>
                  <a:srgbClr val="74531F"/>
                </a:solidFill>
                <a:latin typeface="Consolas" panose="020B0609020204030204" pitchFamily="49" charset="0"/>
              </a:rPr>
              <a:t>WriteLine</a:t>
            </a:r>
            <a:r>
              <a:rPr lang="en-US" sz="1600" dirty="0">
                <a:solidFill>
                  <a:srgbClr val="000000"/>
                </a:solidFill>
                <a:latin typeface="Consolas" panose="020B0609020204030204" pitchFamily="49" charset="0"/>
              </a:rPr>
              <a:t>(c3);</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9F9E946B-4C10-4691-82E6-60E7348316A1}"/>
              </a:ext>
            </a:extLst>
          </p:cNvPr>
          <p:cNvSpPr>
            <a:spLocks noGrp="1"/>
          </p:cNvSpPr>
          <p:nvPr>
            <p:ph type="sldNum" sz="quarter" idx="12"/>
          </p:nvPr>
        </p:nvSpPr>
        <p:spPr/>
        <p:txBody>
          <a:bodyPr/>
          <a:lstStyle/>
          <a:p>
            <a:fld id="{57BFFEA6-FD0A-418C-BE47-3DCCF1ED53BD}" type="slidenum">
              <a:rPr lang="en-US" smtClean="0"/>
              <a:t>25</a:t>
            </a:fld>
            <a:endParaRPr lang="en-US" dirty="0"/>
          </a:p>
        </p:txBody>
      </p:sp>
      <p:pic>
        <p:nvPicPr>
          <p:cNvPr id="5" name="Picture 4">
            <a:extLst>
              <a:ext uri="{FF2B5EF4-FFF2-40B4-BE49-F238E27FC236}">
                <a16:creationId xmlns:a16="http://schemas.microsoft.com/office/drawing/2014/main" id="{A6B8FD86-D08D-4BBC-BD55-3FAE23E98866}"/>
              </a:ext>
            </a:extLst>
          </p:cNvPr>
          <p:cNvPicPr>
            <a:picLocks noChangeAspect="1"/>
          </p:cNvPicPr>
          <p:nvPr/>
        </p:nvPicPr>
        <p:blipFill>
          <a:blip r:embed="rId2"/>
          <a:stretch>
            <a:fillRect/>
          </a:stretch>
        </p:blipFill>
        <p:spPr>
          <a:xfrm>
            <a:off x="5228948" y="4693864"/>
            <a:ext cx="5561483" cy="767816"/>
          </a:xfrm>
          <a:prstGeom prst="rect">
            <a:avLst/>
          </a:prstGeom>
        </p:spPr>
      </p:pic>
    </p:spTree>
    <p:extLst>
      <p:ext uri="{BB962C8B-B14F-4D97-AF65-F5344CB8AC3E}">
        <p14:creationId xmlns:p14="http://schemas.microsoft.com/office/powerpoint/2010/main" val="481012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3E00-3C67-45B6-B58A-4B68A8B8F200}"/>
              </a:ext>
            </a:extLst>
          </p:cNvPr>
          <p:cNvSpPr>
            <a:spLocks noGrp="1"/>
          </p:cNvSpPr>
          <p:nvPr>
            <p:ph type="title"/>
          </p:nvPr>
        </p:nvSpPr>
        <p:spPr/>
        <p:txBody>
          <a:bodyPr>
            <a:normAutofit fontScale="90000"/>
          </a:bodyPr>
          <a:lstStyle/>
          <a:p>
            <a:r>
              <a:rPr lang="en-US" dirty="0"/>
              <a:t>Assignment Binary Operators</a:t>
            </a:r>
          </a:p>
        </p:txBody>
      </p:sp>
      <p:sp>
        <p:nvSpPr>
          <p:cNvPr id="3" name="Content Placeholder 2">
            <a:extLst>
              <a:ext uri="{FF2B5EF4-FFF2-40B4-BE49-F238E27FC236}">
                <a16:creationId xmlns:a16="http://schemas.microsoft.com/office/drawing/2014/main" id="{16C9C77D-A336-423A-B433-BFBD9052961B}"/>
              </a:ext>
            </a:extLst>
          </p:cNvPr>
          <p:cNvSpPr>
            <a:spLocks noGrp="1"/>
          </p:cNvSpPr>
          <p:nvPr>
            <p:ph idx="1"/>
          </p:nvPr>
        </p:nvSpPr>
        <p:spPr/>
        <p:txBody>
          <a:bodyPr/>
          <a:lstStyle/>
          <a:p>
            <a:pPr marL="342900" indent="-342900">
              <a:buFont typeface="Arial" panose="020B0604020202020204" pitchFamily="34" charset="0"/>
              <a:buChar char="•"/>
            </a:pPr>
            <a:r>
              <a:rPr lang="en-US" dirty="0"/>
              <a:t>As previously mentioned, there is no support for overloading the assignment operator. </a:t>
            </a:r>
          </a:p>
          <a:p>
            <a:pPr marL="342900" indent="-342900">
              <a:buFont typeface="Arial" panose="020B0604020202020204" pitchFamily="34" charset="0"/>
              <a:buChar char="•"/>
            </a:pPr>
            <a:r>
              <a:rPr lang="en-US" dirty="0"/>
              <a:t>However, assignment operators in combination with binary operators (+=, -=, *=, /=, %=, &amp;=, |=, ^=, &lt;&lt;=, and &gt;&gt;=) are effectively overloaded when overloading the binary operator.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89BBA517-97F9-4036-AB25-81FDDCE43D10}"/>
              </a:ext>
            </a:extLst>
          </p:cNvPr>
          <p:cNvSpPr>
            <a:spLocks noGrp="1"/>
          </p:cNvSpPr>
          <p:nvPr>
            <p:ph type="sldNum" sz="quarter" idx="12"/>
          </p:nvPr>
        </p:nvSpPr>
        <p:spPr/>
        <p:txBody>
          <a:bodyPr/>
          <a:lstStyle/>
          <a:p>
            <a:fld id="{57BFFEA6-FD0A-418C-BE47-3DCCF1ED53BD}" type="slidenum">
              <a:rPr lang="en-US" smtClean="0"/>
              <a:t>26</a:t>
            </a:fld>
            <a:endParaRPr lang="en-US" dirty="0"/>
          </a:p>
        </p:txBody>
      </p:sp>
    </p:spTree>
    <p:extLst>
      <p:ext uri="{BB962C8B-B14F-4D97-AF65-F5344CB8AC3E}">
        <p14:creationId xmlns:p14="http://schemas.microsoft.com/office/powerpoint/2010/main" val="2512380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0C99-1A2A-4E49-B3AF-F974E0D781DD}"/>
              </a:ext>
            </a:extLst>
          </p:cNvPr>
          <p:cNvSpPr>
            <a:spLocks noGrp="1"/>
          </p:cNvSpPr>
          <p:nvPr>
            <p:ph type="title"/>
          </p:nvPr>
        </p:nvSpPr>
        <p:spPr/>
        <p:txBody>
          <a:bodyPr>
            <a:normAutofit fontScale="90000"/>
          </a:bodyPr>
          <a:lstStyle/>
          <a:p>
            <a:r>
              <a:rPr lang="en-US" dirty="0"/>
              <a:t>Conditional Logical Operator Overload</a:t>
            </a:r>
          </a:p>
        </p:txBody>
      </p:sp>
      <p:sp>
        <p:nvSpPr>
          <p:cNvPr id="3" name="Content Placeholder 2">
            <a:extLst>
              <a:ext uri="{FF2B5EF4-FFF2-40B4-BE49-F238E27FC236}">
                <a16:creationId xmlns:a16="http://schemas.microsoft.com/office/drawing/2014/main" id="{2FAADFBB-8101-4977-B350-067786693C75}"/>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Like assignment operators, conditional logical operators cannot be overloaded explicitly. </a:t>
            </a:r>
          </a:p>
          <a:p>
            <a:pPr marL="342900" indent="-342900">
              <a:buFont typeface="Arial" panose="020B0604020202020204" pitchFamily="34" charset="0"/>
              <a:buChar char="•"/>
            </a:pPr>
            <a:r>
              <a:rPr lang="en-US" dirty="0"/>
              <a:t>However, because the logical operators &amp; and | can be overloaded, and the conditional operators comprise the logical operators, effectively it is possible to overload conditional operators.</a:t>
            </a:r>
          </a:p>
          <a:p>
            <a:pPr marL="342900" indent="-342900">
              <a:buFont typeface="Arial" panose="020B0604020202020204" pitchFamily="34" charset="0"/>
              <a:buChar char="•"/>
            </a:pPr>
            <a:r>
              <a:rPr lang="en-US" dirty="0"/>
              <a:t>x &amp;&amp; y is processed as x &amp; y, where y must evaluate to </a:t>
            </a:r>
            <a:r>
              <a:rPr lang="en-US" dirty="0">
                <a:latin typeface="Courier New" panose="02070309020205020404" pitchFamily="49" charset="0"/>
                <a:cs typeface="Courier New" panose="02070309020205020404" pitchFamily="49" charset="0"/>
              </a:rPr>
              <a:t>true</a:t>
            </a:r>
            <a:r>
              <a:rPr lang="en-US" dirty="0"/>
              <a:t>. Similarly, </a:t>
            </a:r>
            <a:br>
              <a:rPr lang="en-US" dirty="0"/>
            </a:br>
            <a:r>
              <a:rPr lang="en-US" dirty="0"/>
              <a:t>x || y is processed as x | y only if x is </a:t>
            </a:r>
            <a:r>
              <a:rPr lang="en-US" dirty="0">
                <a:latin typeface="Courier New" panose="02070309020205020404" pitchFamily="49" charset="0"/>
                <a:cs typeface="Courier New" panose="02070309020205020404" pitchFamily="49" charset="0"/>
              </a:rPr>
              <a:t>false</a:t>
            </a:r>
          </a:p>
          <a:p>
            <a:pPr marL="342900" indent="-342900">
              <a:buFont typeface="Arial" panose="020B0604020202020204" pitchFamily="34" charset="0"/>
              <a:buChar char="•"/>
            </a:pPr>
            <a:r>
              <a:rPr lang="en-US" dirty="0"/>
              <a:t>To enable support for evaluating a type to true or false—in an if statement, for example—it is necessary to override the true/false unary operators.</a:t>
            </a:r>
          </a:p>
        </p:txBody>
      </p:sp>
      <p:sp>
        <p:nvSpPr>
          <p:cNvPr id="4" name="Slide Number Placeholder 3">
            <a:extLst>
              <a:ext uri="{FF2B5EF4-FFF2-40B4-BE49-F238E27FC236}">
                <a16:creationId xmlns:a16="http://schemas.microsoft.com/office/drawing/2014/main" id="{3AD55D7D-786A-46D9-A89B-7E9F4350C29F}"/>
              </a:ext>
            </a:extLst>
          </p:cNvPr>
          <p:cNvSpPr>
            <a:spLocks noGrp="1"/>
          </p:cNvSpPr>
          <p:nvPr>
            <p:ph type="sldNum" sz="quarter" idx="12"/>
          </p:nvPr>
        </p:nvSpPr>
        <p:spPr/>
        <p:txBody>
          <a:bodyPr/>
          <a:lstStyle/>
          <a:p>
            <a:fld id="{57BFFEA6-FD0A-418C-BE47-3DCCF1ED53BD}" type="slidenum">
              <a:rPr lang="en-US" smtClean="0"/>
              <a:t>27</a:t>
            </a:fld>
            <a:endParaRPr lang="en-US" dirty="0"/>
          </a:p>
        </p:txBody>
      </p:sp>
    </p:spTree>
    <p:extLst>
      <p:ext uri="{BB962C8B-B14F-4D97-AF65-F5344CB8AC3E}">
        <p14:creationId xmlns:p14="http://schemas.microsoft.com/office/powerpoint/2010/main" val="2679515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8D62-4363-4749-9340-FFCFB503C479}"/>
              </a:ext>
            </a:extLst>
          </p:cNvPr>
          <p:cNvSpPr>
            <a:spLocks noGrp="1"/>
          </p:cNvSpPr>
          <p:nvPr>
            <p:ph type="title"/>
          </p:nvPr>
        </p:nvSpPr>
        <p:spPr/>
        <p:txBody>
          <a:bodyPr>
            <a:normAutofit fontScale="90000"/>
          </a:bodyPr>
          <a:lstStyle/>
          <a:p>
            <a:r>
              <a:rPr lang="en-US" dirty="0"/>
              <a:t>Unary Operator Overloading</a:t>
            </a:r>
          </a:p>
        </p:txBody>
      </p:sp>
      <p:sp>
        <p:nvSpPr>
          <p:cNvPr id="3" name="Content Placeholder 2">
            <a:extLst>
              <a:ext uri="{FF2B5EF4-FFF2-40B4-BE49-F238E27FC236}">
                <a16:creationId xmlns:a16="http://schemas.microsoft.com/office/drawing/2014/main" id="{F18F0453-CE69-4702-8822-6CD7F766B049}"/>
              </a:ext>
            </a:extLst>
          </p:cNvPr>
          <p:cNvSpPr>
            <a:spLocks noGrp="1"/>
          </p:cNvSpPr>
          <p:nvPr>
            <p:ph idx="1"/>
          </p:nvPr>
        </p:nvSpPr>
        <p:spPr/>
        <p:txBody>
          <a:bodyPr/>
          <a:lstStyle/>
          <a:p>
            <a:pPr marL="342900" indent="-342900">
              <a:buFont typeface="Arial" panose="020B0604020202020204" pitchFamily="34" charset="0"/>
              <a:buChar char="•"/>
            </a:pPr>
            <a:r>
              <a:rPr lang="en-US" dirty="0"/>
              <a:t>Overloading unary operators is very similar to overloading binary operators, except that they take only one parameter, also of the containing type</a:t>
            </a:r>
          </a:p>
          <a:p>
            <a:pPr marL="342900" indent="-342900">
              <a:buFont typeface="Arial" panose="020B0604020202020204" pitchFamily="34" charset="0"/>
              <a:buChar char="•"/>
            </a:pPr>
            <a:r>
              <a:rPr lang="en-US" dirty="0"/>
              <a:t>Overloading true and false is subject to the additional requirement that both must be overloaded—not just one of the two</a:t>
            </a:r>
          </a:p>
          <a:p>
            <a:pPr marL="1028700" lvl="1" indent="-342900">
              <a:buFont typeface="Arial" panose="020B0604020202020204" pitchFamily="34" charset="0"/>
              <a:buChar char="•"/>
            </a:pPr>
            <a:r>
              <a:rPr lang="en-US" dirty="0"/>
              <a:t>You can use types with overloaded true and false operators in </a:t>
            </a:r>
            <a:r>
              <a:rPr lang="en-US" dirty="0">
                <a:latin typeface="Courier New" panose="02070309020205020404" pitchFamily="49" charset="0"/>
                <a:cs typeface="Courier New" panose="02070309020205020404" pitchFamily="49" charset="0"/>
              </a:rPr>
              <a:t>if</a:t>
            </a:r>
            <a:r>
              <a:rPr lang="en-US" dirty="0"/>
              <a:t>, </a:t>
            </a:r>
            <a:r>
              <a:rPr lang="en-US" dirty="0">
                <a:latin typeface="Courier New" panose="02070309020205020404" pitchFamily="49" charset="0"/>
                <a:cs typeface="Courier New" panose="02070309020205020404" pitchFamily="49" charset="0"/>
              </a:rPr>
              <a:t>do</a:t>
            </a:r>
            <a:r>
              <a:rPr lang="en-US" dirty="0"/>
              <a:t>, </a:t>
            </a:r>
            <a:r>
              <a:rPr lang="en-US" dirty="0">
                <a:latin typeface="Courier New" panose="02070309020205020404" pitchFamily="49" charset="0"/>
                <a:cs typeface="Courier New" panose="02070309020205020404" pitchFamily="49" charset="0"/>
              </a:rPr>
              <a:t>while</a:t>
            </a:r>
            <a:r>
              <a:rPr lang="en-US" dirty="0"/>
              <a:t>, and </a:t>
            </a:r>
            <a:r>
              <a:rPr lang="en-US" dirty="0">
                <a:latin typeface="Courier New" panose="02070309020205020404" pitchFamily="49" charset="0"/>
                <a:cs typeface="Courier New" panose="02070309020205020404" pitchFamily="49" charset="0"/>
              </a:rPr>
              <a:t>for</a:t>
            </a:r>
            <a:r>
              <a:rPr lang="en-US" dirty="0"/>
              <a:t> controlling expressions.</a:t>
            </a:r>
          </a:p>
        </p:txBody>
      </p:sp>
      <p:sp>
        <p:nvSpPr>
          <p:cNvPr id="4" name="Slide Number Placeholder 3">
            <a:extLst>
              <a:ext uri="{FF2B5EF4-FFF2-40B4-BE49-F238E27FC236}">
                <a16:creationId xmlns:a16="http://schemas.microsoft.com/office/drawing/2014/main" id="{AD14116C-B0BA-43B3-B49D-80FA353FC218}"/>
              </a:ext>
            </a:extLst>
          </p:cNvPr>
          <p:cNvSpPr>
            <a:spLocks noGrp="1"/>
          </p:cNvSpPr>
          <p:nvPr>
            <p:ph type="sldNum" sz="quarter" idx="12"/>
          </p:nvPr>
        </p:nvSpPr>
        <p:spPr/>
        <p:txBody>
          <a:bodyPr/>
          <a:lstStyle/>
          <a:p>
            <a:fld id="{57BFFEA6-FD0A-418C-BE47-3DCCF1ED53BD}" type="slidenum">
              <a:rPr lang="en-US" smtClean="0"/>
              <a:t>28</a:t>
            </a:fld>
            <a:endParaRPr lang="en-US" dirty="0"/>
          </a:p>
        </p:txBody>
      </p:sp>
    </p:spTree>
    <p:extLst>
      <p:ext uri="{BB962C8B-B14F-4D97-AF65-F5344CB8AC3E}">
        <p14:creationId xmlns:p14="http://schemas.microsoft.com/office/powerpoint/2010/main" val="730646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3E25-C31C-45D6-A639-4A11196EA209}"/>
              </a:ext>
            </a:extLst>
          </p:cNvPr>
          <p:cNvSpPr>
            <a:spLocks noGrp="1"/>
          </p:cNvSpPr>
          <p:nvPr>
            <p:ph type="title"/>
          </p:nvPr>
        </p:nvSpPr>
        <p:spPr/>
        <p:txBody>
          <a:bodyPr>
            <a:normAutofit fontScale="90000"/>
          </a:bodyPr>
          <a:lstStyle/>
          <a:p>
            <a:r>
              <a:rPr lang="en-US" dirty="0"/>
              <a:t>Namespaces</a:t>
            </a:r>
          </a:p>
        </p:txBody>
      </p:sp>
      <p:sp>
        <p:nvSpPr>
          <p:cNvPr id="3" name="Content Placeholder 2">
            <a:extLst>
              <a:ext uri="{FF2B5EF4-FFF2-40B4-BE49-F238E27FC236}">
                <a16:creationId xmlns:a16="http://schemas.microsoft.com/office/drawing/2014/main" id="{DAD51850-9DB3-4597-B40F-F863B5F2B084}"/>
              </a:ext>
            </a:extLst>
          </p:cNvPr>
          <p:cNvSpPr>
            <a:spLocks noGrp="1"/>
          </p:cNvSpPr>
          <p:nvPr>
            <p:ph idx="1"/>
          </p:nvPr>
        </p:nvSpPr>
        <p:spPr/>
        <p:txBody>
          <a:bodyPr/>
          <a:lstStyle/>
          <a:p>
            <a:pPr marL="342900" indent="-342900">
              <a:buFont typeface="Arial" panose="020B0604020202020204" pitchFamily="34" charset="0"/>
              <a:buChar char="•"/>
            </a:pPr>
            <a:r>
              <a:rPr lang="en-US" dirty="0"/>
              <a:t>Classes which do not define a namespace exist in the default global namespace</a:t>
            </a:r>
          </a:p>
          <a:p>
            <a:pPr marL="1028700" lvl="1" indent="-342900">
              <a:buFont typeface="Arial" panose="020B0604020202020204" pitchFamily="34" charset="0"/>
              <a:buChar char="•"/>
            </a:pPr>
            <a:r>
              <a:rPr lang="en-US" dirty="0"/>
              <a:t>It is likely that such classes will experience a name collision, which occurs when you attempt to define two classes with the same name.</a:t>
            </a:r>
          </a:p>
          <a:p>
            <a:pPr marL="1028700" lvl="1" indent="-342900">
              <a:buFont typeface="Arial" panose="020B0604020202020204" pitchFamily="34" charset="0"/>
              <a:buChar char="•"/>
            </a:pPr>
            <a:r>
              <a:rPr lang="en-US" dirty="0"/>
              <a:t>The resolution to this problem is to organize all the types, grouping them into logical related categories called namespaces.</a:t>
            </a:r>
          </a:p>
          <a:p>
            <a:pPr marL="342900" indent="-342900">
              <a:buFont typeface="Arial" panose="020B0604020202020204" pitchFamily="34" charset="0"/>
              <a:buChar char="•"/>
            </a:pPr>
            <a:r>
              <a:rPr lang="en-US" dirty="0"/>
              <a:t>Classes outside the System namespace are generally placed into a namespace corresponding with the company, product name, or both.</a:t>
            </a:r>
          </a:p>
          <a:p>
            <a:pPr marL="342900" indent="-342900">
              <a:buFont typeface="Arial" panose="020B0604020202020204" pitchFamily="34" charset="0"/>
              <a:buChar char="•"/>
            </a:pPr>
            <a:r>
              <a:rPr lang="en-US" dirty="0"/>
              <a:t>Namespaces should be </a:t>
            </a:r>
            <a:r>
              <a:rPr lang="en-US" dirty="0" err="1"/>
              <a:t>PascalCase</a:t>
            </a:r>
            <a:endParaRPr lang="en-US" dirty="0"/>
          </a:p>
        </p:txBody>
      </p:sp>
      <p:sp>
        <p:nvSpPr>
          <p:cNvPr id="4" name="Slide Number Placeholder 3">
            <a:extLst>
              <a:ext uri="{FF2B5EF4-FFF2-40B4-BE49-F238E27FC236}">
                <a16:creationId xmlns:a16="http://schemas.microsoft.com/office/drawing/2014/main" id="{9FCAB4F6-82BC-4BC5-B7A5-A49F730AE225}"/>
              </a:ext>
            </a:extLst>
          </p:cNvPr>
          <p:cNvSpPr>
            <a:spLocks noGrp="1"/>
          </p:cNvSpPr>
          <p:nvPr>
            <p:ph type="sldNum" sz="quarter" idx="12"/>
          </p:nvPr>
        </p:nvSpPr>
        <p:spPr/>
        <p:txBody>
          <a:bodyPr/>
          <a:lstStyle/>
          <a:p>
            <a:fld id="{57BFFEA6-FD0A-418C-BE47-3DCCF1ED53BD}" type="slidenum">
              <a:rPr lang="en-US" smtClean="0"/>
              <a:t>29</a:t>
            </a:fld>
            <a:endParaRPr lang="en-US" dirty="0"/>
          </a:p>
        </p:txBody>
      </p:sp>
    </p:spTree>
    <p:extLst>
      <p:ext uri="{BB962C8B-B14F-4D97-AF65-F5344CB8AC3E}">
        <p14:creationId xmlns:p14="http://schemas.microsoft.com/office/powerpoint/2010/main" val="344452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Objectives</a:t>
            </a:r>
          </a:p>
        </p:txBody>
      </p:sp>
      <p:sp>
        <p:nvSpPr>
          <p:cNvPr id="3" name="Content Placeholder 2"/>
          <p:cNvSpPr>
            <a:spLocks noGrp="1"/>
          </p:cNvSpPr>
          <p:nvPr>
            <p:ph idx="1"/>
          </p:nvPr>
        </p:nvSpPr>
        <p:spPr>
          <a:xfrm>
            <a:off x="762000" y="1387928"/>
            <a:ext cx="5141650" cy="4697093"/>
          </a:xfrm>
        </p:spPr>
        <p:txBody>
          <a:bodyPr>
            <a:normAutofit/>
          </a:bodyPr>
          <a:lstStyle/>
          <a:p>
            <a:pPr marL="342900" indent="-342900">
              <a:buFont typeface="Arial" panose="020B0604020202020204" pitchFamily="34" charset="0"/>
              <a:buChar char="•"/>
            </a:pPr>
            <a:r>
              <a:rPr lang="en-US" sz="2800" dirty="0"/>
              <a:t>Value Types</a:t>
            </a:r>
          </a:p>
          <a:p>
            <a:pPr marL="1028700" lvl="1" indent="-342900">
              <a:buFont typeface="Arial" panose="020B0604020202020204" pitchFamily="34" charset="0"/>
              <a:buChar char="•"/>
            </a:pPr>
            <a:r>
              <a:rPr lang="en-US" sz="2400" dirty="0"/>
              <a:t>Structs</a:t>
            </a:r>
          </a:p>
          <a:p>
            <a:pPr marL="1028700" lvl="1" indent="-342900">
              <a:buFont typeface="Arial" panose="020B0604020202020204" pitchFamily="34" charset="0"/>
              <a:buChar char="•"/>
            </a:pPr>
            <a:r>
              <a:rPr lang="en-US" sz="2400" dirty="0"/>
              <a:t>Boxing</a:t>
            </a:r>
          </a:p>
          <a:p>
            <a:pPr marL="1028700" lvl="1" indent="-342900">
              <a:buFont typeface="Arial" panose="020B0604020202020204" pitchFamily="34" charset="0"/>
              <a:buChar char="•"/>
            </a:pPr>
            <a:r>
              <a:rPr lang="en-US" sz="2400" dirty="0" err="1"/>
              <a:t>Enums</a:t>
            </a:r>
            <a:endParaRPr lang="en-US" sz="2400" dirty="0"/>
          </a:p>
          <a:p>
            <a:pPr marL="342900" indent="-342900">
              <a:buFont typeface="Arial" panose="020B0604020202020204" pitchFamily="34" charset="0"/>
              <a:buChar char="•"/>
            </a:pPr>
            <a:r>
              <a:rPr lang="en-US" sz="2800" dirty="0"/>
              <a:t>Well Formed Types</a:t>
            </a:r>
            <a:endParaRPr lang="en-US" sz="2400" dirty="0"/>
          </a:p>
          <a:p>
            <a:pPr marL="1028700" lvl="1" indent="-342900">
              <a:buFont typeface="Arial" panose="020B0604020202020204" pitchFamily="34" charset="0"/>
              <a:buChar char="•"/>
            </a:pPr>
            <a:r>
              <a:rPr lang="en-US" sz="2400" dirty="0"/>
              <a:t>Operator Overloading</a:t>
            </a:r>
          </a:p>
          <a:p>
            <a:pPr marL="1028700" lvl="1" indent="-342900">
              <a:buFont typeface="Arial" panose="020B0604020202020204" pitchFamily="34" charset="0"/>
              <a:buChar char="•"/>
            </a:pPr>
            <a:r>
              <a:rPr lang="en-US" sz="2400" dirty="0"/>
              <a:t>Namespaces</a:t>
            </a:r>
          </a:p>
          <a:p>
            <a:pPr marL="1028700" lvl="1" indent="-342900">
              <a:buFont typeface="Arial" panose="020B0604020202020204" pitchFamily="34" charset="0"/>
              <a:buChar char="•"/>
            </a:pPr>
            <a:r>
              <a:rPr lang="en-US" sz="2400" dirty="0"/>
              <a:t>Resource Cleanup</a:t>
            </a:r>
          </a:p>
        </p:txBody>
      </p:sp>
      <p:sp>
        <p:nvSpPr>
          <p:cNvPr id="4" name="Slide Number Placeholder 3"/>
          <p:cNvSpPr>
            <a:spLocks noGrp="1"/>
          </p:cNvSpPr>
          <p:nvPr>
            <p:ph type="sldNum" sz="quarter" idx="12"/>
          </p:nvPr>
        </p:nvSpPr>
        <p:spPr/>
        <p:txBody>
          <a:bodyPr/>
          <a:lstStyle/>
          <a:p>
            <a:fld id="{57BFFEA6-FD0A-418C-BE47-3DCCF1ED53BD}" type="slidenum">
              <a:rPr lang="en-US" smtClean="0"/>
              <a:t>3</a:t>
            </a:fld>
            <a:endParaRPr lang="en-US" dirty="0"/>
          </a:p>
        </p:txBody>
      </p:sp>
      <p:sp>
        <p:nvSpPr>
          <p:cNvPr id="5" name="Content Placeholder 2">
            <a:extLst>
              <a:ext uri="{FF2B5EF4-FFF2-40B4-BE49-F238E27FC236}">
                <a16:creationId xmlns:a16="http://schemas.microsoft.com/office/drawing/2014/main" id="{9C370BD0-A10E-41DA-822D-BE09C9AA774E}"/>
              </a:ext>
            </a:extLst>
          </p:cNvPr>
          <p:cNvSpPr txBox="1">
            <a:spLocks/>
          </p:cNvSpPr>
          <p:nvPr/>
        </p:nvSpPr>
        <p:spPr>
          <a:xfrm>
            <a:off x="6288348" y="1387928"/>
            <a:ext cx="5141650" cy="4697093"/>
          </a:xfrm>
          <a:prstGeom prst="rect">
            <a:avLst/>
          </a:prstGeom>
        </p:spPr>
        <p:txBody>
          <a:bodyPr vert="horz" lIns="91440" tIns="45720" rIns="91440" bIns="45720" rtlCol="0">
            <a:norm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342900" indent="-342900">
              <a:buFont typeface="Arial" panose="020B0604020202020204" pitchFamily="34" charset="0"/>
              <a:buChar char="•"/>
            </a:pPr>
            <a:r>
              <a:rPr lang="en-US" sz="2800" dirty="0"/>
              <a:t>Generics</a:t>
            </a:r>
          </a:p>
          <a:p>
            <a:pPr marL="1028700" lvl="1" indent="-342900">
              <a:buFont typeface="Arial" panose="020B0604020202020204" pitchFamily="34" charset="0"/>
              <a:buChar char="•"/>
            </a:pPr>
            <a:r>
              <a:rPr lang="en-US" sz="2400" dirty="0"/>
              <a:t>Benefits</a:t>
            </a:r>
          </a:p>
          <a:p>
            <a:pPr marL="1028700" lvl="1" indent="-342900">
              <a:buFont typeface="Arial" panose="020B0604020202020204" pitchFamily="34" charset="0"/>
              <a:buChar char="•"/>
            </a:pPr>
            <a:r>
              <a:rPr lang="en-US" sz="2400" dirty="0"/>
              <a:t>Declaring</a:t>
            </a:r>
          </a:p>
          <a:p>
            <a:pPr marL="1028700" lvl="1" indent="-342900">
              <a:buFont typeface="Arial" panose="020B0604020202020204" pitchFamily="34" charset="0"/>
              <a:buChar char="•"/>
            </a:pPr>
            <a:r>
              <a:rPr lang="en-US" sz="2400" dirty="0"/>
              <a:t>Using</a:t>
            </a:r>
          </a:p>
        </p:txBody>
      </p:sp>
    </p:spTree>
    <p:extLst>
      <p:ext uri="{BB962C8B-B14F-4D97-AF65-F5344CB8AC3E}">
        <p14:creationId xmlns:p14="http://schemas.microsoft.com/office/powerpoint/2010/main" val="261216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9D5D-B004-47BE-AD82-B6251D353784}"/>
              </a:ext>
            </a:extLst>
          </p:cNvPr>
          <p:cNvSpPr>
            <a:spLocks noGrp="1"/>
          </p:cNvSpPr>
          <p:nvPr>
            <p:ph type="title"/>
          </p:nvPr>
        </p:nvSpPr>
        <p:spPr/>
        <p:txBody>
          <a:bodyPr>
            <a:normAutofit fontScale="90000"/>
          </a:bodyPr>
          <a:lstStyle/>
          <a:p>
            <a:r>
              <a:rPr lang="en-US" dirty="0"/>
              <a:t>Namespaces</a:t>
            </a:r>
          </a:p>
        </p:txBody>
      </p:sp>
      <p:sp>
        <p:nvSpPr>
          <p:cNvPr id="3" name="Content Placeholder 2">
            <a:extLst>
              <a:ext uri="{FF2B5EF4-FFF2-40B4-BE49-F238E27FC236}">
                <a16:creationId xmlns:a16="http://schemas.microsoft.com/office/drawing/2014/main" id="{4EFB30C7-599D-4195-84A0-537B26D541C8}"/>
              </a:ext>
            </a:extLst>
          </p:cNvPr>
          <p:cNvSpPr>
            <a:spLocks noGrp="1"/>
          </p:cNvSpPr>
          <p:nvPr>
            <p:ph idx="1"/>
          </p:nvPr>
        </p:nvSpPr>
        <p:spPr/>
        <p:txBody>
          <a:bodyPr/>
          <a:lstStyle/>
          <a:p>
            <a:pPr marL="342900" indent="-342900">
              <a:buFont typeface="Arial" panose="020B0604020202020204" pitchFamily="34" charset="0"/>
              <a:buChar char="•"/>
            </a:pPr>
            <a:r>
              <a:rPr lang="en-US" dirty="0"/>
              <a:t>Like classes, namespaces support nesting.</a:t>
            </a:r>
          </a:p>
          <a:p>
            <a:pPr marL="342900" indent="-342900">
              <a:buFont typeface="Arial" panose="020B0604020202020204" pitchFamily="34" charset="0"/>
              <a:buChar char="•"/>
            </a:pPr>
            <a:r>
              <a:rPr lang="en-US" dirty="0"/>
              <a:t>There are two ways to nest namespaces: </a:t>
            </a:r>
          </a:p>
          <a:p>
            <a:pPr marL="1143000" lvl="1" indent="-457200">
              <a:buFont typeface="+mj-lt"/>
              <a:buAutoNum type="arabicPeriod"/>
            </a:pPr>
            <a:r>
              <a:rPr lang="en-US" dirty="0"/>
              <a:t>Nest them within one another (similar to classes)</a:t>
            </a:r>
          </a:p>
          <a:p>
            <a:pPr marL="1143000" lvl="1" indent="-457200">
              <a:buFont typeface="+mj-lt"/>
              <a:buAutoNum type="arabicPeriod"/>
            </a:pPr>
            <a:r>
              <a:rPr lang="en-US" dirty="0"/>
              <a:t>Use the full namespace in a single namespace declaration in which a period separates each identifier</a:t>
            </a:r>
          </a:p>
        </p:txBody>
      </p:sp>
      <p:sp>
        <p:nvSpPr>
          <p:cNvPr id="4" name="Slide Number Placeholder 3">
            <a:extLst>
              <a:ext uri="{FF2B5EF4-FFF2-40B4-BE49-F238E27FC236}">
                <a16:creationId xmlns:a16="http://schemas.microsoft.com/office/drawing/2014/main" id="{984C25A3-2DF6-4895-A59F-68A02AF7D060}"/>
              </a:ext>
            </a:extLst>
          </p:cNvPr>
          <p:cNvSpPr>
            <a:spLocks noGrp="1"/>
          </p:cNvSpPr>
          <p:nvPr>
            <p:ph type="sldNum" sz="quarter" idx="12"/>
          </p:nvPr>
        </p:nvSpPr>
        <p:spPr/>
        <p:txBody>
          <a:bodyPr/>
          <a:lstStyle/>
          <a:p>
            <a:fld id="{57BFFEA6-FD0A-418C-BE47-3DCCF1ED53BD}" type="slidenum">
              <a:rPr lang="en-US" smtClean="0"/>
              <a:t>30</a:t>
            </a:fld>
            <a:endParaRPr lang="en-US" dirty="0"/>
          </a:p>
        </p:txBody>
      </p:sp>
    </p:spTree>
    <p:extLst>
      <p:ext uri="{BB962C8B-B14F-4D97-AF65-F5344CB8AC3E}">
        <p14:creationId xmlns:p14="http://schemas.microsoft.com/office/powerpoint/2010/main" val="2683249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80BA-2464-459C-B189-AD270CCCDA4E}"/>
              </a:ext>
            </a:extLst>
          </p:cNvPr>
          <p:cNvSpPr>
            <a:spLocks noGrp="1"/>
          </p:cNvSpPr>
          <p:nvPr>
            <p:ph type="title"/>
          </p:nvPr>
        </p:nvSpPr>
        <p:spPr/>
        <p:txBody>
          <a:bodyPr>
            <a:normAutofit fontScale="90000"/>
          </a:bodyPr>
          <a:lstStyle/>
          <a:p>
            <a:r>
              <a:rPr lang="en-US" dirty="0"/>
              <a:t>Garbage Collection</a:t>
            </a:r>
          </a:p>
        </p:txBody>
      </p:sp>
      <p:sp>
        <p:nvSpPr>
          <p:cNvPr id="3" name="Content Placeholder 2">
            <a:extLst>
              <a:ext uri="{FF2B5EF4-FFF2-40B4-BE49-F238E27FC236}">
                <a16:creationId xmlns:a16="http://schemas.microsoft.com/office/drawing/2014/main" id="{3735AC32-6A1E-4603-A8B6-479AB7797A72}"/>
              </a:ext>
            </a:extLst>
          </p:cNvPr>
          <p:cNvSpPr>
            <a:spLocks noGrp="1"/>
          </p:cNvSpPr>
          <p:nvPr>
            <p:ph idx="1"/>
          </p:nvPr>
        </p:nvSpPr>
        <p:spPr/>
        <p:txBody>
          <a:bodyPr>
            <a:normAutofit fontScale="92500"/>
          </a:bodyPr>
          <a:lstStyle/>
          <a:p>
            <a:pPr marL="342900" indent="-342900">
              <a:buFont typeface="Arial" panose="020B0604020202020204" pitchFamily="34" charset="0"/>
              <a:buChar char="•"/>
            </a:pPr>
            <a:r>
              <a:rPr lang="en-US" dirty="0"/>
              <a:t>Garbage collection is a core function of the runtime. Its purpose is to restore memory consumed by objects that are no longer referenced. </a:t>
            </a:r>
          </a:p>
          <a:p>
            <a:pPr marL="342900" indent="-342900">
              <a:buFont typeface="Arial" panose="020B0604020202020204" pitchFamily="34" charset="0"/>
              <a:buChar char="•"/>
            </a:pPr>
            <a:r>
              <a:rPr lang="en-US" dirty="0"/>
              <a:t>The emphasis in this statement is on memory and references: The garbage collector is only responsible for restoring memory; it does not handle other resources such as database connections, handles (files, windows, and so on), network ports, and hardware devices such as serial ports. </a:t>
            </a:r>
          </a:p>
          <a:p>
            <a:pPr marL="342900" indent="-342900">
              <a:buFont typeface="Arial" panose="020B0604020202020204" pitchFamily="34" charset="0"/>
              <a:buChar char="•"/>
            </a:pPr>
            <a:r>
              <a:rPr lang="en-US" dirty="0"/>
              <a:t>The garbage collector determines what to clean up based on whether any references remain. This means that the garbage collector works with reference objects and restores memory on the heap only. Additionally, it means that maintaining a reference to an object will delay the garbage collector from reusing the memory consumed by the object.</a:t>
            </a:r>
          </a:p>
        </p:txBody>
      </p:sp>
      <p:sp>
        <p:nvSpPr>
          <p:cNvPr id="4" name="Slide Number Placeholder 3">
            <a:extLst>
              <a:ext uri="{FF2B5EF4-FFF2-40B4-BE49-F238E27FC236}">
                <a16:creationId xmlns:a16="http://schemas.microsoft.com/office/drawing/2014/main" id="{228ABD02-179A-46CE-B74A-A82C520930B6}"/>
              </a:ext>
            </a:extLst>
          </p:cNvPr>
          <p:cNvSpPr>
            <a:spLocks noGrp="1"/>
          </p:cNvSpPr>
          <p:nvPr>
            <p:ph type="sldNum" sz="quarter" idx="12"/>
          </p:nvPr>
        </p:nvSpPr>
        <p:spPr/>
        <p:txBody>
          <a:bodyPr/>
          <a:lstStyle/>
          <a:p>
            <a:fld id="{57BFFEA6-FD0A-418C-BE47-3DCCF1ED53BD}" type="slidenum">
              <a:rPr lang="en-US" smtClean="0"/>
              <a:t>31</a:t>
            </a:fld>
            <a:endParaRPr lang="en-US" dirty="0"/>
          </a:p>
        </p:txBody>
      </p:sp>
    </p:spTree>
    <p:extLst>
      <p:ext uri="{BB962C8B-B14F-4D97-AF65-F5344CB8AC3E}">
        <p14:creationId xmlns:p14="http://schemas.microsoft.com/office/powerpoint/2010/main" val="494739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0A51-4408-487B-8220-F6E10493D553}"/>
              </a:ext>
            </a:extLst>
          </p:cNvPr>
          <p:cNvSpPr>
            <a:spLocks noGrp="1"/>
          </p:cNvSpPr>
          <p:nvPr>
            <p:ph type="title"/>
          </p:nvPr>
        </p:nvSpPr>
        <p:spPr/>
        <p:txBody>
          <a:bodyPr>
            <a:normAutofit fontScale="90000"/>
          </a:bodyPr>
          <a:lstStyle/>
          <a:p>
            <a:r>
              <a:rPr lang="en-US" dirty="0"/>
              <a:t>Finalizers</a:t>
            </a:r>
          </a:p>
        </p:txBody>
      </p:sp>
      <p:sp>
        <p:nvSpPr>
          <p:cNvPr id="3" name="Content Placeholder 2">
            <a:extLst>
              <a:ext uri="{FF2B5EF4-FFF2-40B4-BE49-F238E27FC236}">
                <a16:creationId xmlns:a16="http://schemas.microsoft.com/office/drawing/2014/main" id="{9183D701-6CAE-49A8-BF2B-F589B54E0198}"/>
              </a:ext>
            </a:extLst>
          </p:cNvPr>
          <p:cNvSpPr>
            <a:spLocks noGrp="1"/>
          </p:cNvSpPr>
          <p:nvPr>
            <p:ph idx="1"/>
          </p:nvPr>
        </p:nvSpPr>
        <p:spPr/>
        <p:txBody>
          <a:bodyPr>
            <a:normAutofit/>
          </a:bodyPr>
          <a:lstStyle/>
          <a:p>
            <a:pPr marL="342900" indent="-342900">
              <a:buFont typeface="Arial" panose="020B0604020202020204" pitchFamily="34" charset="0"/>
              <a:buChar char="•"/>
            </a:pPr>
            <a:r>
              <a:rPr lang="en-US" sz="2000" dirty="0"/>
              <a:t>Finalizers allow developers to write code that will clean up a class’s resources.</a:t>
            </a:r>
          </a:p>
          <a:p>
            <a:pPr marL="342900" indent="-342900">
              <a:buFont typeface="Arial" panose="020B0604020202020204" pitchFamily="34" charset="0"/>
              <a:buChar char="•"/>
            </a:pPr>
            <a:r>
              <a:rPr lang="en-US" sz="2000" dirty="0"/>
              <a:t>Unlike constructors that are called explicitly using the new operator, finalizers cannot be called explicitly from within the code.</a:t>
            </a:r>
          </a:p>
          <a:p>
            <a:pPr marL="342900" indent="-342900">
              <a:buFont typeface="Arial" panose="020B0604020202020204" pitchFamily="34" charset="0"/>
              <a:buChar char="•"/>
            </a:pPr>
            <a:r>
              <a:rPr lang="en-US" sz="2000" dirty="0"/>
              <a:t>The garbage collector is responsible for calling a finalizer on an object instance</a:t>
            </a:r>
          </a:p>
        </p:txBody>
      </p:sp>
      <p:sp>
        <p:nvSpPr>
          <p:cNvPr id="4" name="Slide Number Placeholder 3">
            <a:extLst>
              <a:ext uri="{FF2B5EF4-FFF2-40B4-BE49-F238E27FC236}">
                <a16:creationId xmlns:a16="http://schemas.microsoft.com/office/drawing/2014/main" id="{F1C6653B-3450-4656-8BA5-9E1C256D93B0}"/>
              </a:ext>
            </a:extLst>
          </p:cNvPr>
          <p:cNvSpPr>
            <a:spLocks noGrp="1"/>
          </p:cNvSpPr>
          <p:nvPr>
            <p:ph type="sldNum" sz="quarter" idx="12"/>
          </p:nvPr>
        </p:nvSpPr>
        <p:spPr/>
        <p:txBody>
          <a:bodyPr/>
          <a:lstStyle/>
          <a:p>
            <a:fld id="{57BFFEA6-FD0A-418C-BE47-3DCCF1ED53BD}" type="slidenum">
              <a:rPr lang="en-US" smtClean="0"/>
              <a:t>32</a:t>
            </a:fld>
            <a:endParaRPr lang="en-US" dirty="0"/>
          </a:p>
        </p:txBody>
      </p:sp>
      <p:sp>
        <p:nvSpPr>
          <p:cNvPr id="5" name="TextBox 4">
            <a:extLst>
              <a:ext uri="{FF2B5EF4-FFF2-40B4-BE49-F238E27FC236}">
                <a16:creationId xmlns:a16="http://schemas.microsoft.com/office/drawing/2014/main" id="{D537D467-7E2B-4430-93B5-83514F8F2C7A}"/>
              </a:ext>
            </a:extLst>
          </p:cNvPr>
          <p:cNvSpPr txBox="1"/>
          <p:nvPr/>
        </p:nvSpPr>
        <p:spPr>
          <a:xfrm>
            <a:off x="3175245" y="3295061"/>
            <a:ext cx="5841508" cy="2677656"/>
          </a:xfrm>
          <a:prstGeom prst="rect">
            <a:avLst/>
          </a:prstGeom>
          <a:solidFill>
            <a:schemeClr val="bg1"/>
          </a:solidFill>
          <a:ln>
            <a:solidFill>
              <a:schemeClr val="accent1"/>
            </a:solidFill>
          </a:ln>
        </p:spPr>
        <p:txBody>
          <a:bodyPr wrap="square" rtlCol="0">
            <a:spAutoFit/>
          </a:bodyPr>
          <a:lstStyle/>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Mad401.Lecture5 </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Database</a:t>
            </a:r>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Database() { </a:t>
            </a:r>
            <a:r>
              <a:rPr lang="en-US" sz="1400" dirty="0">
                <a:solidFill>
                  <a:srgbClr val="008000"/>
                </a:solidFill>
                <a:latin typeface="Consolas" panose="020B0609020204030204" pitchFamily="49" charset="0"/>
              </a:rPr>
              <a:t>// Constructor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//Create Database Connection</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~Database() { </a:t>
            </a:r>
            <a:r>
              <a:rPr lang="en-US" sz="1400" dirty="0">
                <a:solidFill>
                  <a:srgbClr val="008000"/>
                </a:solidFill>
                <a:latin typeface="Consolas" panose="020B0609020204030204" pitchFamily="49" charset="0"/>
              </a:rPr>
              <a:t>// Finalizer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//Close Database Connection</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586543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0A51-4408-487B-8220-F6E10493D553}"/>
              </a:ext>
            </a:extLst>
          </p:cNvPr>
          <p:cNvSpPr>
            <a:spLocks noGrp="1"/>
          </p:cNvSpPr>
          <p:nvPr>
            <p:ph type="title"/>
          </p:nvPr>
        </p:nvSpPr>
        <p:spPr/>
        <p:txBody>
          <a:bodyPr>
            <a:normAutofit fontScale="90000"/>
          </a:bodyPr>
          <a:lstStyle/>
          <a:p>
            <a:r>
              <a:rPr lang="en-US" dirty="0"/>
              <a:t>Finalizers</a:t>
            </a:r>
          </a:p>
        </p:txBody>
      </p:sp>
      <p:sp>
        <p:nvSpPr>
          <p:cNvPr id="3" name="Content Placeholder 2">
            <a:extLst>
              <a:ext uri="{FF2B5EF4-FFF2-40B4-BE49-F238E27FC236}">
                <a16:creationId xmlns:a16="http://schemas.microsoft.com/office/drawing/2014/main" id="{9183D701-6CAE-49A8-BF2B-F589B54E0198}"/>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Finalizers execute on their own thread, making their execution even less deterministic. </a:t>
            </a:r>
          </a:p>
          <a:p>
            <a:pPr marL="342900" indent="-342900">
              <a:buFont typeface="Arial" panose="020B0604020202020204" pitchFamily="34" charset="0"/>
              <a:buChar char="•"/>
            </a:pPr>
            <a:r>
              <a:rPr lang="en-US" dirty="0"/>
              <a:t>This indeterminate nature makes an unhandled exception within a finalizer (outside of the debugger) difficult to diagnose because the circumstances that led to the exception are not clear</a:t>
            </a:r>
          </a:p>
          <a:p>
            <a:pPr marL="342900" indent="-342900">
              <a:buFont typeface="Arial" panose="020B0604020202020204" pitchFamily="34" charset="0"/>
              <a:buChar char="•"/>
            </a:pPr>
            <a:r>
              <a:rPr lang="en-US" dirty="0"/>
              <a:t>You should take care to avoid exceptions within finalizers</a:t>
            </a:r>
          </a:p>
        </p:txBody>
      </p:sp>
      <p:sp>
        <p:nvSpPr>
          <p:cNvPr id="4" name="Slide Number Placeholder 3">
            <a:extLst>
              <a:ext uri="{FF2B5EF4-FFF2-40B4-BE49-F238E27FC236}">
                <a16:creationId xmlns:a16="http://schemas.microsoft.com/office/drawing/2014/main" id="{F1C6653B-3450-4656-8BA5-9E1C256D93B0}"/>
              </a:ext>
            </a:extLst>
          </p:cNvPr>
          <p:cNvSpPr>
            <a:spLocks noGrp="1"/>
          </p:cNvSpPr>
          <p:nvPr>
            <p:ph type="sldNum" sz="quarter" idx="12"/>
          </p:nvPr>
        </p:nvSpPr>
        <p:spPr/>
        <p:txBody>
          <a:bodyPr/>
          <a:lstStyle/>
          <a:p>
            <a:fld id="{57BFFEA6-FD0A-418C-BE47-3DCCF1ED53BD}" type="slidenum">
              <a:rPr lang="en-US" smtClean="0"/>
              <a:t>33</a:t>
            </a:fld>
            <a:endParaRPr lang="en-US" dirty="0"/>
          </a:p>
        </p:txBody>
      </p:sp>
    </p:spTree>
    <p:extLst>
      <p:ext uri="{BB962C8B-B14F-4D97-AF65-F5344CB8AC3E}">
        <p14:creationId xmlns:p14="http://schemas.microsoft.com/office/powerpoint/2010/main" val="3890565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6C64-D16C-4515-A9C4-04636E936224}"/>
              </a:ext>
            </a:extLst>
          </p:cNvPr>
          <p:cNvSpPr>
            <a:spLocks noGrp="1"/>
          </p:cNvSpPr>
          <p:nvPr>
            <p:ph type="title"/>
          </p:nvPr>
        </p:nvSpPr>
        <p:spPr/>
        <p:txBody>
          <a:bodyPr>
            <a:normAutofit fontScale="90000"/>
          </a:bodyPr>
          <a:lstStyle/>
          <a:p>
            <a:r>
              <a:rPr lang="en-US" dirty="0"/>
              <a:t>Generics</a:t>
            </a:r>
          </a:p>
        </p:txBody>
      </p:sp>
      <p:sp>
        <p:nvSpPr>
          <p:cNvPr id="3" name="Content Placeholder 2">
            <a:extLst>
              <a:ext uri="{FF2B5EF4-FFF2-40B4-BE49-F238E27FC236}">
                <a16:creationId xmlns:a16="http://schemas.microsoft.com/office/drawing/2014/main" id="{EA749FF1-4894-4A4D-BEAC-C1519B2034BB}"/>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To facilitate code reuse, especially the reuse of algorithms, C# includes a feature called generics</a:t>
            </a:r>
          </a:p>
          <a:p>
            <a:pPr marL="342900" indent="-342900">
              <a:buFont typeface="Arial" panose="020B0604020202020204" pitchFamily="34" charset="0"/>
              <a:buChar char="•"/>
            </a:pPr>
            <a:r>
              <a:rPr lang="en-US" dirty="0"/>
              <a:t>Generics provide a facility for creating data structures that can be specialized to handle specific types. Programmers define these </a:t>
            </a:r>
            <a:r>
              <a:rPr lang="en-US" b="1" dirty="0"/>
              <a:t>parameterized types</a:t>
            </a:r>
            <a:r>
              <a:rPr lang="en-US" dirty="0"/>
              <a:t> so that each variable of a particular generic type has the same internal algorithm, but the types of data and method signatures can vary based on the type arguments provided for the type parameters.</a:t>
            </a:r>
          </a:p>
        </p:txBody>
      </p:sp>
      <p:sp>
        <p:nvSpPr>
          <p:cNvPr id="4" name="Slide Number Placeholder 3">
            <a:extLst>
              <a:ext uri="{FF2B5EF4-FFF2-40B4-BE49-F238E27FC236}">
                <a16:creationId xmlns:a16="http://schemas.microsoft.com/office/drawing/2014/main" id="{147025E8-F8BF-4FFE-9A99-07F02F6BC041}"/>
              </a:ext>
            </a:extLst>
          </p:cNvPr>
          <p:cNvSpPr>
            <a:spLocks noGrp="1"/>
          </p:cNvSpPr>
          <p:nvPr>
            <p:ph type="sldNum" sz="quarter" idx="12"/>
          </p:nvPr>
        </p:nvSpPr>
        <p:spPr/>
        <p:txBody>
          <a:bodyPr/>
          <a:lstStyle/>
          <a:p>
            <a:fld id="{57BFFEA6-FD0A-418C-BE47-3DCCF1ED53BD}" type="slidenum">
              <a:rPr lang="en-US" smtClean="0"/>
              <a:t>34</a:t>
            </a:fld>
            <a:endParaRPr lang="en-US" dirty="0"/>
          </a:p>
        </p:txBody>
      </p:sp>
    </p:spTree>
    <p:extLst>
      <p:ext uri="{BB962C8B-B14F-4D97-AF65-F5344CB8AC3E}">
        <p14:creationId xmlns:p14="http://schemas.microsoft.com/office/powerpoint/2010/main" val="1680225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80A2-3454-4409-A1BF-E73B5BF0900B}"/>
              </a:ext>
            </a:extLst>
          </p:cNvPr>
          <p:cNvSpPr>
            <a:spLocks noGrp="1"/>
          </p:cNvSpPr>
          <p:nvPr>
            <p:ph type="title"/>
          </p:nvPr>
        </p:nvSpPr>
        <p:spPr/>
        <p:txBody>
          <a:bodyPr>
            <a:normAutofit fontScale="90000"/>
          </a:bodyPr>
          <a:lstStyle/>
          <a:p>
            <a:r>
              <a:rPr lang="en-US" dirty="0"/>
              <a:t>Benefits of Generics</a:t>
            </a:r>
          </a:p>
        </p:txBody>
      </p:sp>
      <p:sp>
        <p:nvSpPr>
          <p:cNvPr id="3" name="Content Placeholder 2">
            <a:extLst>
              <a:ext uri="{FF2B5EF4-FFF2-40B4-BE49-F238E27FC236}">
                <a16:creationId xmlns:a16="http://schemas.microsoft.com/office/drawing/2014/main" id="{D4D799C9-029F-4D44-BC32-DF6EF69A2C04}"/>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Generics facilitate increased type safety, preventing data types other than those explicitly intended by the members within the parameterized class</a:t>
            </a:r>
          </a:p>
          <a:p>
            <a:pPr marL="342900" indent="-342900">
              <a:buFont typeface="Arial" panose="020B0604020202020204" pitchFamily="34" charset="0"/>
              <a:buChar char="•"/>
            </a:pPr>
            <a:r>
              <a:rPr lang="en-US" dirty="0"/>
              <a:t>Compile-time type checking reduces the likelihood of </a:t>
            </a:r>
            <a:r>
              <a:rPr lang="en-US" dirty="0" err="1">
                <a:latin typeface="Courier New" panose="02070309020205020404" pitchFamily="49" charset="0"/>
                <a:cs typeface="Courier New" panose="02070309020205020404" pitchFamily="49" charset="0"/>
              </a:rPr>
              <a:t>InvalidCastException</a:t>
            </a:r>
            <a:r>
              <a:rPr lang="en-US" dirty="0"/>
              <a:t> type errors at runtime</a:t>
            </a:r>
          </a:p>
          <a:p>
            <a:pPr marL="342900" indent="-342900">
              <a:buFont typeface="Arial" panose="020B0604020202020204" pitchFamily="34" charset="0"/>
              <a:buChar char="•"/>
            </a:pPr>
            <a:r>
              <a:rPr lang="en-US" dirty="0"/>
              <a:t>Using value types with generic class members no longer causes a boxing conversion to object</a:t>
            </a:r>
          </a:p>
          <a:p>
            <a:pPr marL="342900" indent="-342900">
              <a:buFont typeface="Arial" panose="020B0604020202020204" pitchFamily="34" charset="0"/>
              <a:buChar char="•"/>
            </a:pPr>
            <a:r>
              <a:rPr lang="en-US" dirty="0"/>
              <a:t>Generics in C# reduce code bloat</a:t>
            </a:r>
          </a:p>
        </p:txBody>
      </p:sp>
      <p:sp>
        <p:nvSpPr>
          <p:cNvPr id="4" name="Slide Number Placeholder 3">
            <a:extLst>
              <a:ext uri="{FF2B5EF4-FFF2-40B4-BE49-F238E27FC236}">
                <a16:creationId xmlns:a16="http://schemas.microsoft.com/office/drawing/2014/main" id="{009A756F-2B04-415F-BA5A-763CC1E12149}"/>
              </a:ext>
            </a:extLst>
          </p:cNvPr>
          <p:cNvSpPr>
            <a:spLocks noGrp="1"/>
          </p:cNvSpPr>
          <p:nvPr>
            <p:ph type="sldNum" sz="quarter" idx="12"/>
          </p:nvPr>
        </p:nvSpPr>
        <p:spPr/>
        <p:txBody>
          <a:bodyPr/>
          <a:lstStyle/>
          <a:p>
            <a:fld id="{57BFFEA6-FD0A-418C-BE47-3DCCF1ED53BD}" type="slidenum">
              <a:rPr lang="en-US" smtClean="0"/>
              <a:t>35</a:t>
            </a:fld>
            <a:endParaRPr lang="en-US" dirty="0"/>
          </a:p>
        </p:txBody>
      </p:sp>
    </p:spTree>
    <p:extLst>
      <p:ext uri="{BB962C8B-B14F-4D97-AF65-F5344CB8AC3E}">
        <p14:creationId xmlns:p14="http://schemas.microsoft.com/office/powerpoint/2010/main" val="3755520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80A2-3454-4409-A1BF-E73B5BF0900B}"/>
              </a:ext>
            </a:extLst>
          </p:cNvPr>
          <p:cNvSpPr>
            <a:spLocks noGrp="1"/>
          </p:cNvSpPr>
          <p:nvPr>
            <p:ph type="title"/>
          </p:nvPr>
        </p:nvSpPr>
        <p:spPr/>
        <p:txBody>
          <a:bodyPr>
            <a:normAutofit fontScale="90000"/>
          </a:bodyPr>
          <a:lstStyle/>
          <a:p>
            <a:r>
              <a:rPr lang="en-US" dirty="0"/>
              <a:t>Benefits of Generics</a:t>
            </a:r>
          </a:p>
        </p:txBody>
      </p:sp>
      <p:sp>
        <p:nvSpPr>
          <p:cNvPr id="3" name="Content Placeholder 2">
            <a:extLst>
              <a:ext uri="{FF2B5EF4-FFF2-40B4-BE49-F238E27FC236}">
                <a16:creationId xmlns:a16="http://schemas.microsoft.com/office/drawing/2014/main" id="{D4D799C9-029F-4D44-BC32-DF6EF69A2C04}"/>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Performance improves because casting from an object is no longer required, thereby eliminating a type check operation</a:t>
            </a:r>
          </a:p>
          <a:p>
            <a:pPr marL="342900" indent="-342900">
              <a:buFont typeface="Arial" panose="020B0604020202020204" pitchFamily="34" charset="0"/>
              <a:buChar char="•"/>
            </a:pPr>
            <a:r>
              <a:rPr lang="en-US" dirty="0"/>
              <a:t>Generics reduce memory consumption by avoiding boxing and, therefore, consuming less memory on the heap</a:t>
            </a:r>
          </a:p>
          <a:p>
            <a:pPr marL="342900" indent="-342900">
              <a:buFont typeface="Arial" panose="020B0604020202020204" pitchFamily="34" charset="0"/>
              <a:buChar char="•"/>
            </a:pPr>
            <a:r>
              <a:rPr lang="en-US" dirty="0"/>
              <a:t>Code becomes more readable because of fewer casting checks and because of the need for fewer type-specific implementations</a:t>
            </a:r>
          </a:p>
          <a:p>
            <a:pPr marL="342900" indent="-342900">
              <a:buFont typeface="Arial" panose="020B0604020202020204" pitchFamily="34" charset="0"/>
              <a:buChar char="•"/>
            </a:pPr>
            <a:r>
              <a:rPr lang="en-US" dirty="0"/>
              <a:t>Editors that assist coding via some type of IntelliSense work directly with return parameters from generic classes</a:t>
            </a:r>
          </a:p>
        </p:txBody>
      </p:sp>
      <p:sp>
        <p:nvSpPr>
          <p:cNvPr id="4" name="Slide Number Placeholder 3">
            <a:extLst>
              <a:ext uri="{FF2B5EF4-FFF2-40B4-BE49-F238E27FC236}">
                <a16:creationId xmlns:a16="http://schemas.microsoft.com/office/drawing/2014/main" id="{009A756F-2B04-415F-BA5A-763CC1E12149}"/>
              </a:ext>
            </a:extLst>
          </p:cNvPr>
          <p:cNvSpPr>
            <a:spLocks noGrp="1"/>
          </p:cNvSpPr>
          <p:nvPr>
            <p:ph type="sldNum" sz="quarter" idx="12"/>
          </p:nvPr>
        </p:nvSpPr>
        <p:spPr/>
        <p:txBody>
          <a:bodyPr/>
          <a:lstStyle/>
          <a:p>
            <a:fld id="{57BFFEA6-FD0A-418C-BE47-3DCCF1ED53BD}" type="slidenum">
              <a:rPr lang="en-US" smtClean="0"/>
              <a:t>36</a:t>
            </a:fld>
            <a:endParaRPr lang="en-US" dirty="0"/>
          </a:p>
        </p:txBody>
      </p:sp>
    </p:spTree>
    <p:extLst>
      <p:ext uri="{BB962C8B-B14F-4D97-AF65-F5344CB8AC3E}">
        <p14:creationId xmlns:p14="http://schemas.microsoft.com/office/powerpoint/2010/main" val="2441164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A4AB2-5302-4B8E-BB85-1561EBB1C6E6}"/>
              </a:ext>
            </a:extLst>
          </p:cNvPr>
          <p:cNvSpPr>
            <a:spLocks noGrp="1"/>
          </p:cNvSpPr>
          <p:nvPr>
            <p:ph type="title"/>
          </p:nvPr>
        </p:nvSpPr>
        <p:spPr/>
        <p:txBody>
          <a:bodyPr>
            <a:normAutofit fontScale="90000"/>
          </a:bodyPr>
          <a:lstStyle/>
          <a:p>
            <a:r>
              <a:rPr lang="en-US" dirty="0"/>
              <a:t>Generic Types</a:t>
            </a:r>
          </a:p>
        </p:txBody>
      </p:sp>
      <p:sp>
        <p:nvSpPr>
          <p:cNvPr id="3" name="Content Placeholder 2">
            <a:extLst>
              <a:ext uri="{FF2B5EF4-FFF2-40B4-BE49-F238E27FC236}">
                <a16:creationId xmlns:a16="http://schemas.microsoft.com/office/drawing/2014/main" id="{F27E2687-8842-4CC0-A7E5-21286ACACB70}"/>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Generics are lexically similar to generic types in Java and templates in C++.</a:t>
            </a:r>
          </a:p>
          <a:p>
            <a:pPr marL="1028700" lvl="1" indent="-342900">
              <a:buFont typeface="Arial" panose="020B0604020202020204" pitchFamily="34" charset="0"/>
              <a:buChar char="•"/>
            </a:pPr>
            <a:r>
              <a:rPr lang="en-US" dirty="0"/>
              <a:t>C# generics are very different from both Java generics and C++ templates in the details of their implementation and impact upon the type system of their respective languages.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 C#, the syntax for generic classes and structures uses angle brackets to both declare the generic type parameters in the type declaration and specify the generic type arguments when the type is used.</a:t>
            </a:r>
          </a:p>
        </p:txBody>
      </p:sp>
      <p:sp>
        <p:nvSpPr>
          <p:cNvPr id="4" name="Slide Number Placeholder 3">
            <a:extLst>
              <a:ext uri="{FF2B5EF4-FFF2-40B4-BE49-F238E27FC236}">
                <a16:creationId xmlns:a16="http://schemas.microsoft.com/office/drawing/2014/main" id="{8DD16B77-3456-4609-8958-9536CD42F1C4}"/>
              </a:ext>
            </a:extLst>
          </p:cNvPr>
          <p:cNvSpPr>
            <a:spLocks noGrp="1"/>
          </p:cNvSpPr>
          <p:nvPr>
            <p:ph type="sldNum" sz="quarter" idx="12"/>
          </p:nvPr>
        </p:nvSpPr>
        <p:spPr/>
        <p:txBody>
          <a:bodyPr/>
          <a:lstStyle/>
          <a:p>
            <a:fld id="{57BFFEA6-FD0A-418C-BE47-3DCCF1ED53BD}" type="slidenum">
              <a:rPr lang="en-US" smtClean="0"/>
              <a:t>37</a:t>
            </a:fld>
            <a:endParaRPr lang="en-US" dirty="0"/>
          </a:p>
        </p:txBody>
      </p:sp>
    </p:spTree>
    <p:extLst>
      <p:ext uri="{BB962C8B-B14F-4D97-AF65-F5344CB8AC3E}">
        <p14:creationId xmlns:p14="http://schemas.microsoft.com/office/powerpoint/2010/main" val="2835813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FDCD-A958-4287-BA3D-443946C55BAA}"/>
              </a:ext>
            </a:extLst>
          </p:cNvPr>
          <p:cNvSpPr>
            <a:spLocks noGrp="1"/>
          </p:cNvSpPr>
          <p:nvPr>
            <p:ph type="title"/>
          </p:nvPr>
        </p:nvSpPr>
        <p:spPr/>
        <p:txBody>
          <a:bodyPr>
            <a:normAutofit fontScale="90000"/>
          </a:bodyPr>
          <a:lstStyle/>
          <a:p>
            <a:r>
              <a:rPr lang="en-US" dirty="0"/>
              <a:t>Declaring a Generic Class</a:t>
            </a:r>
          </a:p>
        </p:txBody>
      </p:sp>
      <p:sp>
        <p:nvSpPr>
          <p:cNvPr id="3" name="Content Placeholder 2">
            <a:extLst>
              <a:ext uri="{FF2B5EF4-FFF2-40B4-BE49-F238E27FC236}">
                <a16:creationId xmlns:a16="http://schemas.microsoft.com/office/drawing/2014/main" id="{E3058BDE-32FF-4F2C-9DE7-2B9A836EDE4E}"/>
              </a:ext>
            </a:extLst>
          </p:cNvPr>
          <p:cNvSpPr>
            <a:spLocks noGrp="1"/>
          </p:cNvSpPr>
          <p:nvPr>
            <p:ph idx="1"/>
          </p:nvPr>
        </p:nvSpPr>
        <p:spPr/>
        <p:txBody>
          <a:bodyPr>
            <a:normAutofit/>
          </a:bodyPr>
          <a:lstStyle/>
          <a:p>
            <a:pPr marL="342900" indent="-342900">
              <a:buFont typeface="Arial" panose="020B0604020202020204" pitchFamily="34" charset="0"/>
              <a:buChar char="•"/>
            </a:pPr>
            <a:r>
              <a:rPr lang="en-US" sz="2000" dirty="0"/>
              <a:t>You specify a type parameter (in this case, T) within angle brackets after the class name. </a:t>
            </a:r>
          </a:p>
          <a:p>
            <a:pPr marL="342900" indent="-342900">
              <a:buFont typeface="Arial" panose="020B0604020202020204" pitchFamily="34" charset="0"/>
              <a:buChar char="•"/>
            </a:pPr>
            <a:r>
              <a:rPr lang="en-US" sz="2000" dirty="0"/>
              <a:t>The type parameter T is a placeholder that must be supplied with a type argument.</a:t>
            </a:r>
          </a:p>
          <a:p>
            <a:pPr marL="342900" indent="-342900">
              <a:buFont typeface="Arial" panose="020B0604020202020204" pitchFamily="34" charset="0"/>
              <a:buChar char="•"/>
            </a:pPr>
            <a:r>
              <a:rPr lang="en-US" sz="2000" dirty="0"/>
              <a:t>The stack can store items of any stated type, without duplicating code or converting the item to type </a:t>
            </a:r>
            <a:r>
              <a:rPr lang="en-US" sz="2000" dirty="0">
                <a:latin typeface="Courier New" panose="02070309020205020404" pitchFamily="49" charset="0"/>
                <a:cs typeface="Courier New" panose="02070309020205020404" pitchFamily="49" charset="0"/>
              </a:rPr>
              <a:t>object</a:t>
            </a:r>
            <a:r>
              <a:rPr lang="en-US" sz="2000" dirty="0"/>
              <a:t>. </a:t>
            </a:r>
          </a:p>
        </p:txBody>
      </p:sp>
      <p:sp>
        <p:nvSpPr>
          <p:cNvPr id="4" name="Slide Number Placeholder 3">
            <a:extLst>
              <a:ext uri="{FF2B5EF4-FFF2-40B4-BE49-F238E27FC236}">
                <a16:creationId xmlns:a16="http://schemas.microsoft.com/office/drawing/2014/main" id="{C4191F08-46E9-4654-A2CC-9FF0439ED63F}"/>
              </a:ext>
            </a:extLst>
          </p:cNvPr>
          <p:cNvSpPr>
            <a:spLocks noGrp="1"/>
          </p:cNvSpPr>
          <p:nvPr>
            <p:ph type="sldNum" sz="quarter" idx="12"/>
          </p:nvPr>
        </p:nvSpPr>
        <p:spPr/>
        <p:txBody>
          <a:bodyPr/>
          <a:lstStyle/>
          <a:p>
            <a:fld id="{57BFFEA6-FD0A-418C-BE47-3DCCF1ED53BD}" type="slidenum">
              <a:rPr lang="en-US" smtClean="0"/>
              <a:t>38</a:t>
            </a:fld>
            <a:endParaRPr lang="en-US" dirty="0"/>
          </a:p>
        </p:txBody>
      </p:sp>
      <p:sp>
        <p:nvSpPr>
          <p:cNvPr id="5" name="TextBox 4">
            <a:extLst>
              <a:ext uri="{FF2B5EF4-FFF2-40B4-BE49-F238E27FC236}">
                <a16:creationId xmlns:a16="http://schemas.microsoft.com/office/drawing/2014/main" id="{34473E5F-2F61-42BD-A9E2-D85E26F39469}"/>
              </a:ext>
            </a:extLst>
          </p:cNvPr>
          <p:cNvSpPr txBox="1"/>
          <p:nvPr/>
        </p:nvSpPr>
        <p:spPr>
          <a:xfrm>
            <a:off x="3175245" y="3413862"/>
            <a:ext cx="5841508" cy="2893100"/>
          </a:xfrm>
          <a:prstGeom prst="rect">
            <a:avLst/>
          </a:prstGeom>
          <a:solidFill>
            <a:schemeClr val="bg1"/>
          </a:solidFill>
          <a:ln>
            <a:solidFill>
              <a:schemeClr val="accent1"/>
            </a:solidFill>
          </a:ln>
        </p:spPr>
        <p:txBody>
          <a:bodyPr wrap="square" rtlCol="0">
            <a:spAutoFit/>
          </a:bodyPr>
          <a:lstStyle/>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Mad401.Lecture5 </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Stack</a:t>
            </a:r>
            <a:r>
              <a:rPr lang="en-US" sz="1400" dirty="0">
                <a:solidFill>
                  <a:srgbClr val="000000"/>
                </a:solidFill>
                <a:latin typeface="Consolas" panose="020B0609020204030204" pitchFamily="49" charset="0"/>
              </a:rPr>
              <a:t>&lt;</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 Elements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push(</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obj</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 pop()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784206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0720-0332-468C-A6E6-9D48A1D95E0E}"/>
              </a:ext>
            </a:extLst>
          </p:cNvPr>
          <p:cNvSpPr>
            <a:spLocks noGrp="1"/>
          </p:cNvSpPr>
          <p:nvPr>
            <p:ph type="title"/>
          </p:nvPr>
        </p:nvSpPr>
        <p:spPr/>
        <p:txBody>
          <a:bodyPr>
            <a:normAutofit fontScale="90000"/>
          </a:bodyPr>
          <a:lstStyle/>
          <a:p>
            <a:r>
              <a:rPr lang="en-US" dirty="0"/>
              <a:t>Using a Generic Class</a:t>
            </a:r>
          </a:p>
        </p:txBody>
      </p:sp>
      <p:sp>
        <p:nvSpPr>
          <p:cNvPr id="3" name="Content Placeholder 2">
            <a:extLst>
              <a:ext uri="{FF2B5EF4-FFF2-40B4-BE49-F238E27FC236}">
                <a16:creationId xmlns:a16="http://schemas.microsoft.com/office/drawing/2014/main" id="{030B9681-E8BE-477C-B151-724CB2D7C6B3}"/>
              </a:ext>
            </a:extLst>
          </p:cNvPr>
          <p:cNvSpPr>
            <a:spLocks noGrp="1"/>
          </p:cNvSpPr>
          <p:nvPr>
            <p:ph idx="1"/>
          </p:nvPr>
        </p:nvSpPr>
        <p:spPr/>
        <p:txBody>
          <a:bodyPr/>
          <a:lstStyle/>
          <a:p>
            <a:pPr marL="342900" indent="-342900">
              <a:buFont typeface="Arial" panose="020B0604020202020204" pitchFamily="34" charset="0"/>
              <a:buChar char="•"/>
            </a:pPr>
            <a:r>
              <a:rPr lang="en-US" dirty="0"/>
              <a:t>The generic Stack&lt;T&gt; can then be supplied with a single type argument that is “substituted” everywhere T appears in the class. </a:t>
            </a:r>
          </a:p>
          <a:p>
            <a:endParaRPr lang="en-US" dirty="0"/>
          </a:p>
        </p:txBody>
      </p:sp>
      <p:sp>
        <p:nvSpPr>
          <p:cNvPr id="4" name="Slide Number Placeholder 3">
            <a:extLst>
              <a:ext uri="{FF2B5EF4-FFF2-40B4-BE49-F238E27FC236}">
                <a16:creationId xmlns:a16="http://schemas.microsoft.com/office/drawing/2014/main" id="{FFEF15F9-A0DC-44DC-B728-2867286E5812}"/>
              </a:ext>
            </a:extLst>
          </p:cNvPr>
          <p:cNvSpPr>
            <a:spLocks noGrp="1"/>
          </p:cNvSpPr>
          <p:nvPr>
            <p:ph type="sldNum" sz="quarter" idx="12"/>
          </p:nvPr>
        </p:nvSpPr>
        <p:spPr/>
        <p:txBody>
          <a:bodyPr/>
          <a:lstStyle/>
          <a:p>
            <a:fld id="{57BFFEA6-FD0A-418C-BE47-3DCCF1ED53BD}" type="slidenum">
              <a:rPr lang="en-US" smtClean="0"/>
              <a:t>39</a:t>
            </a:fld>
            <a:endParaRPr lang="en-US" dirty="0"/>
          </a:p>
        </p:txBody>
      </p:sp>
      <p:sp>
        <p:nvSpPr>
          <p:cNvPr id="6" name="TextBox 5">
            <a:extLst>
              <a:ext uri="{FF2B5EF4-FFF2-40B4-BE49-F238E27FC236}">
                <a16:creationId xmlns:a16="http://schemas.microsoft.com/office/drawing/2014/main" id="{BD0E6EBD-0FF4-4E10-8C70-84068BC5B876}"/>
              </a:ext>
            </a:extLst>
          </p:cNvPr>
          <p:cNvSpPr txBox="1"/>
          <p:nvPr/>
        </p:nvSpPr>
        <p:spPr>
          <a:xfrm>
            <a:off x="3175245" y="3008345"/>
            <a:ext cx="5841508" cy="2492990"/>
          </a:xfrm>
          <a:prstGeom prst="rect">
            <a:avLst/>
          </a:prstGeom>
          <a:solidFill>
            <a:schemeClr val="bg1"/>
          </a:solidFill>
          <a:ln>
            <a:solidFill>
              <a:schemeClr val="accent1"/>
            </a:solidFill>
          </a:ln>
        </p:spPr>
        <p:txBody>
          <a:bodyPr wrap="square" rtlCol="0">
            <a:spAutoFit/>
          </a:bodyPr>
          <a:lstStyle/>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System;</a:t>
            </a:r>
          </a:p>
          <a:p>
            <a:endParaRPr lang="en-US" sz="1400" dirty="0">
              <a:solidFill>
                <a:srgbClr val="000000"/>
              </a:solidFill>
              <a:latin typeface="Consolas" panose="020B0609020204030204" pitchFamily="49" charset="0"/>
            </a:endParaRPr>
          </a:p>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Mad401.Lecture5 </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Program</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a:solidFill>
                  <a:srgbClr val="74531F"/>
                </a:solidFill>
                <a:latin typeface="Consolas" panose="020B0609020204030204" pitchFamily="49" charset="0"/>
              </a:rPr>
              <a:t>Main</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Stack</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stack;</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stack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Stack</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88704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25E18-D7EC-4AA1-A31D-83446318F434}"/>
              </a:ext>
            </a:extLst>
          </p:cNvPr>
          <p:cNvSpPr>
            <a:spLocks noGrp="1"/>
          </p:cNvSpPr>
          <p:nvPr>
            <p:ph type="title"/>
          </p:nvPr>
        </p:nvSpPr>
        <p:spPr/>
        <p:txBody>
          <a:bodyPr>
            <a:normAutofit fontScale="90000"/>
          </a:bodyPr>
          <a:lstStyle/>
          <a:p>
            <a:r>
              <a:rPr lang="en-US" dirty="0"/>
              <a:t>Value Types</a:t>
            </a:r>
            <a:endParaRPr lang="en-CA" dirty="0"/>
          </a:p>
        </p:txBody>
      </p:sp>
      <p:sp>
        <p:nvSpPr>
          <p:cNvPr id="3" name="Content Placeholder 2">
            <a:extLst>
              <a:ext uri="{FF2B5EF4-FFF2-40B4-BE49-F238E27FC236}">
                <a16:creationId xmlns:a16="http://schemas.microsoft.com/office/drawing/2014/main" id="{F19CD2DB-9821-435B-8EBD-A18590D09E50}"/>
              </a:ext>
            </a:extLst>
          </p:cNvPr>
          <p:cNvSpPr>
            <a:spLocks noGrp="1"/>
          </p:cNvSpPr>
          <p:nvPr>
            <p:ph idx="1"/>
          </p:nvPr>
        </p:nvSpPr>
        <p:spPr>
          <a:xfrm>
            <a:off x="762000" y="1387929"/>
            <a:ext cx="10667998" cy="3067694"/>
          </a:xfrm>
        </p:spPr>
        <p:txBody>
          <a:bodyPr>
            <a:normAutofit fontScale="92500" lnSpcReduction="10000"/>
          </a:bodyPr>
          <a:lstStyle/>
          <a:p>
            <a:pPr marL="342900" indent="-342900">
              <a:buFont typeface="Arial" panose="020B0604020202020204" pitchFamily="34" charset="0"/>
              <a:buChar char="•"/>
            </a:pPr>
            <a:r>
              <a:rPr lang="en-US" dirty="0"/>
              <a:t>Variables of value types directly contain their values</a:t>
            </a:r>
          </a:p>
          <a:p>
            <a:pPr marL="1028700" lvl="1" indent="-342900">
              <a:buFont typeface="Arial" panose="020B0604020202020204" pitchFamily="34" charset="0"/>
              <a:buChar char="•"/>
            </a:pPr>
            <a:r>
              <a:rPr lang="en-US" dirty="0" err="1"/>
              <a:t>ie</a:t>
            </a:r>
            <a:r>
              <a:rPr lang="en-US" dirty="0"/>
              <a:t>.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char</a:t>
            </a:r>
            <a:r>
              <a:rPr lang="en-US" dirty="0"/>
              <a:t>, </a:t>
            </a:r>
            <a:r>
              <a:rPr lang="en-US" dirty="0">
                <a:latin typeface="Courier New" panose="02070309020205020404" pitchFamily="49" charset="0"/>
                <a:cs typeface="Courier New" panose="02070309020205020404" pitchFamily="49" charset="0"/>
              </a:rPr>
              <a:t>float</a:t>
            </a:r>
          </a:p>
          <a:p>
            <a:pPr marL="342900" indent="-342900">
              <a:buFont typeface="Arial" panose="020B0604020202020204" pitchFamily="34" charset="0"/>
              <a:buChar char="•"/>
            </a:pPr>
            <a:r>
              <a:rPr lang="en-US" dirty="0"/>
              <a:t>The variable name is associated directly with the storage location in memory where the value is stored</a:t>
            </a:r>
          </a:p>
          <a:p>
            <a:pPr marL="342900" indent="-342900">
              <a:buFont typeface="Arial" panose="020B0604020202020204" pitchFamily="34" charset="0"/>
              <a:buChar char="•"/>
            </a:pPr>
            <a:r>
              <a:rPr lang="en-US" dirty="0"/>
              <a:t>When a second variable is assigned the value of an original, a copy of the original is made to the storage location associated with the second</a:t>
            </a:r>
          </a:p>
          <a:p>
            <a:pPr marL="342900" indent="-342900">
              <a:buFont typeface="Arial" panose="020B0604020202020204" pitchFamily="34" charset="0"/>
              <a:buChar char="•"/>
            </a:pPr>
            <a:r>
              <a:rPr lang="en-US" dirty="0"/>
              <a:t>Two variables never refer to the same storage location</a:t>
            </a:r>
          </a:p>
        </p:txBody>
      </p:sp>
      <p:sp>
        <p:nvSpPr>
          <p:cNvPr id="4" name="Slide Number Placeholder 3">
            <a:extLst>
              <a:ext uri="{FF2B5EF4-FFF2-40B4-BE49-F238E27FC236}">
                <a16:creationId xmlns:a16="http://schemas.microsoft.com/office/drawing/2014/main" id="{D1D3B9F8-2EA0-40F4-9475-EC3400A123C6}"/>
              </a:ext>
            </a:extLst>
          </p:cNvPr>
          <p:cNvSpPr>
            <a:spLocks noGrp="1"/>
          </p:cNvSpPr>
          <p:nvPr>
            <p:ph type="sldNum" sz="quarter" idx="12"/>
          </p:nvPr>
        </p:nvSpPr>
        <p:spPr/>
        <p:txBody>
          <a:bodyPr/>
          <a:lstStyle/>
          <a:p>
            <a:fld id="{57BFFEA6-FD0A-418C-BE47-3DCCF1ED53BD}" type="slidenum">
              <a:rPr lang="en-US" smtClean="0"/>
              <a:t>4</a:t>
            </a:fld>
            <a:endParaRPr lang="en-US" dirty="0"/>
          </a:p>
        </p:txBody>
      </p:sp>
      <p:pic>
        <p:nvPicPr>
          <p:cNvPr id="5" name="Picture 4">
            <a:extLst>
              <a:ext uri="{FF2B5EF4-FFF2-40B4-BE49-F238E27FC236}">
                <a16:creationId xmlns:a16="http://schemas.microsoft.com/office/drawing/2014/main" id="{947FB7F3-39D8-4B92-B775-DE11A0E4639E}"/>
              </a:ext>
            </a:extLst>
          </p:cNvPr>
          <p:cNvPicPr>
            <a:picLocks noChangeAspect="1"/>
          </p:cNvPicPr>
          <p:nvPr/>
        </p:nvPicPr>
        <p:blipFill>
          <a:blip r:embed="rId2"/>
          <a:stretch>
            <a:fillRect/>
          </a:stretch>
        </p:blipFill>
        <p:spPr>
          <a:xfrm>
            <a:off x="3681074" y="4455623"/>
            <a:ext cx="4829849" cy="1609950"/>
          </a:xfrm>
          <a:prstGeom prst="rect">
            <a:avLst/>
          </a:prstGeom>
        </p:spPr>
      </p:pic>
    </p:spTree>
    <p:extLst>
      <p:ext uri="{BB962C8B-B14F-4D97-AF65-F5344CB8AC3E}">
        <p14:creationId xmlns:p14="http://schemas.microsoft.com/office/powerpoint/2010/main" val="1179762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BF00-EDF4-4457-B830-D56F882DDEC9}"/>
              </a:ext>
            </a:extLst>
          </p:cNvPr>
          <p:cNvSpPr>
            <a:spLocks noGrp="1"/>
          </p:cNvSpPr>
          <p:nvPr>
            <p:ph type="title"/>
          </p:nvPr>
        </p:nvSpPr>
        <p:spPr/>
        <p:txBody>
          <a:bodyPr>
            <a:normAutofit fontScale="90000"/>
          </a:bodyPr>
          <a:lstStyle/>
          <a:p>
            <a:r>
              <a:rPr lang="en-US" dirty="0"/>
              <a:t>Generic Interfaces</a:t>
            </a:r>
          </a:p>
        </p:txBody>
      </p:sp>
      <p:sp>
        <p:nvSpPr>
          <p:cNvPr id="3" name="Content Placeholder 2">
            <a:extLst>
              <a:ext uri="{FF2B5EF4-FFF2-40B4-BE49-F238E27FC236}">
                <a16:creationId xmlns:a16="http://schemas.microsoft.com/office/drawing/2014/main" id="{64703E31-13FF-44DC-B657-09584406C388}"/>
              </a:ext>
            </a:extLst>
          </p:cNvPr>
          <p:cNvSpPr>
            <a:spLocks noGrp="1"/>
          </p:cNvSpPr>
          <p:nvPr>
            <p:ph idx="1"/>
          </p:nvPr>
        </p:nvSpPr>
        <p:spPr/>
        <p:txBody>
          <a:bodyPr>
            <a:normAutofit/>
          </a:bodyPr>
          <a:lstStyle/>
          <a:p>
            <a:pPr marL="342900" indent="-342900">
              <a:buFont typeface="Arial" panose="020B0604020202020204" pitchFamily="34" charset="0"/>
              <a:buChar char="•"/>
            </a:pPr>
            <a:r>
              <a:rPr lang="en-US" sz="2000" dirty="0"/>
              <a:t>C# supports the use of generics throughout the language, including interfaces. </a:t>
            </a:r>
          </a:p>
          <a:p>
            <a:pPr marL="342900" indent="-342900">
              <a:buFont typeface="Arial" panose="020B0604020202020204" pitchFamily="34" charset="0"/>
              <a:buChar char="•"/>
            </a:pPr>
            <a:r>
              <a:rPr lang="en-US" sz="2000" dirty="0"/>
              <a:t>The syntax is identical to that used by classes. To declare an interface with a type parameter, place the type parameter in angle brackets immediately after the interface name</a:t>
            </a:r>
          </a:p>
        </p:txBody>
      </p:sp>
      <p:sp>
        <p:nvSpPr>
          <p:cNvPr id="4" name="Slide Number Placeholder 3">
            <a:extLst>
              <a:ext uri="{FF2B5EF4-FFF2-40B4-BE49-F238E27FC236}">
                <a16:creationId xmlns:a16="http://schemas.microsoft.com/office/drawing/2014/main" id="{FA901237-CEDD-413A-9834-A24330A82283}"/>
              </a:ext>
            </a:extLst>
          </p:cNvPr>
          <p:cNvSpPr>
            <a:spLocks noGrp="1"/>
          </p:cNvSpPr>
          <p:nvPr>
            <p:ph type="sldNum" sz="quarter" idx="12"/>
          </p:nvPr>
        </p:nvSpPr>
        <p:spPr/>
        <p:txBody>
          <a:bodyPr/>
          <a:lstStyle/>
          <a:p>
            <a:fld id="{57BFFEA6-FD0A-418C-BE47-3DCCF1ED53BD}" type="slidenum">
              <a:rPr lang="en-US" smtClean="0"/>
              <a:t>40</a:t>
            </a:fld>
            <a:endParaRPr lang="en-US" dirty="0"/>
          </a:p>
        </p:txBody>
      </p:sp>
      <p:sp>
        <p:nvSpPr>
          <p:cNvPr id="5" name="TextBox 4">
            <a:extLst>
              <a:ext uri="{FF2B5EF4-FFF2-40B4-BE49-F238E27FC236}">
                <a16:creationId xmlns:a16="http://schemas.microsoft.com/office/drawing/2014/main" id="{6CFBD762-F565-4971-9313-14B5DC397F24}"/>
              </a:ext>
            </a:extLst>
          </p:cNvPr>
          <p:cNvSpPr txBox="1"/>
          <p:nvPr/>
        </p:nvSpPr>
        <p:spPr>
          <a:xfrm>
            <a:off x="1346446" y="3736474"/>
            <a:ext cx="3838114" cy="1384995"/>
          </a:xfrm>
          <a:prstGeom prst="rect">
            <a:avLst/>
          </a:prstGeom>
          <a:solidFill>
            <a:schemeClr val="bg1"/>
          </a:solidFill>
          <a:ln>
            <a:solidFill>
              <a:schemeClr val="accent1"/>
            </a:solidFill>
          </a:ln>
        </p:spPr>
        <p:txBody>
          <a:bodyPr wrap="square" rtlCol="0">
            <a:spAutoFit/>
          </a:bodyPr>
          <a:lstStyle/>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Mad401.Lecture5 </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interface</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Interface1</a:t>
            </a:r>
            <a:r>
              <a:rPr lang="en-US" sz="1400" dirty="0">
                <a:solidFill>
                  <a:srgbClr val="000000"/>
                </a:solidFill>
                <a:latin typeface="Consolas" panose="020B0609020204030204" pitchFamily="49" charset="0"/>
              </a:rPr>
              <a:t>&lt;</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 {</a:t>
            </a: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 item1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 item2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DAE30C5E-39D1-4DCA-ACA5-E2F2C587FEB9}"/>
              </a:ext>
            </a:extLst>
          </p:cNvPr>
          <p:cNvSpPr txBox="1"/>
          <p:nvPr/>
        </p:nvSpPr>
        <p:spPr bwMode="auto">
          <a:xfrm>
            <a:off x="6095999" y="2761034"/>
            <a:ext cx="5185110" cy="3323987"/>
          </a:xfrm>
          <a:prstGeom prst="rect">
            <a:avLst/>
          </a:prstGeom>
          <a:solidFill>
            <a:schemeClr val="bg1"/>
          </a:solidFill>
          <a:ln>
            <a:solidFill>
              <a:schemeClr val="accent1"/>
            </a:solidFill>
          </a:ln>
        </p:spPr>
        <p:txBody>
          <a:bodyPr wrap="square" rtlCol="0">
            <a:spAutoFit/>
          </a:bodyPr>
          <a:lstStyle/>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Mad401.Lecture5 </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Stack</a:t>
            </a:r>
            <a:r>
              <a:rPr lang="en-US" sz="1400" dirty="0">
                <a:solidFill>
                  <a:srgbClr val="000000"/>
                </a:solidFill>
                <a:latin typeface="Consolas" panose="020B0609020204030204" pitchFamily="49" charset="0"/>
              </a:rPr>
              <a:t>&lt;</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 : </a:t>
            </a:r>
            <a:r>
              <a:rPr lang="en-US" sz="1400" dirty="0">
                <a:solidFill>
                  <a:srgbClr val="2B91AF"/>
                </a:solidFill>
                <a:latin typeface="Consolas" panose="020B0609020204030204" pitchFamily="49" charset="0"/>
              </a:rPr>
              <a:t>Interface1</a:t>
            </a:r>
            <a:r>
              <a:rPr lang="en-US" sz="1400" dirty="0">
                <a:solidFill>
                  <a:srgbClr val="000000"/>
                </a:solidFill>
                <a:latin typeface="Consolas" panose="020B0609020204030204" pitchFamily="49" charset="0"/>
              </a:rPr>
              <a:t>&lt;</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 item1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 item2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 Elements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push(</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obj</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 pop()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135609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BF00-EDF4-4457-B830-D56F882DDEC9}"/>
              </a:ext>
            </a:extLst>
          </p:cNvPr>
          <p:cNvSpPr>
            <a:spLocks noGrp="1"/>
          </p:cNvSpPr>
          <p:nvPr>
            <p:ph type="title"/>
          </p:nvPr>
        </p:nvSpPr>
        <p:spPr/>
        <p:txBody>
          <a:bodyPr>
            <a:normAutofit fontScale="90000"/>
          </a:bodyPr>
          <a:lstStyle/>
          <a:p>
            <a:r>
              <a:rPr lang="en-US" dirty="0"/>
              <a:t>Generic Interfaces</a:t>
            </a:r>
          </a:p>
        </p:txBody>
      </p:sp>
      <p:sp>
        <p:nvSpPr>
          <p:cNvPr id="3" name="Content Placeholder 2">
            <a:extLst>
              <a:ext uri="{FF2B5EF4-FFF2-40B4-BE49-F238E27FC236}">
                <a16:creationId xmlns:a16="http://schemas.microsoft.com/office/drawing/2014/main" id="{64703E31-13FF-44DC-B657-09584406C388}"/>
              </a:ext>
            </a:extLst>
          </p:cNvPr>
          <p:cNvSpPr>
            <a:spLocks noGrp="1"/>
          </p:cNvSpPr>
          <p:nvPr>
            <p:ph idx="1"/>
          </p:nvPr>
        </p:nvSpPr>
        <p:spPr/>
        <p:txBody>
          <a:bodyPr>
            <a:normAutofit/>
          </a:bodyPr>
          <a:lstStyle/>
          <a:p>
            <a:pPr marL="342900" indent="-342900">
              <a:buFont typeface="Arial" panose="020B0604020202020204" pitchFamily="34" charset="0"/>
              <a:buChar char="•"/>
            </a:pPr>
            <a:r>
              <a:rPr lang="en-US" sz="2000" dirty="0"/>
              <a:t>Support for generic interfaces is especially important for collection classes, where generics are most prevalent</a:t>
            </a:r>
          </a:p>
          <a:p>
            <a:pPr marL="342900" indent="-342900">
              <a:buFont typeface="Arial" panose="020B0604020202020204" pitchFamily="34" charset="0"/>
              <a:buChar char="•"/>
            </a:pPr>
            <a:r>
              <a:rPr lang="en-US" sz="2000" dirty="0"/>
              <a:t>Note that it is legal, and indeed common, for the type argument for one generic type to be a type parameter of another. </a:t>
            </a:r>
          </a:p>
        </p:txBody>
      </p:sp>
      <p:sp>
        <p:nvSpPr>
          <p:cNvPr id="4" name="Slide Number Placeholder 3">
            <a:extLst>
              <a:ext uri="{FF2B5EF4-FFF2-40B4-BE49-F238E27FC236}">
                <a16:creationId xmlns:a16="http://schemas.microsoft.com/office/drawing/2014/main" id="{FA901237-CEDD-413A-9834-A24330A82283}"/>
              </a:ext>
            </a:extLst>
          </p:cNvPr>
          <p:cNvSpPr>
            <a:spLocks noGrp="1"/>
          </p:cNvSpPr>
          <p:nvPr>
            <p:ph type="sldNum" sz="quarter" idx="12"/>
          </p:nvPr>
        </p:nvSpPr>
        <p:spPr/>
        <p:txBody>
          <a:bodyPr/>
          <a:lstStyle/>
          <a:p>
            <a:fld id="{57BFFEA6-FD0A-418C-BE47-3DCCF1ED53BD}" type="slidenum">
              <a:rPr lang="en-US" smtClean="0"/>
              <a:t>41</a:t>
            </a:fld>
            <a:endParaRPr lang="en-US" dirty="0"/>
          </a:p>
        </p:txBody>
      </p:sp>
    </p:spTree>
    <p:extLst>
      <p:ext uri="{BB962C8B-B14F-4D97-AF65-F5344CB8AC3E}">
        <p14:creationId xmlns:p14="http://schemas.microsoft.com/office/powerpoint/2010/main" val="2581960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B0B1-AA19-462C-B724-01E43AD806E8}"/>
              </a:ext>
            </a:extLst>
          </p:cNvPr>
          <p:cNvSpPr>
            <a:spLocks noGrp="1"/>
          </p:cNvSpPr>
          <p:nvPr>
            <p:ph type="title"/>
          </p:nvPr>
        </p:nvSpPr>
        <p:spPr/>
        <p:txBody>
          <a:bodyPr>
            <a:normAutofit fontScale="90000"/>
          </a:bodyPr>
          <a:lstStyle/>
          <a:p>
            <a:r>
              <a:rPr lang="en-US" dirty="0"/>
              <a:t>Generics</a:t>
            </a:r>
          </a:p>
        </p:txBody>
      </p:sp>
      <p:sp>
        <p:nvSpPr>
          <p:cNvPr id="3" name="Content Placeholder 2">
            <a:extLst>
              <a:ext uri="{FF2B5EF4-FFF2-40B4-BE49-F238E27FC236}">
                <a16:creationId xmlns:a16="http://schemas.microsoft.com/office/drawing/2014/main" id="{4520A8F1-3191-4CA3-9BE2-2618F8A133EB}"/>
              </a:ext>
            </a:extLst>
          </p:cNvPr>
          <p:cNvSpPr>
            <a:spLocks noGrp="1"/>
          </p:cNvSpPr>
          <p:nvPr>
            <p:ph idx="1"/>
          </p:nvPr>
        </p:nvSpPr>
        <p:spPr/>
        <p:txBody>
          <a:bodyPr/>
          <a:lstStyle/>
          <a:p>
            <a:pPr marL="342900" indent="-342900">
              <a:buFont typeface="Arial" panose="020B0604020202020204" pitchFamily="34" charset="0"/>
              <a:buChar char="•"/>
            </a:pPr>
            <a:r>
              <a:rPr lang="en-US" dirty="0"/>
              <a:t>The constructors (and finalizer) of a generic class do not require type parameters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Generic types may declare any number of type parameters</a:t>
            </a:r>
          </a:p>
        </p:txBody>
      </p:sp>
      <p:sp>
        <p:nvSpPr>
          <p:cNvPr id="4" name="Slide Number Placeholder 3">
            <a:extLst>
              <a:ext uri="{FF2B5EF4-FFF2-40B4-BE49-F238E27FC236}">
                <a16:creationId xmlns:a16="http://schemas.microsoft.com/office/drawing/2014/main" id="{57BE25A3-8081-4A1A-8188-A201DBA4117A}"/>
              </a:ext>
            </a:extLst>
          </p:cNvPr>
          <p:cNvSpPr>
            <a:spLocks noGrp="1"/>
          </p:cNvSpPr>
          <p:nvPr>
            <p:ph type="sldNum" sz="quarter" idx="12"/>
          </p:nvPr>
        </p:nvSpPr>
        <p:spPr/>
        <p:txBody>
          <a:bodyPr/>
          <a:lstStyle/>
          <a:p>
            <a:fld id="{57BFFEA6-FD0A-418C-BE47-3DCCF1ED53BD}" type="slidenum">
              <a:rPr lang="en-US" smtClean="0"/>
              <a:t>42</a:t>
            </a:fld>
            <a:endParaRPr lang="en-US" dirty="0"/>
          </a:p>
        </p:txBody>
      </p:sp>
      <p:sp>
        <p:nvSpPr>
          <p:cNvPr id="5" name="TextBox 4">
            <a:extLst>
              <a:ext uri="{FF2B5EF4-FFF2-40B4-BE49-F238E27FC236}">
                <a16:creationId xmlns:a16="http://schemas.microsoft.com/office/drawing/2014/main" id="{12318954-3D6D-4E73-93D4-02803952B20B}"/>
              </a:ext>
            </a:extLst>
          </p:cNvPr>
          <p:cNvSpPr txBox="1"/>
          <p:nvPr/>
        </p:nvSpPr>
        <p:spPr>
          <a:xfrm>
            <a:off x="3083235" y="2209515"/>
            <a:ext cx="6025528" cy="1600438"/>
          </a:xfrm>
          <a:prstGeom prst="rect">
            <a:avLst/>
          </a:prstGeom>
          <a:solidFill>
            <a:schemeClr val="bg1"/>
          </a:solidFill>
          <a:ln>
            <a:solidFill>
              <a:schemeClr val="accent1"/>
            </a:solidFill>
          </a:ln>
        </p:spPr>
        <p:txBody>
          <a:bodyPr wrap="square" rtlCol="0">
            <a:spAutoFit/>
          </a:bodyPr>
          <a:lstStyle/>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Mad401.Lecture5 </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Stack</a:t>
            </a:r>
            <a:r>
              <a:rPr lang="en-US" sz="1400" dirty="0">
                <a:solidFill>
                  <a:srgbClr val="000000"/>
                </a:solidFill>
                <a:latin typeface="Consolas" panose="020B0609020204030204" pitchFamily="49" charset="0"/>
              </a:rPr>
              <a:t>&lt;</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 : </a:t>
            </a:r>
            <a:r>
              <a:rPr lang="en-US" sz="1400" dirty="0">
                <a:solidFill>
                  <a:srgbClr val="2B91AF"/>
                </a:solidFill>
                <a:latin typeface="Consolas" panose="020B0609020204030204" pitchFamily="49" charset="0"/>
              </a:rPr>
              <a:t>Interface1</a:t>
            </a:r>
            <a:r>
              <a:rPr lang="en-US" sz="1400" dirty="0">
                <a:solidFill>
                  <a:srgbClr val="000000"/>
                </a:solidFill>
                <a:latin typeface="Consolas" panose="020B0609020204030204" pitchFamily="49" charset="0"/>
              </a:rPr>
              <a:t>&lt;</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Stack(</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 item)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A93B5511-C8F4-4461-8491-F1EB004C1C30}"/>
              </a:ext>
            </a:extLst>
          </p:cNvPr>
          <p:cNvSpPr txBox="1"/>
          <p:nvPr/>
        </p:nvSpPr>
        <p:spPr>
          <a:xfrm>
            <a:off x="3083235" y="4484425"/>
            <a:ext cx="6025528" cy="1384995"/>
          </a:xfrm>
          <a:prstGeom prst="rect">
            <a:avLst/>
          </a:prstGeom>
          <a:solidFill>
            <a:schemeClr val="bg1"/>
          </a:solidFill>
          <a:ln>
            <a:solidFill>
              <a:schemeClr val="accent1"/>
            </a:solidFill>
          </a:ln>
        </p:spPr>
        <p:txBody>
          <a:bodyPr wrap="square" rtlCol="0">
            <a:spAutoFit/>
          </a:bodyPr>
          <a:lstStyle/>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Mad401.Lecture5 </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interface</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Interface1</a:t>
            </a:r>
            <a:r>
              <a:rPr lang="en-US" sz="1400" dirty="0">
                <a:solidFill>
                  <a:srgbClr val="000000"/>
                </a:solidFill>
                <a:latin typeface="Consolas" panose="020B0609020204030204" pitchFamily="49" charset="0"/>
              </a:rPr>
              <a:t>&lt;</a:t>
            </a:r>
            <a:r>
              <a:rPr lang="en-US" sz="1400" dirty="0" err="1">
                <a:solidFill>
                  <a:srgbClr val="2B91AF"/>
                </a:solidFill>
                <a:latin typeface="Consolas" panose="020B0609020204030204" pitchFamily="49" charset="0"/>
              </a:rPr>
              <a:t>TFirst</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TSecond</a:t>
            </a:r>
            <a:r>
              <a:rPr lang="en-US" sz="1400" dirty="0">
                <a:solidFill>
                  <a:srgbClr val="000000"/>
                </a:solidFill>
                <a:latin typeface="Consolas" panose="020B0609020204030204" pitchFamily="49" charset="0"/>
              </a:rPr>
              <a:t>&gt;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TFirst</a:t>
            </a:r>
            <a:r>
              <a:rPr lang="en-US" sz="1400" dirty="0">
                <a:solidFill>
                  <a:srgbClr val="000000"/>
                </a:solidFill>
                <a:latin typeface="Consolas" panose="020B0609020204030204" pitchFamily="49" charset="0"/>
              </a:rPr>
              <a:t> item1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TSecond</a:t>
            </a:r>
            <a:r>
              <a:rPr lang="en-US" sz="1400" dirty="0">
                <a:solidFill>
                  <a:srgbClr val="000000"/>
                </a:solidFill>
                <a:latin typeface="Consolas" panose="020B0609020204030204" pitchFamily="49" charset="0"/>
              </a:rPr>
              <a:t> item2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78706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6693-4C9A-4705-865A-1D34836A9B3C}"/>
              </a:ext>
            </a:extLst>
          </p:cNvPr>
          <p:cNvSpPr>
            <a:spLocks noGrp="1"/>
          </p:cNvSpPr>
          <p:nvPr>
            <p:ph type="title"/>
          </p:nvPr>
        </p:nvSpPr>
        <p:spPr/>
        <p:txBody>
          <a:bodyPr>
            <a:normAutofit fontScale="90000"/>
          </a:bodyPr>
          <a:lstStyle/>
          <a:p>
            <a:r>
              <a:rPr lang="en-US" dirty="0"/>
              <a:t>Generic Methods</a:t>
            </a:r>
          </a:p>
        </p:txBody>
      </p:sp>
      <p:sp>
        <p:nvSpPr>
          <p:cNvPr id="3" name="Content Placeholder 2">
            <a:extLst>
              <a:ext uri="{FF2B5EF4-FFF2-40B4-BE49-F238E27FC236}">
                <a16:creationId xmlns:a16="http://schemas.microsoft.com/office/drawing/2014/main" id="{BE929E86-17AA-4298-A432-316EDEC09B7D}"/>
              </a:ext>
            </a:extLst>
          </p:cNvPr>
          <p:cNvSpPr>
            <a:spLocks noGrp="1"/>
          </p:cNvSpPr>
          <p:nvPr>
            <p:ph idx="1"/>
          </p:nvPr>
        </p:nvSpPr>
        <p:spPr/>
        <p:txBody>
          <a:bodyPr/>
          <a:lstStyle/>
          <a:p>
            <a:pPr marL="342900" indent="-342900">
              <a:buFont typeface="Arial" panose="020B0604020202020204" pitchFamily="34" charset="0"/>
              <a:buChar char="•"/>
            </a:pPr>
            <a:r>
              <a:rPr lang="en-US" dirty="0"/>
              <a:t>Generic methods use generic type parameters, much as generic types do</a:t>
            </a:r>
          </a:p>
          <a:p>
            <a:pPr marL="342900" indent="-342900">
              <a:buFont typeface="Arial" panose="020B0604020202020204" pitchFamily="34" charset="0"/>
              <a:buChar char="•"/>
            </a:pPr>
            <a:r>
              <a:rPr lang="en-US" dirty="0"/>
              <a:t>To declare a generic method, you specify the generic type parameters the same way you do for generic types: Add the type parameter declaration syntax immediately following the method name</a:t>
            </a:r>
          </a:p>
        </p:txBody>
      </p:sp>
      <p:sp>
        <p:nvSpPr>
          <p:cNvPr id="4" name="Slide Number Placeholder 3">
            <a:extLst>
              <a:ext uri="{FF2B5EF4-FFF2-40B4-BE49-F238E27FC236}">
                <a16:creationId xmlns:a16="http://schemas.microsoft.com/office/drawing/2014/main" id="{07171545-7308-4B80-9C91-1F6636798F1C}"/>
              </a:ext>
            </a:extLst>
          </p:cNvPr>
          <p:cNvSpPr>
            <a:spLocks noGrp="1"/>
          </p:cNvSpPr>
          <p:nvPr>
            <p:ph type="sldNum" sz="quarter" idx="12"/>
          </p:nvPr>
        </p:nvSpPr>
        <p:spPr/>
        <p:txBody>
          <a:bodyPr/>
          <a:lstStyle/>
          <a:p>
            <a:fld id="{57BFFEA6-FD0A-418C-BE47-3DCCF1ED53BD}" type="slidenum">
              <a:rPr lang="en-US" smtClean="0"/>
              <a:t>43</a:t>
            </a:fld>
            <a:endParaRPr lang="en-US" dirty="0"/>
          </a:p>
        </p:txBody>
      </p:sp>
      <p:sp>
        <p:nvSpPr>
          <p:cNvPr id="5" name="TextBox 4">
            <a:extLst>
              <a:ext uri="{FF2B5EF4-FFF2-40B4-BE49-F238E27FC236}">
                <a16:creationId xmlns:a16="http://schemas.microsoft.com/office/drawing/2014/main" id="{9439ECEF-9DD0-49A3-9C0B-AB509733BB60}"/>
              </a:ext>
            </a:extLst>
          </p:cNvPr>
          <p:cNvSpPr txBox="1"/>
          <p:nvPr/>
        </p:nvSpPr>
        <p:spPr>
          <a:xfrm>
            <a:off x="3083235" y="3622808"/>
            <a:ext cx="6025528" cy="2462213"/>
          </a:xfrm>
          <a:prstGeom prst="rect">
            <a:avLst/>
          </a:prstGeom>
          <a:solidFill>
            <a:schemeClr val="bg1"/>
          </a:solidFill>
          <a:ln>
            <a:solidFill>
              <a:schemeClr val="accent1"/>
            </a:solidFill>
          </a:ln>
        </p:spPr>
        <p:txBody>
          <a:bodyPr wrap="square" rtlCol="0">
            <a:spAutoFit/>
          </a:bodyPr>
          <a:lstStyle/>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Mad401.Lecture5 </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Stack</a:t>
            </a:r>
            <a:r>
              <a:rPr lang="en-US" sz="1400" dirty="0">
                <a:solidFill>
                  <a:srgbClr val="000000"/>
                </a:solidFill>
                <a:latin typeface="Consolas" panose="020B0609020204030204" pitchFamily="49" charset="0"/>
              </a:rPr>
              <a:t>&lt;</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 : </a:t>
            </a:r>
            <a:r>
              <a:rPr lang="en-US" sz="1400" dirty="0">
                <a:solidFill>
                  <a:srgbClr val="2B91AF"/>
                </a:solidFill>
                <a:latin typeface="Consolas" panose="020B0609020204030204" pitchFamily="49" charset="0"/>
              </a:rPr>
              <a:t>Interface1</a:t>
            </a:r>
            <a:r>
              <a:rPr lang="en-US" sz="1400" dirty="0">
                <a:solidFill>
                  <a:srgbClr val="000000"/>
                </a:solidFill>
                <a:latin typeface="Consolas" panose="020B0609020204030204" pitchFamily="49" charset="0"/>
              </a:rPr>
              <a:t>&lt;</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 item1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 item2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 Compare()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(item1.Equals(item2) ) ? item1 : item2 ;</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79019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928" y="5305934"/>
            <a:ext cx="10667998" cy="603315"/>
          </a:xfrm>
        </p:spPr>
        <p:txBody>
          <a:bodyPr>
            <a:normAutofit/>
          </a:bodyPr>
          <a:lstStyle/>
          <a:p>
            <a:r>
              <a:rPr lang="en-US" dirty="0"/>
              <a:t>The end of </a:t>
            </a:r>
            <a:r>
              <a:rPr lang="en-US"/>
              <a:t>Lecture 05 </a:t>
            </a:r>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t>44</a:t>
            </a:fld>
            <a:endParaRPr lang="en-US" dirty="0"/>
          </a:p>
        </p:txBody>
      </p:sp>
    </p:spTree>
    <p:extLst>
      <p:ext uri="{BB962C8B-B14F-4D97-AF65-F5344CB8AC3E}">
        <p14:creationId xmlns:p14="http://schemas.microsoft.com/office/powerpoint/2010/main" val="25035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B30F-E6CF-45E0-B895-4E529BB4F398}"/>
              </a:ext>
            </a:extLst>
          </p:cNvPr>
          <p:cNvSpPr>
            <a:spLocks noGrp="1"/>
          </p:cNvSpPr>
          <p:nvPr>
            <p:ph type="title"/>
          </p:nvPr>
        </p:nvSpPr>
        <p:spPr/>
        <p:txBody>
          <a:bodyPr>
            <a:normAutofit fontScale="90000"/>
          </a:bodyPr>
          <a:lstStyle/>
          <a:p>
            <a:r>
              <a:rPr lang="en-US" dirty="0"/>
              <a:t>The Stack</a:t>
            </a:r>
            <a:endParaRPr lang="en-CA" dirty="0"/>
          </a:p>
        </p:txBody>
      </p:sp>
      <p:sp>
        <p:nvSpPr>
          <p:cNvPr id="3" name="Content Placeholder 2">
            <a:extLst>
              <a:ext uri="{FF2B5EF4-FFF2-40B4-BE49-F238E27FC236}">
                <a16:creationId xmlns:a16="http://schemas.microsoft.com/office/drawing/2014/main" id="{5CC037D4-5D5F-4CBB-988F-863AC93D841A}"/>
              </a:ext>
            </a:extLst>
          </p:cNvPr>
          <p:cNvSpPr>
            <a:spLocks noGrp="1"/>
          </p:cNvSpPr>
          <p:nvPr>
            <p:ph idx="1"/>
          </p:nvPr>
        </p:nvSpPr>
        <p:spPr/>
        <p:txBody>
          <a:bodyPr/>
          <a:lstStyle/>
          <a:p>
            <a:pPr marL="342900" indent="-342900">
              <a:buFont typeface="Arial" panose="020B0604020202020204" pitchFamily="34" charset="0"/>
              <a:buChar char="•"/>
            </a:pPr>
            <a:r>
              <a:rPr lang="en-US" dirty="0"/>
              <a:t>Passing an instance of a value type to a method will also create a copy from the storage location associated with the argument to the storage location associated with the parameter</a:t>
            </a:r>
          </a:p>
          <a:p>
            <a:pPr marL="342900" indent="-342900">
              <a:buFont typeface="Arial" panose="020B0604020202020204" pitchFamily="34" charset="0"/>
              <a:buChar char="•"/>
            </a:pPr>
            <a:r>
              <a:rPr lang="en-US" dirty="0"/>
              <a:t>Variables and temporary values of value types can often be stored on the temporary storage pool called the stack</a:t>
            </a:r>
          </a:p>
          <a:p>
            <a:pPr marL="342900" indent="-342900">
              <a:buFont typeface="Arial" panose="020B0604020202020204" pitchFamily="34" charset="0"/>
              <a:buChar char="•"/>
            </a:pPr>
            <a:r>
              <a:rPr lang="en-US" dirty="0"/>
              <a:t>The stack is less costly to clean up than the garbage collected heap</a:t>
            </a:r>
          </a:p>
          <a:p>
            <a:pPr marL="1028700" lvl="1" indent="-342900">
              <a:buFont typeface="Arial" panose="020B0604020202020204" pitchFamily="34" charset="0"/>
              <a:buChar char="•"/>
            </a:pPr>
            <a:r>
              <a:rPr lang="en-US" dirty="0"/>
              <a:t>However, copying values impose a performance cost of its own</a:t>
            </a:r>
            <a:endParaRPr lang="en-CA" dirty="0"/>
          </a:p>
        </p:txBody>
      </p:sp>
      <p:sp>
        <p:nvSpPr>
          <p:cNvPr id="4" name="Slide Number Placeholder 3">
            <a:extLst>
              <a:ext uri="{FF2B5EF4-FFF2-40B4-BE49-F238E27FC236}">
                <a16:creationId xmlns:a16="http://schemas.microsoft.com/office/drawing/2014/main" id="{266D3885-E38A-4659-8062-D6019FAFD225}"/>
              </a:ext>
            </a:extLst>
          </p:cNvPr>
          <p:cNvSpPr>
            <a:spLocks noGrp="1"/>
          </p:cNvSpPr>
          <p:nvPr>
            <p:ph type="sldNum" sz="quarter" idx="12"/>
          </p:nvPr>
        </p:nvSpPr>
        <p:spPr/>
        <p:txBody>
          <a:bodyPr/>
          <a:lstStyle/>
          <a:p>
            <a:fld id="{57BFFEA6-FD0A-418C-BE47-3DCCF1ED53BD}" type="slidenum">
              <a:rPr lang="en-US" smtClean="0"/>
              <a:t>5</a:t>
            </a:fld>
            <a:endParaRPr lang="en-US" dirty="0"/>
          </a:p>
        </p:txBody>
      </p:sp>
    </p:spTree>
    <p:extLst>
      <p:ext uri="{BB962C8B-B14F-4D97-AF65-F5344CB8AC3E}">
        <p14:creationId xmlns:p14="http://schemas.microsoft.com/office/powerpoint/2010/main" val="271295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859C-CD3D-4F98-B31C-DAB860A21884}"/>
              </a:ext>
            </a:extLst>
          </p:cNvPr>
          <p:cNvSpPr>
            <a:spLocks noGrp="1"/>
          </p:cNvSpPr>
          <p:nvPr>
            <p:ph type="title"/>
          </p:nvPr>
        </p:nvSpPr>
        <p:spPr/>
        <p:txBody>
          <a:bodyPr>
            <a:normAutofit fontScale="90000"/>
          </a:bodyPr>
          <a:lstStyle/>
          <a:p>
            <a:r>
              <a:rPr lang="en-US" dirty="0"/>
              <a:t>Reference Types</a:t>
            </a:r>
            <a:endParaRPr lang="en-CA" dirty="0"/>
          </a:p>
        </p:txBody>
      </p:sp>
      <p:sp>
        <p:nvSpPr>
          <p:cNvPr id="3" name="Content Placeholder 2">
            <a:extLst>
              <a:ext uri="{FF2B5EF4-FFF2-40B4-BE49-F238E27FC236}">
                <a16:creationId xmlns:a16="http://schemas.microsoft.com/office/drawing/2014/main" id="{E06E20EE-63B8-4866-ABE9-D3698861D4E7}"/>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The value of a reference type variable is a reference to an instance of an object</a:t>
            </a:r>
          </a:p>
          <a:p>
            <a:pPr marL="342900" indent="-342900">
              <a:buFont typeface="Arial" panose="020B0604020202020204" pitchFamily="34" charset="0"/>
              <a:buChar char="•"/>
            </a:pPr>
            <a:r>
              <a:rPr lang="en-US" dirty="0"/>
              <a:t>Variables of reference type store the reference (memory address) where the data for the object instance is located (the Heap), instead of storing the data directly, as a variable of value type does</a:t>
            </a:r>
          </a:p>
          <a:p>
            <a:pPr marL="342900" indent="-342900">
              <a:buFont typeface="Arial" panose="020B0604020202020204" pitchFamily="34" charset="0"/>
              <a:buChar char="•"/>
            </a:pPr>
            <a:r>
              <a:rPr lang="en-US" dirty="0"/>
              <a:t>To access the data, the runtime will read the reference out of the variable and then dereference it to reach the location in memory that actually contains the data for the instance</a:t>
            </a:r>
            <a:endParaRPr lang="en-CA" dirty="0"/>
          </a:p>
        </p:txBody>
      </p:sp>
      <p:sp>
        <p:nvSpPr>
          <p:cNvPr id="4" name="Slide Number Placeholder 3">
            <a:extLst>
              <a:ext uri="{FF2B5EF4-FFF2-40B4-BE49-F238E27FC236}">
                <a16:creationId xmlns:a16="http://schemas.microsoft.com/office/drawing/2014/main" id="{515D7481-EE0A-4E6B-8FF7-5802D11C42AA}"/>
              </a:ext>
            </a:extLst>
          </p:cNvPr>
          <p:cNvSpPr>
            <a:spLocks noGrp="1"/>
          </p:cNvSpPr>
          <p:nvPr>
            <p:ph type="sldNum" sz="quarter" idx="12"/>
          </p:nvPr>
        </p:nvSpPr>
        <p:spPr/>
        <p:txBody>
          <a:bodyPr/>
          <a:lstStyle/>
          <a:p>
            <a:fld id="{57BFFEA6-FD0A-418C-BE47-3DCCF1ED53BD}" type="slidenum">
              <a:rPr lang="en-US" smtClean="0"/>
              <a:t>6</a:t>
            </a:fld>
            <a:endParaRPr lang="en-US" dirty="0"/>
          </a:p>
        </p:txBody>
      </p:sp>
    </p:spTree>
    <p:extLst>
      <p:ext uri="{BB962C8B-B14F-4D97-AF65-F5344CB8AC3E}">
        <p14:creationId xmlns:p14="http://schemas.microsoft.com/office/powerpoint/2010/main" val="1768511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132F-DD3B-4EEC-88A7-AE82B0E3DFF8}"/>
              </a:ext>
            </a:extLst>
          </p:cNvPr>
          <p:cNvSpPr>
            <a:spLocks noGrp="1"/>
          </p:cNvSpPr>
          <p:nvPr>
            <p:ph type="title"/>
          </p:nvPr>
        </p:nvSpPr>
        <p:spPr/>
        <p:txBody>
          <a:bodyPr>
            <a:normAutofit fontScale="90000"/>
          </a:bodyPr>
          <a:lstStyle/>
          <a:p>
            <a:r>
              <a:rPr lang="en-US" dirty="0"/>
              <a:t>Reference Types</a:t>
            </a:r>
            <a:endParaRPr lang="en-CA" dirty="0"/>
          </a:p>
        </p:txBody>
      </p:sp>
      <p:sp>
        <p:nvSpPr>
          <p:cNvPr id="4" name="Slide Number Placeholder 3">
            <a:extLst>
              <a:ext uri="{FF2B5EF4-FFF2-40B4-BE49-F238E27FC236}">
                <a16:creationId xmlns:a16="http://schemas.microsoft.com/office/drawing/2014/main" id="{D89ABD01-6C04-4DCD-BA15-A48409A54CC1}"/>
              </a:ext>
            </a:extLst>
          </p:cNvPr>
          <p:cNvSpPr>
            <a:spLocks noGrp="1"/>
          </p:cNvSpPr>
          <p:nvPr>
            <p:ph type="sldNum" sz="quarter" idx="12"/>
          </p:nvPr>
        </p:nvSpPr>
        <p:spPr/>
        <p:txBody>
          <a:bodyPr/>
          <a:lstStyle/>
          <a:p>
            <a:fld id="{57BFFEA6-FD0A-418C-BE47-3DCCF1ED53BD}" type="slidenum">
              <a:rPr lang="en-US" smtClean="0"/>
              <a:t>7</a:t>
            </a:fld>
            <a:endParaRPr lang="en-US" dirty="0"/>
          </a:p>
        </p:txBody>
      </p:sp>
      <p:pic>
        <p:nvPicPr>
          <p:cNvPr id="5" name="Picture 4">
            <a:extLst>
              <a:ext uri="{FF2B5EF4-FFF2-40B4-BE49-F238E27FC236}">
                <a16:creationId xmlns:a16="http://schemas.microsoft.com/office/drawing/2014/main" id="{523C72D3-55F2-49A2-BE18-EE5E0FB532A6}"/>
              </a:ext>
            </a:extLst>
          </p:cNvPr>
          <p:cNvPicPr>
            <a:picLocks noChangeAspect="1"/>
          </p:cNvPicPr>
          <p:nvPr/>
        </p:nvPicPr>
        <p:blipFill>
          <a:blip r:embed="rId2"/>
          <a:stretch>
            <a:fillRect/>
          </a:stretch>
        </p:blipFill>
        <p:spPr>
          <a:xfrm>
            <a:off x="3712368" y="1257300"/>
            <a:ext cx="4760326" cy="4715417"/>
          </a:xfrm>
          <a:prstGeom prst="rect">
            <a:avLst/>
          </a:prstGeom>
        </p:spPr>
      </p:pic>
    </p:spTree>
    <p:extLst>
      <p:ext uri="{BB962C8B-B14F-4D97-AF65-F5344CB8AC3E}">
        <p14:creationId xmlns:p14="http://schemas.microsoft.com/office/powerpoint/2010/main" val="249953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A054-2D86-4A83-816F-89FB75800981}"/>
              </a:ext>
            </a:extLst>
          </p:cNvPr>
          <p:cNvSpPr>
            <a:spLocks noGrp="1"/>
          </p:cNvSpPr>
          <p:nvPr>
            <p:ph type="title"/>
          </p:nvPr>
        </p:nvSpPr>
        <p:spPr/>
        <p:txBody>
          <a:bodyPr>
            <a:normAutofit fontScale="90000"/>
          </a:bodyPr>
          <a:lstStyle/>
          <a:p>
            <a:r>
              <a:rPr lang="en-US" dirty="0"/>
              <a:t>Reference Types</a:t>
            </a:r>
          </a:p>
        </p:txBody>
      </p:sp>
      <p:sp>
        <p:nvSpPr>
          <p:cNvPr id="3" name="Content Placeholder 2">
            <a:extLst>
              <a:ext uri="{FF2B5EF4-FFF2-40B4-BE49-F238E27FC236}">
                <a16:creationId xmlns:a16="http://schemas.microsoft.com/office/drawing/2014/main" id="{DB113B2C-8EAF-4FC1-AFD9-F3FC2F4530B2}"/>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A reference type variable has two storage locations associated with it: the storage location directly associated with the variable, and the storage location referred to by the reference that is the value stored in the variable.</a:t>
            </a:r>
          </a:p>
          <a:p>
            <a:pPr marL="342900" indent="-342900">
              <a:buFont typeface="Arial" panose="020B0604020202020204" pitchFamily="34" charset="0"/>
              <a:buChar char="•"/>
            </a:pPr>
            <a:r>
              <a:rPr lang="en-US" dirty="0"/>
              <a:t>Imagine a piece of paper that has a house address written on it—for example, “123 Sesame Street, New York City.” The piece of paper is a variable; the address is a reference to a building.</a:t>
            </a:r>
          </a:p>
          <a:p>
            <a:pPr marL="1028700" lvl="1" indent="-342900">
              <a:buFont typeface="Arial" panose="020B0604020202020204" pitchFamily="34" charset="0"/>
              <a:buChar char="•"/>
            </a:pPr>
            <a:r>
              <a:rPr lang="en-US" dirty="0"/>
              <a:t>If you make a copy of that reference on another piece of paper, the contents of both pieces of paper refer to the same building. If you then paint that building green, the building referred to by both pieces of paper can be observed to be green, because the references refer to the same thing</a:t>
            </a:r>
          </a:p>
        </p:txBody>
      </p:sp>
      <p:sp>
        <p:nvSpPr>
          <p:cNvPr id="4" name="Slide Number Placeholder 3">
            <a:extLst>
              <a:ext uri="{FF2B5EF4-FFF2-40B4-BE49-F238E27FC236}">
                <a16:creationId xmlns:a16="http://schemas.microsoft.com/office/drawing/2014/main" id="{7BB40028-62EE-4ED4-8C19-B781C59432BE}"/>
              </a:ext>
            </a:extLst>
          </p:cNvPr>
          <p:cNvSpPr>
            <a:spLocks noGrp="1"/>
          </p:cNvSpPr>
          <p:nvPr>
            <p:ph type="sldNum" sz="quarter" idx="12"/>
          </p:nvPr>
        </p:nvSpPr>
        <p:spPr/>
        <p:txBody>
          <a:bodyPr/>
          <a:lstStyle/>
          <a:p>
            <a:fld id="{57BFFEA6-FD0A-418C-BE47-3DCCF1ED53BD}" type="slidenum">
              <a:rPr lang="en-US" smtClean="0"/>
              <a:t>8</a:t>
            </a:fld>
            <a:endParaRPr lang="en-US" dirty="0"/>
          </a:p>
        </p:txBody>
      </p:sp>
    </p:spTree>
    <p:extLst>
      <p:ext uri="{BB962C8B-B14F-4D97-AF65-F5344CB8AC3E}">
        <p14:creationId xmlns:p14="http://schemas.microsoft.com/office/powerpoint/2010/main" val="111115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6F00-9B3F-4938-9F9F-78C298ED2A7E}"/>
              </a:ext>
            </a:extLst>
          </p:cNvPr>
          <p:cNvSpPr>
            <a:spLocks noGrp="1"/>
          </p:cNvSpPr>
          <p:nvPr>
            <p:ph type="title"/>
          </p:nvPr>
        </p:nvSpPr>
        <p:spPr/>
        <p:txBody>
          <a:bodyPr>
            <a:normAutofit fontScale="90000"/>
          </a:bodyPr>
          <a:lstStyle/>
          <a:p>
            <a:r>
              <a:rPr lang="en-US" dirty="0"/>
              <a:t>Reference Types</a:t>
            </a:r>
          </a:p>
        </p:txBody>
      </p:sp>
      <p:sp>
        <p:nvSpPr>
          <p:cNvPr id="3" name="Content Placeholder 2">
            <a:extLst>
              <a:ext uri="{FF2B5EF4-FFF2-40B4-BE49-F238E27FC236}">
                <a16:creationId xmlns:a16="http://schemas.microsoft.com/office/drawing/2014/main" id="{105B35E9-8834-4968-A626-F47543754CD2}"/>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dirty="0"/>
              <a:t>Compared to a variable of value type, which stores the data of the instance directly, accessing the data associated with a reference involves an extra “hop”</a:t>
            </a:r>
          </a:p>
          <a:p>
            <a:pPr marL="1028700" lvl="1" indent="-342900">
              <a:buFont typeface="Arial" panose="020B0604020202020204" pitchFamily="34" charset="0"/>
              <a:buChar char="•"/>
            </a:pPr>
            <a:r>
              <a:rPr lang="en-US" dirty="0"/>
              <a:t>First the reference must be dereferenced to find the storage location of the actual data, and then the data can be read or written</a:t>
            </a:r>
          </a:p>
          <a:p>
            <a:pPr marL="342900" indent="-342900">
              <a:buFont typeface="Arial" panose="020B0604020202020204" pitchFamily="34" charset="0"/>
              <a:buChar char="•"/>
            </a:pPr>
            <a:r>
              <a:rPr lang="en-US" dirty="0"/>
              <a:t>Copying a reference type value copies only the reference, which is small (4 bytes for 32bit systems, 8 byte for 64 bit)</a:t>
            </a:r>
          </a:p>
          <a:p>
            <a:pPr marL="342900" indent="-342900">
              <a:buFont typeface="Arial" panose="020B0604020202020204" pitchFamily="34" charset="0"/>
              <a:buChar char="•"/>
            </a:pPr>
            <a:r>
              <a:rPr lang="en-US" dirty="0"/>
              <a:t>Copying the value of a value type copies all the data, which could be large. </a:t>
            </a:r>
          </a:p>
          <a:p>
            <a:pPr marL="1028700" lvl="1" indent="-342900">
              <a:buFont typeface="Arial" panose="020B0604020202020204" pitchFamily="34" charset="0"/>
              <a:buChar char="•"/>
            </a:pPr>
            <a:r>
              <a:rPr lang="en-US" dirty="0"/>
              <a:t>Therefore, in some circumstances, reference types are more efficient to copy</a:t>
            </a:r>
          </a:p>
          <a:p>
            <a:pPr marL="342900" indent="-342900">
              <a:buFont typeface="Arial" panose="020B0604020202020204" pitchFamily="34" charset="0"/>
              <a:buChar char="•"/>
            </a:pPr>
            <a:r>
              <a:rPr lang="en-US" dirty="0"/>
              <a:t>Since reference types copy only a reference to the data, two different variables can refer to the same data. In such a case, changing the data through one variable will be observed to change the data for the other variable as well.</a:t>
            </a:r>
          </a:p>
        </p:txBody>
      </p:sp>
      <p:sp>
        <p:nvSpPr>
          <p:cNvPr id="4" name="Slide Number Placeholder 3">
            <a:extLst>
              <a:ext uri="{FF2B5EF4-FFF2-40B4-BE49-F238E27FC236}">
                <a16:creationId xmlns:a16="http://schemas.microsoft.com/office/drawing/2014/main" id="{B656077C-B9F7-434A-8B3C-9E8142F0C3D0}"/>
              </a:ext>
            </a:extLst>
          </p:cNvPr>
          <p:cNvSpPr>
            <a:spLocks noGrp="1"/>
          </p:cNvSpPr>
          <p:nvPr>
            <p:ph type="sldNum" sz="quarter" idx="12"/>
          </p:nvPr>
        </p:nvSpPr>
        <p:spPr/>
        <p:txBody>
          <a:bodyPr/>
          <a:lstStyle/>
          <a:p>
            <a:fld id="{57BFFEA6-FD0A-418C-BE47-3DCCF1ED53BD}" type="slidenum">
              <a:rPr lang="en-US" smtClean="0"/>
              <a:t>9</a:t>
            </a:fld>
            <a:endParaRPr lang="en-US" dirty="0"/>
          </a:p>
        </p:txBody>
      </p:sp>
    </p:spTree>
    <p:extLst>
      <p:ext uri="{BB962C8B-B14F-4D97-AF65-F5344CB8AC3E}">
        <p14:creationId xmlns:p14="http://schemas.microsoft.com/office/powerpoint/2010/main" val="4287331645"/>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40C0F"/>
      </a:dk2>
      <a:lt2>
        <a:srgbClr val="F2F0EF"/>
      </a:lt2>
      <a:accent1>
        <a:srgbClr val="51303B"/>
      </a:accent1>
      <a:accent2>
        <a:srgbClr val="ABA299"/>
      </a:accent2>
      <a:accent3>
        <a:srgbClr val="475A6B"/>
      </a:accent3>
      <a:accent4>
        <a:srgbClr val="9A5853"/>
      </a:accent4>
      <a:accent5>
        <a:srgbClr val="A98E58"/>
      </a:accent5>
      <a:accent6>
        <a:srgbClr val="754C66"/>
      </a:accent6>
      <a:hlink>
        <a:srgbClr val="448593"/>
      </a:hlink>
      <a:folHlink>
        <a:srgbClr val="935E7A"/>
      </a:folHlink>
    </a:clrScheme>
    <a:fontScheme name="Custom 5">
      <a:majorFont>
        <a:latin typeface="Century Schoolbook"/>
        <a:ea typeface=""/>
        <a:cs typeface=""/>
      </a:majorFont>
      <a:minorFont>
        <a:latin typeface="Open Sans"/>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36CA9F4A-BB34-428E-BF18-E0AFB26A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20684</TotalTime>
  <Words>4099</Words>
  <Application>Microsoft Office PowerPoint</Application>
  <PresentationFormat>Widescreen</PresentationFormat>
  <Paragraphs>451</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Century Schoolbook</vt:lpstr>
      <vt:lpstr>Consolas</vt:lpstr>
      <vt:lpstr>Corbel</vt:lpstr>
      <vt:lpstr>Courier New</vt:lpstr>
      <vt:lpstr>Open Sans</vt:lpstr>
      <vt:lpstr>Headlines</vt:lpstr>
      <vt:lpstr>C# Programming</vt:lpstr>
      <vt:lpstr>Introduction to C#</vt:lpstr>
      <vt:lpstr>Objectives</vt:lpstr>
      <vt:lpstr>Value Types</vt:lpstr>
      <vt:lpstr>The Stack</vt:lpstr>
      <vt:lpstr>Reference Types</vt:lpstr>
      <vt:lpstr>Reference Types</vt:lpstr>
      <vt:lpstr>Reference Types</vt:lpstr>
      <vt:lpstr>Reference Types</vt:lpstr>
      <vt:lpstr>Structs</vt:lpstr>
      <vt:lpstr>Structs</vt:lpstr>
      <vt:lpstr>Boxing</vt:lpstr>
      <vt:lpstr>Enums</vt:lpstr>
      <vt:lpstr>Enums</vt:lpstr>
      <vt:lpstr>Enums</vt:lpstr>
      <vt:lpstr>Casting Enums</vt:lpstr>
      <vt:lpstr>Overriding Equals()</vt:lpstr>
      <vt:lpstr>Identity</vt:lpstr>
      <vt:lpstr>Contact Class</vt:lpstr>
      <vt:lpstr>Example</vt:lpstr>
      <vt:lpstr>Operator Overloading</vt:lpstr>
      <vt:lpstr>Overloading == and !=</vt:lpstr>
      <vt:lpstr>Overloading Binary Operators</vt:lpstr>
      <vt:lpstr>Binary Operator Overload</vt:lpstr>
      <vt:lpstr>Binary Operator Overload</vt:lpstr>
      <vt:lpstr>Assignment Binary Operators</vt:lpstr>
      <vt:lpstr>Conditional Logical Operator Overload</vt:lpstr>
      <vt:lpstr>Unary Operator Overloading</vt:lpstr>
      <vt:lpstr>Namespaces</vt:lpstr>
      <vt:lpstr>Namespaces</vt:lpstr>
      <vt:lpstr>Garbage Collection</vt:lpstr>
      <vt:lpstr>Finalizers</vt:lpstr>
      <vt:lpstr>Finalizers</vt:lpstr>
      <vt:lpstr>Generics</vt:lpstr>
      <vt:lpstr>Benefits of Generics</vt:lpstr>
      <vt:lpstr>Benefits of Generics</vt:lpstr>
      <vt:lpstr>Generic Types</vt:lpstr>
      <vt:lpstr>Declaring a Generic Class</vt:lpstr>
      <vt:lpstr>Using a Generic Class</vt:lpstr>
      <vt:lpstr>Generic Interfaces</vt:lpstr>
      <vt:lpstr>Generic Interfaces</vt:lpstr>
      <vt:lpstr>Generics</vt:lpstr>
      <vt:lpstr>Generic 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
  <cp:lastModifiedBy>Nicholas Sylvestre</cp:lastModifiedBy>
  <cp:revision>1360</cp:revision>
  <cp:lastPrinted>2016-07-11T12:09:47Z</cp:lastPrinted>
  <dcterms:created xsi:type="dcterms:W3CDTF">2016-07-03T01:57:56Z</dcterms:created>
  <dcterms:modified xsi:type="dcterms:W3CDTF">2020-12-09T18:15:08Z</dcterms:modified>
</cp:coreProperties>
</file>