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85" r:id="rId4"/>
  </p:sldMasterIdLst>
  <p:sldIdLst>
    <p:sldId id="280" r:id="rId5"/>
    <p:sldId id="281" r:id="rId6"/>
    <p:sldId id="283"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D38747-4367-4BD2-8D51-C97E202738E2}" type="datetime1">
              <a:rPr lang="en-US" smtClean="0"/>
              <a:t>5/26/2020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3077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43535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3ED0CC-082F-4160-86E5-0D6041F12778}" type="datetime1">
              <a:rPr lang="en-US" smtClean="0"/>
              <a:t>5/26/2020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940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3ED0CC-082F-4160-86E5-0D6041F12778}" type="datetime1">
              <a:rPr lang="en-US" smtClean="0"/>
              <a:t>5/26/2020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8294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3ED0CC-082F-4160-86E5-0D6041F12778}" type="datetime1">
              <a:rPr lang="en-US" smtClean="0"/>
              <a:t>5/26/2020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89578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00350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2571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33027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3ED0CC-082F-4160-86E5-0D6041F12778}" type="datetime1">
              <a:rPr lang="en-US" smtClean="0"/>
              <a:t>5/26/2020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84460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688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E507A8-A5CF-4D38-AB86-7EDDA87A85D4}" type="datetime1">
              <a:rPr lang="en-US" smtClean="0"/>
              <a:t>5/26/2020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566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672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274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06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45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0491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80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5/26/2020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480362"/>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22" y="0"/>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4061140" cy="2484409"/>
          </a:xfrm>
          <a:solidFill>
            <a:schemeClr val="bg1"/>
          </a:solidFill>
        </p:spPr>
        <p:txBody>
          <a:bodyPr>
            <a:normAutofit/>
          </a:bodyPr>
          <a:lstStyle/>
          <a:p>
            <a:pPr algn="l"/>
            <a:r>
              <a:rPr lang="en-US" sz="2800" dirty="0">
                <a:latin typeface="Calibri" panose="020F0502020204030204" pitchFamily="34" charset="0"/>
                <a:cs typeface="Calibri" panose="020F0502020204030204" pitchFamily="34" charset="0"/>
              </a:rPr>
              <a:t>Capstone Project: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Why open restaurants in Jacksonville, FL?</a:t>
            </a:r>
            <a:br>
              <a:rPr lang="en-US" sz="3200" dirty="0">
                <a:solidFill>
                  <a:schemeClr val="bg2"/>
                </a:solidFill>
              </a:rPr>
            </a:br>
            <a:endParaRPr lang="en-US" sz="3200" dirty="0">
              <a:solidFill>
                <a:schemeClr val="bg2"/>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John Vera</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552186"/>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711181"/>
            <a:ext cx="9944629" cy="646331"/>
          </a:xfrm>
          <a:prstGeom prst="rect">
            <a:avLst/>
          </a:prstGeom>
        </p:spPr>
        <p:txBody>
          <a:bodyPr wrap="square">
            <a:spAutoFit/>
          </a:bodyPr>
          <a:lstStyle/>
          <a:p>
            <a:r>
              <a:rPr lang="en-US" dirty="0"/>
              <a:t>One hot encoding - the </a:t>
            </a:r>
            <a:r>
              <a:rPr lang="en-US" dirty="0" err="1"/>
              <a:t>get_dummies</a:t>
            </a:r>
            <a:r>
              <a:rPr lang="en-US" dirty="0"/>
              <a:t>() function is used to convert categorical variable into dummy/indicator variables. There were 103 categories. Below is a sample.</a:t>
            </a:r>
          </a:p>
        </p:txBody>
      </p:sp>
      <p:pic>
        <p:nvPicPr>
          <p:cNvPr id="2" name="Picture 1">
            <a:extLst>
              <a:ext uri="{FF2B5EF4-FFF2-40B4-BE49-F238E27FC236}">
                <a16:creationId xmlns:a16="http://schemas.microsoft.com/office/drawing/2014/main" id="{0AD080C5-0AA7-4AD3-B35A-570F8EBD4617}"/>
              </a:ext>
            </a:extLst>
          </p:cNvPr>
          <p:cNvPicPr>
            <a:picLocks noChangeAspect="1"/>
          </p:cNvPicPr>
          <p:nvPr/>
        </p:nvPicPr>
        <p:blipFill>
          <a:blip r:embed="rId2"/>
          <a:stretch>
            <a:fillRect/>
          </a:stretch>
        </p:blipFill>
        <p:spPr>
          <a:xfrm>
            <a:off x="646415" y="2558548"/>
            <a:ext cx="10899169" cy="2817016"/>
          </a:xfrm>
          <a:prstGeom prst="rect">
            <a:avLst/>
          </a:prstGeom>
        </p:spPr>
      </p:pic>
    </p:spTree>
    <p:extLst>
      <p:ext uri="{BB962C8B-B14F-4D97-AF65-F5344CB8AC3E}">
        <p14:creationId xmlns:p14="http://schemas.microsoft.com/office/powerpoint/2010/main" val="390987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711181"/>
            <a:ext cx="9944629" cy="646331"/>
          </a:xfrm>
          <a:prstGeom prst="rect">
            <a:avLst/>
          </a:prstGeom>
        </p:spPr>
        <p:txBody>
          <a:bodyPr wrap="square">
            <a:spAutoFit/>
          </a:bodyPr>
          <a:lstStyle/>
          <a:p>
            <a:r>
              <a:rPr lang="en-US" dirty="0"/>
              <a:t>Used function to sort in descending order and display the five most common venues by zip code. Below is a sample.</a:t>
            </a:r>
          </a:p>
        </p:txBody>
      </p:sp>
      <p:pic>
        <p:nvPicPr>
          <p:cNvPr id="3" name="Picture 2">
            <a:extLst>
              <a:ext uri="{FF2B5EF4-FFF2-40B4-BE49-F238E27FC236}">
                <a16:creationId xmlns:a16="http://schemas.microsoft.com/office/drawing/2014/main" id="{70CF3FD2-467E-4068-92DE-27D3D2ABE437}"/>
              </a:ext>
            </a:extLst>
          </p:cNvPr>
          <p:cNvPicPr>
            <a:picLocks noChangeAspect="1"/>
          </p:cNvPicPr>
          <p:nvPr/>
        </p:nvPicPr>
        <p:blipFill>
          <a:blip r:embed="rId2"/>
          <a:stretch>
            <a:fillRect/>
          </a:stretch>
        </p:blipFill>
        <p:spPr>
          <a:xfrm>
            <a:off x="1123685" y="2813249"/>
            <a:ext cx="10160820" cy="2333569"/>
          </a:xfrm>
          <a:prstGeom prst="rect">
            <a:avLst/>
          </a:prstGeom>
        </p:spPr>
      </p:pic>
    </p:spTree>
    <p:extLst>
      <p:ext uri="{BB962C8B-B14F-4D97-AF65-F5344CB8AC3E}">
        <p14:creationId xmlns:p14="http://schemas.microsoft.com/office/powerpoint/2010/main" val="75661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711181"/>
            <a:ext cx="9944629" cy="923330"/>
          </a:xfrm>
          <a:prstGeom prst="rect">
            <a:avLst/>
          </a:prstGeom>
        </p:spPr>
        <p:txBody>
          <a:bodyPr wrap="square">
            <a:spAutoFit/>
          </a:bodyPr>
          <a:lstStyle/>
          <a:p>
            <a:r>
              <a:rPr lang="en-US" dirty="0"/>
              <a:t>k-means Clustering Analysis - I used the elbow method to obtain the optimal K. Below is the elbow method graph. I found k = 7 to be optimal. Also is a sample of the clustering results.</a:t>
            </a:r>
          </a:p>
        </p:txBody>
      </p:sp>
      <p:pic>
        <p:nvPicPr>
          <p:cNvPr id="2" name="Picture 1">
            <a:extLst>
              <a:ext uri="{FF2B5EF4-FFF2-40B4-BE49-F238E27FC236}">
                <a16:creationId xmlns:a16="http://schemas.microsoft.com/office/drawing/2014/main" id="{12274F4F-61C8-4EF5-B1CA-FD37385DAF21}"/>
              </a:ext>
            </a:extLst>
          </p:cNvPr>
          <p:cNvPicPr>
            <a:picLocks noChangeAspect="1"/>
          </p:cNvPicPr>
          <p:nvPr/>
        </p:nvPicPr>
        <p:blipFill>
          <a:blip r:embed="rId2"/>
          <a:stretch>
            <a:fillRect/>
          </a:stretch>
        </p:blipFill>
        <p:spPr>
          <a:xfrm>
            <a:off x="3489581" y="2634511"/>
            <a:ext cx="5212838" cy="3732493"/>
          </a:xfrm>
          <a:prstGeom prst="rect">
            <a:avLst/>
          </a:prstGeom>
        </p:spPr>
      </p:pic>
    </p:spTree>
    <p:extLst>
      <p:ext uri="{BB962C8B-B14F-4D97-AF65-F5344CB8AC3E}">
        <p14:creationId xmlns:p14="http://schemas.microsoft.com/office/powerpoint/2010/main" val="49351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Results</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406381"/>
            <a:ext cx="10226346" cy="923330"/>
          </a:xfrm>
          <a:prstGeom prst="rect">
            <a:avLst/>
          </a:prstGeom>
        </p:spPr>
        <p:txBody>
          <a:bodyPr wrap="square">
            <a:spAutoFit/>
          </a:bodyPr>
          <a:lstStyle/>
          <a:p>
            <a:r>
              <a:rPr lang="en-US" dirty="0"/>
              <a:t>Below are the results of the cluster analysis and graph of the Jacksonville show the clusters.</a:t>
            </a:r>
          </a:p>
          <a:p>
            <a:endParaRPr lang="en-US" b="1" dirty="0"/>
          </a:p>
          <a:p>
            <a:r>
              <a:rPr lang="en-US" dirty="0"/>
              <a:t>Cluster 1 Dining/</a:t>
            </a:r>
            <a:r>
              <a:rPr lang="en-US" dirty="0" err="1"/>
              <a:t>Misc</a:t>
            </a:r>
            <a:endParaRPr lang="en-US" b="1" dirty="0"/>
          </a:p>
        </p:txBody>
      </p:sp>
      <p:pic>
        <p:nvPicPr>
          <p:cNvPr id="3" name="Picture 2">
            <a:extLst>
              <a:ext uri="{FF2B5EF4-FFF2-40B4-BE49-F238E27FC236}">
                <a16:creationId xmlns:a16="http://schemas.microsoft.com/office/drawing/2014/main" id="{4A75B47C-0F20-41E4-81AD-B70439111420}"/>
              </a:ext>
            </a:extLst>
          </p:cNvPr>
          <p:cNvPicPr>
            <a:picLocks noChangeAspect="1"/>
          </p:cNvPicPr>
          <p:nvPr/>
        </p:nvPicPr>
        <p:blipFill>
          <a:blip r:embed="rId2"/>
          <a:stretch>
            <a:fillRect/>
          </a:stretch>
        </p:blipFill>
        <p:spPr>
          <a:xfrm>
            <a:off x="841969" y="2398890"/>
            <a:ext cx="10560322" cy="3996676"/>
          </a:xfrm>
          <a:prstGeom prst="rect">
            <a:avLst/>
          </a:prstGeom>
        </p:spPr>
      </p:pic>
    </p:spTree>
    <p:extLst>
      <p:ext uri="{BB962C8B-B14F-4D97-AF65-F5344CB8AC3E}">
        <p14:creationId xmlns:p14="http://schemas.microsoft.com/office/powerpoint/2010/main" val="339258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Results</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406381"/>
            <a:ext cx="9944629" cy="369332"/>
          </a:xfrm>
          <a:prstGeom prst="rect">
            <a:avLst/>
          </a:prstGeom>
        </p:spPr>
        <p:txBody>
          <a:bodyPr wrap="square">
            <a:spAutoFit/>
          </a:bodyPr>
          <a:lstStyle/>
          <a:p>
            <a:r>
              <a:rPr lang="en-US" dirty="0"/>
              <a:t>Cluster 2 Parks</a:t>
            </a:r>
          </a:p>
        </p:txBody>
      </p:sp>
      <p:pic>
        <p:nvPicPr>
          <p:cNvPr id="2" name="Picture 1">
            <a:extLst>
              <a:ext uri="{FF2B5EF4-FFF2-40B4-BE49-F238E27FC236}">
                <a16:creationId xmlns:a16="http://schemas.microsoft.com/office/drawing/2014/main" id="{2AFC61CC-CD3E-4B9C-A3FB-FF8EF289BD67}"/>
              </a:ext>
            </a:extLst>
          </p:cNvPr>
          <p:cNvPicPr>
            <a:picLocks noChangeAspect="1"/>
          </p:cNvPicPr>
          <p:nvPr/>
        </p:nvPicPr>
        <p:blipFill>
          <a:blip r:embed="rId2"/>
          <a:stretch>
            <a:fillRect/>
          </a:stretch>
        </p:blipFill>
        <p:spPr>
          <a:xfrm>
            <a:off x="897782" y="1845265"/>
            <a:ext cx="10761925" cy="1341280"/>
          </a:xfrm>
          <a:prstGeom prst="rect">
            <a:avLst/>
          </a:prstGeom>
        </p:spPr>
      </p:pic>
      <p:sp>
        <p:nvSpPr>
          <p:cNvPr id="6" name="Rectangle 5">
            <a:extLst>
              <a:ext uri="{FF2B5EF4-FFF2-40B4-BE49-F238E27FC236}">
                <a16:creationId xmlns:a16="http://schemas.microsoft.com/office/drawing/2014/main" id="{6E40F1F4-C995-4F5C-A39D-CC85D1494B6A}"/>
              </a:ext>
            </a:extLst>
          </p:cNvPr>
          <p:cNvSpPr/>
          <p:nvPr/>
        </p:nvSpPr>
        <p:spPr>
          <a:xfrm>
            <a:off x="1123685" y="3429000"/>
            <a:ext cx="2847254" cy="369332"/>
          </a:xfrm>
          <a:prstGeom prst="rect">
            <a:avLst/>
          </a:prstGeom>
        </p:spPr>
        <p:txBody>
          <a:bodyPr wrap="none">
            <a:spAutoFit/>
          </a:bodyPr>
          <a:lstStyle/>
          <a:p>
            <a:r>
              <a:rPr lang="en-US" dirty="0"/>
              <a:t>Cluster 3 Harbor/Marina</a:t>
            </a:r>
          </a:p>
        </p:txBody>
      </p:sp>
      <p:pic>
        <p:nvPicPr>
          <p:cNvPr id="7" name="Picture 6">
            <a:extLst>
              <a:ext uri="{FF2B5EF4-FFF2-40B4-BE49-F238E27FC236}">
                <a16:creationId xmlns:a16="http://schemas.microsoft.com/office/drawing/2014/main" id="{931CCF53-FDD1-4F7A-BD44-AE86018B1D8A}"/>
              </a:ext>
            </a:extLst>
          </p:cNvPr>
          <p:cNvPicPr>
            <a:picLocks noChangeAspect="1"/>
          </p:cNvPicPr>
          <p:nvPr/>
        </p:nvPicPr>
        <p:blipFill>
          <a:blip r:embed="rId3"/>
          <a:stretch>
            <a:fillRect/>
          </a:stretch>
        </p:blipFill>
        <p:spPr>
          <a:xfrm>
            <a:off x="897782" y="3912815"/>
            <a:ext cx="10761925" cy="663833"/>
          </a:xfrm>
          <a:prstGeom prst="rect">
            <a:avLst/>
          </a:prstGeom>
        </p:spPr>
      </p:pic>
      <p:sp>
        <p:nvSpPr>
          <p:cNvPr id="8" name="Rectangle 7">
            <a:extLst>
              <a:ext uri="{FF2B5EF4-FFF2-40B4-BE49-F238E27FC236}">
                <a16:creationId xmlns:a16="http://schemas.microsoft.com/office/drawing/2014/main" id="{529AFED3-C752-4AC1-91D6-2BA40473CD3F}"/>
              </a:ext>
            </a:extLst>
          </p:cNvPr>
          <p:cNvSpPr/>
          <p:nvPr/>
        </p:nvSpPr>
        <p:spPr>
          <a:xfrm>
            <a:off x="1123685" y="4691131"/>
            <a:ext cx="2175596" cy="369332"/>
          </a:xfrm>
          <a:prstGeom prst="rect">
            <a:avLst/>
          </a:prstGeom>
        </p:spPr>
        <p:txBody>
          <a:bodyPr wrap="none">
            <a:spAutoFit/>
          </a:bodyPr>
          <a:lstStyle/>
          <a:p>
            <a:r>
              <a:rPr lang="en-US" dirty="0"/>
              <a:t>Cluster 4 Beaches</a:t>
            </a:r>
          </a:p>
        </p:txBody>
      </p:sp>
      <p:pic>
        <p:nvPicPr>
          <p:cNvPr id="9" name="Picture 8">
            <a:extLst>
              <a:ext uri="{FF2B5EF4-FFF2-40B4-BE49-F238E27FC236}">
                <a16:creationId xmlns:a16="http://schemas.microsoft.com/office/drawing/2014/main" id="{B5538A26-0C40-4973-871E-80E129846725}"/>
              </a:ext>
            </a:extLst>
          </p:cNvPr>
          <p:cNvPicPr>
            <a:picLocks noChangeAspect="1"/>
          </p:cNvPicPr>
          <p:nvPr/>
        </p:nvPicPr>
        <p:blipFill>
          <a:blip r:embed="rId4"/>
          <a:stretch>
            <a:fillRect/>
          </a:stretch>
        </p:blipFill>
        <p:spPr>
          <a:xfrm>
            <a:off x="897782" y="5133384"/>
            <a:ext cx="10699352" cy="1272948"/>
          </a:xfrm>
          <a:prstGeom prst="rect">
            <a:avLst/>
          </a:prstGeom>
        </p:spPr>
      </p:pic>
    </p:spTree>
    <p:extLst>
      <p:ext uri="{BB962C8B-B14F-4D97-AF65-F5344CB8AC3E}">
        <p14:creationId xmlns:p14="http://schemas.microsoft.com/office/powerpoint/2010/main" val="87167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Results</a:t>
            </a:r>
            <a:endParaRPr lang="en-US" sz="3200" dirty="0">
              <a:solidFill>
                <a:schemeClr val="tx1"/>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A6FAF78-9B8D-4D95-A40E-763CFF57D196}"/>
              </a:ext>
            </a:extLst>
          </p:cNvPr>
          <p:cNvSpPr/>
          <p:nvPr/>
        </p:nvSpPr>
        <p:spPr>
          <a:xfrm>
            <a:off x="897782" y="1432624"/>
            <a:ext cx="2268570" cy="369332"/>
          </a:xfrm>
          <a:prstGeom prst="rect">
            <a:avLst/>
          </a:prstGeom>
        </p:spPr>
        <p:txBody>
          <a:bodyPr wrap="none">
            <a:spAutoFit/>
          </a:bodyPr>
          <a:lstStyle/>
          <a:p>
            <a:r>
              <a:rPr lang="en-US" dirty="0"/>
              <a:t>Cluster 5 Shopping</a:t>
            </a:r>
          </a:p>
        </p:txBody>
      </p:sp>
      <p:pic>
        <p:nvPicPr>
          <p:cNvPr id="10" name="Picture 9">
            <a:extLst>
              <a:ext uri="{FF2B5EF4-FFF2-40B4-BE49-F238E27FC236}">
                <a16:creationId xmlns:a16="http://schemas.microsoft.com/office/drawing/2014/main" id="{CA2DDDB9-AF8F-4D86-A3A4-3133E078730A}"/>
              </a:ext>
            </a:extLst>
          </p:cNvPr>
          <p:cNvPicPr>
            <a:picLocks noChangeAspect="1"/>
          </p:cNvPicPr>
          <p:nvPr/>
        </p:nvPicPr>
        <p:blipFill>
          <a:blip r:embed="rId2"/>
          <a:stretch>
            <a:fillRect/>
          </a:stretch>
        </p:blipFill>
        <p:spPr>
          <a:xfrm>
            <a:off x="897782" y="1880726"/>
            <a:ext cx="10630629" cy="1232063"/>
          </a:xfrm>
          <a:prstGeom prst="rect">
            <a:avLst/>
          </a:prstGeom>
        </p:spPr>
      </p:pic>
      <p:sp>
        <p:nvSpPr>
          <p:cNvPr id="11" name="Rectangle 10">
            <a:extLst>
              <a:ext uri="{FF2B5EF4-FFF2-40B4-BE49-F238E27FC236}">
                <a16:creationId xmlns:a16="http://schemas.microsoft.com/office/drawing/2014/main" id="{F82B4C61-0CF7-4FB2-A6E9-5CF87D6E84C4}"/>
              </a:ext>
            </a:extLst>
          </p:cNvPr>
          <p:cNvSpPr/>
          <p:nvPr/>
        </p:nvSpPr>
        <p:spPr>
          <a:xfrm>
            <a:off x="897782" y="3387194"/>
            <a:ext cx="3049233" cy="369332"/>
          </a:xfrm>
          <a:prstGeom prst="rect">
            <a:avLst/>
          </a:prstGeom>
        </p:spPr>
        <p:txBody>
          <a:bodyPr wrap="none">
            <a:spAutoFit/>
          </a:bodyPr>
          <a:lstStyle/>
          <a:p>
            <a:r>
              <a:rPr lang="en-US" dirty="0"/>
              <a:t>Cluster 6 Business Services</a:t>
            </a:r>
          </a:p>
        </p:txBody>
      </p:sp>
      <p:pic>
        <p:nvPicPr>
          <p:cNvPr id="12" name="Picture 11">
            <a:extLst>
              <a:ext uri="{FF2B5EF4-FFF2-40B4-BE49-F238E27FC236}">
                <a16:creationId xmlns:a16="http://schemas.microsoft.com/office/drawing/2014/main" id="{84953057-B842-44D3-90F0-B515319CEA46}"/>
              </a:ext>
            </a:extLst>
          </p:cNvPr>
          <p:cNvPicPr>
            <a:picLocks noChangeAspect="1"/>
          </p:cNvPicPr>
          <p:nvPr/>
        </p:nvPicPr>
        <p:blipFill>
          <a:blip r:embed="rId3"/>
          <a:stretch>
            <a:fillRect/>
          </a:stretch>
        </p:blipFill>
        <p:spPr>
          <a:xfrm>
            <a:off x="897782" y="3843265"/>
            <a:ext cx="10630629" cy="861354"/>
          </a:xfrm>
          <a:prstGeom prst="rect">
            <a:avLst/>
          </a:prstGeom>
        </p:spPr>
      </p:pic>
      <p:sp>
        <p:nvSpPr>
          <p:cNvPr id="13" name="Rectangle 12">
            <a:extLst>
              <a:ext uri="{FF2B5EF4-FFF2-40B4-BE49-F238E27FC236}">
                <a16:creationId xmlns:a16="http://schemas.microsoft.com/office/drawing/2014/main" id="{43675A54-6B62-41D9-8E05-06916E444529}"/>
              </a:ext>
            </a:extLst>
          </p:cNvPr>
          <p:cNvSpPr/>
          <p:nvPr/>
        </p:nvSpPr>
        <p:spPr>
          <a:xfrm>
            <a:off x="897782" y="5056044"/>
            <a:ext cx="4884671" cy="369332"/>
          </a:xfrm>
          <a:prstGeom prst="rect">
            <a:avLst/>
          </a:prstGeom>
        </p:spPr>
        <p:txBody>
          <a:bodyPr wrap="none">
            <a:spAutoFit/>
          </a:bodyPr>
          <a:lstStyle/>
          <a:p>
            <a:r>
              <a:rPr lang="en-US" dirty="0"/>
              <a:t>Cluster 7 Airport (JAX International Airport)</a:t>
            </a:r>
          </a:p>
        </p:txBody>
      </p:sp>
      <p:pic>
        <p:nvPicPr>
          <p:cNvPr id="14" name="Picture 13">
            <a:extLst>
              <a:ext uri="{FF2B5EF4-FFF2-40B4-BE49-F238E27FC236}">
                <a16:creationId xmlns:a16="http://schemas.microsoft.com/office/drawing/2014/main" id="{132FDA68-7AF5-4372-8DFA-B7585C02E39E}"/>
              </a:ext>
            </a:extLst>
          </p:cNvPr>
          <p:cNvPicPr>
            <a:picLocks noChangeAspect="1"/>
          </p:cNvPicPr>
          <p:nvPr/>
        </p:nvPicPr>
        <p:blipFill>
          <a:blip r:embed="rId4"/>
          <a:stretch>
            <a:fillRect/>
          </a:stretch>
        </p:blipFill>
        <p:spPr>
          <a:xfrm>
            <a:off x="897782" y="5519580"/>
            <a:ext cx="10561979" cy="714965"/>
          </a:xfrm>
          <a:prstGeom prst="rect">
            <a:avLst/>
          </a:prstGeom>
        </p:spPr>
      </p:pic>
    </p:spTree>
    <p:extLst>
      <p:ext uri="{BB962C8B-B14F-4D97-AF65-F5344CB8AC3E}">
        <p14:creationId xmlns:p14="http://schemas.microsoft.com/office/powerpoint/2010/main" val="298064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Results</a:t>
            </a:r>
            <a:endParaRPr lang="en-US" sz="3200" dirty="0">
              <a:solidFill>
                <a:schemeClr val="tx1"/>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A6FAF78-9B8D-4D95-A40E-763CFF57D196}"/>
              </a:ext>
            </a:extLst>
          </p:cNvPr>
          <p:cNvSpPr/>
          <p:nvPr/>
        </p:nvSpPr>
        <p:spPr>
          <a:xfrm>
            <a:off x="1403358" y="2956623"/>
            <a:ext cx="2552000" cy="1200329"/>
          </a:xfrm>
          <a:prstGeom prst="rect">
            <a:avLst/>
          </a:prstGeom>
        </p:spPr>
        <p:txBody>
          <a:bodyPr wrap="square">
            <a:spAutoFit/>
          </a:bodyPr>
          <a:lstStyle/>
          <a:p>
            <a:r>
              <a:rPr lang="en-US" dirty="0"/>
              <a:t>Final Matplotlib graph of Jacksonville with k-means clustering markers</a:t>
            </a:r>
          </a:p>
        </p:txBody>
      </p:sp>
      <p:pic>
        <p:nvPicPr>
          <p:cNvPr id="2" name="Picture 1">
            <a:extLst>
              <a:ext uri="{FF2B5EF4-FFF2-40B4-BE49-F238E27FC236}">
                <a16:creationId xmlns:a16="http://schemas.microsoft.com/office/drawing/2014/main" id="{EAC4CC70-AB85-45CE-ABFA-A37A93ED3FFD}"/>
              </a:ext>
            </a:extLst>
          </p:cNvPr>
          <p:cNvPicPr>
            <a:picLocks noChangeAspect="1"/>
          </p:cNvPicPr>
          <p:nvPr/>
        </p:nvPicPr>
        <p:blipFill>
          <a:blip r:embed="rId2"/>
          <a:stretch>
            <a:fillRect/>
          </a:stretch>
        </p:blipFill>
        <p:spPr>
          <a:xfrm>
            <a:off x="4482429" y="1510145"/>
            <a:ext cx="6060880" cy="4993683"/>
          </a:xfrm>
          <a:prstGeom prst="rect">
            <a:avLst/>
          </a:prstGeom>
        </p:spPr>
      </p:pic>
    </p:spTree>
    <p:extLst>
      <p:ext uri="{BB962C8B-B14F-4D97-AF65-F5344CB8AC3E}">
        <p14:creationId xmlns:p14="http://schemas.microsoft.com/office/powerpoint/2010/main" val="26973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Discussion</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CF87F4A0-DB51-4E4E-B3E1-F0BDB8C86D4D}"/>
              </a:ext>
            </a:extLst>
          </p:cNvPr>
          <p:cNvSpPr/>
          <p:nvPr/>
        </p:nvSpPr>
        <p:spPr>
          <a:xfrm>
            <a:off x="1403358" y="1624227"/>
            <a:ext cx="9428019" cy="4524315"/>
          </a:xfrm>
          <a:prstGeom prst="rect">
            <a:avLst/>
          </a:prstGeom>
        </p:spPr>
        <p:txBody>
          <a:bodyPr wrap="square">
            <a:spAutoFit/>
          </a:bodyPr>
          <a:lstStyle/>
          <a:p>
            <a:r>
              <a:rPr lang="en-US" dirty="0"/>
              <a:t>Jacksonville is the largest city in the United States by area and has been growing steadily over the last decade and has been becoming more diverse.  Also, there are miles of beaches and home to one of the youngest populations is Florida.  </a:t>
            </a:r>
          </a:p>
          <a:p>
            <a:endParaRPr lang="en-US" dirty="0"/>
          </a:p>
          <a:p>
            <a:r>
              <a:rPr lang="en-US" dirty="0"/>
              <a:t>Looking over the clusters, most of the dining options are fast food, wing joints and BBQ options.  I also noticed but not many Mexican, Chinese and a Seafood restaurant.  There are not many options. There are many other types of food. </a:t>
            </a:r>
          </a:p>
          <a:p>
            <a:endParaRPr lang="en-US" dirty="0"/>
          </a:p>
          <a:p>
            <a:r>
              <a:rPr lang="en-US" dirty="0"/>
              <a:t>While the Northside has a large population, it is mostly industrial and rural. I do not think this would be a great area for restaurants, at least not initially. The best areas are Arlington, Southside, Urban Core, Westside, and the Beaches as they are near the beaches and the St John's river, which offer waterfront views as they are highly developed.</a:t>
            </a:r>
          </a:p>
          <a:p>
            <a:endParaRPr lang="en-US" dirty="0"/>
          </a:p>
          <a:p>
            <a:r>
              <a:rPr lang="en-US" dirty="0"/>
              <a:t>Further analysis, could involve population growth and average income by zip code to better decide location. </a:t>
            </a:r>
          </a:p>
        </p:txBody>
      </p:sp>
    </p:spTree>
    <p:extLst>
      <p:ext uri="{BB962C8B-B14F-4D97-AF65-F5344CB8AC3E}">
        <p14:creationId xmlns:p14="http://schemas.microsoft.com/office/powerpoint/2010/main" val="354479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CONCLUSION</a:t>
            </a:r>
            <a:endParaRPr lang="en-US" sz="3200" dirty="0">
              <a:solidFill>
                <a:schemeClr val="tx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0E169006-BA84-43CC-8481-391AA79D1591}"/>
              </a:ext>
            </a:extLst>
          </p:cNvPr>
          <p:cNvSpPr/>
          <p:nvPr/>
        </p:nvSpPr>
        <p:spPr>
          <a:xfrm>
            <a:off x="1770503" y="1720840"/>
            <a:ext cx="8243455" cy="3416320"/>
          </a:xfrm>
          <a:prstGeom prst="rect">
            <a:avLst/>
          </a:prstGeom>
        </p:spPr>
        <p:txBody>
          <a:bodyPr wrap="square">
            <a:spAutoFit/>
          </a:bodyPr>
          <a:lstStyle/>
          <a:p>
            <a:r>
              <a:rPr lang="en-US" dirty="0"/>
              <a:t>The purpose of this report was to convince restaurant entrepreneurs to take a chance with Jacksonville. </a:t>
            </a:r>
          </a:p>
          <a:p>
            <a:endParaRPr lang="en-US" dirty="0"/>
          </a:p>
          <a:p>
            <a:r>
              <a:rPr lang="en-US" dirty="0"/>
              <a:t>I have shown the growth in population and diversity, as well as, shown the lack of options for dining.  There are many areas with either beachfront or riverfront views, as well as, a vibrant downtown and youthful population.</a:t>
            </a:r>
          </a:p>
          <a:p>
            <a:endParaRPr lang="en-US" dirty="0"/>
          </a:p>
          <a:p>
            <a:r>
              <a:rPr lang="en-US" dirty="0"/>
              <a:t>Jacksonville welcomes restaurant entrepreneurs to embark on a new venture to greatly enhance the dining experiences available.</a:t>
            </a:r>
          </a:p>
          <a:p>
            <a:endParaRPr lang="en-US" dirty="0"/>
          </a:p>
          <a:p>
            <a:r>
              <a:rPr lang="en-US" dirty="0"/>
              <a:t>Food is the way to most people’s hearts.</a:t>
            </a:r>
          </a:p>
        </p:txBody>
      </p:sp>
    </p:spTree>
    <p:extLst>
      <p:ext uri="{BB962C8B-B14F-4D97-AF65-F5344CB8AC3E}">
        <p14:creationId xmlns:p14="http://schemas.microsoft.com/office/powerpoint/2010/main" val="254867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342314"/>
            <a:ext cx="10353762" cy="1092591"/>
          </a:xfrm>
        </p:spPr>
        <p:txBody>
          <a:bodyPr>
            <a:normAutofit/>
          </a:bodyPr>
          <a:lstStyle/>
          <a:p>
            <a:pPr algn="ctr"/>
            <a:r>
              <a:rPr lang="en-US" sz="3200" dirty="0">
                <a:solidFill>
                  <a:schemeClr val="tx1"/>
                </a:solidFill>
                <a:latin typeface="Calibri" panose="020F0502020204030204" pitchFamily="34" charset="0"/>
                <a:cs typeface="Calibri" panose="020F0502020204030204" pitchFamily="34" charset="0"/>
              </a:rPr>
              <a:t>Introduction</a:t>
            </a:r>
            <a:br>
              <a:rPr lang="en-US" sz="3200" dirty="0">
                <a:solidFill>
                  <a:schemeClr val="tx1"/>
                </a:solidFill>
                <a:latin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cs typeface="Calibri" panose="020F0502020204030204" pitchFamily="34" charset="0"/>
              </a:rPr>
              <a:t>Description &amp; Discussion of Jacksonville, FL</a:t>
            </a:r>
          </a:p>
        </p:txBody>
      </p:sp>
      <p:pic>
        <p:nvPicPr>
          <p:cNvPr id="16" name="Picture 15">
            <a:extLst>
              <a:ext uri="{FF2B5EF4-FFF2-40B4-BE49-F238E27FC236}">
                <a16:creationId xmlns:a16="http://schemas.microsoft.com/office/drawing/2014/main" id="{24660E3E-D6CC-4D69-9DAD-3086508B88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0676" y="1434906"/>
            <a:ext cx="5831325" cy="4952040"/>
          </a:xfrm>
          <a:prstGeom prst="rect">
            <a:avLst/>
          </a:prstGeom>
        </p:spPr>
      </p:pic>
      <p:sp>
        <p:nvSpPr>
          <p:cNvPr id="17" name="Rectangle 16">
            <a:extLst>
              <a:ext uri="{FF2B5EF4-FFF2-40B4-BE49-F238E27FC236}">
                <a16:creationId xmlns:a16="http://schemas.microsoft.com/office/drawing/2014/main" id="{0A9C8ED3-BF92-422A-B364-BDFB56DFCD33}"/>
              </a:ext>
            </a:extLst>
          </p:cNvPr>
          <p:cNvSpPr/>
          <p:nvPr/>
        </p:nvSpPr>
        <p:spPr>
          <a:xfrm>
            <a:off x="269999" y="1434905"/>
            <a:ext cx="5624364" cy="535531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Jacksonville is the largest city in the continental United States by area and the most populous city in the state of Florida. Spanning over 875 miles, Jacksonville has a population density of 1,239 people per square mile. There are about one million residents, but the population has been growing close to 2% per year.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Two great things about Jacksonville are there are more than 22 miles of white sand beaches just minutes from downtown Jacksonville and it is home to Florida's youngest population drawn to the city's historic neighborhoods, and vibrant nightlife.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Jacksonville also operates the largest urban park system in the United States. A number of parks provide access for people to boat, swim, fish, sail, jet-ski, surf and water-ski. Jacksonville was ranked as the 10th-fastest growing city in the U.S.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6EC4-8407-446E-ADD0-B442F4272DF1}"/>
              </a:ext>
            </a:extLst>
          </p:cNvPr>
          <p:cNvSpPr>
            <a:spLocks noGrp="1"/>
          </p:cNvSpPr>
          <p:nvPr>
            <p:ph type="title"/>
          </p:nvPr>
        </p:nvSpPr>
        <p:spPr>
          <a:xfrm>
            <a:off x="919119" y="429189"/>
            <a:ext cx="10353762" cy="740898"/>
          </a:xfrm>
        </p:spPr>
        <p:txBody>
          <a:bodyPr>
            <a:normAutofit/>
          </a:bodyPr>
          <a:lstStyle/>
          <a:p>
            <a:pPr algn="ctr"/>
            <a:r>
              <a:rPr lang="en-US" sz="3200" dirty="0">
                <a:solidFill>
                  <a:schemeClr val="tx1"/>
                </a:solidFill>
                <a:latin typeface="Calibri" panose="020F0502020204030204" pitchFamily="34" charset="0"/>
                <a:cs typeface="Calibri" panose="020F0502020204030204" pitchFamily="34" charset="0"/>
              </a:rPr>
              <a:t>Description &amp; Discussion of Jacksonville, FL</a:t>
            </a:r>
            <a:endParaRPr lang="en-US" sz="3200" dirty="0"/>
          </a:p>
        </p:txBody>
      </p:sp>
      <p:sp>
        <p:nvSpPr>
          <p:cNvPr id="6" name="Rectangle 5">
            <a:extLst>
              <a:ext uri="{FF2B5EF4-FFF2-40B4-BE49-F238E27FC236}">
                <a16:creationId xmlns:a16="http://schemas.microsoft.com/office/drawing/2014/main" id="{7C98745B-3780-4E7F-970B-AAC29D628FCD}"/>
              </a:ext>
            </a:extLst>
          </p:cNvPr>
          <p:cNvSpPr/>
          <p:nvPr/>
        </p:nvSpPr>
        <p:spPr>
          <a:xfrm>
            <a:off x="299925" y="1204044"/>
            <a:ext cx="5172620" cy="5078313"/>
          </a:xfrm>
          <a:prstGeom prst="rect">
            <a:avLst/>
          </a:prstGeom>
        </p:spPr>
        <p:txBody>
          <a:bodyPr wrap="square">
            <a:spAutoFit/>
          </a:bodyPr>
          <a:lstStyle/>
          <a:p>
            <a:r>
              <a:rPr lang="en-US" dirty="0"/>
              <a:t>My target audience is stakeholders that are looking for new areas to open restaurants, particularly in Jacksonville, FL. While there are some restaurants most are fast food restaurant chains. There are some Chinese and Mexican restaurants, but there are many other cultures, in Jacksonville. Thai, Filipino, Indian, Caribbean, South American and Ethiopian for example. Given the size and population growth in general, Jacksonville is prime to become truly a great city like that of New York City or Los Angeles. The two fastest growing population segments are Asians and Hispanics. Jacksonville has the country's tenth-largest Arab population and has Florida's largest Filipino American community. Jacksonville is becoming a more diverse city.</a:t>
            </a:r>
          </a:p>
        </p:txBody>
      </p:sp>
      <p:pic>
        <p:nvPicPr>
          <p:cNvPr id="8" name="Picture 7">
            <a:extLst>
              <a:ext uri="{FF2B5EF4-FFF2-40B4-BE49-F238E27FC236}">
                <a16:creationId xmlns:a16="http://schemas.microsoft.com/office/drawing/2014/main" id="{DA65993C-FE0A-4A93-8DC4-5E3FAE6D8A15}"/>
              </a:ext>
            </a:extLst>
          </p:cNvPr>
          <p:cNvPicPr>
            <a:picLocks noChangeAspect="1"/>
          </p:cNvPicPr>
          <p:nvPr/>
        </p:nvPicPr>
        <p:blipFill>
          <a:blip r:embed="rId2"/>
          <a:stretch>
            <a:fillRect/>
          </a:stretch>
        </p:blipFill>
        <p:spPr>
          <a:xfrm>
            <a:off x="5613009" y="2250830"/>
            <a:ext cx="3412986" cy="2859029"/>
          </a:xfrm>
          <a:prstGeom prst="rect">
            <a:avLst/>
          </a:prstGeom>
        </p:spPr>
      </p:pic>
      <p:pic>
        <p:nvPicPr>
          <p:cNvPr id="10" name="Picture 9">
            <a:extLst>
              <a:ext uri="{FF2B5EF4-FFF2-40B4-BE49-F238E27FC236}">
                <a16:creationId xmlns:a16="http://schemas.microsoft.com/office/drawing/2014/main" id="{127D267E-A634-4120-A001-E19EA52D9F83}"/>
              </a:ext>
            </a:extLst>
          </p:cNvPr>
          <p:cNvPicPr>
            <a:picLocks noChangeAspect="1"/>
          </p:cNvPicPr>
          <p:nvPr/>
        </p:nvPicPr>
        <p:blipFill>
          <a:blip r:embed="rId3"/>
          <a:stretch>
            <a:fillRect/>
          </a:stretch>
        </p:blipFill>
        <p:spPr>
          <a:xfrm>
            <a:off x="9276927" y="1520798"/>
            <a:ext cx="2483664" cy="4727602"/>
          </a:xfrm>
          <a:prstGeom prst="rect">
            <a:avLst/>
          </a:prstGeom>
        </p:spPr>
      </p:pic>
    </p:spTree>
    <p:extLst>
      <p:ext uri="{BB962C8B-B14F-4D97-AF65-F5344CB8AC3E}">
        <p14:creationId xmlns:p14="http://schemas.microsoft.com/office/powerpoint/2010/main" val="317375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80BB-9A31-4BF1-89DF-DA629105FDF8}"/>
              </a:ext>
            </a:extLst>
          </p:cNvPr>
          <p:cNvSpPr>
            <a:spLocks noGrp="1"/>
          </p:cNvSpPr>
          <p:nvPr>
            <p:ph type="title"/>
          </p:nvPr>
        </p:nvSpPr>
        <p:spPr>
          <a:xfrm>
            <a:off x="1790700" y="573872"/>
            <a:ext cx="8610600" cy="1293028"/>
          </a:xfrm>
        </p:spPr>
        <p:txBody>
          <a:bodyPr>
            <a:normAutofit/>
          </a:bodyPr>
          <a:lstStyle/>
          <a:p>
            <a:pPr algn="ctr"/>
            <a:r>
              <a:rPr lang="en-US" sz="3200" dirty="0">
                <a:solidFill>
                  <a:schemeClr val="tx1"/>
                </a:solidFill>
                <a:latin typeface="Calibri" panose="020F0502020204030204" pitchFamily="34" charset="0"/>
                <a:cs typeface="Calibri" panose="020F0502020204030204" pitchFamily="34" charset="0"/>
              </a:rPr>
              <a:t>Description &amp; Discussion of Jacksonville, FL</a:t>
            </a:r>
          </a:p>
        </p:txBody>
      </p:sp>
      <p:sp>
        <p:nvSpPr>
          <p:cNvPr id="7" name="Rectangle 6">
            <a:extLst>
              <a:ext uri="{FF2B5EF4-FFF2-40B4-BE49-F238E27FC236}">
                <a16:creationId xmlns:a16="http://schemas.microsoft.com/office/drawing/2014/main" id="{A340771A-A890-420F-9C44-BC1E54B4A8DD}"/>
              </a:ext>
            </a:extLst>
          </p:cNvPr>
          <p:cNvSpPr/>
          <p:nvPr/>
        </p:nvSpPr>
        <p:spPr>
          <a:xfrm>
            <a:off x="361070" y="1866900"/>
            <a:ext cx="6096000" cy="3693319"/>
          </a:xfrm>
          <a:prstGeom prst="rect">
            <a:avLst/>
          </a:prstGeom>
        </p:spPr>
        <p:txBody>
          <a:bodyPr>
            <a:spAutoFit/>
          </a:bodyPr>
          <a:lstStyle/>
          <a:p>
            <a:r>
              <a:rPr lang="en-US" dirty="0">
                <a:latin typeface="Calibri" panose="020F0502020204030204" pitchFamily="34" charset="0"/>
                <a:cs typeface="Calibri" panose="020F0502020204030204" pitchFamily="34" charset="0"/>
              </a:rPr>
              <a:t>The city is divided into six boroughs divided over 33 zip codes. There are several hundred neighborhoods. Given the amount of neighborhoods, I have limited the analysis to boroughs and zip codes.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Below is an image of the six divisions/boroughs of Jacksonville.</a:t>
            </a:r>
          </a:p>
          <a:p>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Urban Core - big business district, hospitals and hotels</a:t>
            </a:r>
          </a:p>
          <a:p>
            <a:pPr marL="342900" indent="-342900">
              <a:buFont typeface="+mj-lt"/>
              <a:buAutoNum type="arabicPeriod"/>
            </a:pPr>
            <a:r>
              <a:rPr lang="en-US" dirty="0">
                <a:latin typeface="Calibri" panose="020F0502020204030204" pitchFamily="34" charset="0"/>
                <a:cs typeface="Calibri" panose="020F0502020204030204" pitchFamily="34" charset="0"/>
              </a:rPr>
              <a:t>Arlington - residential</a:t>
            </a:r>
          </a:p>
          <a:p>
            <a:pPr marL="342900" indent="-342900">
              <a:buFont typeface="+mj-lt"/>
              <a:buAutoNum type="arabicPeriod"/>
            </a:pPr>
            <a:r>
              <a:rPr lang="en-US" dirty="0">
                <a:latin typeface="Calibri" panose="020F0502020204030204" pitchFamily="34" charset="0"/>
                <a:cs typeface="Calibri" panose="020F0502020204030204" pitchFamily="34" charset="0"/>
              </a:rPr>
              <a:t>Southside - residential</a:t>
            </a:r>
          </a:p>
          <a:p>
            <a:pPr marL="342900" indent="-342900">
              <a:buFont typeface="+mj-lt"/>
              <a:buAutoNum type="arabicPeriod"/>
            </a:pPr>
            <a:r>
              <a:rPr lang="en-US" dirty="0">
                <a:latin typeface="Calibri" panose="020F0502020204030204" pitchFamily="34" charset="0"/>
                <a:cs typeface="Calibri" panose="020F0502020204030204" pitchFamily="34" charset="0"/>
              </a:rPr>
              <a:t>Westside - some development mostly rural.</a:t>
            </a:r>
          </a:p>
          <a:p>
            <a:pPr marL="342900" indent="-342900">
              <a:buFont typeface="+mj-lt"/>
              <a:buAutoNum type="arabicPeriod"/>
            </a:pPr>
            <a:r>
              <a:rPr lang="en-US" dirty="0">
                <a:latin typeface="Calibri" panose="020F0502020204030204" pitchFamily="34" charset="0"/>
                <a:cs typeface="Calibri" panose="020F0502020204030204" pitchFamily="34" charset="0"/>
              </a:rPr>
              <a:t>Northside some development mostly rural.</a:t>
            </a:r>
          </a:p>
          <a:p>
            <a:pPr marL="342900" indent="-342900">
              <a:buFont typeface="+mj-lt"/>
              <a:buAutoNum type="arabicPeriod"/>
            </a:pPr>
            <a:r>
              <a:rPr lang="en-US" dirty="0">
                <a:latin typeface="Calibri" panose="020F0502020204030204" pitchFamily="34" charset="0"/>
                <a:cs typeface="Calibri" panose="020F0502020204030204" pitchFamily="34" charset="0"/>
              </a:rPr>
              <a:t>Beaches - residential</a:t>
            </a:r>
          </a:p>
        </p:txBody>
      </p:sp>
      <p:pic>
        <p:nvPicPr>
          <p:cNvPr id="9" name="Picture 8">
            <a:extLst>
              <a:ext uri="{FF2B5EF4-FFF2-40B4-BE49-F238E27FC236}">
                <a16:creationId xmlns:a16="http://schemas.microsoft.com/office/drawing/2014/main" id="{D956E61E-F5AB-4D9A-A2CD-0A2F6BB539F8}"/>
              </a:ext>
            </a:extLst>
          </p:cNvPr>
          <p:cNvPicPr>
            <a:picLocks noChangeAspect="1"/>
          </p:cNvPicPr>
          <p:nvPr/>
        </p:nvPicPr>
        <p:blipFill>
          <a:blip r:embed="rId2"/>
          <a:stretch>
            <a:fillRect/>
          </a:stretch>
        </p:blipFill>
        <p:spPr>
          <a:xfrm>
            <a:off x="6902700" y="2063022"/>
            <a:ext cx="3962314" cy="3296769"/>
          </a:xfrm>
          <a:prstGeom prst="rect">
            <a:avLst/>
          </a:prstGeom>
        </p:spPr>
      </p:pic>
    </p:spTree>
    <p:extLst>
      <p:ext uri="{BB962C8B-B14F-4D97-AF65-F5344CB8AC3E}">
        <p14:creationId xmlns:p14="http://schemas.microsoft.com/office/powerpoint/2010/main" val="266548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9E78-02AA-4938-A4A5-72BC360E42D2}"/>
              </a:ext>
            </a:extLst>
          </p:cNvPr>
          <p:cNvSpPr>
            <a:spLocks noGrp="1"/>
          </p:cNvSpPr>
          <p:nvPr>
            <p:ph type="title"/>
          </p:nvPr>
        </p:nvSpPr>
        <p:spPr>
          <a:xfrm>
            <a:off x="1334086" y="583333"/>
            <a:ext cx="8610600" cy="846617"/>
          </a:xfrm>
        </p:spPr>
        <p:txBody>
          <a:bodyPr>
            <a:normAutofit/>
          </a:bodyPr>
          <a:lstStyle/>
          <a:p>
            <a:pPr algn="ctr"/>
            <a:r>
              <a:rPr lang="en-US" sz="3200" dirty="0">
                <a:solidFill>
                  <a:schemeClr val="tx1"/>
                </a:solidFill>
              </a:rPr>
              <a:t>Data</a:t>
            </a:r>
            <a:endParaRPr lang="en-US" sz="3200" dirty="0">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324E95A-B98B-4250-93F5-46C58969D91A}"/>
              </a:ext>
            </a:extLst>
          </p:cNvPr>
          <p:cNvSpPr/>
          <p:nvPr/>
        </p:nvSpPr>
        <p:spPr>
          <a:xfrm>
            <a:off x="1101969" y="1456217"/>
            <a:ext cx="9988061" cy="4801314"/>
          </a:xfrm>
          <a:prstGeom prst="rect">
            <a:avLst/>
          </a:prstGeom>
        </p:spPr>
        <p:txBody>
          <a:bodyPr wrap="square">
            <a:spAutoFit/>
          </a:bodyPr>
          <a:lstStyle/>
          <a:p>
            <a:r>
              <a:rPr lang="en-US" dirty="0"/>
              <a:t>Below is a explanation of where data and reference information was obtained.</a:t>
            </a:r>
          </a:p>
          <a:p>
            <a:endParaRPr lang="en-US" dirty="0"/>
          </a:p>
          <a:p>
            <a:r>
              <a:rPr lang="en-US" dirty="0"/>
              <a:t>I found the population by zip code from https://www.zipdatamaps.com/zipcodes-jacksonville-fl. For this I created a file called JVilleZipsPop.csv. The zips are used to create markers on the matplotlib graph of Jacksonville.</a:t>
            </a:r>
          </a:p>
          <a:p>
            <a:endParaRPr lang="en-US" dirty="0"/>
          </a:p>
          <a:p>
            <a:r>
              <a:rPr lang="en-US" dirty="0"/>
              <a:t>I obtained a list of latitude and longitude coordinates for the zip codes in Jacksonville from https://www.unitedstateszipcodes.org/zip-code-database/. I downloaded a file called Geospatial_Coordinates.csv. I obtained the coordinates using the zip codes from above.</a:t>
            </a:r>
          </a:p>
          <a:p>
            <a:endParaRPr lang="en-US" dirty="0"/>
          </a:p>
          <a:p>
            <a:r>
              <a:rPr lang="en-US" dirty="0"/>
              <a:t>I merged the data from the two files above on Zip Codes and used this to obtain venue category data using the Foursquare API. https://developer.foursquare.com/places</a:t>
            </a:r>
          </a:p>
          <a:p>
            <a:endParaRPr lang="en-US" dirty="0"/>
          </a:p>
          <a:p>
            <a:r>
              <a:rPr lang="en-US" dirty="0"/>
              <a:t>To analyze the data obtained from the Foursquare API, I used the unsupervised learning algorithm of k-means clustering. The best number of clusters K is obtained using the elbow method. I then graphed the clusters found over a map of Jacksonville.</a:t>
            </a:r>
          </a:p>
        </p:txBody>
      </p:sp>
    </p:spTree>
    <p:extLst>
      <p:ext uri="{BB962C8B-B14F-4D97-AF65-F5344CB8AC3E}">
        <p14:creationId xmlns:p14="http://schemas.microsoft.com/office/powerpoint/2010/main" val="210263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D85181-E3D8-4DEB-9E69-30AD3E85B20E}"/>
              </a:ext>
            </a:extLst>
          </p:cNvPr>
          <p:cNvSpPr>
            <a:spLocks noGrp="1"/>
          </p:cNvSpPr>
          <p:nvPr>
            <p:ph type="title"/>
          </p:nvPr>
        </p:nvSpPr>
        <p:spPr>
          <a:xfrm>
            <a:off x="1403358" y="451668"/>
            <a:ext cx="8610600" cy="84661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400331FB-401D-42E9-B81C-C12A61F04B2F}"/>
              </a:ext>
            </a:extLst>
          </p:cNvPr>
          <p:cNvSpPr/>
          <p:nvPr/>
        </p:nvSpPr>
        <p:spPr>
          <a:xfrm>
            <a:off x="858981" y="1429950"/>
            <a:ext cx="10626436" cy="1477328"/>
          </a:xfrm>
          <a:prstGeom prst="rect">
            <a:avLst/>
          </a:prstGeom>
        </p:spPr>
        <p:txBody>
          <a:bodyPr wrap="square">
            <a:spAutoFit/>
          </a:bodyPr>
          <a:lstStyle/>
          <a:p>
            <a:r>
              <a:rPr lang="en-US" dirty="0"/>
              <a:t>I used IBM Skills Network Labs to create notebook. I imported and used various packages like beautifulsoup4, requests, </a:t>
            </a:r>
            <a:r>
              <a:rPr lang="en-US" dirty="0" err="1"/>
              <a:t>Numpy</a:t>
            </a:r>
            <a:r>
              <a:rPr lang="en-US" dirty="0"/>
              <a:t>, Pandas and Matplotlib to analyze data on the Boroughs, Zip Codes, Latitude and Longitude information for Jacksonville. I also looked at the population for each borough to find where most populous areas. </a:t>
            </a:r>
          </a:p>
          <a:p>
            <a:r>
              <a:rPr lang="en-US" dirty="0"/>
              <a:t> </a:t>
            </a:r>
          </a:p>
        </p:txBody>
      </p:sp>
      <p:pic>
        <p:nvPicPr>
          <p:cNvPr id="6" name="Picture 5">
            <a:extLst>
              <a:ext uri="{FF2B5EF4-FFF2-40B4-BE49-F238E27FC236}">
                <a16:creationId xmlns:a16="http://schemas.microsoft.com/office/drawing/2014/main" id="{E1EF26CF-3CA1-46F8-81D2-B88008E4EF3E}"/>
              </a:ext>
            </a:extLst>
          </p:cNvPr>
          <p:cNvPicPr>
            <a:picLocks noChangeAspect="1"/>
          </p:cNvPicPr>
          <p:nvPr/>
        </p:nvPicPr>
        <p:blipFill>
          <a:blip r:embed="rId2"/>
          <a:stretch>
            <a:fillRect/>
          </a:stretch>
        </p:blipFill>
        <p:spPr>
          <a:xfrm>
            <a:off x="1080655" y="2733556"/>
            <a:ext cx="10030690" cy="3672776"/>
          </a:xfrm>
          <a:prstGeom prst="rect">
            <a:avLst/>
          </a:prstGeom>
        </p:spPr>
      </p:pic>
    </p:spTree>
    <p:extLst>
      <p:ext uri="{BB962C8B-B14F-4D97-AF65-F5344CB8AC3E}">
        <p14:creationId xmlns:p14="http://schemas.microsoft.com/office/powerpoint/2010/main" val="167710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097444" y="1510144"/>
            <a:ext cx="3377574" cy="646331"/>
          </a:xfrm>
          <a:prstGeom prst="rect">
            <a:avLst/>
          </a:prstGeom>
        </p:spPr>
        <p:txBody>
          <a:bodyPr wrap="square">
            <a:spAutoFit/>
          </a:bodyPr>
          <a:lstStyle/>
          <a:p>
            <a:r>
              <a:rPr lang="en-US" dirty="0"/>
              <a:t>Latitude and longitude data by zip code sample.</a:t>
            </a:r>
          </a:p>
        </p:txBody>
      </p:sp>
      <p:pic>
        <p:nvPicPr>
          <p:cNvPr id="6" name="Picture 5">
            <a:extLst>
              <a:ext uri="{FF2B5EF4-FFF2-40B4-BE49-F238E27FC236}">
                <a16:creationId xmlns:a16="http://schemas.microsoft.com/office/drawing/2014/main" id="{4A9777DD-D527-4711-A33A-15F0D3406A1A}"/>
              </a:ext>
            </a:extLst>
          </p:cNvPr>
          <p:cNvPicPr>
            <a:picLocks noChangeAspect="1"/>
          </p:cNvPicPr>
          <p:nvPr/>
        </p:nvPicPr>
        <p:blipFill>
          <a:blip r:embed="rId2"/>
          <a:stretch>
            <a:fillRect/>
          </a:stretch>
        </p:blipFill>
        <p:spPr>
          <a:xfrm>
            <a:off x="6317673" y="1482336"/>
            <a:ext cx="3377574" cy="2272048"/>
          </a:xfrm>
          <a:prstGeom prst="rect">
            <a:avLst/>
          </a:prstGeom>
        </p:spPr>
      </p:pic>
      <p:sp>
        <p:nvSpPr>
          <p:cNvPr id="7" name="Rectangle 6">
            <a:extLst>
              <a:ext uri="{FF2B5EF4-FFF2-40B4-BE49-F238E27FC236}">
                <a16:creationId xmlns:a16="http://schemas.microsoft.com/office/drawing/2014/main" id="{0A4F0949-04D5-49BA-A257-F3E8530BF83D}"/>
              </a:ext>
            </a:extLst>
          </p:cNvPr>
          <p:cNvSpPr/>
          <p:nvPr/>
        </p:nvSpPr>
        <p:spPr>
          <a:xfrm>
            <a:off x="1097444" y="4087416"/>
            <a:ext cx="3654665" cy="923330"/>
          </a:xfrm>
          <a:prstGeom prst="rect">
            <a:avLst/>
          </a:prstGeom>
        </p:spPr>
        <p:txBody>
          <a:bodyPr wrap="square">
            <a:spAutoFit/>
          </a:bodyPr>
          <a:lstStyle/>
          <a:p>
            <a:r>
              <a:rPr lang="en-US" dirty="0"/>
              <a:t>Merge Neighborhood </a:t>
            </a:r>
            <a:r>
              <a:rPr lang="en-US" dirty="0" err="1"/>
              <a:t>dataframe</a:t>
            </a:r>
            <a:r>
              <a:rPr lang="en-US" dirty="0"/>
              <a:t> and geospatial data for Jacksonville sample.</a:t>
            </a:r>
          </a:p>
        </p:txBody>
      </p:sp>
      <p:pic>
        <p:nvPicPr>
          <p:cNvPr id="8" name="Picture 7">
            <a:extLst>
              <a:ext uri="{FF2B5EF4-FFF2-40B4-BE49-F238E27FC236}">
                <a16:creationId xmlns:a16="http://schemas.microsoft.com/office/drawing/2014/main" id="{3A4E16D6-83A6-48B4-B51B-CCDD1AD6ED4F}"/>
              </a:ext>
            </a:extLst>
          </p:cNvPr>
          <p:cNvPicPr>
            <a:picLocks noChangeAspect="1"/>
          </p:cNvPicPr>
          <p:nvPr/>
        </p:nvPicPr>
        <p:blipFill>
          <a:blip r:embed="rId3"/>
          <a:stretch>
            <a:fillRect/>
          </a:stretch>
        </p:blipFill>
        <p:spPr>
          <a:xfrm>
            <a:off x="5567183" y="4087416"/>
            <a:ext cx="5074950" cy="2272048"/>
          </a:xfrm>
          <a:prstGeom prst="rect">
            <a:avLst/>
          </a:prstGeom>
        </p:spPr>
      </p:pic>
    </p:spTree>
    <p:extLst>
      <p:ext uri="{BB962C8B-B14F-4D97-AF65-F5344CB8AC3E}">
        <p14:creationId xmlns:p14="http://schemas.microsoft.com/office/powerpoint/2010/main" val="347013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611573"/>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791134"/>
            <a:ext cx="9944629" cy="369332"/>
          </a:xfrm>
          <a:prstGeom prst="rect">
            <a:avLst/>
          </a:prstGeom>
        </p:spPr>
        <p:txBody>
          <a:bodyPr wrap="square">
            <a:spAutoFit/>
          </a:bodyPr>
          <a:lstStyle/>
          <a:p>
            <a:r>
              <a:rPr lang="en-US" dirty="0"/>
              <a:t>Use the zip code data with </a:t>
            </a:r>
            <a:r>
              <a:rPr lang="en-US" b="1" dirty="0"/>
              <a:t>Foursquare</a:t>
            </a:r>
            <a:r>
              <a:rPr lang="en-US" dirty="0"/>
              <a:t> data to find venues by Jacksonville zip code.</a:t>
            </a:r>
          </a:p>
        </p:txBody>
      </p:sp>
      <p:pic>
        <p:nvPicPr>
          <p:cNvPr id="2" name="Picture 1">
            <a:extLst>
              <a:ext uri="{FF2B5EF4-FFF2-40B4-BE49-F238E27FC236}">
                <a16:creationId xmlns:a16="http://schemas.microsoft.com/office/drawing/2014/main" id="{D7F08F9C-186C-4006-8A57-683051902866}"/>
              </a:ext>
            </a:extLst>
          </p:cNvPr>
          <p:cNvPicPr>
            <a:picLocks noChangeAspect="1"/>
          </p:cNvPicPr>
          <p:nvPr/>
        </p:nvPicPr>
        <p:blipFill>
          <a:blip r:embed="rId2"/>
          <a:stretch>
            <a:fillRect/>
          </a:stretch>
        </p:blipFill>
        <p:spPr>
          <a:xfrm>
            <a:off x="872455" y="2475368"/>
            <a:ext cx="10447087" cy="1907263"/>
          </a:xfrm>
          <a:prstGeom prst="rect">
            <a:avLst/>
          </a:prstGeom>
        </p:spPr>
      </p:pic>
    </p:spTree>
    <p:extLst>
      <p:ext uri="{BB962C8B-B14F-4D97-AF65-F5344CB8AC3E}">
        <p14:creationId xmlns:p14="http://schemas.microsoft.com/office/powerpoint/2010/main" val="247576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175970-33C7-41BC-9EA2-7D19D1C315D5}"/>
              </a:ext>
            </a:extLst>
          </p:cNvPr>
          <p:cNvSpPr>
            <a:spLocks noGrp="1"/>
          </p:cNvSpPr>
          <p:nvPr>
            <p:ph type="title"/>
          </p:nvPr>
        </p:nvSpPr>
        <p:spPr>
          <a:xfrm>
            <a:off x="1403358" y="451668"/>
            <a:ext cx="8610600" cy="1058477"/>
          </a:xfrm>
        </p:spPr>
        <p:txBody>
          <a:bodyPr>
            <a:normAutofit/>
          </a:bodyPr>
          <a:lstStyle/>
          <a:p>
            <a:pPr algn="ctr"/>
            <a:r>
              <a:rPr lang="en-US" sz="3200" dirty="0">
                <a:solidFill>
                  <a:schemeClr val="tx1"/>
                </a:solidFill>
              </a:rPr>
              <a:t>Methodology</a:t>
            </a:r>
            <a:endParaRPr lang="en-US" sz="3200" dirty="0">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2E94AF6-0D3C-4921-9D8A-1DA512C9FB55}"/>
              </a:ext>
            </a:extLst>
          </p:cNvPr>
          <p:cNvSpPr/>
          <p:nvPr/>
        </p:nvSpPr>
        <p:spPr>
          <a:xfrm>
            <a:off x="1123685" y="1711181"/>
            <a:ext cx="9944629" cy="646331"/>
          </a:xfrm>
          <a:prstGeom prst="rect">
            <a:avLst/>
          </a:prstGeom>
        </p:spPr>
        <p:txBody>
          <a:bodyPr wrap="square">
            <a:spAutoFit/>
          </a:bodyPr>
          <a:lstStyle/>
          <a:p>
            <a:r>
              <a:rPr lang="en-US" dirty="0"/>
              <a:t>Below is summary of the restaurant venue category. The majority of </a:t>
            </a:r>
            <a:r>
              <a:rPr lang="en-US"/>
              <a:t>the restaurants </a:t>
            </a:r>
            <a:r>
              <a:rPr lang="en-US" dirty="0"/>
              <a:t>are fast food.</a:t>
            </a:r>
          </a:p>
        </p:txBody>
      </p:sp>
      <p:pic>
        <p:nvPicPr>
          <p:cNvPr id="8" name="Picture 7">
            <a:extLst>
              <a:ext uri="{FF2B5EF4-FFF2-40B4-BE49-F238E27FC236}">
                <a16:creationId xmlns:a16="http://schemas.microsoft.com/office/drawing/2014/main" id="{992CDD88-8F23-4EF8-8285-C984C68BD6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4419" y="2357512"/>
            <a:ext cx="9228579" cy="3918597"/>
          </a:xfrm>
          <a:prstGeom prst="rect">
            <a:avLst/>
          </a:prstGeom>
        </p:spPr>
      </p:pic>
    </p:spTree>
    <p:extLst>
      <p:ext uri="{BB962C8B-B14F-4D97-AF65-F5344CB8AC3E}">
        <p14:creationId xmlns:p14="http://schemas.microsoft.com/office/powerpoint/2010/main" val="23747982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1130</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Capstone Project:   Why open restaurants in Jacksonville, FL? </vt:lpstr>
      <vt:lpstr>Introduction Description &amp; Discussion of Jacksonville, FL</vt:lpstr>
      <vt:lpstr>Description &amp; Discussion of Jacksonville, FL</vt:lpstr>
      <vt:lpstr>Description &amp; Discussion of Jacksonville, FL</vt:lpstr>
      <vt:lpstr>Data</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2020-05-25T08:25:40Z</dcterms:created>
  <dcterms:modified xsi:type="dcterms:W3CDTF">2020-05-26T05:37:41Z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